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20" r:id="rId1"/>
  </p:sldMasterIdLst>
  <p:notesMasterIdLst>
    <p:notesMasterId r:id="rId34"/>
  </p:notesMasterIdLst>
  <p:handoutMasterIdLst>
    <p:handoutMasterId r:id="rId35"/>
  </p:handoutMasterIdLst>
  <p:sldIdLst>
    <p:sldId id="692" r:id="rId2"/>
    <p:sldId id="761" r:id="rId3"/>
    <p:sldId id="762" r:id="rId4"/>
    <p:sldId id="763" r:id="rId5"/>
    <p:sldId id="764" r:id="rId6"/>
    <p:sldId id="765" r:id="rId7"/>
    <p:sldId id="766" r:id="rId8"/>
    <p:sldId id="767" r:id="rId9"/>
    <p:sldId id="768" r:id="rId10"/>
    <p:sldId id="769" r:id="rId11"/>
    <p:sldId id="770" r:id="rId12"/>
    <p:sldId id="771" r:id="rId13"/>
    <p:sldId id="772" r:id="rId14"/>
    <p:sldId id="774" r:id="rId15"/>
    <p:sldId id="775" r:id="rId16"/>
    <p:sldId id="777" r:id="rId17"/>
    <p:sldId id="781" r:id="rId18"/>
    <p:sldId id="778" r:id="rId19"/>
    <p:sldId id="780" r:id="rId20"/>
    <p:sldId id="779" r:id="rId21"/>
    <p:sldId id="782" r:id="rId22"/>
    <p:sldId id="783" r:id="rId23"/>
    <p:sldId id="784" r:id="rId24"/>
    <p:sldId id="785" r:id="rId25"/>
    <p:sldId id="786" r:id="rId26"/>
    <p:sldId id="787" r:id="rId27"/>
    <p:sldId id="788" r:id="rId28"/>
    <p:sldId id="789" r:id="rId29"/>
    <p:sldId id="791" r:id="rId30"/>
    <p:sldId id="792" r:id="rId31"/>
    <p:sldId id="793" r:id="rId32"/>
    <p:sldId id="794" r:id="rId33"/>
  </p:sldIdLst>
  <p:sldSz cx="9144000" cy="6858000" type="screen4x3"/>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AD48D7-31EE-A34E-0D7B-F0B74A95C905}" v="3" dt="2025-02-13T23:18:53.0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4" d="100"/>
          <a:sy n="74" d="100"/>
        </p:scale>
        <p:origin x="1060" y="56"/>
      </p:cViewPr>
      <p:guideLst>
        <p:guide orient="horz" pos="2160"/>
        <p:guide pos="2880"/>
      </p:guideLst>
    </p:cSldViewPr>
  </p:slideViewPr>
  <p:notesTextViewPr>
    <p:cViewPr>
      <p:scale>
        <a:sx n="153" d="100"/>
        <a:sy n="153" d="100"/>
      </p:scale>
      <p:origin x="0" y="0"/>
    </p:cViewPr>
  </p:notesTextViewPr>
  <p:sorterViewPr>
    <p:cViewPr>
      <p:scale>
        <a:sx n="90" d="100"/>
        <a:sy n="90" d="100"/>
      </p:scale>
      <p:origin x="0" y="0"/>
    </p:cViewPr>
  </p:sorter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350D724D-359B-40DF-B86C-8AE473248B40}" type="datetimeFigureOut">
              <a:rPr lang="en-US" smtClean="0"/>
              <a:t>2/13/2025</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1AF6F224-EEA0-4027-9808-C73BC7EC0C1A}" type="slidenum">
              <a:rPr lang="en-US" smtClean="0"/>
              <a:t>‹#›</a:t>
            </a:fld>
            <a:endParaRPr lang="en-US"/>
          </a:p>
        </p:txBody>
      </p:sp>
    </p:spTree>
    <p:extLst>
      <p:ext uri="{BB962C8B-B14F-4D97-AF65-F5344CB8AC3E}">
        <p14:creationId xmlns:p14="http://schemas.microsoft.com/office/powerpoint/2010/main" val="7490419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6347" y="0"/>
            <a:ext cx="4028440" cy="350520"/>
          </a:xfrm>
          <a:prstGeom prst="rect">
            <a:avLst/>
          </a:prstGeom>
        </p:spPr>
        <p:txBody>
          <a:bodyPr vert="horz" lIns="93177" tIns="46589" rIns="93177" bIns="46589" rtlCol="0"/>
          <a:lstStyle>
            <a:lvl1pPr algn="r">
              <a:defRPr sz="1200"/>
            </a:lvl1pPr>
          </a:lstStyle>
          <a:p>
            <a:fld id="{D407BCB2-1521-4B28-924C-63895EAB6C8F}" type="datetimeFigureOut">
              <a:rPr lang="en-US" smtClean="0"/>
              <a:t>2/13/2025</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sp>
      <p:sp>
        <p:nvSpPr>
          <p:cNvPr id="5" name="Notes Placeholder 4"/>
          <p:cNvSpPr>
            <a:spLocks noGrp="1"/>
          </p:cNvSpPr>
          <p:nvPr>
            <p:ph type="body" sz="quarter" idx="3"/>
          </p:nvPr>
        </p:nvSpPr>
        <p:spPr>
          <a:xfrm>
            <a:off x="929640" y="3329940"/>
            <a:ext cx="7437120" cy="31546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258"/>
            <a:ext cx="4028440" cy="3505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6347" y="6658258"/>
            <a:ext cx="4028440" cy="350520"/>
          </a:xfrm>
          <a:prstGeom prst="rect">
            <a:avLst/>
          </a:prstGeom>
        </p:spPr>
        <p:txBody>
          <a:bodyPr vert="horz" lIns="93177" tIns="46589" rIns="93177" bIns="46589" rtlCol="0" anchor="b"/>
          <a:lstStyle>
            <a:lvl1pPr algn="r">
              <a:defRPr sz="1200"/>
            </a:lvl1pPr>
          </a:lstStyle>
          <a:p>
            <a:fld id="{AB486E89-0BF1-4503-8DA2-452539DC091D}" type="slidenum">
              <a:rPr lang="en-US" smtClean="0"/>
              <a:t>‹#›</a:t>
            </a:fld>
            <a:endParaRPr lang="en-US"/>
          </a:p>
        </p:txBody>
      </p:sp>
    </p:spTree>
    <p:extLst>
      <p:ext uri="{BB962C8B-B14F-4D97-AF65-F5344CB8AC3E}">
        <p14:creationId xmlns:p14="http://schemas.microsoft.com/office/powerpoint/2010/main" val="1776615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B486E89-0BF1-4503-8DA2-452539DC091D}" type="slidenum">
              <a:rPr lang="en-US" smtClean="0"/>
              <a:t>1</a:t>
            </a:fld>
            <a:endParaRPr lang="en-US"/>
          </a:p>
        </p:txBody>
      </p:sp>
    </p:spTree>
    <p:extLst>
      <p:ext uri="{BB962C8B-B14F-4D97-AF65-F5344CB8AC3E}">
        <p14:creationId xmlns:p14="http://schemas.microsoft.com/office/powerpoint/2010/main" val="2428670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B486E89-0BF1-4503-8DA2-452539DC091D}" type="slidenum">
              <a:rPr lang="en-US" smtClean="0"/>
              <a:t>10</a:t>
            </a:fld>
            <a:endParaRPr lang="en-US"/>
          </a:p>
        </p:txBody>
      </p:sp>
    </p:spTree>
    <p:extLst>
      <p:ext uri="{BB962C8B-B14F-4D97-AF65-F5344CB8AC3E}">
        <p14:creationId xmlns:p14="http://schemas.microsoft.com/office/powerpoint/2010/main" val="35441502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B486E89-0BF1-4503-8DA2-452539DC091D}" type="slidenum">
              <a:rPr lang="en-US" smtClean="0"/>
              <a:t>11</a:t>
            </a:fld>
            <a:endParaRPr lang="en-US"/>
          </a:p>
        </p:txBody>
      </p:sp>
    </p:spTree>
    <p:extLst>
      <p:ext uri="{BB962C8B-B14F-4D97-AF65-F5344CB8AC3E}">
        <p14:creationId xmlns:p14="http://schemas.microsoft.com/office/powerpoint/2010/main" val="2622850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B486E89-0BF1-4503-8DA2-452539DC091D}" type="slidenum">
              <a:rPr lang="en-US" smtClean="0"/>
              <a:t>12</a:t>
            </a:fld>
            <a:endParaRPr lang="en-US"/>
          </a:p>
        </p:txBody>
      </p:sp>
    </p:spTree>
    <p:extLst>
      <p:ext uri="{BB962C8B-B14F-4D97-AF65-F5344CB8AC3E}">
        <p14:creationId xmlns:p14="http://schemas.microsoft.com/office/powerpoint/2010/main" val="7254842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B486E89-0BF1-4503-8DA2-452539DC091D}" type="slidenum">
              <a:rPr lang="en-US" smtClean="0"/>
              <a:t>13</a:t>
            </a:fld>
            <a:endParaRPr lang="en-US"/>
          </a:p>
        </p:txBody>
      </p:sp>
    </p:spTree>
    <p:extLst>
      <p:ext uri="{BB962C8B-B14F-4D97-AF65-F5344CB8AC3E}">
        <p14:creationId xmlns:p14="http://schemas.microsoft.com/office/powerpoint/2010/main" val="16053986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B486E89-0BF1-4503-8DA2-452539DC091D}" type="slidenum">
              <a:rPr lang="en-US" smtClean="0"/>
              <a:t>14</a:t>
            </a:fld>
            <a:endParaRPr lang="en-US"/>
          </a:p>
        </p:txBody>
      </p:sp>
    </p:spTree>
    <p:extLst>
      <p:ext uri="{BB962C8B-B14F-4D97-AF65-F5344CB8AC3E}">
        <p14:creationId xmlns:p14="http://schemas.microsoft.com/office/powerpoint/2010/main" val="11438438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B486E89-0BF1-4503-8DA2-452539DC091D}" type="slidenum">
              <a:rPr lang="en-US" smtClean="0"/>
              <a:t>15</a:t>
            </a:fld>
            <a:endParaRPr lang="en-US"/>
          </a:p>
        </p:txBody>
      </p:sp>
    </p:spTree>
    <p:extLst>
      <p:ext uri="{BB962C8B-B14F-4D97-AF65-F5344CB8AC3E}">
        <p14:creationId xmlns:p14="http://schemas.microsoft.com/office/powerpoint/2010/main" val="5378871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B486E89-0BF1-4503-8DA2-452539DC091D}" type="slidenum">
              <a:rPr lang="en-US" smtClean="0"/>
              <a:t>16</a:t>
            </a:fld>
            <a:endParaRPr lang="en-US"/>
          </a:p>
        </p:txBody>
      </p:sp>
    </p:spTree>
    <p:extLst>
      <p:ext uri="{BB962C8B-B14F-4D97-AF65-F5344CB8AC3E}">
        <p14:creationId xmlns:p14="http://schemas.microsoft.com/office/powerpoint/2010/main" val="449032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B486E89-0BF1-4503-8DA2-452539DC091D}" type="slidenum">
              <a:rPr lang="en-US" smtClean="0"/>
              <a:t>2</a:t>
            </a:fld>
            <a:endParaRPr lang="en-US"/>
          </a:p>
        </p:txBody>
      </p:sp>
    </p:spTree>
    <p:extLst>
      <p:ext uri="{BB962C8B-B14F-4D97-AF65-F5344CB8AC3E}">
        <p14:creationId xmlns:p14="http://schemas.microsoft.com/office/powerpoint/2010/main" val="182408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B486E89-0BF1-4503-8DA2-452539DC091D}" type="slidenum">
              <a:rPr lang="en-US" smtClean="0"/>
              <a:t>3</a:t>
            </a:fld>
            <a:endParaRPr lang="en-US"/>
          </a:p>
        </p:txBody>
      </p:sp>
    </p:spTree>
    <p:extLst>
      <p:ext uri="{BB962C8B-B14F-4D97-AF65-F5344CB8AC3E}">
        <p14:creationId xmlns:p14="http://schemas.microsoft.com/office/powerpoint/2010/main" val="4235264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B486E89-0BF1-4503-8DA2-452539DC091D}" type="slidenum">
              <a:rPr lang="en-US" smtClean="0"/>
              <a:t>4</a:t>
            </a:fld>
            <a:endParaRPr lang="en-US"/>
          </a:p>
        </p:txBody>
      </p:sp>
    </p:spTree>
    <p:extLst>
      <p:ext uri="{BB962C8B-B14F-4D97-AF65-F5344CB8AC3E}">
        <p14:creationId xmlns:p14="http://schemas.microsoft.com/office/powerpoint/2010/main" val="1623465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B486E89-0BF1-4503-8DA2-452539DC091D}" type="slidenum">
              <a:rPr lang="en-US" smtClean="0"/>
              <a:t>5</a:t>
            </a:fld>
            <a:endParaRPr lang="en-US"/>
          </a:p>
        </p:txBody>
      </p:sp>
    </p:spTree>
    <p:extLst>
      <p:ext uri="{BB962C8B-B14F-4D97-AF65-F5344CB8AC3E}">
        <p14:creationId xmlns:p14="http://schemas.microsoft.com/office/powerpoint/2010/main" val="35185432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B486E89-0BF1-4503-8DA2-452539DC091D}" type="slidenum">
              <a:rPr lang="en-US" smtClean="0"/>
              <a:t>6</a:t>
            </a:fld>
            <a:endParaRPr lang="en-US"/>
          </a:p>
        </p:txBody>
      </p:sp>
    </p:spTree>
    <p:extLst>
      <p:ext uri="{BB962C8B-B14F-4D97-AF65-F5344CB8AC3E}">
        <p14:creationId xmlns:p14="http://schemas.microsoft.com/office/powerpoint/2010/main" val="4218055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B486E89-0BF1-4503-8DA2-452539DC091D}" type="slidenum">
              <a:rPr lang="en-US" smtClean="0"/>
              <a:t>7</a:t>
            </a:fld>
            <a:endParaRPr lang="en-US"/>
          </a:p>
        </p:txBody>
      </p:sp>
    </p:spTree>
    <p:extLst>
      <p:ext uri="{BB962C8B-B14F-4D97-AF65-F5344CB8AC3E}">
        <p14:creationId xmlns:p14="http://schemas.microsoft.com/office/powerpoint/2010/main" val="30623564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B486E89-0BF1-4503-8DA2-452539DC091D}" type="slidenum">
              <a:rPr lang="en-US" smtClean="0"/>
              <a:t>8</a:t>
            </a:fld>
            <a:endParaRPr lang="en-US"/>
          </a:p>
        </p:txBody>
      </p:sp>
    </p:spTree>
    <p:extLst>
      <p:ext uri="{BB962C8B-B14F-4D97-AF65-F5344CB8AC3E}">
        <p14:creationId xmlns:p14="http://schemas.microsoft.com/office/powerpoint/2010/main" val="28302410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B486E89-0BF1-4503-8DA2-452539DC091D}" type="slidenum">
              <a:rPr lang="en-US" smtClean="0"/>
              <a:t>9</a:t>
            </a:fld>
            <a:endParaRPr lang="en-US"/>
          </a:p>
        </p:txBody>
      </p:sp>
    </p:spTree>
    <p:extLst>
      <p:ext uri="{BB962C8B-B14F-4D97-AF65-F5344CB8AC3E}">
        <p14:creationId xmlns:p14="http://schemas.microsoft.com/office/powerpoint/2010/main" val="28603229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p:nvPicPr>
        <p:blipFill>
          <a:blip r:embed="rId2"/>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BFCF1461-587A-4234-8A6C-EED16C9BD805}" type="datetimeFigureOut">
              <a:rPr lang="en-US" smtClean="0"/>
              <a:t>2/13/2025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D7FEB8-78CA-46C7-BEDC-7DB7EF4AC454}" type="slidenum">
              <a:rPr lang="en-US" smtClean="0"/>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a:t>Click to edit Master title style</a:t>
            </a: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FCF1461-587A-4234-8A6C-EED16C9BD805}" type="datetimeFigureOut">
              <a:rPr lang="en-US" smtClean="0"/>
              <a:t>2/13/2025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D7FEB8-78CA-46C7-BEDC-7DB7EF4AC454}" type="slidenum">
              <a:rPr lang="en-US" smtClean="0"/>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FCF1461-587A-4234-8A6C-EED16C9BD805}" type="datetimeFigureOut">
              <a:rPr lang="en-US" smtClean="0"/>
              <a:t>2/13/2025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D7FEB8-78CA-46C7-BEDC-7DB7EF4AC454}" type="slidenum">
              <a:rPr lang="en-US" smtClean="0"/>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a:t>Click to edit Master title style</a:t>
            </a:r>
          </a:p>
        </p:txBody>
      </p:sp>
      <p:sp>
        <p:nvSpPr>
          <p:cNvPr id="4" name="Date Placeholder 3"/>
          <p:cNvSpPr>
            <a:spLocks noGrp="1"/>
          </p:cNvSpPr>
          <p:nvPr>
            <p:ph type="dt" sz="half" idx="10"/>
          </p:nvPr>
        </p:nvSpPr>
        <p:spPr/>
        <p:txBody>
          <a:bodyPr/>
          <a:lstStyle/>
          <a:p>
            <a:fld id="{BFCF1461-587A-4234-8A6C-EED16C9BD805}" type="datetimeFigureOut">
              <a:rPr lang="en-US" smtClean="0"/>
              <a:t>2/13/2025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D7FEB8-78CA-46C7-BEDC-7DB7EF4AC454}"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a:t>Click to edit Master title style</a:t>
            </a:r>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CF1461-587A-4234-8A6C-EED16C9BD805}" type="datetimeFigureOut">
              <a:rPr lang="en-US" smtClean="0"/>
              <a:t>2/13/2025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D7FEB8-78CA-46C7-BEDC-7DB7EF4AC454}" type="slidenum">
              <a:rPr lang="en-US" smtClean="0"/>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609600" y="274638"/>
            <a:ext cx="7924800" cy="1143000"/>
          </a:xfrm>
        </p:spPr>
        <p:txBody>
          <a:bodyPr/>
          <a:lstStyle/>
          <a:p>
            <a:r>
              <a:rPr lang="en-US"/>
              <a:t>Click to edit Master title style</a:t>
            </a:r>
          </a:p>
        </p:txBody>
      </p:sp>
      <p:sp>
        <p:nvSpPr>
          <p:cNvPr id="5" name="Date Placeholder 4"/>
          <p:cNvSpPr>
            <a:spLocks noGrp="1"/>
          </p:cNvSpPr>
          <p:nvPr>
            <p:ph type="dt" sz="half" idx="10"/>
          </p:nvPr>
        </p:nvSpPr>
        <p:spPr/>
        <p:txBody>
          <a:bodyPr/>
          <a:lstStyle/>
          <a:p>
            <a:fld id="{BFCF1461-587A-4234-8A6C-EED16C9BD805}" type="datetimeFigureOut">
              <a:rPr lang="en-US" smtClean="0"/>
              <a:t>2/13/2025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D7FEB8-78CA-46C7-BEDC-7DB7EF4AC454}" type="slidenum">
              <a:rPr lang="en-US" smtClean="0"/>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609600" y="274638"/>
            <a:ext cx="7924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BFCF1461-587A-4234-8A6C-EED16C9BD805}" type="datetimeFigureOut">
              <a:rPr lang="en-US" smtClean="0"/>
              <a:t>2/13/2025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D7FEB8-78CA-46C7-BEDC-7DB7EF4AC454}" type="slidenum">
              <a:rPr lang="en-US" smtClean="0"/>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BFCF1461-587A-4234-8A6C-EED16C9BD805}" type="datetimeFigureOut">
              <a:rPr lang="en-US" smtClean="0"/>
              <a:t>2/13/2025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D7FEB8-78CA-46C7-BEDC-7DB7EF4AC454}" type="slidenum">
              <a:rPr lang="en-US" smtClean="0"/>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CF1461-587A-4234-8A6C-EED16C9BD805}" type="datetimeFigureOut">
              <a:rPr lang="en-US" smtClean="0"/>
              <a:t>2/13/2025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D7FEB8-78CA-46C7-BEDC-7DB7EF4AC454}" type="slidenum">
              <a:rPr lang="en-US" smtClean="0"/>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FCF1461-587A-4234-8A6C-EED16C9BD805}" type="datetimeFigureOut">
              <a:rPr lang="en-US" smtClean="0"/>
              <a:t>2/13/2025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D7FEB8-78CA-46C7-BEDC-7DB7EF4AC454}" type="slidenum">
              <a:rPr lang="en-US" smtClean="0"/>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a:t>Click to edit Master title style</a:t>
            </a:r>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 name="connsiteX9" fmla="*/ 0 w 3968026"/>
              <a:gd name="connsiteY9" fmla="*/ 74450 h 3910007"/>
              <a:gd name="connsiteX10" fmla="*/ 0 w 3964392"/>
              <a:gd name="connsiteY10" fmla="*/ 74450 h 3415968"/>
              <a:gd name="connsiteX11" fmla="*/ 0 w 3419856"/>
              <a:gd name="connsiteY11" fmla="*/ 74450 h 3429000"/>
              <a:gd name="connsiteX12" fmla="*/ 0 w 3419856"/>
              <a:gd name="connsiteY12" fmla="*/ 7445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5"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FCF1461-587A-4234-8A6C-EED16C9BD805}" type="datetimeFigureOut">
              <a:rPr lang="en-US" smtClean="0"/>
              <a:t>2/13/2025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D7FEB8-78CA-46C7-BEDC-7DB7EF4AC454}" type="slidenum">
              <a:rPr lang="en-US" smtClean="0"/>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a:t>Click to edit Master title style</a:t>
            </a:r>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BFCF1461-587A-4234-8A6C-EED16C9BD805}" type="datetimeFigureOut">
              <a:rPr lang="en-US" smtClean="0"/>
              <a:t>2/13/2025</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BBD7FEB8-78CA-46C7-BEDC-7DB7EF4AC45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svg"/><Relationship Id="rId7" Type="http://schemas.openxmlformats.org/officeDocument/2006/relationships/image" Target="../media/image21.sv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2438400"/>
          </a:xfrm>
        </p:spPr>
        <p:txBody>
          <a:bodyPr/>
          <a:lstStyle/>
          <a:p>
            <a:pPr algn="ctr"/>
            <a:br>
              <a:rPr lang="en-US" sz="2800" b="1" dirty="0"/>
            </a:br>
            <a:r>
              <a:rPr lang="en-US" sz="3600" b="1" dirty="0"/>
              <a:t>LAND USE DECISION-MAKING IN AN ERA OF CONSTRAINED LOCAL CONTROL</a:t>
            </a:r>
          </a:p>
        </p:txBody>
      </p:sp>
    </p:spTree>
    <p:extLst>
      <p:ext uri="{BB962C8B-B14F-4D97-AF65-F5344CB8AC3E}">
        <p14:creationId xmlns:p14="http://schemas.microsoft.com/office/powerpoint/2010/main" val="306051693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92CAA-743E-D3CD-DE80-2B51A5BE253F}"/>
              </a:ext>
            </a:extLst>
          </p:cNvPr>
          <p:cNvSpPr>
            <a:spLocks noGrp="1"/>
          </p:cNvSpPr>
          <p:nvPr>
            <p:ph type="title"/>
          </p:nvPr>
        </p:nvSpPr>
        <p:spPr/>
        <p:txBody>
          <a:bodyPr/>
          <a:lstStyle/>
          <a:p>
            <a:r>
              <a:rPr lang="en-US" dirty="0"/>
              <a:t>IMPACT ON LOCAL LAND USE: OVERVIEW</a:t>
            </a:r>
          </a:p>
        </p:txBody>
      </p:sp>
      <p:sp>
        <p:nvSpPr>
          <p:cNvPr id="3" name="Content Placeholder 2">
            <a:extLst>
              <a:ext uri="{FF2B5EF4-FFF2-40B4-BE49-F238E27FC236}">
                <a16:creationId xmlns:a16="http://schemas.microsoft.com/office/drawing/2014/main" id="{B940AEEB-665F-3E3C-C863-C69EAB65FFE1}"/>
              </a:ext>
            </a:extLst>
          </p:cNvPr>
          <p:cNvSpPr>
            <a:spLocks noGrp="1"/>
          </p:cNvSpPr>
          <p:nvPr>
            <p:ph sz="quarter" idx="13"/>
          </p:nvPr>
        </p:nvSpPr>
        <p:spPr/>
        <p:txBody>
          <a:bodyPr/>
          <a:lstStyle/>
          <a:p>
            <a:r>
              <a:rPr lang="en-US" dirty="0"/>
              <a:t>Based on a local government’s Police Power to regulate: health, safety, and welfare</a:t>
            </a:r>
          </a:p>
          <a:p>
            <a:r>
              <a:rPr lang="en-US" dirty="0"/>
              <a:t>A City’s regulations are embodied in:</a:t>
            </a:r>
          </a:p>
          <a:p>
            <a:pPr lvl="1"/>
            <a:r>
              <a:rPr lang="en-US" dirty="0"/>
              <a:t>–General Plan/Local Coastal Plan and Specific Plans</a:t>
            </a:r>
          </a:p>
          <a:p>
            <a:pPr lvl="1"/>
            <a:r>
              <a:rPr lang="en-US" dirty="0"/>
              <a:t>–Zoning Code</a:t>
            </a:r>
          </a:p>
          <a:p>
            <a:pPr lvl="1"/>
            <a:r>
              <a:rPr lang="en-US" dirty="0"/>
              <a:t>–Design Guidelines</a:t>
            </a:r>
          </a:p>
          <a:p>
            <a:pPr lvl="1"/>
            <a:r>
              <a:rPr lang="en-US" dirty="0"/>
              <a:t>–Other planning documents</a:t>
            </a:r>
          </a:p>
          <a:p>
            <a:endParaRPr lang="en-US" dirty="0"/>
          </a:p>
        </p:txBody>
      </p:sp>
    </p:spTree>
    <p:extLst>
      <p:ext uri="{BB962C8B-B14F-4D97-AF65-F5344CB8AC3E}">
        <p14:creationId xmlns:p14="http://schemas.microsoft.com/office/powerpoint/2010/main" val="3390938773"/>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3014A-52B4-4103-8E78-127A4FD6A580}"/>
              </a:ext>
            </a:extLst>
          </p:cNvPr>
          <p:cNvSpPr>
            <a:spLocks noGrp="1"/>
          </p:cNvSpPr>
          <p:nvPr>
            <p:ph type="title"/>
          </p:nvPr>
        </p:nvSpPr>
        <p:spPr/>
        <p:txBody>
          <a:bodyPr/>
          <a:lstStyle/>
          <a:p>
            <a:r>
              <a:rPr lang="en-US"/>
              <a:t>IMPACT ON LOCAL LAND USE: ZONING</a:t>
            </a:r>
          </a:p>
        </p:txBody>
      </p:sp>
      <p:sp>
        <p:nvSpPr>
          <p:cNvPr id="3" name="Content Placeholder 2">
            <a:extLst>
              <a:ext uri="{FF2B5EF4-FFF2-40B4-BE49-F238E27FC236}">
                <a16:creationId xmlns:a16="http://schemas.microsoft.com/office/drawing/2014/main" id="{01DD683B-7E06-089C-AC94-24A056F95C00}"/>
              </a:ext>
            </a:extLst>
          </p:cNvPr>
          <p:cNvSpPr>
            <a:spLocks noGrp="1"/>
          </p:cNvSpPr>
          <p:nvPr>
            <p:ph sz="quarter" idx="13"/>
          </p:nvPr>
        </p:nvSpPr>
        <p:spPr/>
        <p:txBody>
          <a:bodyPr/>
          <a:lstStyle/>
          <a:p>
            <a:r>
              <a:rPr lang="en-US"/>
              <a:t>Ordinance that implements the General Plan</a:t>
            </a:r>
          </a:p>
          <a:p>
            <a:r>
              <a:rPr lang="en-US"/>
              <a:t>Establishes areas or zones that specify size restrictions, and allowable uses for real property/buildings</a:t>
            </a:r>
          </a:p>
          <a:p>
            <a:r>
              <a:rPr lang="en-US"/>
              <a:t>Also may regulate:</a:t>
            </a:r>
          </a:p>
          <a:p>
            <a:pPr lvl="1"/>
            <a:r>
              <a:rPr lang="en-US"/>
              <a:t>– Landscaping</a:t>
            </a:r>
          </a:p>
          <a:p>
            <a:pPr lvl="1"/>
            <a:r>
              <a:rPr lang="en-US"/>
              <a:t>– Signs</a:t>
            </a:r>
          </a:p>
          <a:p>
            <a:pPr lvl="1"/>
            <a:r>
              <a:rPr lang="en-US"/>
              <a:t>– Parking</a:t>
            </a:r>
          </a:p>
          <a:p>
            <a:pPr lvl="1"/>
            <a:r>
              <a:rPr lang="en-US"/>
              <a:t>– Design</a:t>
            </a:r>
          </a:p>
        </p:txBody>
      </p:sp>
    </p:spTree>
    <p:extLst>
      <p:ext uri="{BB962C8B-B14F-4D97-AF65-F5344CB8AC3E}">
        <p14:creationId xmlns:p14="http://schemas.microsoft.com/office/powerpoint/2010/main" val="133517963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EB04F-2F6F-96D4-C11E-C753EA6EA272}"/>
              </a:ext>
            </a:extLst>
          </p:cNvPr>
          <p:cNvSpPr>
            <a:spLocks noGrp="1"/>
          </p:cNvSpPr>
          <p:nvPr>
            <p:ph type="title"/>
          </p:nvPr>
        </p:nvSpPr>
        <p:spPr/>
        <p:txBody>
          <a:bodyPr/>
          <a:lstStyle/>
          <a:p>
            <a:r>
              <a:rPr lang="en-US"/>
              <a:t>IMPACT ON LOCAL LAND USE: ZONING</a:t>
            </a:r>
          </a:p>
        </p:txBody>
      </p:sp>
      <p:pic>
        <p:nvPicPr>
          <p:cNvPr id="4" name="Content Placeholder 3">
            <a:extLst>
              <a:ext uri="{FF2B5EF4-FFF2-40B4-BE49-F238E27FC236}">
                <a16:creationId xmlns:a16="http://schemas.microsoft.com/office/drawing/2014/main" id="{EC412E1C-0EE7-2889-A2FC-86181D8D2050}"/>
              </a:ext>
            </a:extLst>
          </p:cNvPr>
          <p:cNvPicPr>
            <a:picLocks noGrp="1" noChangeAspect="1"/>
          </p:cNvPicPr>
          <p:nvPr>
            <p:ph sz="quarter" idx="13"/>
          </p:nvPr>
        </p:nvPicPr>
        <p:blipFill>
          <a:blip r:embed="rId3"/>
          <a:stretch>
            <a:fillRect/>
          </a:stretch>
        </p:blipFill>
        <p:spPr>
          <a:xfrm>
            <a:off x="609600" y="1752556"/>
            <a:ext cx="7924800" cy="3810087"/>
          </a:xfrm>
          <a:prstGeom prst="rect">
            <a:avLst/>
          </a:prstGeom>
        </p:spPr>
      </p:pic>
    </p:spTree>
    <p:extLst>
      <p:ext uri="{BB962C8B-B14F-4D97-AF65-F5344CB8AC3E}">
        <p14:creationId xmlns:p14="http://schemas.microsoft.com/office/powerpoint/2010/main" val="55704056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894BB-A008-1DA6-449A-05EA61652E25}"/>
              </a:ext>
            </a:extLst>
          </p:cNvPr>
          <p:cNvSpPr>
            <a:spLocks noGrp="1"/>
          </p:cNvSpPr>
          <p:nvPr>
            <p:ph type="title"/>
          </p:nvPr>
        </p:nvSpPr>
        <p:spPr/>
        <p:txBody>
          <a:bodyPr/>
          <a:lstStyle/>
          <a:p>
            <a:r>
              <a:rPr lang="en-US" sz="3200" dirty="0"/>
              <a:t>IMPACT ON LOCAL LAND USE: GENERAL PLAN</a:t>
            </a:r>
            <a:endParaRPr lang="en-US" dirty="0"/>
          </a:p>
        </p:txBody>
      </p:sp>
      <p:sp>
        <p:nvSpPr>
          <p:cNvPr id="3" name="Content Placeholder 2">
            <a:extLst>
              <a:ext uri="{FF2B5EF4-FFF2-40B4-BE49-F238E27FC236}">
                <a16:creationId xmlns:a16="http://schemas.microsoft.com/office/drawing/2014/main" id="{ECEEEE89-E990-56F1-4D35-BDF5FF48FC70}"/>
              </a:ext>
            </a:extLst>
          </p:cNvPr>
          <p:cNvSpPr>
            <a:spLocks noGrp="1"/>
          </p:cNvSpPr>
          <p:nvPr>
            <p:ph sz="quarter" idx="13"/>
          </p:nvPr>
        </p:nvSpPr>
        <p:spPr/>
        <p:txBody>
          <a:bodyPr/>
          <a:lstStyle/>
          <a:p>
            <a:r>
              <a:rPr lang="en-US" dirty="0"/>
              <a:t>City’s “constitution” for planning and development</a:t>
            </a:r>
          </a:p>
          <a:p>
            <a:r>
              <a:rPr lang="en-US" dirty="0"/>
              <a:t>Establishes a City’s goals and policies for its long-term development in the form of text and maps</a:t>
            </a:r>
          </a:p>
          <a:p>
            <a:r>
              <a:rPr lang="en-US" dirty="0"/>
              <a:t>Provides the basis of all land use decisions based on the community’s goals and objectives</a:t>
            </a:r>
          </a:p>
          <a:p>
            <a:r>
              <a:rPr lang="en-US" dirty="0"/>
              <a:t>Required Elements:</a:t>
            </a:r>
          </a:p>
          <a:p>
            <a:pPr lvl="1"/>
            <a:r>
              <a:rPr lang="en-US" dirty="0"/>
              <a:t>Land Use; Housing; Circulation; Conservation; Open Space; Noise; Safety; Air Quality; Environmental Justice*</a:t>
            </a:r>
          </a:p>
        </p:txBody>
      </p:sp>
    </p:spTree>
    <p:extLst>
      <p:ext uri="{BB962C8B-B14F-4D97-AF65-F5344CB8AC3E}">
        <p14:creationId xmlns:p14="http://schemas.microsoft.com/office/powerpoint/2010/main" val="1114740068"/>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57D1F1A-9105-DAC1-282A-F2A4A785758C}"/>
              </a:ext>
            </a:extLst>
          </p:cNvPr>
          <p:cNvSpPr>
            <a:spLocks noGrp="1"/>
          </p:cNvSpPr>
          <p:nvPr>
            <p:ph type="title"/>
          </p:nvPr>
        </p:nvSpPr>
        <p:spPr/>
        <p:txBody>
          <a:bodyPr/>
          <a:lstStyle/>
          <a:p>
            <a:r>
              <a:rPr lang="en-US"/>
              <a:t>IMPACT ON LOCAL LAND USE: </a:t>
            </a:r>
            <a:br>
              <a:rPr lang="en-US"/>
            </a:br>
            <a:r>
              <a:rPr lang="en-US"/>
              <a:t>HOUSING ELEMENT</a:t>
            </a:r>
          </a:p>
        </p:txBody>
      </p:sp>
      <p:pic>
        <p:nvPicPr>
          <p:cNvPr id="5" name="Content Placeholder 4">
            <a:extLst>
              <a:ext uri="{FF2B5EF4-FFF2-40B4-BE49-F238E27FC236}">
                <a16:creationId xmlns:a16="http://schemas.microsoft.com/office/drawing/2014/main" id="{31B7FF59-F763-5762-4F5D-280545089309}"/>
              </a:ext>
            </a:extLst>
          </p:cNvPr>
          <p:cNvPicPr>
            <a:picLocks noGrp="1" noChangeAspect="1"/>
          </p:cNvPicPr>
          <p:nvPr>
            <p:ph sz="quarter" idx="13"/>
          </p:nvPr>
        </p:nvPicPr>
        <p:blipFill>
          <a:blip r:embed="rId3"/>
          <a:stretch>
            <a:fillRect/>
          </a:stretch>
        </p:blipFill>
        <p:spPr>
          <a:xfrm>
            <a:off x="609600" y="2384958"/>
            <a:ext cx="4876800" cy="2062002"/>
          </a:xfrm>
          <a:prstGeom prst="rect">
            <a:avLst/>
          </a:prstGeom>
        </p:spPr>
      </p:pic>
      <p:pic>
        <p:nvPicPr>
          <p:cNvPr id="6" name="Content Placeholder 5">
            <a:extLst>
              <a:ext uri="{FF2B5EF4-FFF2-40B4-BE49-F238E27FC236}">
                <a16:creationId xmlns:a16="http://schemas.microsoft.com/office/drawing/2014/main" id="{46ED2F61-FFD4-F06D-5E5E-3F490E17F7A9}"/>
              </a:ext>
            </a:extLst>
          </p:cNvPr>
          <p:cNvPicPr>
            <a:picLocks noGrp="1" noChangeAspect="1"/>
          </p:cNvPicPr>
          <p:nvPr>
            <p:ph sz="quarter" idx="14"/>
          </p:nvPr>
        </p:nvPicPr>
        <p:blipFill>
          <a:blip r:embed="rId4"/>
          <a:stretch>
            <a:fillRect/>
          </a:stretch>
        </p:blipFill>
        <p:spPr>
          <a:xfrm>
            <a:off x="5523714" y="2040731"/>
            <a:ext cx="3010686" cy="2607469"/>
          </a:xfrm>
          <a:prstGeom prst="rect">
            <a:avLst/>
          </a:prstGeom>
        </p:spPr>
      </p:pic>
      <p:sp>
        <p:nvSpPr>
          <p:cNvPr id="7" name="TextBox 6">
            <a:extLst>
              <a:ext uri="{FF2B5EF4-FFF2-40B4-BE49-F238E27FC236}">
                <a16:creationId xmlns:a16="http://schemas.microsoft.com/office/drawing/2014/main" id="{59FBBD0E-A9A2-FD55-F8AC-7A472D906A49}"/>
              </a:ext>
            </a:extLst>
          </p:cNvPr>
          <p:cNvSpPr txBox="1"/>
          <p:nvPr/>
        </p:nvSpPr>
        <p:spPr>
          <a:xfrm>
            <a:off x="1143000" y="5275780"/>
            <a:ext cx="7610481" cy="276999"/>
          </a:xfrm>
          <a:prstGeom prst="rect">
            <a:avLst/>
          </a:prstGeom>
          <a:noFill/>
        </p:spPr>
        <p:txBody>
          <a:bodyPr wrap="none" rtlCol="0">
            <a:spAutoFit/>
          </a:bodyPr>
          <a:lstStyle/>
          <a:p>
            <a:r>
              <a:rPr lang="en-US" sz="1200" u="sng">
                <a:solidFill>
                  <a:srgbClr val="467886"/>
                </a:solidFill>
                <a:effectLst/>
                <a:latin typeface="Aptos" panose="020B0004020202020204" pitchFamily="34" charset="0"/>
                <a:ea typeface="Aptos" panose="020B0004020202020204" pitchFamily="34" charset="0"/>
                <a:cs typeface="Times New Roman" panose="02020603050405020304" pitchFamily="18" charset="0"/>
              </a:rPr>
              <a:t>https://www.hcd.ca.gov/sites/default/files/docs/planning-and-community/rhna/cahf-2040-rhna-report-2024.pdf</a:t>
            </a:r>
            <a:endParaRPr lang="en-US" sz="1200"/>
          </a:p>
        </p:txBody>
      </p:sp>
    </p:spTree>
    <p:extLst>
      <p:ext uri="{BB962C8B-B14F-4D97-AF65-F5344CB8AC3E}">
        <p14:creationId xmlns:p14="http://schemas.microsoft.com/office/powerpoint/2010/main" val="665122161"/>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298BE-BF39-1000-2BEA-F801D7904EBB}"/>
              </a:ext>
            </a:extLst>
          </p:cNvPr>
          <p:cNvSpPr>
            <a:spLocks noGrp="1"/>
          </p:cNvSpPr>
          <p:nvPr>
            <p:ph type="title"/>
          </p:nvPr>
        </p:nvSpPr>
        <p:spPr/>
        <p:txBody>
          <a:bodyPr/>
          <a:lstStyle/>
          <a:p>
            <a:r>
              <a:rPr lang="en-US"/>
              <a:t>IMPACT ON LOCAL LAND USE: </a:t>
            </a:r>
            <a:br>
              <a:rPr lang="en-US"/>
            </a:br>
            <a:r>
              <a:rPr lang="en-US"/>
              <a:t>HOUSING ELEMENT</a:t>
            </a:r>
          </a:p>
        </p:txBody>
      </p:sp>
      <p:pic>
        <p:nvPicPr>
          <p:cNvPr id="4" name="Content Placeholder 3">
            <a:extLst>
              <a:ext uri="{FF2B5EF4-FFF2-40B4-BE49-F238E27FC236}">
                <a16:creationId xmlns:a16="http://schemas.microsoft.com/office/drawing/2014/main" id="{BAD4AAD6-AF11-A4D9-E6BE-0F13713DADFA}"/>
              </a:ext>
            </a:extLst>
          </p:cNvPr>
          <p:cNvPicPr>
            <a:picLocks noGrp="1" noChangeAspect="1"/>
          </p:cNvPicPr>
          <p:nvPr>
            <p:ph sz="quarter" idx="13"/>
          </p:nvPr>
        </p:nvPicPr>
        <p:blipFill>
          <a:blip r:embed="rId3"/>
          <a:stretch>
            <a:fillRect/>
          </a:stretch>
        </p:blipFill>
        <p:spPr>
          <a:xfrm>
            <a:off x="609600" y="1772368"/>
            <a:ext cx="7924800" cy="3770464"/>
          </a:xfrm>
          <a:prstGeom prst="rect">
            <a:avLst/>
          </a:prstGeom>
        </p:spPr>
      </p:pic>
    </p:spTree>
    <p:extLst>
      <p:ext uri="{BB962C8B-B14F-4D97-AF65-F5344CB8AC3E}">
        <p14:creationId xmlns:p14="http://schemas.microsoft.com/office/powerpoint/2010/main" val="691409147"/>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B442CC-E8B3-09A2-2F75-4B2A9AA0367F}"/>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B6F62B6E-D57E-8043-100F-67F95D93FBE7}"/>
              </a:ext>
            </a:extLst>
          </p:cNvPr>
          <p:cNvSpPr>
            <a:spLocks noGrp="1"/>
          </p:cNvSpPr>
          <p:nvPr>
            <p:ph type="title"/>
          </p:nvPr>
        </p:nvSpPr>
        <p:spPr>
          <a:xfrm>
            <a:off x="609600" y="0"/>
            <a:ext cx="7924800" cy="685800"/>
          </a:xfrm>
        </p:spPr>
        <p:txBody>
          <a:bodyPr/>
          <a:lstStyle/>
          <a:p>
            <a:pPr algn="ctr"/>
            <a:r>
              <a:rPr lang="en-US" sz="4000" b="1" dirty="0">
                <a:solidFill>
                  <a:srgbClr val="FFC000"/>
                </a:solidFill>
              </a:rPr>
              <a:t>PART TWO: OVERVIEW</a:t>
            </a:r>
          </a:p>
        </p:txBody>
      </p:sp>
      <p:sp>
        <p:nvSpPr>
          <p:cNvPr id="6" name="Content Placeholder 5">
            <a:extLst>
              <a:ext uri="{FF2B5EF4-FFF2-40B4-BE49-F238E27FC236}">
                <a16:creationId xmlns:a16="http://schemas.microsoft.com/office/drawing/2014/main" id="{F63D9A76-B4AE-C160-058B-D4798C321F18}"/>
              </a:ext>
            </a:extLst>
          </p:cNvPr>
          <p:cNvSpPr>
            <a:spLocks noGrp="1"/>
          </p:cNvSpPr>
          <p:nvPr>
            <p:ph sz="quarter" idx="13"/>
          </p:nvPr>
        </p:nvSpPr>
        <p:spPr>
          <a:xfrm>
            <a:off x="609600" y="914400"/>
            <a:ext cx="7924800" cy="5257800"/>
          </a:xfrm>
        </p:spPr>
        <p:txBody>
          <a:bodyPr>
            <a:normAutofit/>
          </a:bodyPr>
          <a:lstStyle/>
          <a:p>
            <a:r>
              <a:rPr lang="en-US" sz="3600" dirty="0"/>
              <a:t>DECISION MAKING BODIES</a:t>
            </a:r>
          </a:p>
          <a:p>
            <a:r>
              <a:rPr lang="en-US" sz="3600" dirty="0"/>
              <a:t>DECISION MAKING PROCESS</a:t>
            </a:r>
          </a:p>
          <a:p>
            <a:pPr lvl="1"/>
            <a:r>
              <a:rPr lang="en-US" sz="3600" dirty="0"/>
              <a:t>NO BIAS</a:t>
            </a:r>
          </a:p>
          <a:p>
            <a:pPr lvl="1"/>
            <a:r>
              <a:rPr lang="en-US" sz="3600" dirty="0"/>
              <a:t>DUE PROCESS</a:t>
            </a:r>
          </a:p>
          <a:p>
            <a:pPr lvl="1"/>
            <a:r>
              <a:rPr lang="en-US" sz="3600" dirty="0"/>
              <a:t>SUPPORTED BY THE RECORD</a:t>
            </a:r>
          </a:p>
        </p:txBody>
      </p:sp>
    </p:spTree>
    <p:extLst>
      <p:ext uri="{BB962C8B-B14F-4D97-AF65-F5344CB8AC3E}">
        <p14:creationId xmlns:p14="http://schemas.microsoft.com/office/powerpoint/2010/main" val="2731081477"/>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17EA2-DEE2-2B62-1D73-6D4374F33391}"/>
              </a:ext>
            </a:extLst>
          </p:cNvPr>
          <p:cNvSpPr>
            <a:spLocks noGrp="1"/>
          </p:cNvSpPr>
          <p:nvPr>
            <p:ph type="title"/>
          </p:nvPr>
        </p:nvSpPr>
        <p:spPr/>
        <p:txBody>
          <a:bodyPr/>
          <a:lstStyle/>
          <a:p>
            <a:pPr algn="ctr"/>
            <a:r>
              <a:rPr lang="en-US" dirty="0"/>
              <a:t>ARCHITECTURAL REVIEW BOARD</a:t>
            </a:r>
          </a:p>
        </p:txBody>
      </p:sp>
      <p:pic>
        <p:nvPicPr>
          <p:cNvPr id="5" name="Content Placeholder 4">
            <a:extLst>
              <a:ext uri="{FF2B5EF4-FFF2-40B4-BE49-F238E27FC236}">
                <a16:creationId xmlns:a16="http://schemas.microsoft.com/office/drawing/2014/main" id="{6C4530F7-4D46-FC60-D7DD-E587670B5E58}"/>
              </a:ext>
            </a:extLst>
          </p:cNvPr>
          <p:cNvPicPr>
            <a:picLocks noGrp="1" noChangeAspect="1"/>
          </p:cNvPicPr>
          <p:nvPr>
            <p:ph sz="quarter" idx="13"/>
          </p:nvPr>
        </p:nvPicPr>
        <p:blipFill>
          <a:blip r:embed="rId2"/>
          <a:stretch>
            <a:fillRect/>
          </a:stretch>
        </p:blipFill>
        <p:spPr>
          <a:xfrm>
            <a:off x="1447800" y="1524000"/>
            <a:ext cx="6400799" cy="4833456"/>
          </a:xfrm>
          <a:prstGeom prst="rect">
            <a:avLst/>
          </a:prstGeom>
        </p:spPr>
      </p:pic>
      <p:sp>
        <p:nvSpPr>
          <p:cNvPr id="6" name="Oval 5">
            <a:extLst>
              <a:ext uri="{FF2B5EF4-FFF2-40B4-BE49-F238E27FC236}">
                <a16:creationId xmlns:a16="http://schemas.microsoft.com/office/drawing/2014/main" id="{DE016E25-D408-6CCA-4DB2-D5E4CDFA4053}"/>
              </a:ext>
            </a:extLst>
          </p:cNvPr>
          <p:cNvSpPr/>
          <p:nvPr/>
        </p:nvSpPr>
        <p:spPr>
          <a:xfrm>
            <a:off x="4495315" y="3733800"/>
            <a:ext cx="3365984" cy="990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088825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50954-1932-AC6F-5631-5BCC0CCE4080}"/>
              </a:ext>
            </a:extLst>
          </p:cNvPr>
          <p:cNvSpPr>
            <a:spLocks noGrp="1"/>
          </p:cNvSpPr>
          <p:nvPr>
            <p:ph type="title"/>
          </p:nvPr>
        </p:nvSpPr>
        <p:spPr>
          <a:xfrm>
            <a:off x="533400" y="152400"/>
            <a:ext cx="7924800" cy="1143000"/>
          </a:xfrm>
        </p:spPr>
        <p:txBody>
          <a:bodyPr/>
          <a:lstStyle/>
          <a:p>
            <a:pPr algn="ctr"/>
            <a:r>
              <a:rPr lang="en-US" dirty="0"/>
              <a:t>THE PLANNING COMMISSION</a:t>
            </a:r>
          </a:p>
        </p:txBody>
      </p:sp>
      <p:pic>
        <p:nvPicPr>
          <p:cNvPr id="4" name="Content Placeholder 3">
            <a:extLst>
              <a:ext uri="{FF2B5EF4-FFF2-40B4-BE49-F238E27FC236}">
                <a16:creationId xmlns:a16="http://schemas.microsoft.com/office/drawing/2014/main" id="{37ED6986-8A68-D67E-10CE-30EE610EDA5A}"/>
              </a:ext>
            </a:extLst>
          </p:cNvPr>
          <p:cNvPicPr>
            <a:picLocks noGrp="1" noChangeAspect="1"/>
          </p:cNvPicPr>
          <p:nvPr>
            <p:ph sz="quarter" idx="13"/>
          </p:nvPr>
        </p:nvPicPr>
        <p:blipFill>
          <a:blip r:embed="rId2"/>
          <a:stretch>
            <a:fillRect/>
          </a:stretch>
        </p:blipFill>
        <p:spPr>
          <a:xfrm>
            <a:off x="1305742" y="1447800"/>
            <a:ext cx="6532516" cy="4932920"/>
          </a:xfrm>
          <a:prstGeom prst="rect">
            <a:avLst/>
          </a:prstGeom>
        </p:spPr>
      </p:pic>
      <p:sp>
        <p:nvSpPr>
          <p:cNvPr id="5" name="Oval 4">
            <a:extLst>
              <a:ext uri="{FF2B5EF4-FFF2-40B4-BE49-F238E27FC236}">
                <a16:creationId xmlns:a16="http://schemas.microsoft.com/office/drawing/2014/main" id="{9FB0EF5C-B322-C39F-6949-065A6B2523E9}"/>
              </a:ext>
            </a:extLst>
          </p:cNvPr>
          <p:cNvSpPr/>
          <p:nvPr/>
        </p:nvSpPr>
        <p:spPr>
          <a:xfrm>
            <a:off x="4724400" y="4572000"/>
            <a:ext cx="2984984"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7692198"/>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54666-D63A-0BC4-02E2-2FF44CB1A5AB}"/>
              </a:ext>
            </a:extLst>
          </p:cNvPr>
          <p:cNvSpPr>
            <a:spLocks noGrp="1"/>
          </p:cNvSpPr>
          <p:nvPr>
            <p:ph type="title"/>
          </p:nvPr>
        </p:nvSpPr>
        <p:spPr/>
        <p:txBody>
          <a:bodyPr/>
          <a:lstStyle/>
          <a:p>
            <a:pPr algn="ctr"/>
            <a:r>
              <a:rPr lang="en-US" dirty="0"/>
              <a:t>CITY COUNCIL</a:t>
            </a:r>
          </a:p>
        </p:txBody>
      </p:sp>
      <p:pic>
        <p:nvPicPr>
          <p:cNvPr id="4" name="Content Placeholder 3">
            <a:extLst>
              <a:ext uri="{FF2B5EF4-FFF2-40B4-BE49-F238E27FC236}">
                <a16:creationId xmlns:a16="http://schemas.microsoft.com/office/drawing/2014/main" id="{19946F26-5469-6BF2-32D1-0B76508C7579}"/>
              </a:ext>
            </a:extLst>
          </p:cNvPr>
          <p:cNvPicPr>
            <a:picLocks noGrp="1" noChangeAspect="1"/>
          </p:cNvPicPr>
          <p:nvPr>
            <p:ph sz="quarter" idx="13"/>
          </p:nvPr>
        </p:nvPicPr>
        <p:blipFill>
          <a:blip r:embed="rId2"/>
          <a:stretch>
            <a:fillRect/>
          </a:stretch>
        </p:blipFill>
        <p:spPr>
          <a:xfrm>
            <a:off x="1218866" y="1417638"/>
            <a:ext cx="6706267" cy="5064124"/>
          </a:xfrm>
          <a:prstGeom prst="rect">
            <a:avLst/>
          </a:prstGeom>
        </p:spPr>
      </p:pic>
      <p:sp>
        <p:nvSpPr>
          <p:cNvPr id="5" name="Oval 4">
            <a:extLst>
              <a:ext uri="{FF2B5EF4-FFF2-40B4-BE49-F238E27FC236}">
                <a16:creationId xmlns:a16="http://schemas.microsoft.com/office/drawing/2014/main" id="{9EA0A32F-3150-BE69-CE29-9F604D02C8D7}"/>
              </a:ext>
            </a:extLst>
          </p:cNvPr>
          <p:cNvSpPr/>
          <p:nvPr/>
        </p:nvSpPr>
        <p:spPr>
          <a:xfrm>
            <a:off x="4800600" y="5867400"/>
            <a:ext cx="2667000" cy="71596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043406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5FB442CC-E8B3-09A2-2F75-4B2A9AA0367F}"/>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B6F62B6E-D57E-8043-100F-67F95D93FBE7}"/>
              </a:ext>
            </a:extLst>
          </p:cNvPr>
          <p:cNvSpPr>
            <a:spLocks noGrp="1"/>
          </p:cNvSpPr>
          <p:nvPr>
            <p:ph type="title"/>
          </p:nvPr>
        </p:nvSpPr>
        <p:spPr>
          <a:xfrm>
            <a:off x="609600" y="0"/>
            <a:ext cx="7924800" cy="685800"/>
          </a:xfrm>
        </p:spPr>
        <p:txBody>
          <a:bodyPr/>
          <a:lstStyle/>
          <a:p>
            <a:pPr algn="ctr"/>
            <a:r>
              <a:rPr lang="en-US" sz="4000" b="1">
                <a:solidFill>
                  <a:srgbClr val="FFC000"/>
                </a:solidFill>
              </a:rPr>
              <a:t>PART ONE: OVERVIEW</a:t>
            </a:r>
          </a:p>
        </p:txBody>
      </p:sp>
      <p:sp>
        <p:nvSpPr>
          <p:cNvPr id="6" name="Content Placeholder 5">
            <a:extLst>
              <a:ext uri="{FF2B5EF4-FFF2-40B4-BE49-F238E27FC236}">
                <a16:creationId xmlns:a16="http://schemas.microsoft.com/office/drawing/2014/main" id="{F63D9A76-B4AE-C160-058B-D4798C321F18}"/>
              </a:ext>
            </a:extLst>
          </p:cNvPr>
          <p:cNvSpPr>
            <a:spLocks noGrp="1"/>
          </p:cNvSpPr>
          <p:nvPr>
            <p:ph sz="quarter" idx="13"/>
          </p:nvPr>
        </p:nvSpPr>
        <p:spPr>
          <a:xfrm>
            <a:off x="609600" y="914400"/>
            <a:ext cx="7924800" cy="5257800"/>
          </a:xfrm>
        </p:spPr>
        <p:txBody>
          <a:bodyPr>
            <a:normAutofit/>
          </a:bodyPr>
          <a:lstStyle/>
          <a:p>
            <a:r>
              <a:rPr lang="en-US" sz="3600"/>
              <a:t>POLICE POWER AND PREEMPTION</a:t>
            </a:r>
          </a:p>
          <a:p>
            <a:r>
              <a:rPr lang="en-US" sz="3600"/>
              <a:t>CALIFORNIA HOUSING CRISIS</a:t>
            </a:r>
          </a:p>
          <a:p>
            <a:r>
              <a:rPr lang="en-US" sz="3600"/>
              <a:t>LEGISLATIVE RESPONSE TO THE HOUSING CRISIS</a:t>
            </a:r>
          </a:p>
          <a:p>
            <a:r>
              <a:rPr lang="en-US" sz="3600"/>
              <a:t>IMPACT ON LOCAL LAND USE</a:t>
            </a:r>
          </a:p>
        </p:txBody>
      </p:sp>
    </p:spTree>
    <p:extLst>
      <p:ext uri="{BB962C8B-B14F-4D97-AF65-F5344CB8AC3E}">
        <p14:creationId xmlns:p14="http://schemas.microsoft.com/office/powerpoint/2010/main" val="10432765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D0215-3B2E-53B2-AF94-FEC33E4E0CE4}"/>
              </a:ext>
            </a:extLst>
          </p:cNvPr>
          <p:cNvSpPr>
            <a:spLocks noGrp="1"/>
          </p:cNvSpPr>
          <p:nvPr>
            <p:ph type="title"/>
          </p:nvPr>
        </p:nvSpPr>
        <p:spPr/>
        <p:txBody>
          <a:bodyPr/>
          <a:lstStyle/>
          <a:p>
            <a:r>
              <a:rPr lang="en-US" dirty="0"/>
              <a:t>REQUIREMENTS FOR ALL DECISIONS</a:t>
            </a:r>
          </a:p>
        </p:txBody>
      </p:sp>
      <p:sp>
        <p:nvSpPr>
          <p:cNvPr id="3" name="Content Placeholder 2">
            <a:extLst>
              <a:ext uri="{FF2B5EF4-FFF2-40B4-BE49-F238E27FC236}">
                <a16:creationId xmlns:a16="http://schemas.microsoft.com/office/drawing/2014/main" id="{8F573A56-99CF-A92D-B4FE-F5AF98961033}"/>
              </a:ext>
            </a:extLst>
          </p:cNvPr>
          <p:cNvSpPr>
            <a:spLocks noGrp="1"/>
          </p:cNvSpPr>
          <p:nvPr>
            <p:ph sz="quarter" idx="13"/>
          </p:nvPr>
        </p:nvSpPr>
        <p:spPr/>
        <p:txBody>
          <a:bodyPr/>
          <a:lstStyle/>
          <a:p>
            <a:pPr marL="285750" indent="-285750">
              <a:buFont typeface="Arial" panose="020B0604020202020204" pitchFamily="34" charset="0"/>
              <a:buChar char="•"/>
            </a:pPr>
            <a:r>
              <a:rPr lang="en-US" sz="2800" dirty="0">
                <a:latin typeface="Calibri" panose="020F0502020204030204" pitchFamily="34" charset="0"/>
                <a:cs typeface="Calibri" panose="020F0502020204030204" pitchFamily="34" charset="0"/>
              </a:rPr>
              <a:t>REQUIREMENT 1: Cannot prejudge the matter (bias)</a:t>
            </a:r>
          </a:p>
          <a:p>
            <a:pPr marL="285750" indent="-285750">
              <a:buFont typeface="Arial" panose="020B0604020202020204" pitchFamily="34" charset="0"/>
              <a:buChar char="•"/>
            </a:pPr>
            <a:r>
              <a:rPr lang="en-US" sz="2800" dirty="0">
                <a:latin typeface="Calibri" panose="020F0502020204030204" pitchFamily="34" charset="0"/>
                <a:cs typeface="Calibri" panose="020F0502020204030204" pitchFamily="34" charset="0"/>
              </a:rPr>
              <a:t>REQUIREMENT 2: Due process and fair hearing</a:t>
            </a:r>
          </a:p>
          <a:p>
            <a:pPr marL="285750" indent="-285750">
              <a:buFont typeface="Arial" panose="020B0604020202020204" pitchFamily="34" charset="0"/>
              <a:buChar char="•"/>
            </a:pPr>
            <a:r>
              <a:rPr lang="en-US" sz="2800" dirty="0">
                <a:latin typeface="Calibri" panose="020F0502020204030204" pitchFamily="34" charset="0"/>
                <a:cs typeface="Calibri" panose="020F0502020204030204" pitchFamily="34" charset="0"/>
              </a:rPr>
              <a:t>REQUIREMENT 3: Decisions must be supported by substantial evidence in the record</a:t>
            </a:r>
          </a:p>
          <a:p>
            <a:endParaRPr lang="en-US" dirty="0"/>
          </a:p>
        </p:txBody>
      </p:sp>
    </p:spTree>
    <p:extLst>
      <p:ext uri="{BB962C8B-B14F-4D97-AF65-F5344CB8AC3E}">
        <p14:creationId xmlns:p14="http://schemas.microsoft.com/office/powerpoint/2010/main" val="37856365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CFB50-4973-4D75-9ECC-F0A0CFA4955A}"/>
              </a:ext>
            </a:extLst>
          </p:cNvPr>
          <p:cNvSpPr>
            <a:spLocks noGrp="1"/>
          </p:cNvSpPr>
          <p:nvPr>
            <p:ph type="title"/>
          </p:nvPr>
        </p:nvSpPr>
        <p:spPr/>
        <p:txBody>
          <a:bodyPr/>
          <a:lstStyle/>
          <a:p>
            <a:r>
              <a:rPr lang="en-US" dirty="0"/>
              <a:t>REQUIREMENT 1: NO BIAS</a:t>
            </a:r>
          </a:p>
        </p:txBody>
      </p:sp>
      <p:sp>
        <p:nvSpPr>
          <p:cNvPr id="3" name="Content Placeholder 2">
            <a:extLst>
              <a:ext uri="{FF2B5EF4-FFF2-40B4-BE49-F238E27FC236}">
                <a16:creationId xmlns:a16="http://schemas.microsoft.com/office/drawing/2014/main" id="{BCFC29A4-1F42-7AA1-21F1-8957A21C5182}"/>
              </a:ext>
            </a:extLst>
          </p:cNvPr>
          <p:cNvSpPr>
            <a:spLocks noGrp="1"/>
          </p:cNvSpPr>
          <p:nvPr>
            <p:ph sz="quarter" idx="13"/>
          </p:nvPr>
        </p:nvSpPr>
        <p:spPr/>
        <p:txBody>
          <a:bodyPr/>
          <a:lstStyle/>
          <a:p>
            <a:r>
              <a:rPr lang="en-US" sz="2800" dirty="0">
                <a:latin typeface="Calibri" panose="020F0502020204030204" pitchFamily="34" charset="0"/>
                <a:cs typeface="Calibri" panose="020F0502020204030204" pitchFamily="34" charset="0"/>
              </a:rPr>
              <a:t>Maintain a degree of neutrality</a:t>
            </a:r>
          </a:p>
          <a:p>
            <a:r>
              <a:rPr lang="en-US" sz="2800" dirty="0">
                <a:latin typeface="Calibri" panose="020F0502020204030204" pitchFamily="34" charset="0"/>
                <a:cs typeface="Calibri" panose="020F0502020204030204" pitchFamily="34" charset="0"/>
              </a:rPr>
              <a:t>Evaluate standards and apply them to a given set of facts</a:t>
            </a:r>
          </a:p>
          <a:p>
            <a:r>
              <a:rPr lang="en-US" sz="2800" dirty="0">
                <a:latin typeface="Calibri" panose="020F0502020204030204" pitchFamily="34" charset="0"/>
                <a:cs typeface="Calibri" panose="020F0502020204030204" pitchFamily="34" charset="0"/>
              </a:rPr>
              <a:t>Avoid talking with applicants when not in meetings</a:t>
            </a:r>
          </a:p>
          <a:p>
            <a:r>
              <a:rPr lang="en-US" sz="2800" dirty="0">
                <a:latin typeface="Calibri" panose="020F0502020204030204" pitchFamily="34" charset="0"/>
                <a:cs typeface="Calibri" panose="020F0502020204030204" pitchFamily="34" charset="0"/>
              </a:rPr>
              <a:t>Avoid the appearance of favoritism</a:t>
            </a:r>
          </a:p>
          <a:p>
            <a:endParaRPr lang="en-US" dirty="0"/>
          </a:p>
        </p:txBody>
      </p:sp>
      <p:grpSp>
        <p:nvGrpSpPr>
          <p:cNvPr id="9" name="Group 8">
            <a:extLst>
              <a:ext uri="{FF2B5EF4-FFF2-40B4-BE49-F238E27FC236}">
                <a16:creationId xmlns:a16="http://schemas.microsoft.com/office/drawing/2014/main" id="{DCE0A136-F093-736C-FB30-CF7A870BF3FE}"/>
              </a:ext>
            </a:extLst>
          </p:cNvPr>
          <p:cNvGrpSpPr/>
          <p:nvPr/>
        </p:nvGrpSpPr>
        <p:grpSpPr>
          <a:xfrm>
            <a:off x="3352800" y="4996666"/>
            <a:ext cx="2890937" cy="928868"/>
            <a:chOff x="6934200" y="5517900"/>
            <a:chExt cx="2890937" cy="928868"/>
          </a:xfrm>
        </p:grpSpPr>
        <p:pic>
          <p:nvPicPr>
            <p:cNvPr id="10" name="Graphic 9" descr="Smiling face with no fill">
              <a:extLst>
                <a:ext uri="{FF2B5EF4-FFF2-40B4-BE49-F238E27FC236}">
                  <a16:creationId xmlns:a16="http://schemas.microsoft.com/office/drawing/2014/main" id="{7C4EAE6E-445B-4128-05D3-FCA31148EB3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934200" y="5517900"/>
              <a:ext cx="914400" cy="914400"/>
            </a:xfrm>
            <a:prstGeom prst="rect">
              <a:avLst/>
            </a:prstGeom>
          </p:spPr>
        </p:pic>
        <p:pic>
          <p:nvPicPr>
            <p:cNvPr id="11" name="Graphic 10" descr="Confused face with no fill">
              <a:extLst>
                <a:ext uri="{FF2B5EF4-FFF2-40B4-BE49-F238E27FC236}">
                  <a16:creationId xmlns:a16="http://schemas.microsoft.com/office/drawing/2014/main" id="{A53B663A-ED51-27B3-5CC8-0C6C4EC16EA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910737" y="5517900"/>
              <a:ext cx="914400" cy="914400"/>
            </a:xfrm>
            <a:prstGeom prst="rect">
              <a:avLst/>
            </a:prstGeom>
          </p:spPr>
        </p:pic>
        <p:pic>
          <p:nvPicPr>
            <p:cNvPr id="12" name="Graphic 11" descr="Neutral face with no fill">
              <a:extLst>
                <a:ext uri="{FF2B5EF4-FFF2-40B4-BE49-F238E27FC236}">
                  <a16:creationId xmlns:a16="http://schemas.microsoft.com/office/drawing/2014/main" id="{02C11148-9A04-B576-ACA1-66DA5F4B31D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24800" y="5532368"/>
              <a:ext cx="914400" cy="914400"/>
            </a:xfrm>
            <a:prstGeom prst="rect">
              <a:avLst/>
            </a:prstGeom>
          </p:spPr>
        </p:pic>
      </p:grpSp>
    </p:spTree>
    <p:extLst>
      <p:ext uri="{BB962C8B-B14F-4D97-AF65-F5344CB8AC3E}">
        <p14:creationId xmlns:p14="http://schemas.microsoft.com/office/powerpoint/2010/main" val="3055161344"/>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BC4A2-EDE4-0B49-416C-B4FC88487AB6}"/>
              </a:ext>
            </a:extLst>
          </p:cNvPr>
          <p:cNvSpPr>
            <a:spLocks noGrp="1"/>
          </p:cNvSpPr>
          <p:nvPr>
            <p:ph type="title"/>
          </p:nvPr>
        </p:nvSpPr>
        <p:spPr/>
        <p:txBody>
          <a:bodyPr/>
          <a:lstStyle/>
          <a:p>
            <a:r>
              <a:rPr lang="en-US" dirty="0"/>
              <a:t>REQUIREMENT 2: DUE PROCESS</a:t>
            </a:r>
          </a:p>
        </p:txBody>
      </p:sp>
      <p:sp>
        <p:nvSpPr>
          <p:cNvPr id="3" name="Content Placeholder 2">
            <a:extLst>
              <a:ext uri="{FF2B5EF4-FFF2-40B4-BE49-F238E27FC236}">
                <a16:creationId xmlns:a16="http://schemas.microsoft.com/office/drawing/2014/main" id="{4225731F-4E4A-CFAC-F98F-CC0DEFBCCB5B}"/>
              </a:ext>
            </a:extLst>
          </p:cNvPr>
          <p:cNvSpPr>
            <a:spLocks noGrp="1"/>
          </p:cNvSpPr>
          <p:nvPr>
            <p:ph sz="quarter" idx="13"/>
          </p:nvPr>
        </p:nvSpPr>
        <p:spPr/>
        <p:txBody>
          <a:bodyPr>
            <a:normAutofit fontScale="77500" lnSpcReduction="20000"/>
          </a:bodyPr>
          <a:lstStyle/>
          <a:p>
            <a:r>
              <a:rPr lang="en-US" sz="3200" dirty="0">
                <a:latin typeface="Calibri" panose="020F0502020204030204" pitchFamily="34" charset="0"/>
                <a:cs typeface="Calibri" panose="020F0502020204030204" pitchFamily="34" charset="0"/>
              </a:rPr>
              <a:t>Fundamental Constitutional right to fair decision-making process</a:t>
            </a:r>
          </a:p>
          <a:p>
            <a:r>
              <a:rPr lang="en-US" sz="3200" dirty="0">
                <a:latin typeface="Calibri" panose="020F0502020204030204" pitchFamily="34" charset="0"/>
                <a:cs typeface="Calibri" panose="020F0502020204030204" pitchFamily="34" charset="0"/>
              </a:rPr>
              <a:t>Public Hearings</a:t>
            </a:r>
          </a:p>
          <a:p>
            <a:pPr lvl="1"/>
            <a:r>
              <a:rPr lang="en-US" sz="3000" dirty="0">
                <a:latin typeface="Calibri" panose="020F0502020204030204" pitchFamily="34" charset="0"/>
                <a:cs typeface="Calibri" panose="020F0502020204030204" pitchFamily="34" charset="0"/>
              </a:rPr>
              <a:t>Notice</a:t>
            </a:r>
          </a:p>
          <a:p>
            <a:pPr lvl="1"/>
            <a:r>
              <a:rPr lang="en-US" sz="3000" dirty="0">
                <a:latin typeface="Calibri" panose="020F0502020204030204" pitchFamily="34" charset="0"/>
                <a:cs typeface="Calibri" panose="020F0502020204030204" pitchFamily="34" charset="0"/>
              </a:rPr>
              <a:t>Evidence</a:t>
            </a:r>
          </a:p>
          <a:p>
            <a:pPr lvl="2"/>
            <a:r>
              <a:rPr lang="en-US" sz="2600" dirty="0">
                <a:latin typeface="Calibri" panose="020F0502020204030204" pitchFamily="34" charset="0"/>
                <a:cs typeface="Calibri" panose="020F0502020204030204" pitchFamily="34" charset="0"/>
              </a:rPr>
              <a:t>Ex </a:t>
            </a:r>
            <a:r>
              <a:rPr lang="en-US" sz="2600" dirty="0" err="1">
                <a:latin typeface="Calibri" panose="020F0502020204030204" pitchFamily="34" charset="0"/>
                <a:cs typeface="Calibri" panose="020F0502020204030204" pitchFamily="34" charset="0"/>
              </a:rPr>
              <a:t>Parte</a:t>
            </a:r>
            <a:r>
              <a:rPr lang="en-US" sz="2600" dirty="0">
                <a:latin typeface="Calibri" panose="020F0502020204030204" pitchFamily="34" charset="0"/>
                <a:cs typeface="Calibri" panose="020F0502020204030204" pitchFamily="34" charset="0"/>
              </a:rPr>
              <a:t> Disclosures</a:t>
            </a:r>
          </a:p>
          <a:p>
            <a:pPr lvl="2"/>
            <a:r>
              <a:rPr lang="en-US" sz="2600" dirty="0">
                <a:latin typeface="Calibri" panose="020F0502020204030204" pitchFamily="34" charset="0"/>
                <a:cs typeface="Calibri" panose="020F0502020204030204" pitchFamily="34" charset="0"/>
              </a:rPr>
              <a:t>Application</a:t>
            </a:r>
          </a:p>
          <a:p>
            <a:pPr lvl="2"/>
            <a:r>
              <a:rPr lang="en-US" sz="2600" dirty="0">
                <a:latin typeface="Calibri" panose="020F0502020204030204" pitchFamily="34" charset="0"/>
                <a:cs typeface="Calibri" panose="020F0502020204030204" pitchFamily="34" charset="0"/>
              </a:rPr>
              <a:t>Staff Report</a:t>
            </a:r>
          </a:p>
          <a:p>
            <a:pPr lvl="2"/>
            <a:r>
              <a:rPr lang="en-US" sz="2600" dirty="0">
                <a:latin typeface="Calibri" panose="020F0502020204030204" pitchFamily="34" charset="0"/>
                <a:cs typeface="Calibri" panose="020F0502020204030204" pitchFamily="34" charset="0"/>
              </a:rPr>
              <a:t>Public Comment</a:t>
            </a:r>
          </a:p>
          <a:p>
            <a:pPr lvl="1"/>
            <a:r>
              <a:rPr lang="en-US" sz="3000" dirty="0">
                <a:latin typeface="Calibri" panose="020F0502020204030204" pitchFamily="34" charset="0"/>
                <a:cs typeface="Calibri" panose="020F0502020204030204" pitchFamily="34" charset="0"/>
              </a:rPr>
              <a:t>Findings </a:t>
            </a:r>
          </a:p>
          <a:p>
            <a:endParaRPr lang="en-US" dirty="0"/>
          </a:p>
        </p:txBody>
      </p:sp>
      <p:pic>
        <p:nvPicPr>
          <p:cNvPr id="4" name="Picture 2">
            <a:extLst>
              <a:ext uri="{FF2B5EF4-FFF2-40B4-BE49-F238E27FC236}">
                <a16:creationId xmlns:a16="http://schemas.microsoft.com/office/drawing/2014/main" id="{EB1ADE75-A65E-B740-1517-734F30170F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2492211"/>
            <a:ext cx="2580911" cy="3210089"/>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155400749"/>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BE441-8F82-FE9B-EEC8-49BFD973B996}"/>
              </a:ext>
            </a:extLst>
          </p:cNvPr>
          <p:cNvSpPr>
            <a:spLocks noGrp="1"/>
          </p:cNvSpPr>
          <p:nvPr>
            <p:ph type="title"/>
          </p:nvPr>
        </p:nvSpPr>
        <p:spPr/>
        <p:txBody>
          <a:bodyPr/>
          <a:lstStyle/>
          <a:p>
            <a:r>
              <a:rPr lang="en-US" dirty="0"/>
              <a:t>REQUIREMENT 3: SUPPORTED BY THE RECORD</a:t>
            </a:r>
          </a:p>
        </p:txBody>
      </p:sp>
      <p:sp>
        <p:nvSpPr>
          <p:cNvPr id="3" name="Content Placeholder 2">
            <a:extLst>
              <a:ext uri="{FF2B5EF4-FFF2-40B4-BE49-F238E27FC236}">
                <a16:creationId xmlns:a16="http://schemas.microsoft.com/office/drawing/2014/main" id="{D72B4109-311D-6E7E-31D5-E3D4BD3B41E1}"/>
              </a:ext>
            </a:extLst>
          </p:cNvPr>
          <p:cNvSpPr>
            <a:spLocks noGrp="1"/>
          </p:cNvSpPr>
          <p:nvPr>
            <p:ph sz="quarter" idx="13"/>
          </p:nvPr>
        </p:nvSpPr>
        <p:spPr/>
        <p:txBody>
          <a:bodyPr/>
          <a:lstStyle/>
          <a:p>
            <a:r>
              <a:rPr lang="en-US" sz="2800" dirty="0">
                <a:latin typeface="Calibri" panose="020F0502020204030204" pitchFamily="34" charset="0"/>
                <a:cs typeface="Calibri" panose="020F0502020204030204" pitchFamily="34" charset="0"/>
              </a:rPr>
              <a:t>Create a record</a:t>
            </a:r>
          </a:p>
          <a:p>
            <a:r>
              <a:rPr lang="en-US" sz="2800" dirty="0">
                <a:latin typeface="Calibri" panose="020F0502020204030204" pitchFamily="34" charset="0"/>
                <a:cs typeface="Calibri" panose="020F0502020204030204" pitchFamily="34" charset="0"/>
              </a:rPr>
              <a:t>Make findings that support that record</a:t>
            </a:r>
          </a:p>
          <a:p>
            <a:endParaRPr lang="en-US" sz="2800" dirty="0">
              <a:latin typeface="Calibri" panose="020F0502020204030204" pitchFamily="34" charset="0"/>
              <a:cs typeface="Calibri" panose="020F0502020204030204" pitchFamily="34" charset="0"/>
            </a:endParaRPr>
          </a:p>
          <a:p>
            <a:endParaRPr lang="en-US" dirty="0"/>
          </a:p>
        </p:txBody>
      </p:sp>
      <p:pic>
        <p:nvPicPr>
          <p:cNvPr id="4" name="Picture 3" descr="Stack of papers with paper clips">
            <a:extLst>
              <a:ext uri="{FF2B5EF4-FFF2-40B4-BE49-F238E27FC236}">
                <a16:creationId xmlns:a16="http://schemas.microsoft.com/office/drawing/2014/main" id="{663AF111-8D29-F3E9-D1A4-CF8E3E30F0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62200" y="3276600"/>
            <a:ext cx="4851400" cy="3106244"/>
          </a:xfrm>
          <a:prstGeom prst="rect">
            <a:avLst/>
          </a:prstGeom>
          <a:ln w="12700">
            <a:solidFill>
              <a:schemeClr val="accent3"/>
            </a:solidFill>
          </a:ln>
        </p:spPr>
      </p:pic>
    </p:spTree>
    <p:extLst>
      <p:ext uri="{BB962C8B-B14F-4D97-AF65-F5344CB8AC3E}">
        <p14:creationId xmlns:p14="http://schemas.microsoft.com/office/powerpoint/2010/main" val="1530728374"/>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C09F8-BC88-E7F7-7E32-24DAC8062F29}"/>
              </a:ext>
            </a:extLst>
          </p:cNvPr>
          <p:cNvSpPr>
            <a:spLocks noGrp="1"/>
          </p:cNvSpPr>
          <p:nvPr>
            <p:ph type="title"/>
          </p:nvPr>
        </p:nvSpPr>
        <p:spPr/>
        <p:txBody>
          <a:bodyPr/>
          <a:lstStyle/>
          <a:p>
            <a:r>
              <a:rPr lang="en-US" dirty="0"/>
              <a:t>CREATING A RECORD TO SUPPORT DECISION</a:t>
            </a:r>
          </a:p>
        </p:txBody>
      </p:sp>
      <p:sp>
        <p:nvSpPr>
          <p:cNvPr id="3" name="Content Placeholder 2">
            <a:extLst>
              <a:ext uri="{FF2B5EF4-FFF2-40B4-BE49-F238E27FC236}">
                <a16:creationId xmlns:a16="http://schemas.microsoft.com/office/drawing/2014/main" id="{566CB70C-4942-8868-91A5-65C66ED7DE0B}"/>
              </a:ext>
            </a:extLst>
          </p:cNvPr>
          <p:cNvSpPr>
            <a:spLocks noGrp="1"/>
          </p:cNvSpPr>
          <p:nvPr>
            <p:ph sz="quarter" idx="13"/>
          </p:nvPr>
        </p:nvSpPr>
        <p:spPr>
          <a:xfrm>
            <a:off x="609600" y="1600200"/>
            <a:ext cx="8305800" cy="4724400"/>
          </a:xfrm>
        </p:spPr>
        <p:txBody>
          <a:bodyPr>
            <a:normAutofit fontScale="77500" lnSpcReduction="20000"/>
          </a:bodyPr>
          <a:lstStyle/>
          <a:p>
            <a:r>
              <a:rPr lang="en-US" sz="3600" dirty="0">
                <a:latin typeface="Calibri" panose="020F0502020204030204" pitchFamily="34" charset="0"/>
                <a:cs typeface="Calibri" panose="020F0502020204030204" pitchFamily="34" charset="0"/>
              </a:rPr>
              <a:t>Recommendations:</a:t>
            </a:r>
          </a:p>
          <a:p>
            <a:pPr lvl="1"/>
            <a:r>
              <a:rPr lang="en-US" sz="3600" dirty="0">
                <a:latin typeface="Calibri" panose="020F0502020204030204" pitchFamily="34" charset="0"/>
                <a:cs typeface="Calibri" panose="020F0502020204030204" pitchFamily="34" charset="0"/>
              </a:rPr>
              <a:t>Focus on the subject and key issues under consideration</a:t>
            </a:r>
          </a:p>
          <a:p>
            <a:pPr lvl="1"/>
            <a:r>
              <a:rPr lang="en-US" sz="3600" dirty="0">
                <a:latin typeface="Calibri" panose="020F0502020204030204" pitchFamily="34" charset="0"/>
                <a:cs typeface="Calibri" panose="020F0502020204030204" pitchFamily="34" charset="0"/>
              </a:rPr>
              <a:t>Review and consider written and oral testimony in the context of the relevant standards</a:t>
            </a:r>
          </a:p>
          <a:p>
            <a:pPr lvl="1"/>
            <a:r>
              <a:rPr lang="en-US" sz="3600" dirty="0">
                <a:latin typeface="Calibri" panose="020F0502020204030204" pitchFamily="34" charset="0"/>
                <a:cs typeface="Calibri" panose="020F0502020204030204" pitchFamily="34" charset="0"/>
              </a:rPr>
              <a:t>Apply standards in General Plan, Specific Plan, Zoning Code, Design Guidelines, etc. </a:t>
            </a:r>
          </a:p>
          <a:p>
            <a:pPr lvl="1"/>
            <a:r>
              <a:rPr lang="en-US" sz="3600" dirty="0">
                <a:latin typeface="Calibri" panose="020F0502020204030204" pitchFamily="34" charset="0"/>
                <a:cs typeface="Calibri" panose="020F0502020204030204" pitchFamily="34" charset="0"/>
              </a:rPr>
              <a:t>Remain objective and fair</a:t>
            </a:r>
          </a:p>
          <a:p>
            <a:pPr lvl="1"/>
            <a:r>
              <a:rPr lang="en-US" sz="3600" dirty="0">
                <a:latin typeface="Calibri" panose="020F0502020204030204" pitchFamily="34" charset="0"/>
                <a:cs typeface="Calibri" panose="020F0502020204030204" pitchFamily="34" charset="0"/>
              </a:rPr>
              <a:t>Express yourself clearly and concisely </a:t>
            </a:r>
          </a:p>
          <a:p>
            <a:endParaRPr lang="en-US" dirty="0"/>
          </a:p>
        </p:txBody>
      </p:sp>
    </p:spTree>
    <p:extLst>
      <p:ext uri="{BB962C8B-B14F-4D97-AF65-F5344CB8AC3E}">
        <p14:creationId xmlns:p14="http://schemas.microsoft.com/office/powerpoint/2010/main" val="1095179517"/>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BE37A-3A01-559F-8E2C-07ED9FEB3208}"/>
              </a:ext>
            </a:extLst>
          </p:cNvPr>
          <p:cNvSpPr>
            <a:spLocks noGrp="1"/>
          </p:cNvSpPr>
          <p:nvPr>
            <p:ph type="title"/>
          </p:nvPr>
        </p:nvSpPr>
        <p:spPr/>
        <p:txBody>
          <a:bodyPr/>
          <a:lstStyle/>
          <a:p>
            <a:r>
              <a:rPr lang="en-US" dirty="0"/>
              <a:t>FINDINGS</a:t>
            </a:r>
          </a:p>
        </p:txBody>
      </p:sp>
      <p:sp>
        <p:nvSpPr>
          <p:cNvPr id="3" name="Content Placeholder 2">
            <a:extLst>
              <a:ext uri="{FF2B5EF4-FFF2-40B4-BE49-F238E27FC236}">
                <a16:creationId xmlns:a16="http://schemas.microsoft.com/office/drawing/2014/main" id="{8EF95D01-E06E-2302-05E6-7A8C1D9A9885}"/>
              </a:ext>
            </a:extLst>
          </p:cNvPr>
          <p:cNvSpPr>
            <a:spLocks noGrp="1"/>
          </p:cNvSpPr>
          <p:nvPr>
            <p:ph sz="quarter" idx="13"/>
          </p:nvPr>
        </p:nvSpPr>
        <p:spPr/>
        <p:txBody>
          <a:bodyPr>
            <a:normAutofit fontScale="77500" lnSpcReduction="20000"/>
          </a:bodyPr>
          <a:lstStyle/>
          <a:p>
            <a:r>
              <a:rPr lang="en-US" sz="3000" kern="0" dirty="0">
                <a:latin typeface="Calibri" panose="020F0502020204030204" pitchFamily="34" charset="0"/>
                <a:cs typeface="Calibri" panose="020F0502020204030204" pitchFamily="34" charset="0"/>
              </a:rPr>
              <a:t>A statement of the standards, facts, and conclusions used in making a decision</a:t>
            </a:r>
          </a:p>
          <a:p>
            <a:r>
              <a:rPr lang="en-US" sz="3000" kern="0" dirty="0">
                <a:latin typeface="Calibri" panose="020F0502020204030204" pitchFamily="34" charset="0"/>
                <a:cs typeface="Calibri" panose="020F0502020204030204" pitchFamily="34" charset="0"/>
              </a:rPr>
              <a:t>Findings explain how a decision-maker processed the evidence present to reach its decision </a:t>
            </a:r>
          </a:p>
          <a:p>
            <a:r>
              <a:rPr lang="en-US" sz="3000" kern="0" dirty="0">
                <a:latin typeface="Calibri" panose="020F0502020204030204" pitchFamily="34" charset="0"/>
                <a:cs typeface="Calibri" panose="020F0502020204030204" pitchFamily="34" charset="0"/>
              </a:rPr>
              <a:t>Purpose:</a:t>
            </a:r>
          </a:p>
          <a:p>
            <a:pPr lvl="1"/>
            <a:r>
              <a:rPr lang="en-US" sz="3000" kern="0" dirty="0">
                <a:latin typeface="Calibri" panose="020F0502020204030204" pitchFamily="34" charset="0"/>
                <a:cs typeface="Calibri" panose="020F0502020204030204" pitchFamily="34" charset="0"/>
              </a:rPr>
              <a:t>Ensure orderly analysis and principled decision-making</a:t>
            </a:r>
          </a:p>
          <a:p>
            <a:pPr lvl="1"/>
            <a:r>
              <a:rPr lang="en-US" sz="3000" kern="0" dirty="0">
                <a:latin typeface="Calibri" panose="020F0502020204030204" pitchFamily="34" charset="0"/>
                <a:cs typeface="Calibri" panose="020F0502020204030204" pitchFamily="34" charset="0"/>
              </a:rPr>
              <a:t>Enable the parties and the public to understand the basis of the decision </a:t>
            </a:r>
          </a:p>
          <a:p>
            <a:pPr lvl="1"/>
            <a:r>
              <a:rPr lang="en-US" sz="3000" kern="0" dirty="0">
                <a:latin typeface="Calibri" panose="020F0502020204030204" pitchFamily="34" charset="0"/>
                <a:cs typeface="Calibri" panose="020F0502020204030204" pitchFamily="34" charset="0"/>
              </a:rPr>
              <a:t>Allow a court to review the basis of the agency’s decision</a:t>
            </a:r>
          </a:p>
          <a:p>
            <a:endParaRPr lang="en-US" dirty="0"/>
          </a:p>
        </p:txBody>
      </p:sp>
    </p:spTree>
    <p:extLst>
      <p:ext uri="{BB962C8B-B14F-4D97-AF65-F5344CB8AC3E}">
        <p14:creationId xmlns:p14="http://schemas.microsoft.com/office/powerpoint/2010/main" val="197212799"/>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92433-3393-94BD-F9D3-4D9544CC6957}"/>
              </a:ext>
            </a:extLst>
          </p:cNvPr>
          <p:cNvSpPr>
            <a:spLocks noGrp="1"/>
          </p:cNvSpPr>
          <p:nvPr>
            <p:ph type="title"/>
          </p:nvPr>
        </p:nvSpPr>
        <p:spPr/>
        <p:txBody>
          <a:bodyPr/>
          <a:lstStyle/>
          <a:p>
            <a:r>
              <a:rPr lang="en-US" dirty="0"/>
              <a:t>FINDINGS</a:t>
            </a:r>
          </a:p>
        </p:txBody>
      </p:sp>
      <p:sp>
        <p:nvSpPr>
          <p:cNvPr id="3" name="Content Placeholder 2">
            <a:extLst>
              <a:ext uri="{FF2B5EF4-FFF2-40B4-BE49-F238E27FC236}">
                <a16:creationId xmlns:a16="http://schemas.microsoft.com/office/drawing/2014/main" id="{9F663395-52D1-95AC-C701-0704E8D7B19A}"/>
              </a:ext>
            </a:extLst>
          </p:cNvPr>
          <p:cNvSpPr>
            <a:spLocks noGrp="1"/>
          </p:cNvSpPr>
          <p:nvPr>
            <p:ph sz="quarter" idx="13"/>
          </p:nvPr>
        </p:nvSpPr>
        <p:spPr/>
        <p:txBody>
          <a:bodyPr>
            <a:normAutofit/>
          </a:bodyPr>
          <a:lstStyle/>
          <a:p>
            <a:r>
              <a:rPr lang="en-US" sz="2800" dirty="0">
                <a:latin typeface="Calibri" panose="020F0502020204030204" pitchFamily="34" charset="0"/>
                <a:cs typeface="Calibri" panose="020F0502020204030204" pitchFamily="34" charset="0"/>
              </a:rPr>
              <a:t>Findings are part of the public record and the basis for judicial review.</a:t>
            </a:r>
          </a:p>
          <a:p>
            <a:r>
              <a:rPr lang="en-US" sz="2800" dirty="0">
                <a:latin typeface="Calibri" panose="020F0502020204030204" pitchFamily="34" charset="0"/>
                <a:cs typeface="Calibri" panose="020F0502020204030204" pitchFamily="34" charset="0"/>
              </a:rPr>
              <a:t>Two-steps:</a:t>
            </a:r>
          </a:p>
          <a:p>
            <a:pPr marL="971550" lvl="1" indent="-514350">
              <a:buAutoNum type="arabicParenBoth"/>
            </a:pPr>
            <a:r>
              <a:rPr lang="en-US" sz="2800" dirty="0">
                <a:latin typeface="Calibri" panose="020F0502020204030204" pitchFamily="34" charset="0"/>
                <a:cs typeface="Calibri" panose="020F0502020204030204" pitchFamily="34" charset="0"/>
              </a:rPr>
              <a:t>Connect the evidence to your finding</a:t>
            </a:r>
          </a:p>
          <a:p>
            <a:pPr marL="971550" lvl="1" indent="-514350">
              <a:buAutoNum type="arabicParenBoth"/>
            </a:pPr>
            <a:r>
              <a:rPr lang="en-US" sz="2800" dirty="0">
                <a:latin typeface="Calibri" panose="020F0502020204030204" pitchFamily="34" charset="0"/>
                <a:cs typeface="Calibri" panose="020F0502020204030204" pitchFamily="34" charset="0"/>
              </a:rPr>
              <a:t>Connect the finding to your decision</a:t>
            </a:r>
          </a:p>
          <a:p>
            <a:r>
              <a:rPr lang="en-US" sz="2800" dirty="0">
                <a:latin typeface="Calibri" panose="020F0502020204030204" pitchFamily="34" charset="0"/>
                <a:cs typeface="Calibri" panose="020F0502020204030204" pitchFamily="34" charset="0"/>
              </a:rPr>
              <a:t>Motion and meeting minutes delivered to other decision-makers</a:t>
            </a:r>
          </a:p>
          <a:p>
            <a:endParaRPr lang="en-US" dirty="0"/>
          </a:p>
        </p:txBody>
      </p:sp>
    </p:spTree>
    <p:extLst>
      <p:ext uri="{BB962C8B-B14F-4D97-AF65-F5344CB8AC3E}">
        <p14:creationId xmlns:p14="http://schemas.microsoft.com/office/powerpoint/2010/main" val="3748496621"/>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4A37E-2D19-5873-0866-EF62E23B1988}"/>
              </a:ext>
            </a:extLst>
          </p:cNvPr>
          <p:cNvSpPr>
            <a:spLocks noGrp="1"/>
          </p:cNvSpPr>
          <p:nvPr>
            <p:ph type="title"/>
          </p:nvPr>
        </p:nvSpPr>
        <p:spPr/>
        <p:txBody>
          <a:bodyPr/>
          <a:lstStyle/>
          <a:p>
            <a:r>
              <a:rPr lang="en-US" dirty="0"/>
              <a:t>FINDINGS</a:t>
            </a:r>
          </a:p>
        </p:txBody>
      </p:sp>
      <p:sp>
        <p:nvSpPr>
          <p:cNvPr id="3" name="Content Placeholder 2">
            <a:extLst>
              <a:ext uri="{FF2B5EF4-FFF2-40B4-BE49-F238E27FC236}">
                <a16:creationId xmlns:a16="http://schemas.microsoft.com/office/drawing/2014/main" id="{CD5EAEEF-9996-F8C3-4072-46F7516FBA7F}"/>
              </a:ext>
            </a:extLst>
          </p:cNvPr>
          <p:cNvSpPr>
            <a:spLocks noGrp="1"/>
          </p:cNvSpPr>
          <p:nvPr>
            <p:ph sz="quarter" idx="13"/>
          </p:nvPr>
        </p:nvSpPr>
        <p:spPr>
          <a:xfrm>
            <a:off x="609600" y="1600200"/>
            <a:ext cx="8229600" cy="4800600"/>
          </a:xfrm>
        </p:spPr>
        <p:txBody>
          <a:bodyPr>
            <a:normAutofit fontScale="70000" lnSpcReduction="20000"/>
          </a:bodyPr>
          <a:lstStyle/>
          <a:p>
            <a:r>
              <a:rPr lang="en-US" sz="3600" u="sng" dirty="0">
                <a:latin typeface="Calibri" panose="020F0502020204030204" pitchFamily="34" charset="0"/>
                <a:cs typeface="Calibri" panose="020F0502020204030204" pitchFamily="34" charset="0"/>
              </a:rPr>
              <a:t>Example</a:t>
            </a:r>
            <a:r>
              <a:rPr lang="en-US" sz="3600" dirty="0">
                <a:latin typeface="Calibri" panose="020F0502020204030204" pitchFamily="34" charset="0"/>
                <a:cs typeface="Calibri" panose="020F0502020204030204" pitchFamily="34" charset="0"/>
              </a:rPr>
              <a:t>: Recommending modifications to second story addition to a single-family residence </a:t>
            </a:r>
          </a:p>
          <a:p>
            <a:pPr marL="914400" lvl="1" indent="-514350">
              <a:buFont typeface="+mj-lt"/>
              <a:buAutoNum type="alphaUcPeriod"/>
            </a:pPr>
            <a:r>
              <a:rPr lang="en-US" sz="3600" dirty="0">
                <a:latin typeface="Calibri" panose="020F0502020204030204" pitchFamily="34" charset="0"/>
                <a:cs typeface="Calibri" panose="020F0502020204030204" pitchFamily="34" charset="0"/>
              </a:rPr>
              <a:t>The proposed second story addition is incompatible with the neighborhood. </a:t>
            </a:r>
          </a:p>
          <a:p>
            <a:pPr marL="914400" lvl="1" indent="-514350">
              <a:buFont typeface="+mj-lt"/>
              <a:buAutoNum type="alphaUcPeriod"/>
            </a:pPr>
            <a:r>
              <a:rPr lang="en-US" sz="3600" dirty="0">
                <a:latin typeface="Calibri" panose="020F0502020204030204" pitchFamily="34" charset="0"/>
                <a:cs typeface="Calibri" panose="020F0502020204030204" pitchFamily="34" charset="0"/>
              </a:rPr>
              <a:t>The proposed addition is inconsistent with Community Design Element Section xxx </a:t>
            </a:r>
            <a:r>
              <a:rPr lang="en-US" sz="3600" b="1" u="sng" dirty="0">
                <a:latin typeface="Calibri" panose="020F0502020204030204" pitchFamily="34" charset="0"/>
                <a:cs typeface="Calibri" panose="020F0502020204030204" pitchFamily="34" charset="0"/>
              </a:rPr>
              <a:t>because</a:t>
            </a:r>
            <a:r>
              <a:rPr lang="en-US" sz="3600" dirty="0">
                <a:latin typeface="Calibri" panose="020F0502020204030204" pitchFamily="34" charset="0"/>
                <a:cs typeface="Calibri" panose="020F0502020204030204" pitchFamily="34" charset="0"/>
              </a:rPr>
              <a:t> the steep roof pitch does not align with the predominant roof style in the neighborhood and the roof height exceeds the neighboring second story residences by 4 feet. The applicant should study modifications to the roof pitch to align it with neighboring residences and consider options to lower the plate height, or break up the massing by stepping the addition from the side property line or through the use of landscaping. </a:t>
            </a:r>
          </a:p>
          <a:p>
            <a:endParaRPr lang="en-US" dirty="0"/>
          </a:p>
        </p:txBody>
      </p:sp>
    </p:spTree>
    <p:extLst>
      <p:ext uri="{BB962C8B-B14F-4D97-AF65-F5344CB8AC3E}">
        <p14:creationId xmlns:p14="http://schemas.microsoft.com/office/powerpoint/2010/main" val="1244252484"/>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0BB3C-C8F2-7E16-5D90-0A0791A15C98}"/>
              </a:ext>
            </a:extLst>
          </p:cNvPr>
          <p:cNvSpPr>
            <a:spLocks noGrp="1"/>
          </p:cNvSpPr>
          <p:nvPr>
            <p:ph type="title"/>
          </p:nvPr>
        </p:nvSpPr>
        <p:spPr/>
        <p:txBody>
          <a:bodyPr/>
          <a:lstStyle/>
          <a:p>
            <a:r>
              <a:rPr lang="en-US" dirty="0"/>
              <a:t>FINDINGS</a:t>
            </a:r>
          </a:p>
        </p:txBody>
      </p:sp>
      <p:sp>
        <p:nvSpPr>
          <p:cNvPr id="3" name="Content Placeholder 2">
            <a:extLst>
              <a:ext uri="{FF2B5EF4-FFF2-40B4-BE49-F238E27FC236}">
                <a16:creationId xmlns:a16="http://schemas.microsoft.com/office/drawing/2014/main" id="{E5190DFB-3E93-A204-46F8-02BABE9860EC}"/>
              </a:ext>
            </a:extLst>
          </p:cNvPr>
          <p:cNvSpPr>
            <a:spLocks noGrp="1"/>
          </p:cNvSpPr>
          <p:nvPr>
            <p:ph sz="quarter" idx="13"/>
          </p:nvPr>
        </p:nvSpPr>
        <p:spPr>
          <a:xfrm>
            <a:off x="609600" y="1600200"/>
            <a:ext cx="8305800" cy="4983162"/>
          </a:xfrm>
        </p:spPr>
        <p:txBody>
          <a:bodyPr>
            <a:normAutofit fontScale="77500" lnSpcReduction="20000"/>
          </a:bodyPr>
          <a:lstStyle/>
          <a:p>
            <a:r>
              <a:rPr lang="en-US" sz="3300" u="sng" dirty="0">
                <a:latin typeface="Calibri" panose="020F0502020204030204" pitchFamily="34" charset="0"/>
                <a:cs typeface="Calibri" panose="020F0502020204030204" pitchFamily="34" charset="0"/>
              </a:rPr>
              <a:t>Example</a:t>
            </a:r>
            <a:r>
              <a:rPr lang="en-US" sz="3300" dirty="0">
                <a:latin typeface="Calibri" panose="020F0502020204030204" pitchFamily="34" charset="0"/>
                <a:cs typeface="Calibri" panose="020F0502020204030204" pitchFamily="34" charset="0"/>
              </a:rPr>
              <a:t>: Findings relating to consistency with General Plan and Zoning Code for a Commercial Project</a:t>
            </a:r>
          </a:p>
          <a:p>
            <a:pPr marL="914400" lvl="1" indent="-457200">
              <a:buFont typeface="+mj-lt"/>
              <a:buAutoNum type="alphaUcPeriod"/>
            </a:pPr>
            <a:r>
              <a:rPr lang="en-US" sz="3300" dirty="0">
                <a:latin typeface="Calibri" panose="020F0502020204030204" pitchFamily="34" charset="0"/>
                <a:cs typeface="Calibri" panose="020F0502020204030204" pitchFamily="34" charset="0"/>
              </a:rPr>
              <a:t>The commercial retail project promotes the small-town character of the City. </a:t>
            </a:r>
          </a:p>
          <a:p>
            <a:pPr marL="914400" lvl="1" indent="-457200">
              <a:buFont typeface="+mj-lt"/>
              <a:buAutoNum type="alphaUcPeriod"/>
            </a:pPr>
            <a:r>
              <a:rPr lang="en-US" sz="3300" dirty="0">
                <a:latin typeface="Calibri" panose="020F0502020204030204" pitchFamily="34" charset="0"/>
                <a:cs typeface="Calibri" panose="020F0502020204030204" pitchFamily="34" charset="0"/>
              </a:rPr>
              <a:t>The commercial retail project is consistent with the General Plan and Zoning Code </a:t>
            </a:r>
            <a:r>
              <a:rPr lang="en-US" sz="3300" b="1" u="sng" dirty="0">
                <a:latin typeface="Calibri" panose="020F0502020204030204" pitchFamily="34" charset="0"/>
                <a:cs typeface="Calibri" panose="020F0502020204030204" pitchFamily="34" charset="0"/>
              </a:rPr>
              <a:t>because</a:t>
            </a:r>
            <a:r>
              <a:rPr lang="en-US" sz="3300" dirty="0">
                <a:latin typeface="Calibri" panose="020F0502020204030204" pitchFamily="34" charset="0"/>
                <a:cs typeface="Calibri" panose="020F0502020204030204" pitchFamily="34" charset="0"/>
              </a:rPr>
              <a:t> it has varying setbacks from the streets which contributes to an informal pattern of development and provide opportunities for landscaping and the creation of public gathering spaces. The proposed use provides community serving amenities. The developer also proposes off-site downtown access improvements consistent with General Plan Objective xxx. </a:t>
            </a:r>
          </a:p>
          <a:p>
            <a:endParaRPr lang="en-US" dirty="0"/>
          </a:p>
        </p:txBody>
      </p:sp>
    </p:spTree>
    <p:extLst>
      <p:ext uri="{BB962C8B-B14F-4D97-AF65-F5344CB8AC3E}">
        <p14:creationId xmlns:p14="http://schemas.microsoft.com/office/powerpoint/2010/main" val="2210152199"/>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5F3B26-244E-354C-06B9-B7498EC792F5}"/>
              </a:ext>
            </a:extLst>
          </p:cNvPr>
          <p:cNvSpPr>
            <a:spLocks noGrp="1"/>
          </p:cNvSpPr>
          <p:nvPr>
            <p:ph type="title"/>
          </p:nvPr>
        </p:nvSpPr>
        <p:spPr/>
        <p:txBody>
          <a:bodyPr/>
          <a:lstStyle/>
          <a:p>
            <a:r>
              <a:rPr lang="en-US" dirty="0"/>
              <a:t>SPECIFIC FINDINGS</a:t>
            </a:r>
          </a:p>
        </p:txBody>
      </p:sp>
      <p:sp>
        <p:nvSpPr>
          <p:cNvPr id="3" name="Content Placeholder 2">
            <a:extLst>
              <a:ext uri="{FF2B5EF4-FFF2-40B4-BE49-F238E27FC236}">
                <a16:creationId xmlns:a16="http://schemas.microsoft.com/office/drawing/2014/main" id="{260D324A-EE4B-3C4D-CCCF-0F4CFB711ED5}"/>
              </a:ext>
            </a:extLst>
          </p:cNvPr>
          <p:cNvSpPr>
            <a:spLocks noGrp="1"/>
          </p:cNvSpPr>
          <p:nvPr>
            <p:ph sz="quarter" idx="13"/>
          </p:nvPr>
        </p:nvSpPr>
        <p:spPr>
          <a:xfrm>
            <a:off x="609600" y="1600200"/>
            <a:ext cx="8305800" cy="4800600"/>
          </a:xfrm>
        </p:spPr>
        <p:txBody>
          <a:bodyPr>
            <a:normAutofit fontScale="92500" lnSpcReduction="10000"/>
          </a:bodyPr>
          <a:lstStyle/>
          <a:p>
            <a:r>
              <a:rPr lang="en-US" sz="3000" dirty="0">
                <a:latin typeface="Calibri" panose="020F0502020204030204" pitchFamily="34" charset="0"/>
                <a:cs typeface="Calibri" panose="020F0502020204030204" pitchFamily="34" charset="0"/>
              </a:rPr>
              <a:t>Specific findings are now often needed to disapprove certain types of projects, typically housing projects.</a:t>
            </a:r>
          </a:p>
          <a:p>
            <a:r>
              <a:rPr lang="en-US" sz="3000" dirty="0">
                <a:latin typeface="Calibri" panose="020F0502020204030204" pitchFamily="34" charset="0"/>
                <a:cs typeface="Calibri" panose="020F0502020204030204" pitchFamily="34" charset="0"/>
              </a:rPr>
              <a:t>For example, to disapprove of a qualifying projects, the Housing Accountability Act requires findings of a</a:t>
            </a:r>
          </a:p>
          <a:p>
            <a:pPr marL="914400" lvl="1" indent="-457200">
              <a:buFont typeface="+mj-lt"/>
              <a:buAutoNum type="arabicPeriod"/>
            </a:pPr>
            <a:r>
              <a:rPr lang="en-US" sz="2800" dirty="0">
                <a:latin typeface="Calibri" panose="020F0502020204030204" pitchFamily="34" charset="0"/>
                <a:cs typeface="Calibri" panose="020F0502020204030204" pitchFamily="34" charset="0"/>
              </a:rPr>
              <a:t>“Specific, adverse impact” on </a:t>
            </a:r>
            <a:r>
              <a:rPr lang="en-US" sz="2800" b="1" i="1" dirty="0">
                <a:latin typeface="Calibri" panose="020F0502020204030204" pitchFamily="34" charset="0"/>
                <a:cs typeface="Calibri" panose="020F0502020204030204" pitchFamily="34" charset="0"/>
              </a:rPr>
              <a:t>objective</a:t>
            </a:r>
            <a:r>
              <a:rPr lang="en-US" sz="2800" dirty="0">
                <a:latin typeface="Calibri" panose="020F0502020204030204" pitchFamily="34" charset="0"/>
                <a:cs typeface="Calibri" panose="020F0502020204030204" pitchFamily="34" charset="0"/>
              </a:rPr>
              <a:t> standards, and</a:t>
            </a:r>
          </a:p>
          <a:p>
            <a:pPr marL="914400" lvl="1" indent="-457200">
              <a:buFont typeface="+mj-lt"/>
              <a:buAutoNum type="arabicPeriod"/>
            </a:pPr>
            <a:r>
              <a:rPr lang="en-US" sz="2800" dirty="0">
                <a:latin typeface="Calibri" panose="020F0502020204030204" pitchFamily="34" charset="0"/>
                <a:cs typeface="Calibri" panose="020F0502020204030204" pitchFamily="34" charset="0"/>
              </a:rPr>
              <a:t>No feasible method to mitigate the impact.</a:t>
            </a:r>
          </a:p>
          <a:p>
            <a:pPr marL="514350" indent="-457200"/>
            <a:r>
              <a:rPr lang="en-US" sz="3000" dirty="0">
                <a:latin typeface="Calibri" panose="020F0502020204030204" pitchFamily="34" charset="0"/>
                <a:cs typeface="Calibri" panose="020F0502020204030204" pitchFamily="34" charset="0"/>
              </a:rPr>
              <a:t>“Objective” standards have no personal or subjective judgment by a public official. </a:t>
            </a:r>
          </a:p>
          <a:p>
            <a:endParaRPr lang="en-US" dirty="0"/>
          </a:p>
        </p:txBody>
      </p:sp>
    </p:spTree>
    <p:extLst>
      <p:ext uri="{BB962C8B-B14F-4D97-AF65-F5344CB8AC3E}">
        <p14:creationId xmlns:p14="http://schemas.microsoft.com/office/powerpoint/2010/main" val="184102907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1683FAA1-2803-D5FB-64F1-7E68F52348AE}"/>
              </a:ext>
            </a:extLst>
          </p:cNvPr>
          <p:cNvPicPr>
            <a:picLocks noGrp="1" noChangeAspect="1"/>
          </p:cNvPicPr>
          <p:nvPr>
            <p:ph sz="quarter" idx="13"/>
          </p:nvPr>
        </p:nvPicPr>
        <p:blipFill>
          <a:blip r:embed="rId3"/>
          <a:stretch>
            <a:fillRect/>
          </a:stretch>
        </p:blipFill>
        <p:spPr>
          <a:xfrm>
            <a:off x="609600" y="2602396"/>
            <a:ext cx="3733800" cy="2110408"/>
          </a:xfrm>
          <a:prstGeom prst="rect">
            <a:avLst/>
          </a:prstGeom>
        </p:spPr>
      </p:pic>
      <p:sp>
        <p:nvSpPr>
          <p:cNvPr id="3" name="Content Placeholder 2">
            <a:extLst>
              <a:ext uri="{FF2B5EF4-FFF2-40B4-BE49-F238E27FC236}">
                <a16:creationId xmlns:a16="http://schemas.microsoft.com/office/drawing/2014/main" id="{D347EFE8-0B34-7D9B-B137-1186236B07C3}"/>
              </a:ext>
            </a:extLst>
          </p:cNvPr>
          <p:cNvSpPr>
            <a:spLocks noGrp="1"/>
          </p:cNvSpPr>
          <p:nvPr>
            <p:ph sz="quarter" idx="14"/>
          </p:nvPr>
        </p:nvSpPr>
        <p:spPr/>
        <p:txBody>
          <a:bodyPr/>
          <a:lstStyle/>
          <a:p>
            <a:r>
              <a:rPr lang="en-US" dirty="0"/>
              <a:t>“A county or city may make and enforce within its limits all local, police, sanitary, and other ordinances and regulations not in conflict with general laws.”</a:t>
            </a:r>
          </a:p>
          <a:p>
            <a:endParaRPr lang="en-US" dirty="0"/>
          </a:p>
          <a:p>
            <a:r>
              <a:rPr lang="en-US" dirty="0"/>
              <a:t>(Cal. Const., art. XI, §7 [emphasis added].)</a:t>
            </a:r>
          </a:p>
          <a:p>
            <a:endParaRPr lang="en-US" dirty="0"/>
          </a:p>
        </p:txBody>
      </p:sp>
      <p:sp>
        <p:nvSpPr>
          <p:cNvPr id="4" name="Title 3">
            <a:extLst>
              <a:ext uri="{FF2B5EF4-FFF2-40B4-BE49-F238E27FC236}">
                <a16:creationId xmlns:a16="http://schemas.microsoft.com/office/drawing/2014/main" id="{5D25B214-55C9-7F03-30BB-BF173673A4EA}"/>
              </a:ext>
            </a:extLst>
          </p:cNvPr>
          <p:cNvSpPr>
            <a:spLocks noGrp="1"/>
          </p:cNvSpPr>
          <p:nvPr>
            <p:ph type="title"/>
          </p:nvPr>
        </p:nvSpPr>
        <p:spPr/>
        <p:txBody>
          <a:bodyPr/>
          <a:lstStyle/>
          <a:p>
            <a:r>
              <a:rPr lang="en-US"/>
              <a:t>POLICE POWER AND PREEMPTION</a:t>
            </a:r>
          </a:p>
        </p:txBody>
      </p:sp>
    </p:spTree>
    <p:extLst>
      <p:ext uri="{BB962C8B-B14F-4D97-AF65-F5344CB8AC3E}">
        <p14:creationId xmlns:p14="http://schemas.microsoft.com/office/powerpoint/2010/main" val="3272908671"/>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E07F85-56B6-F7E4-F0F6-098ACE4FC7C6}"/>
              </a:ext>
            </a:extLst>
          </p:cNvPr>
          <p:cNvSpPr>
            <a:spLocks noGrp="1"/>
          </p:cNvSpPr>
          <p:nvPr>
            <p:ph type="title"/>
          </p:nvPr>
        </p:nvSpPr>
        <p:spPr/>
        <p:txBody>
          <a:bodyPr/>
          <a:lstStyle/>
          <a:p>
            <a:r>
              <a:rPr lang="en-US" dirty="0"/>
              <a:t>SPECIFIC FINDINGS</a:t>
            </a:r>
          </a:p>
        </p:txBody>
      </p:sp>
      <p:sp>
        <p:nvSpPr>
          <p:cNvPr id="3" name="Content Placeholder 2">
            <a:extLst>
              <a:ext uri="{FF2B5EF4-FFF2-40B4-BE49-F238E27FC236}">
                <a16:creationId xmlns:a16="http://schemas.microsoft.com/office/drawing/2014/main" id="{BCAF3ED3-5C38-D916-804D-735A0E5A0604}"/>
              </a:ext>
            </a:extLst>
          </p:cNvPr>
          <p:cNvSpPr>
            <a:spLocks noGrp="1"/>
          </p:cNvSpPr>
          <p:nvPr>
            <p:ph sz="quarter" idx="13"/>
          </p:nvPr>
        </p:nvSpPr>
        <p:spPr>
          <a:xfrm>
            <a:off x="609600" y="1600200"/>
            <a:ext cx="8229600" cy="4800600"/>
          </a:xfrm>
        </p:spPr>
        <p:txBody>
          <a:bodyPr>
            <a:normAutofit fontScale="77500" lnSpcReduction="20000"/>
          </a:bodyPr>
          <a:lstStyle/>
          <a:p>
            <a:r>
              <a:rPr lang="en-US" sz="3000" u="sng" dirty="0">
                <a:latin typeface="Calibri" panose="020F0502020204030204" pitchFamily="34" charset="0"/>
                <a:cs typeface="Calibri" panose="020F0502020204030204" pitchFamily="34" charset="0"/>
              </a:rPr>
              <a:t>Example</a:t>
            </a:r>
            <a:r>
              <a:rPr lang="en-US" sz="3000" dirty="0">
                <a:latin typeface="Calibri" panose="020F0502020204030204" pitchFamily="34" charset="0"/>
                <a:cs typeface="Calibri" panose="020F0502020204030204" pitchFamily="34" charset="0"/>
              </a:rPr>
              <a:t>: Finding relating to disapproval of a dense housing project that is consistent with general plan and zoning.</a:t>
            </a:r>
          </a:p>
          <a:p>
            <a:pPr marL="914400" lvl="1" indent="-457200">
              <a:buFont typeface="+mj-lt"/>
              <a:buAutoNum type="alphaUcPeriod"/>
            </a:pPr>
            <a:r>
              <a:rPr lang="en-US" sz="3000" dirty="0">
                <a:latin typeface="Calibri" panose="020F0502020204030204" pitchFamily="34" charset="0"/>
                <a:cs typeface="Calibri" panose="020F0502020204030204" pitchFamily="34" charset="0"/>
              </a:rPr>
              <a:t>The project will have an adverse impact on public health and safety</a:t>
            </a:r>
          </a:p>
          <a:p>
            <a:pPr marL="914400" lvl="1" indent="-457200">
              <a:buFont typeface="+mj-lt"/>
              <a:buAutoNum type="alphaUcPeriod"/>
            </a:pPr>
            <a:r>
              <a:rPr lang="en-US" sz="3000" dirty="0">
                <a:latin typeface="Calibri" panose="020F0502020204030204" pitchFamily="34" charset="0"/>
                <a:cs typeface="Calibri" panose="020F0502020204030204" pitchFamily="34" charset="0"/>
              </a:rPr>
              <a:t>The project will have an adverse impact upon the public health and safety </a:t>
            </a:r>
            <a:r>
              <a:rPr lang="en-US" sz="3000" b="1" u="sng" dirty="0">
                <a:latin typeface="Calibri" panose="020F0502020204030204" pitchFamily="34" charset="0"/>
                <a:cs typeface="Calibri" panose="020F0502020204030204" pitchFamily="34" charset="0"/>
              </a:rPr>
              <a:t>because</a:t>
            </a:r>
            <a:r>
              <a:rPr lang="en-US" sz="3000" dirty="0">
                <a:latin typeface="Calibri" panose="020F0502020204030204" pitchFamily="34" charset="0"/>
                <a:cs typeface="Calibri" panose="020F0502020204030204" pitchFamily="34" charset="0"/>
              </a:rPr>
              <a:t> is proposed in a “high fire danger” area and the plans contain only one narrow entry point into the project that does not meet the fire department’s standard of 30 feet. A secondary access is not feasible due to the steep grade and there is no means of providing adequate sight distance for entering onto the main road along any point of the project. The one entry road is not adequate to allow sufficient access in case of a fire or other type of emergency.</a:t>
            </a:r>
          </a:p>
          <a:p>
            <a:endParaRPr lang="en-US" dirty="0"/>
          </a:p>
        </p:txBody>
      </p:sp>
    </p:spTree>
    <p:extLst>
      <p:ext uri="{BB962C8B-B14F-4D97-AF65-F5344CB8AC3E}">
        <p14:creationId xmlns:p14="http://schemas.microsoft.com/office/powerpoint/2010/main" val="471983880"/>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BDF45-2177-9221-F84F-121AD78BE217}"/>
              </a:ext>
            </a:extLst>
          </p:cNvPr>
          <p:cNvSpPr>
            <a:spLocks noGrp="1"/>
          </p:cNvSpPr>
          <p:nvPr>
            <p:ph type="title"/>
          </p:nvPr>
        </p:nvSpPr>
        <p:spPr/>
        <p:txBody>
          <a:bodyPr/>
          <a:lstStyle/>
          <a:p>
            <a:pPr algn="ctr"/>
            <a:r>
              <a:rPr lang="en-US" dirty="0"/>
              <a:t>THANK YOU</a:t>
            </a:r>
          </a:p>
        </p:txBody>
      </p:sp>
      <p:sp>
        <p:nvSpPr>
          <p:cNvPr id="3" name="Content Placeholder 2">
            <a:extLst>
              <a:ext uri="{FF2B5EF4-FFF2-40B4-BE49-F238E27FC236}">
                <a16:creationId xmlns:a16="http://schemas.microsoft.com/office/drawing/2014/main" id="{8B580968-A94B-FC5D-5FE4-419129F53BC7}"/>
              </a:ext>
            </a:extLst>
          </p:cNvPr>
          <p:cNvSpPr>
            <a:spLocks noGrp="1"/>
          </p:cNvSpPr>
          <p:nvPr>
            <p:ph sz="quarter" idx="13"/>
          </p:nvPr>
        </p:nvSpPr>
        <p:spPr>
          <a:xfrm>
            <a:off x="914400" y="2895600"/>
            <a:ext cx="7924800" cy="4114800"/>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6300" b="1" i="0" u="none" strike="noStrike" kern="1200" cap="none" spc="0" normalizeH="0" baseline="0" noProof="0" dirty="0">
                <a:ln w="0"/>
                <a:solidFill>
                  <a:srgbClr val="FFFFFF"/>
                </a:solidFill>
                <a:effectLst>
                  <a:outerShdw blurRad="38100" dist="19050" dir="2700000" sx="101000" sy="101000" algn="tl" rotWithShape="0">
                    <a:srgbClr val="000000">
                      <a:alpha val="30000"/>
                    </a:srgbClr>
                  </a:outerShdw>
                </a:effectLst>
                <a:uLnTx/>
                <a:uFillTx/>
                <a:latin typeface="Calibri" pitchFamily="34" charset="0"/>
                <a:ea typeface="+mn-ea"/>
                <a:cs typeface="+mn-cs"/>
              </a:rPr>
              <a:t>Questions?</a:t>
            </a:r>
            <a:endParaRPr kumimoji="0" lang="en-US" altLang="en-US" sz="6300" b="1" i="0" u="none" strike="noStrike" kern="1200" cap="none" spc="0" normalizeH="0" baseline="0" noProof="0" dirty="0">
              <a:ln w="0"/>
              <a:solidFill>
                <a:srgbClr val="FFFFFF"/>
              </a:solidFill>
              <a:effectLst>
                <a:outerShdw blurRad="38100" dist="19050" dir="2700000" sx="101000" sy="101000" algn="tl" rotWithShape="0">
                  <a:srgbClr val="000000">
                    <a:alpha val="30000"/>
                  </a:srgbClr>
                </a:outerShdw>
              </a:effectLst>
              <a:uLnTx/>
              <a:uFillTx/>
              <a:latin typeface="Arial" charset="0"/>
              <a:ea typeface="+mn-ea"/>
              <a:cs typeface="+mn-cs"/>
            </a:endParaRPr>
          </a:p>
          <a:p>
            <a:endParaRPr lang="en-US" dirty="0"/>
          </a:p>
        </p:txBody>
      </p:sp>
    </p:spTree>
    <p:extLst>
      <p:ext uri="{BB962C8B-B14F-4D97-AF65-F5344CB8AC3E}">
        <p14:creationId xmlns:p14="http://schemas.microsoft.com/office/powerpoint/2010/main" val="1542569091"/>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BECBB-DB53-7690-F869-528D598D3F8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178B0B0-F3C6-2C48-B4C6-E4CBEB8DFD1E}"/>
              </a:ext>
            </a:extLst>
          </p:cNvPr>
          <p:cNvSpPr>
            <a:spLocks noGrp="1"/>
          </p:cNvSpPr>
          <p:nvPr>
            <p:ph sz="quarter" idx="13"/>
          </p:nvPr>
        </p:nvSpPr>
        <p:spPr/>
        <p:txBody>
          <a:bodyPr vert="horz" lIns="91440" tIns="45720" rIns="91440" bIns="45720" rtlCol="0" anchor="t">
            <a:normAutofit/>
          </a:bodyPr>
          <a:lstStyle/>
          <a:p>
            <a:pPr marL="0" indent="0">
              <a:buNone/>
            </a:pPr>
            <a:r>
              <a:rPr lang="en-US" sz="2400" dirty="0">
                <a:ea typeface="+mn-lt"/>
                <a:cs typeface="+mn-lt"/>
              </a:rPr>
              <a:t>DISCLAIMER This material is provided for general information only and is not offered or intended as legal advice. Readers should seek the advice of an attorney when confronted with legal issues and attorneys should perform an independent evaluation of the issues raised in these materials. The League of California Cities does not review these materials for content and has no view one way or another on the opinions, positions, or analysis contained in the materials or presentations.</a:t>
            </a:r>
            <a:endParaRPr lang="en-US" dirty="0"/>
          </a:p>
          <a:p>
            <a:endParaRPr lang="en-US" dirty="0"/>
          </a:p>
        </p:txBody>
      </p:sp>
    </p:spTree>
    <p:extLst>
      <p:ext uri="{BB962C8B-B14F-4D97-AF65-F5344CB8AC3E}">
        <p14:creationId xmlns:p14="http://schemas.microsoft.com/office/powerpoint/2010/main" val="81080134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93E2E-E3BE-13E6-3887-C0E9C91257FF}"/>
              </a:ext>
            </a:extLst>
          </p:cNvPr>
          <p:cNvSpPr>
            <a:spLocks noGrp="1"/>
          </p:cNvSpPr>
          <p:nvPr>
            <p:ph type="title"/>
          </p:nvPr>
        </p:nvSpPr>
        <p:spPr/>
        <p:txBody>
          <a:bodyPr/>
          <a:lstStyle/>
          <a:p>
            <a:r>
              <a:rPr lang="en-US"/>
              <a:t>CALIFORNIA HOUSING CRISIS</a:t>
            </a:r>
          </a:p>
        </p:txBody>
      </p:sp>
      <p:pic>
        <p:nvPicPr>
          <p:cNvPr id="4" name="Content Placeholder 3">
            <a:extLst>
              <a:ext uri="{FF2B5EF4-FFF2-40B4-BE49-F238E27FC236}">
                <a16:creationId xmlns:a16="http://schemas.microsoft.com/office/drawing/2014/main" id="{0FFDE4A1-3CB6-8169-0E0F-D0F5FF3A64CD}"/>
              </a:ext>
            </a:extLst>
          </p:cNvPr>
          <p:cNvPicPr>
            <a:picLocks noGrp="1" noChangeAspect="1"/>
          </p:cNvPicPr>
          <p:nvPr>
            <p:ph sz="quarter" idx="13"/>
          </p:nvPr>
        </p:nvPicPr>
        <p:blipFill>
          <a:blip r:embed="rId3"/>
          <a:stretch>
            <a:fillRect/>
          </a:stretch>
        </p:blipFill>
        <p:spPr>
          <a:xfrm>
            <a:off x="609600" y="2496080"/>
            <a:ext cx="7924800" cy="2323039"/>
          </a:xfrm>
          <a:prstGeom prst="rect">
            <a:avLst/>
          </a:prstGeom>
        </p:spPr>
      </p:pic>
      <p:sp>
        <p:nvSpPr>
          <p:cNvPr id="5" name="TextBox 4">
            <a:extLst>
              <a:ext uri="{FF2B5EF4-FFF2-40B4-BE49-F238E27FC236}">
                <a16:creationId xmlns:a16="http://schemas.microsoft.com/office/drawing/2014/main" id="{A773B2FA-A686-3DD7-7039-E3EACF057882}"/>
              </a:ext>
            </a:extLst>
          </p:cNvPr>
          <p:cNvSpPr txBox="1"/>
          <p:nvPr/>
        </p:nvSpPr>
        <p:spPr>
          <a:xfrm>
            <a:off x="3124200" y="6044753"/>
            <a:ext cx="5780429" cy="538609"/>
          </a:xfrm>
          <a:prstGeom prst="rect">
            <a:avLst/>
          </a:prstGeom>
          <a:noFill/>
        </p:spPr>
        <p:txBody>
          <a:bodyPr wrap="none" rtlCol="0">
            <a:spAutoFit/>
          </a:bodyPr>
          <a:lstStyle/>
          <a:p>
            <a:pPr marR="0" lvl="2"/>
            <a:r>
              <a:rPr lang="en-US" sz="1100" u="sng" kern="100">
                <a:solidFill>
                  <a:srgbClr val="467886"/>
                </a:solidFill>
                <a:effectLst/>
                <a:latin typeface="Aptos" panose="020B0004020202020204" pitchFamily="34" charset="0"/>
                <a:ea typeface="Aptos" panose="020B0004020202020204" pitchFamily="34" charset="0"/>
                <a:cs typeface="Times New Roman" panose="02020603050405020304" pitchFamily="18" charset="0"/>
              </a:rPr>
              <a:t>https://calmatters.org/commentary/2024/12/california-housing-crisis-worse/</a:t>
            </a:r>
            <a:endParaRPr lang="en-US" sz="1100" kern="100">
              <a:effectLst/>
              <a:latin typeface="Aptos" panose="020B0004020202020204" pitchFamily="34" charset="0"/>
              <a:ea typeface="Aptos" panose="020B0004020202020204" pitchFamily="34" charset="0"/>
              <a:cs typeface="Times New Roman" panose="02020603050405020304" pitchFamily="18" charset="0"/>
            </a:endParaRPr>
          </a:p>
          <a:p>
            <a:endParaRPr lang="en-US"/>
          </a:p>
        </p:txBody>
      </p:sp>
    </p:spTree>
    <p:extLst>
      <p:ext uri="{BB962C8B-B14F-4D97-AF65-F5344CB8AC3E}">
        <p14:creationId xmlns:p14="http://schemas.microsoft.com/office/powerpoint/2010/main" val="277704918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536C1-87FE-0421-916C-8C8169F82D4A}"/>
              </a:ext>
            </a:extLst>
          </p:cNvPr>
          <p:cNvSpPr>
            <a:spLocks noGrp="1"/>
          </p:cNvSpPr>
          <p:nvPr>
            <p:ph type="title"/>
          </p:nvPr>
        </p:nvSpPr>
        <p:spPr/>
        <p:txBody>
          <a:bodyPr/>
          <a:lstStyle/>
          <a:p>
            <a:r>
              <a:rPr lang="en-US"/>
              <a:t>CALIFORNIA HOUSING CRISIS</a:t>
            </a:r>
          </a:p>
        </p:txBody>
      </p:sp>
      <p:pic>
        <p:nvPicPr>
          <p:cNvPr id="4" name="Content Placeholder 3">
            <a:extLst>
              <a:ext uri="{FF2B5EF4-FFF2-40B4-BE49-F238E27FC236}">
                <a16:creationId xmlns:a16="http://schemas.microsoft.com/office/drawing/2014/main" id="{5B6E57C2-269D-2E72-3CD7-8B8FF8137DAF}"/>
              </a:ext>
            </a:extLst>
          </p:cNvPr>
          <p:cNvPicPr>
            <a:picLocks noGrp="1" noChangeAspect="1"/>
          </p:cNvPicPr>
          <p:nvPr>
            <p:ph sz="quarter" idx="13"/>
          </p:nvPr>
        </p:nvPicPr>
        <p:blipFill>
          <a:blip r:embed="rId3"/>
          <a:stretch>
            <a:fillRect/>
          </a:stretch>
        </p:blipFill>
        <p:spPr>
          <a:xfrm>
            <a:off x="609600" y="1604832"/>
            <a:ext cx="7924800" cy="4105535"/>
          </a:xfrm>
          <a:prstGeom prst="rect">
            <a:avLst/>
          </a:prstGeom>
        </p:spPr>
      </p:pic>
      <p:sp>
        <p:nvSpPr>
          <p:cNvPr id="5" name="TextBox 4">
            <a:extLst>
              <a:ext uri="{FF2B5EF4-FFF2-40B4-BE49-F238E27FC236}">
                <a16:creationId xmlns:a16="http://schemas.microsoft.com/office/drawing/2014/main" id="{644C7FB9-2F59-2CA0-666E-BA042EC5C009}"/>
              </a:ext>
            </a:extLst>
          </p:cNvPr>
          <p:cNvSpPr txBox="1"/>
          <p:nvPr/>
        </p:nvSpPr>
        <p:spPr>
          <a:xfrm>
            <a:off x="2895600" y="5897561"/>
            <a:ext cx="5775156" cy="261610"/>
          </a:xfrm>
          <a:prstGeom prst="rect">
            <a:avLst/>
          </a:prstGeom>
          <a:noFill/>
        </p:spPr>
        <p:txBody>
          <a:bodyPr wrap="square" rtlCol="0">
            <a:spAutoFit/>
          </a:bodyPr>
          <a:lstStyle/>
          <a:p>
            <a:pPr marR="0" lvl="2"/>
            <a:r>
              <a:rPr lang="en-US" sz="1100" u="sng" kern="100">
                <a:solidFill>
                  <a:srgbClr val="467886"/>
                </a:solidFill>
                <a:effectLst/>
                <a:latin typeface="Aptos" panose="020B0004020202020204" pitchFamily="34" charset="0"/>
                <a:ea typeface="Aptos" panose="020B0004020202020204" pitchFamily="34" charset="0"/>
                <a:cs typeface="Times New Roman" panose="02020603050405020304" pitchFamily="18" charset="0"/>
              </a:rPr>
              <a:t>https://www.huduser.gov/portal/sites/default/files/pdf/2023-AHAR-Part-1.pdf</a:t>
            </a:r>
            <a:endParaRPr lang="en-US" sz="1100" kern="10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94348199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C76F6-3030-412F-9710-75F2E903EBA1}"/>
              </a:ext>
            </a:extLst>
          </p:cNvPr>
          <p:cNvSpPr>
            <a:spLocks noGrp="1"/>
          </p:cNvSpPr>
          <p:nvPr>
            <p:ph type="title"/>
          </p:nvPr>
        </p:nvSpPr>
        <p:spPr/>
        <p:txBody>
          <a:bodyPr/>
          <a:lstStyle/>
          <a:p>
            <a:r>
              <a:rPr lang="en-US"/>
              <a:t>CALIFORNIA HOUSING CRISIS</a:t>
            </a:r>
          </a:p>
        </p:txBody>
      </p:sp>
      <p:pic>
        <p:nvPicPr>
          <p:cNvPr id="4" name="Content Placeholder 3">
            <a:extLst>
              <a:ext uri="{FF2B5EF4-FFF2-40B4-BE49-F238E27FC236}">
                <a16:creationId xmlns:a16="http://schemas.microsoft.com/office/drawing/2014/main" id="{BCDFE413-F707-E254-85EF-BEC75CEF1AF1}"/>
              </a:ext>
            </a:extLst>
          </p:cNvPr>
          <p:cNvPicPr>
            <a:picLocks noGrp="1" noChangeAspect="1"/>
          </p:cNvPicPr>
          <p:nvPr>
            <p:ph sz="quarter" idx="13"/>
          </p:nvPr>
        </p:nvPicPr>
        <p:blipFill>
          <a:blip r:embed="rId3"/>
          <a:stretch>
            <a:fillRect/>
          </a:stretch>
        </p:blipFill>
        <p:spPr>
          <a:xfrm>
            <a:off x="1338081" y="1600200"/>
            <a:ext cx="6467838" cy="4114800"/>
          </a:xfrm>
          <a:prstGeom prst="rect">
            <a:avLst/>
          </a:prstGeom>
        </p:spPr>
      </p:pic>
      <p:sp>
        <p:nvSpPr>
          <p:cNvPr id="5" name="TextBox 4">
            <a:extLst>
              <a:ext uri="{FF2B5EF4-FFF2-40B4-BE49-F238E27FC236}">
                <a16:creationId xmlns:a16="http://schemas.microsoft.com/office/drawing/2014/main" id="{EE35ECF6-8644-63EC-AC00-652C58FAAE7E}"/>
              </a:ext>
            </a:extLst>
          </p:cNvPr>
          <p:cNvSpPr txBox="1"/>
          <p:nvPr/>
        </p:nvSpPr>
        <p:spPr>
          <a:xfrm>
            <a:off x="2667000" y="5866186"/>
            <a:ext cx="5979694" cy="276999"/>
          </a:xfrm>
          <a:prstGeom prst="rect">
            <a:avLst/>
          </a:prstGeom>
          <a:noFill/>
        </p:spPr>
        <p:txBody>
          <a:bodyPr wrap="square" rtlCol="0">
            <a:spAutoFit/>
          </a:bodyPr>
          <a:lstStyle/>
          <a:p>
            <a:pPr marR="0" lvl="2"/>
            <a:r>
              <a:rPr lang="en-US" sz="1200" u="sng">
                <a:solidFill>
                  <a:srgbClr val="467886"/>
                </a:solidFill>
                <a:effectLst/>
                <a:latin typeface="Aptos" panose="020B0004020202020204" pitchFamily="34" charset="0"/>
                <a:ea typeface="Aptos" panose="020B0004020202020204" pitchFamily="34" charset="0"/>
                <a:cs typeface="Times New Roman" panose="02020603050405020304" pitchFamily="18" charset="0"/>
              </a:rPr>
              <a:t>https://www.unitedvanlines.com/newsroom/2024-national-movers-study</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25408816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26B7A-D462-6FAD-F4D8-778DE852F561}"/>
              </a:ext>
            </a:extLst>
          </p:cNvPr>
          <p:cNvSpPr>
            <a:spLocks noGrp="1"/>
          </p:cNvSpPr>
          <p:nvPr>
            <p:ph type="title"/>
          </p:nvPr>
        </p:nvSpPr>
        <p:spPr/>
        <p:txBody>
          <a:bodyPr/>
          <a:lstStyle/>
          <a:p>
            <a:r>
              <a:rPr lang="en-US"/>
              <a:t>CALIFORNIA HOUSING CRISIS</a:t>
            </a:r>
          </a:p>
        </p:txBody>
      </p:sp>
      <p:pic>
        <p:nvPicPr>
          <p:cNvPr id="4" name="Content Placeholder 3">
            <a:extLst>
              <a:ext uri="{FF2B5EF4-FFF2-40B4-BE49-F238E27FC236}">
                <a16:creationId xmlns:a16="http://schemas.microsoft.com/office/drawing/2014/main" id="{E2D0BAF0-B757-24DC-3093-833C6CE4171C}"/>
              </a:ext>
            </a:extLst>
          </p:cNvPr>
          <p:cNvPicPr>
            <a:picLocks noGrp="1" noChangeAspect="1"/>
          </p:cNvPicPr>
          <p:nvPr>
            <p:ph sz="quarter" idx="13"/>
          </p:nvPr>
        </p:nvPicPr>
        <p:blipFill>
          <a:blip r:embed="rId3"/>
          <a:stretch>
            <a:fillRect/>
          </a:stretch>
        </p:blipFill>
        <p:spPr>
          <a:xfrm>
            <a:off x="919162" y="2085975"/>
            <a:ext cx="7305675" cy="3143250"/>
          </a:xfrm>
          <a:prstGeom prst="rect">
            <a:avLst/>
          </a:prstGeom>
        </p:spPr>
      </p:pic>
      <p:sp>
        <p:nvSpPr>
          <p:cNvPr id="5" name="TextBox 4">
            <a:extLst>
              <a:ext uri="{FF2B5EF4-FFF2-40B4-BE49-F238E27FC236}">
                <a16:creationId xmlns:a16="http://schemas.microsoft.com/office/drawing/2014/main" id="{8524B194-8949-654A-029B-618410C0C072}"/>
              </a:ext>
            </a:extLst>
          </p:cNvPr>
          <p:cNvSpPr txBox="1"/>
          <p:nvPr/>
        </p:nvSpPr>
        <p:spPr>
          <a:xfrm>
            <a:off x="2013285" y="5759062"/>
            <a:ext cx="6521115" cy="276999"/>
          </a:xfrm>
          <a:prstGeom prst="rect">
            <a:avLst/>
          </a:prstGeom>
          <a:noFill/>
        </p:spPr>
        <p:txBody>
          <a:bodyPr wrap="square" rtlCol="0">
            <a:spAutoFit/>
          </a:bodyPr>
          <a:lstStyle/>
          <a:p>
            <a:pPr marR="0" lvl="2"/>
            <a:r>
              <a:rPr lang="en-US" sz="1200" u="sng">
                <a:solidFill>
                  <a:srgbClr val="467886"/>
                </a:solidFill>
                <a:effectLst/>
                <a:latin typeface="Aptos" panose="020B0004020202020204" pitchFamily="34" charset="0"/>
                <a:ea typeface="Aptos" panose="020B0004020202020204" pitchFamily="34" charset="0"/>
                <a:cs typeface="Times New Roman" panose="02020603050405020304" pitchFamily="18" charset="0"/>
              </a:rPr>
              <a:t>https://siepr.stanford.edu/publications/policy-brief/californias-population-drain</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17399193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A8892-4B26-CE6E-E56E-E7435ED4F476}"/>
              </a:ext>
            </a:extLst>
          </p:cNvPr>
          <p:cNvSpPr>
            <a:spLocks noGrp="1"/>
          </p:cNvSpPr>
          <p:nvPr>
            <p:ph type="title"/>
          </p:nvPr>
        </p:nvSpPr>
        <p:spPr/>
        <p:txBody>
          <a:bodyPr/>
          <a:lstStyle/>
          <a:p>
            <a:r>
              <a:rPr lang="en-US"/>
              <a:t>CALIFORNIA HOUSING CRISIS</a:t>
            </a:r>
          </a:p>
        </p:txBody>
      </p:sp>
      <p:pic>
        <p:nvPicPr>
          <p:cNvPr id="4" name="Content Placeholder 3">
            <a:extLst>
              <a:ext uri="{FF2B5EF4-FFF2-40B4-BE49-F238E27FC236}">
                <a16:creationId xmlns:a16="http://schemas.microsoft.com/office/drawing/2014/main" id="{21270617-7FA1-B92E-7473-733F8E3C30DB}"/>
              </a:ext>
            </a:extLst>
          </p:cNvPr>
          <p:cNvPicPr>
            <a:picLocks noGrp="1" noChangeAspect="1"/>
          </p:cNvPicPr>
          <p:nvPr>
            <p:ph sz="quarter" idx="13"/>
          </p:nvPr>
        </p:nvPicPr>
        <p:blipFill>
          <a:blip r:embed="rId3"/>
          <a:stretch>
            <a:fillRect/>
          </a:stretch>
        </p:blipFill>
        <p:spPr>
          <a:xfrm>
            <a:off x="2007339" y="1600200"/>
            <a:ext cx="5129321" cy="4114800"/>
          </a:xfrm>
          <a:prstGeom prst="rect">
            <a:avLst/>
          </a:prstGeom>
        </p:spPr>
      </p:pic>
      <p:sp>
        <p:nvSpPr>
          <p:cNvPr id="5" name="TextBox 4">
            <a:extLst>
              <a:ext uri="{FF2B5EF4-FFF2-40B4-BE49-F238E27FC236}">
                <a16:creationId xmlns:a16="http://schemas.microsoft.com/office/drawing/2014/main" id="{B5AFB6F1-7B0B-A51F-FD2F-68E104727EBC}"/>
              </a:ext>
            </a:extLst>
          </p:cNvPr>
          <p:cNvSpPr txBox="1"/>
          <p:nvPr/>
        </p:nvSpPr>
        <p:spPr>
          <a:xfrm>
            <a:off x="4203032" y="5759062"/>
            <a:ext cx="4331368" cy="276999"/>
          </a:xfrm>
          <a:prstGeom prst="rect">
            <a:avLst/>
          </a:prstGeom>
          <a:noFill/>
        </p:spPr>
        <p:txBody>
          <a:bodyPr wrap="square" rtlCol="0">
            <a:spAutoFit/>
          </a:bodyPr>
          <a:lstStyle/>
          <a:p>
            <a:pPr marR="0" lvl="2"/>
            <a:r>
              <a:rPr lang="en-US" sz="1200" u="sng">
                <a:solidFill>
                  <a:srgbClr val="467886"/>
                </a:solidFill>
                <a:effectLst/>
                <a:latin typeface="Aptos" panose="020B0004020202020204" pitchFamily="34" charset="0"/>
                <a:ea typeface="Aptos" panose="020B0004020202020204" pitchFamily="34" charset="0"/>
                <a:cs typeface="Times New Roman" panose="02020603050405020304" pitchFamily="18" charset="0"/>
              </a:rPr>
              <a:t>https://lao.ca.gov/LAOEconTax/Article/Detail/809</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369476505"/>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CEF2C1-48AA-3F35-A57C-585BF9A36519}"/>
              </a:ext>
            </a:extLst>
          </p:cNvPr>
          <p:cNvSpPr>
            <a:spLocks noGrp="1"/>
          </p:cNvSpPr>
          <p:nvPr>
            <p:ph type="title"/>
          </p:nvPr>
        </p:nvSpPr>
        <p:spPr/>
        <p:txBody>
          <a:bodyPr/>
          <a:lstStyle/>
          <a:p>
            <a:r>
              <a:rPr lang="en-US"/>
              <a:t>LEGISLATIVE RESPONSE TO THE HOUSING CRISIS</a:t>
            </a:r>
          </a:p>
        </p:txBody>
      </p:sp>
      <p:pic>
        <p:nvPicPr>
          <p:cNvPr id="5" name="Content Placeholder 4">
            <a:extLst>
              <a:ext uri="{FF2B5EF4-FFF2-40B4-BE49-F238E27FC236}">
                <a16:creationId xmlns:a16="http://schemas.microsoft.com/office/drawing/2014/main" id="{E6C01A0F-80E1-32C8-C05B-D5064866D77D}"/>
              </a:ext>
            </a:extLst>
          </p:cNvPr>
          <p:cNvPicPr>
            <a:picLocks noGrp="1" noChangeAspect="1"/>
          </p:cNvPicPr>
          <p:nvPr>
            <p:ph sz="quarter" idx="13"/>
          </p:nvPr>
        </p:nvPicPr>
        <p:blipFill>
          <a:blip r:embed="rId3"/>
          <a:stretch>
            <a:fillRect/>
          </a:stretch>
        </p:blipFill>
        <p:spPr>
          <a:xfrm>
            <a:off x="609600" y="2517714"/>
            <a:ext cx="3733800" cy="2279772"/>
          </a:xfrm>
          <a:prstGeom prst="rect">
            <a:avLst/>
          </a:prstGeom>
        </p:spPr>
      </p:pic>
      <p:pic>
        <p:nvPicPr>
          <p:cNvPr id="6" name="Content Placeholder 5">
            <a:extLst>
              <a:ext uri="{FF2B5EF4-FFF2-40B4-BE49-F238E27FC236}">
                <a16:creationId xmlns:a16="http://schemas.microsoft.com/office/drawing/2014/main" id="{012FC587-9A11-112D-5A7A-E5E743A9C8D7}"/>
              </a:ext>
            </a:extLst>
          </p:cNvPr>
          <p:cNvPicPr>
            <a:picLocks noGrp="1" noChangeAspect="1"/>
          </p:cNvPicPr>
          <p:nvPr>
            <p:ph sz="quarter" idx="14"/>
          </p:nvPr>
        </p:nvPicPr>
        <p:blipFill>
          <a:blip r:embed="rId4"/>
          <a:stretch>
            <a:fillRect/>
          </a:stretch>
        </p:blipFill>
        <p:spPr>
          <a:xfrm>
            <a:off x="4800600" y="2607469"/>
            <a:ext cx="3733800" cy="2100262"/>
          </a:xfrm>
          <a:prstGeom prst="rect">
            <a:avLst/>
          </a:prstGeom>
        </p:spPr>
      </p:pic>
    </p:spTree>
    <p:extLst>
      <p:ext uri="{BB962C8B-B14F-4D97-AF65-F5344CB8AC3E}">
        <p14:creationId xmlns:p14="http://schemas.microsoft.com/office/powerpoint/2010/main" val="1208983111"/>
      </p:ext>
    </p:extLst>
  </p:cSld>
  <p:clrMapOvr>
    <a:masterClrMapping/>
  </p:clrMapOvr>
  <p:transition/>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Arial"/>
        <a:cs typeface="Arial"/>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Arial"/>
        <a:cs typeface="Arial"/>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1115</Words>
  <Application>Microsoft Office PowerPoint</Application>
  <PresentationFormat>On-screen Show (4:3)</PresentationFormat>
  <Paragraphs>133</Paragraphs>
  <Slides>32</Slides>
  <Notes>16</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Horizon</vt:lpstr>
      <vt:lpstr> LAND USE DECISION-MAKING IN AN ERA OF CONSTRAINED LOCAL CONTROL</vt:lpstr>
      <vt:lpstr>PART ONE: OVERVIEW</vt:lpstr>
      <vt:lpstr>POLICE POWER AND PREEMPTION</vt:lpstr>
      <vt:lpstr>CALIFORNIA HOUSING CRISIS</vt:lpstr>
      <vt:lpstr>CALIFORNIA HOUSING CRISIS</vt:lpstr>
      <vt:lpstr>CALIFORNIA HOUSING CRISIS</vt:lpstr>
      <vt:lpstr>CALIFORNIA HOUSING CRISIS</vt:lpstr>
      <vt:lpstr>CALIFORNIA HOUSING CRISIS</vt:lpstr>
      <vt:lpstr>LEGISLATIVE RESPONSE TO THE HOUSING CRISIS</vt:lpstr>
      <vt:lpstr>IMPACT ON LOCAL LAND USE: OVERVIEW</vt:lpstr>
      <vt:lpstr>IMPACT ON LOCAL LAND USE: ZONING</vt:lpstr>
      <vt:lpstr>IMPACT ON LOCAL LAND USE: ZONING</vt:lpstr>
      <vt:lpstr>IMPACT ON LOCAL LAND USE: GENERAL PLAN</vt:lpstr>
      <vt:lpstr>IMPACT ON LOCAL LAND USE:  HOUSING ELEMENT</vt:lpstr>
      <vt:lpstr>IMPACT ON LOCAL LAND USE:  HOUSING ELEMENT</vt:lpstr>
      <vt:lpstr>PART TWO: OVERVIEW</vt:lpstr>
      <vt:lpstr>ARCHITECTURAL REVIEW BOARD</vt:lpstr>
      <vt:lpstr>THE PLANNING COMMISSION</vt:lpstr>
      <vt:lpstr>CITY COUNCIL</vt:lpstr>
      <vt:lpstr>REQUIREMENTS FOR ALL DECISIONS</vt:lpstr>
      <vt:lpstr>REQUIREMENT 1: NO BIAS</vt:lpstr>
      <vt:lpstr>REQUIREMENT 2: DUE PROCESS</vt:lpstr>
      <vt:lpstr>REQUIREMENT 3: SUPPORTED BY THE RECORD</vt:lpstr>
      <vt:lpstr>CREATING A RECORD TO SUPPORT DECISION</vt:lpstr>
      <vt:lpstr>FINDINGS</vt:lpstr>
      <vt:lpstr>FINDINGS</vt:lpstr>
      <vt:lpstr>FINDINGS</vt:lpstr>
      <vt:lpstr>FINDINGS</vt:lpstr>
      <vt:lpstr>SPECIFIC FINDINGS</vt:lpstr>
      <vt:lpstr>SPECIFIC FINDINGS</vt:lpstr>
      <vt:lpstr>THANK YOU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6</cp:revision>
  <cp:lastPrinted>1900-01-01T07:00:00Z</cp:lastPrinted>
  <dcterms:created xsi:type="dcterms:W3CDTF">1900-01-01T07:00:00Z</dcterms:created>
  <dcterms:modified xsi:type="dcterms:W3CDTF">2025-02-13T23:19:01Z</dcterms:modified>
</cp:coreProperties>
</file>