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3" r:id="rId1"/>
  </p:sldMasterIdLst>
  <p:notesMasterIdLst>
    <p:notesMasterId r:id="rId64"/>
  </p:notesMasterIdLst>
  <p:handoutMasterIdLst>
    <p:handoutMasterId r:id="rId65"/>
  </p:handoutMasterIdLst>
  <p:sldIdLst>
    <p:sldId id="265" r:id="rId2"/>
    <p:sldId id="266" r:id="rId3"/>
    <p:sldId id="463" r:id="rId4"/>
    <p:sldId id="257" r:id="rId5"/>
    <p:sldId id="258" r:id="rId6"/>
    <p:sldId id="267" r:id="rId7"/>
    <p:sldId id="268" r:id="rId8"/>
    <p:sldId id="464" r:id="rId9"/>
    <p:sldId id="270" r:id="rId10"/>
    <p:sldId id="271" r:id="rId11"/>
    <p:sldId id="465" r:id="rId12"/>
    <p:sldId id="273" r:id="rId13"/>
    <p:sldId id="274" r:id="rId14"/>
    <p:sldId id="275" r:id="rId15"/>
    <p:sldId id="276" r:id="rId16"/>
    <p:sldId id="277" r:id="rId17"/>
    <p:sldId id="278" r:id="rId18"/>
    <p:sldId id="279" r:id="rId19"/>
    <p:sldId id="282" r:id="rId20"/>
    <p:sldId id="284" r:id="rId21"/>
    <p:sldId id="285" r:id="rId22"/>
    <p:sldId id="286" r:id="rId23"/>
    <p:sldId id="293" r:id="rId24"/>
    <p:sldId id="466" r:id="rId25"/>
    <p:sldId id="294" r:id="rId26"/>
    <p:sldId id="280" r:id="rId27"/>
    <p:sldId id="297" r:id="rId28"/>
    <p:sldId id="295" r:id="rId29"/>
    <p:sldId id="467" r:id="rId30"/>
    <p:sldId id="298" r:id="rId31"/>
    <p:sldId id="299" r:id="rId32"/>
    <p:sldId id="300" r:id="rId33"/>
    <p:sldId id="301" r:id="rId34"/>
    <p:sldId id="468" r:id="rId35"/>
    <p:sldId id="418" r:id="rId36"/>
    <p:sldId id="306" r:id="rId37"/>
    <p:sldId id="307" r:id="rId38"/>
    <p:sldId id="303" r:id="rId39"/>
    <p:sldId id="304" r:id="rId40"/>
    <p:sldId id="260" r:id="rId41"/>
    <p:sldId id="472" r:id="rId42"/>
    <p:sldId id="308" r:id="rId43"/>
    <p:sldId id="263" r:id="rId44"/>
    <p:sldId id="469" r:id="rId45"/>
    <p:sldId id="415" r:id="rId46"/>
    <p:sldId id="419" r:id="rId47"/>
    <p:sldId id="420" r:id="rId48"/>
    <p:sldId id="473" r:id="rId49"/>
    <p:sldId id="474" r:id="rId50"/>
    <p:sldId id="476" r:id="rId51"/>
    <p:sldId id="424" r:id="rId52"/>
    <p:sldId id="425" r:id="rId53"/>
    <p:sldId id="431" r:id="rId54"/>
    <p:sldId id="429" r:id="rId55"/>
    <p:sldId id="426" r:id="rId56"/>
    <p:sldId id="428" r:id="rId57"/>
    <p:sldId id="432" r:id="rId58"/>
    <p:sldId id="433" r:id="rId59"/>
    <p:sldId id="434" r:id="rId60"/>
    <p:sldId id="475" r:id="rId61"/>
    <p:sldId id="471" r:id="rId62"/>
    <p:sldId id="470" r:id="rId63"/>
  </p:sldIdLst>
  <p:sldSz cx="9144000" cy="6858000" type="screen4x3"/>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maris Martinez" initials="DM" lastIdx="1" clrIdx="0">
    <p:extLst>
      <p:ext uri="{19B8F6BF-5375-455C-9EA6-DF929625EA0E}">
        <p15:presenceInfo xmlns:p15="http://schemas.microsoft.com/office/powerpoint/2012/main" userId="S-1-5-21-4286758095-4002771541-1991307940-12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C2DC7C-33BB-5E12-C41D-87FC73EB3724}" v="2" dt="2025-02-14T19:22:41.193"/>
    <p1510:client id="{8FA0F840-CB43-6C5B-8141-0235C277EC80}" v="21" dt="2025-02-13T22:45:50.549"/>
    <p1510:client id="{A83A12DB-EA41-9A80-8191-76CB94C8A7BE}" v="127" dt="2025-02-13T23:09:22.4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32" autoAdjust="0"/>
    <p:restoredTop sz="75787" autoAdjust="0"/>
  </p:normalViewPr>
  <p:slideViewPr>
    <p:cSldViewPr>
      <p:cViewPr varScale="1">
        <p:scale>
          <a:sx n="84" d="100"/>
          <a:sy n="84" d="100"/>
        </p:scale>
        <p:origin x="2514" y="96"/>
      </p:cViewPr>
      <p:guideLst>
        <p:guide orient="horz" pos="2160"/>
        <p:guide pos="2880"/>
      </p:guideLst>
    </p:cSldViewPr>
  </p:slideViewPr>
  <p:outlineViewPr>
    <p:cViewPr>
      <p:scale>
        <a:sx n="33" d="100"/>
        <a:sy n="33" d="100"/>
      </p:scale>
      <p:origin x="0" y="781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9" d="100"/>
          <a:sy n="69" d="100"/>
        </p:scale>
        <p:origin x="-3282" y="-102"/>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71"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Taylor" userId="S::etaylor@cacities.org::8f8492fc-aa77-4fcd-919e-4e38a02fdda5" providerId="AD" clId="Web-{A83A12DB-EA41-9A80-8191-76CB94C8A7BE}"/>
    <pc:docChg chg="addSld delSld modSld sldOrd">
      <pc:chgData name="Emily Taylor" userId="S::etaylor@cacities.org::8f8492fc-aa77-4fcd-919e-4e38a02fdda5" providerId="AD" clId="Web-{A83A12DB-EA41-9A80-8191-76CB94C8A7BE}" dt="2025-02-13T23:09:21.567" v="125" actId="20577"/>
      <pc:docMkLst>
        <pc:docMk/>
      </pc:docMkLst>
      <pc:sldChg chg="modSp add del">
        <pc:chgData name="Emily Taylor" userId="S::etaylor@cacities.org::8f8492fc-aa77-4fcd-919e-4e38a02fdda5" providerId="AD" clId="Web-{A83A12DB-EA41-9A80-8191-76CB94C8A7BE}" dt="2025-02-13T22:52:01.311" v="49"/>
        <pc:sldMkLst>
          <pc:docMk/>
          <pc:sldMk cId="217336676" sldId="261"/>
        </pc:sldMkLst>
        <pc:spChg chg="mod">
          <ac:chgData name="Emily Taylor" userId="S::etaylor@cacities.org::8f8492fc-aa77-4fcd-919e-4e38a02fdda5" providerId="AD" clId="Web-{A83A12DB-EA41-9A80-8191-76CB94C8A7BE}" dt="2025-02-13T22:50:45.998" v="43" actId="20577"/>
          <ac:spMkLst>
            <pc:docMk/>
            <pc:sldMk cId="217336676" sldId="261"/>
            <ac:spMk id="6" creationId="{8681E2F1-4991-4C24-98AD-2CF5867C367B}"/>
          </ac:spMkLst>
        </pc:spChg>
      </pc:sldChg>
      <pc:sldChg chg="del">
        <pc:chgData name="Emily Taylor" userId="S::etaylor@cacities.org::8f8492fc-aa77-4fcd-919e-4e38a02fdda5" providerId="AD" clId="Web-{A83A12DB-EA41-9A80-8191-76CB94C8A7BE}" dt="2025-02-13T22:47:38.201" v="10"/>
        <pc:sldMkLst>
          <pc:docMk/>
          <pc:sldMk cId="129862634" sldId="264"/>
        </pc:sldMkLst>
      </pc:sldChg>
      <pc:sldChg chg="modSp mod modClrScheme chgLayout">
        <pc:chgData name="Emily Taylor" userId="S::etaylor@cacities.org::8f8492fc-aa77-4fcd-919e-4e38a02fdda5" providerId="AD" clId="Web-{A83A12DB-EA41-9A80-8191-76CB94C8A7BE}" dt="2025-02-13T23:09:21.567" v="125" actId="20577"/>
        <pc:sldMkLst>
          <pc:docMk/>
          <pc:sldMk cId="1896776686" sldId="265"/>
        </pc:sldMkLst>
        <pc:spChg chg="mod">
          <ac:chgData name="Emily Taylor" userId="S::etaylor@cacities.org::8f8492fc-aa77-4fcd-919e-4e38a02fdda5" providerId="AD" clId="Web-{A83A12DB-EA41-9A80-8191-76CB94C8A7BE}" dt="2025-02-13T23:09:21.567" v="125" actId="20577"/>
          <ac:spMkLst>
            <pc:docMk/>
            <pc:sldMk cId="1896776686" sldId="265"/>
            <ac:spMk id="5" creationId="{B05A1F1F-E4D5-4291-8F93-ED3163A6E96D}"/>
          </ac:spMkLst>
        </pc:spChg>
      </pc:sldChg>
      <pc:sldChg chg="modSp mod setBg modClrScheme chgLayout">
        <pc:chgData name="Emily Taylor" userId="S::etaylor@cacities.org::8f8492fc-aa77-4fcd-919e-4e38a02fdda5" providerId="AD" clId="Web-{A83A12DB-EA41-9A80-8191-76CB94C8A7BE}" dt="2025-02-13T23:02:08.299" v="89" actId="20577"/>
        <pc:sldMkLst>
          <pc:docMk/>
          <pc:sldMk cId="1471911176" sldId="308"/>
        </pc:sldMkLst>
        <pc:spChg chg="mod ord">
          <ac:chgData name="Emily Taylor" userId="S::etaylor@cacities.org::8f8492fc-aa77-4fcd-919e-4e38a02fdda5" providerId="AD" clId="Web-{A83A12DB-EA41-9A80-8191-76CB94C8A7BE}" dt="2025-02-13T22:56:05.297" v="61" actId="1076"/>
          <ac:spMkLst>
            <pc:docMk/>
            <pc:sldMk cId="1471911176" sldId="308"/>
            <ac:spMk id="2" creationId="{1F957C83-10AA-FE95-CD51-03DF02115F7A}"/>
          </ac:spMkLst>
        </pc:spChg>
        <pc:spChg chg="mod ord">
          <ac:chgData name="Emily Taylor" userId="S::etaylor@cacities.org::8f8492fc-aa77-4fcd-919e-4e38a02fdda5" providerId="AD" clId="Web-{A83A12DB-EA41-9A80-8191-76CB94C8A7BE}" dt="2025-02-13T22:56:02.938" v="60" actId="1076"/>
          <ac:spMkLst>
            <pc:docMk/>
            <pc:sldMk cId="1471911176" sldId="308"/>
            <ac:spMk id="3" creationId="{3D403FDD-D082-012F-65C6-C471842BD98A}"/>
          </ac:spMkLst>
        </pc:spChg>
        <pc:spChg chg="mod ord">
          <ac:chgData name="Emily Taylor" userId="S::etaylor@cacities.org::8f8492fc-aa77-4fcd-919e-4e38a02fdda5" providerId="AD" clId="Web-{A83A12DB-EA41-9A80-8191-76CB94C8A7BE}" dt="2025-02-13T22:57:08.672" v="66" actId="20577"/>
          <ac:spMkLst>
            <pc:docMk/>
            <pc:sldMk cId="1471911176" sldId="308"/>
            <ac:spMk id="4" creationId="{8CC2E5BE-4F23-3ECC-6687-E9364CB0BF5D}"/>
          </ac:spMkLst>
        </pc:spChg>
        <pc:spChg chg="mod ord">
          <ac:chgData name="Emily Taylor" userId="S::etaylor@cacities.org::8f8492fc-aa77-4fcd-919e-4e38a02fdda5" providerId="AD" clId="Web-{A83A12DB-EA41-9A80-8191-76CB94C8A7BE}" dt="2025-02-13T22:56:08.484" v="62" actId="1076"/>
          <ac:spMkLst>
            <pc:docMk/>
            <pc:sldMk cId="1471911176" sldId="308"/>
            <ac:spMk id="5" creationId="{1DB8C6BA-BADC-0257-11B3-815F843C6E84}"/>
          </ac:spMkLst>
        </pc:spChg>
        <pc:spChg chg="mod ord">
          <ac:chgData name="Emily Taylor" userId="S::etaylor@cacities.org::8f8492fc-aa77-4fcd-919e-4e38a02fdda5" providerId="AD" clId="Web-{A83A12DB-EA41-9A80-8191-76CB94C8A7BE}" dt="2025-02-13T23:02:08.299" v="89" actId="20577"/>
          <ac:spMkLst>
            <pc:docMk/>
            <pc:sldMk cId="1471911176" sldId="308"/>
            <ac:spMk id="6" creationId="{8F221528-C450-7889-54B8-46631566E984}"/>
          </ac:spMkLst>
        </pc:spChg>
      </pc:sldChg>
      <pc:sldChg chg="modSp del mod modClrScheme chgLayout">
        <pc:chgData name="Emily Taylor" userId="S::etaylor@cacities.org::8f8492fc-aa77-4fcd-919e-4e38a02fdda5" providerId="AD" clId="Web-{A83A12DB-EA41-9A80-8191-76CB94C8A7BE}" dt="2025-02-13T23:02:52.033" v="93"/>
        <pc:sldMkLst>
          <pc:docMk/>
          <pc:sldMk cId="1701899486" sldId="421"/>
        </pc:sldMkLst>
        <pc:spChg chg="mod ord">
          <ac:chgData name="Emily Taylor" userId="S::etaylor@cacities.org::8f8492fc-aa77-4fcd-919e-4e38a02fdda5" providerId="AD" clId="Web-{A83A12DB-EA41-9A80-8191-76CB94C8A7BE}" dt="2025-02-13T23:01:58.189" v="77"/>
          <ac:spMkLst>
            <pc:docMk/>
            <pc:sldMk cId="1701899486" sldId="421"/>
            <ac:spMk id="2" creationId="{38C9BC7A-0AF6-2A6E-D0B4-BC4592326876}"/>
          </ac:spMkLst>
        </pc:spChg>
        <pc:spChg chg="mod ord">
          <ac:chgData name="Emily Taylor" userId="S::etaylor@cacities.org::8f8492fc-aa77-4fcd-919e-4e38a02fdda5" providerId="AD" clId="Web-{A83A12DB-EA41-9A80-8191-76CB94C8A7BE}" dt="2025-02-13T23:01:58.189" v="77"/>
          <ac:spMkLst>
            <pc:docMk/>
            <pc:sldMk cId="1701899486" sldId="421"/>
            <ac:spMk id="13" creationId="{6B0DBE1C-FA14-664E-73A7-67F0C5B53244}"/>
          </ac:spMkLst>
        </pc:spChg>
      </pc:sldChg>
      <pc:sldChg chg="del ord">
        <pc:chgData name="Emily Taylor" userId="S::etaylor@cacities.org::8f8492fc-aa77-4fcd-919e-4e38a02fdda5" providerId="AD" clId="Web-{A83A12DB-EA41-9A80-8191-76CB94C8A7BE}" dt="2025-02-13T23:05:27.862" v="105"/>
        <pc:sldMkLst>
          <pc:docMk/>
          <pc:sldMk cId="4185806097" sldId="422"/>
        </pc:sldMkLst>
      </pc:sldChg>
      <pc:sldChg chg="del">
        <pc:chgData name="Emily Taylor" userId="S::etaylor@cacities.org::8f8492fc-aa77-4fcd-919e-4e38a02fdda5" providerId="AD" clId="Web-{A83A12DB-EA41-9A80-8191-76CB94C8A7BE}" dt="2025-02-13T23:06:47.910" v="114"/>
        <pc:sldMkLst>
          <pc:docMk/>
          <pc:sldMk cId="2299930658" sldId="423"/>
        </pc:sldMkLst>
      </pc:sldChg>
      <pc:sldChg chg="modSp mod modClrScheme chgLayout">
        <pc:chgData name="Emily Taylor" userId="S::etaylor@cacities.org::8f8492fc-aa77-4fcd-919e-4e38a02fdda5" providerId="AD" clId="Web-{A83A12DB-EA41-9A80-8191-76CB94C8A7BE}" dt="2025-02-13T23:07:10.675" v="115"/>
        <pc:sldMkLst>
          <pc:docMk/>
          <pc:sldMk cId="1839077199" sldId="424"/>
        </pc:sldMkLst>
        <pc:spChg chg="mod ord">
          <ac:chgData name="Emily Taylor" userId="S::etaylor@cacities.org::8f8492fc-aa77-4fcd-919e-4e38a02fdda5" providerId="AD" clId="Web-{A83A12DB-EA41-9A80-8191-76CB94C8A7BE}" dt="2025-02-13T23:07:10.675" v="115"/>
          <ac:spMkLst>
            <pc:docMk/>
            <pc:sldMk cId="1839077199" sldId="424"/>
            <ac:spMk id="2" creationId="{38C9BC7A-0AF6-2A6E-D0B4-BC4592326876}"/>
          </ac:spMkLst>
        </pc:spChg>
        <pc:spChg chg="mod ord">
          <ac:chgData name="Emily Taylor" userId="S::etaylor@cacities.org::8f8492fc-aa77-4fcd-919e-4e38a02fdda5" providerId="AD" clId="Web-{A83A12DB-EA41-9A80-8191-76CB94C8A7BE}" dt="2025-02-13T23:07:10.675" v="115"/>
          <ac:spMkLst>
            <pc:docMk/>
            <pc:sldMk cId="1839077199" sldId="424"/>
            <ac:spMk id="13" creationId="{6B0DBE1C-FA14-664E-73A7-67F0C5B53244}"/>
          </ac:spMkLst>
        </pc:spChg>
      </pc:sldChg>
      <pc:sldChg chg="modSp mod modClrScheme chgLayout">
        <pc:chgData name="Emily Taylor" userId="S::etaylor@cacities.org::8f8492fc-aa77-4fcd-919e-4e38a02fdda5" providerId="AD" clId="Web-{A83A12DB-EA41-9A80-8191-76CB94C8A7BE}" dt="2025-02-13T23:07:20.488" v="116"/>
        <pc:sldMkLst>
          <pc:docMk/>
          <pc:sldMk cId="579294405" sldId="425"/>
        </pc:sldMkLst>
        <pc:spChg chg="mod ord">
          <ac:chgData name="Emily Taylor" userId="S::etaylor@cacities.org::8f8492fc-aa77-4fcd-919e-4e38a02fdda5" providerId="AD" clId="Web-{A83A12DB-EA41-9A80-8191-76CB94C8A7BE}" dt="2025-02-13T23:07:20.488" v="116"/>
          <ac:spMkLst>
            <pc:docMk/>
            <pc:sldMk cId="579294405" sldId="425"/>
            <ac:spMk id="2" creationId="{38C9BC7A-0AF6-2A6E-D0B4-BC4592326876}"/>
          </ac:spMkLst>
        </pc:spChg>
        <pc:spChg chg="mod ord">
          <ac:chgData name="Emily Taylor" userId="S::etaylor@cacities.org::8f8492fc-aa77-4fcd-919e-4e38a02fdda5" providerId="AD" clId="Web-{A83A12DB-EA41-9A80-8191-76CB94C8A7BE}" dt="2025-02-13T23:07:20.488" v="116"/>
          <ac:spMkLst>
            <pc:docMk/>
            <pc:sldMk cId="579294405" sldId="425"/>
            <ac:spMk id="13" creationId="{6B0DBE1C-FA14-664E-73A7-67F0C5B53244}"/>
          </ac:spMkLst>
        </pc:spChg>
      </pc:sldChg>
      <pc:sldChg chg="modSp mod modClrScheme chgLayout">
        <pc:chgData name="Emily Taylor" userId="S::etaylor@cacities.org::8f8492fc-aa77-4fcd-919e-4e38a02fdda5" providerId="AD" clId="Web-{A83A12DB-EA41-9A80-8191-76CB94C8A7BE}" dt="2025-02-13T23:08:31.066" v="119"/>
        <pc:sldMkLst>
          <pc:docMk/>
          <pc:sldMk cId="434379841" sldId="426"/>
        </pc:sldMkLst>
        <pc:spChg chg="mod ord">
          <ac:chgData name="Emily Taylor" userId="S::etaylor@cacities.org::8f8492fc-aa77-4fcd-919e-4e38a02fdda5" providerId="AD" clId="Web-{A83A12DB-EA41-9A80-8191-76CB94C8A7BE}" dt="2025-02-13T23:08:31.066" v="119"/>
          <ac:spMkLst>
            <pc:docMk/>
            <pc:sldMk cId="434379841" sldId="426"/>
            <ac:spMk id="2" creationId="{38C9BC7A-0AF6-2A6E-D0B4-BC4592326876}"/>
          </ac:spMkLst>
        </pc:spChg>
        <pc:spChg chg="mod ord">
          <ac:chgData name="Emily Taylor" userId="S::etaylor@cacities.org::8f8492fc-aa77-4fcd-919e-4e38a02fdda5" providerId="AD" clId="Web-{A83A12DB-EA41-9A80-8191-76CB94C8A7BE}" dt="2025-02-13T23:08:31.066" v="119"/>
          <ac:spMkLst>
            <pc:docMk/>
            <pc:sldMk cId="434379841" sldId="426"/>
            <ac:spMk id="13" creationId="{6B0DBE1C-FA14-664E-73A7-67F0C5B53244}"/>
          </ac:spMkLst>
        </pc:spChg>
      </pc:sldChg>
      <pc:sldChg chg="modSp mod modClrScheme chgLayout">
        <pc:chgData name="Emily Taylor" userId="S::etaylor@cacities.org::8f8492fc-aa77-4fcd-919e-4e38a02fdda5" providerId="AD" clId="Web-{A83A12DB-EA41-9A80-8191-76CB94C8A7BE}" dt="2025-02-13T23:08:39.113" v="120"/>
        <pc:sldMkLst>
          <pc:docMk/>
          <pc:sldMk cId="2636728488" sldId="428"/>
        </pc:sldMkLst>
        <pc:spChg chg="mod ord">
          <ac:chgData name="Emily Taylor" userId="S::etaylor@cacities.org::8f8492fc-aa77-4fcd-919e-4e38a02fdda5" providerId="AD" clId="Web-{A83A12DB-EA41-9A80-8191-76CB94C8A7BE}" dt="2025-02-13T23:08:39.113" v="120"/>
          <ac:spMkLst>
            <pc:docMk/>
            <pc:sldMk cId="2636728488" sldId="428"/>
            <ac:spMk id="2" creationId="{38C9BC7A-0AF6-2A6E-D0B4-BC4592326876}"/>
          </ac:spMkLst>
        </pc:spChg>
        <pc:spChg chg="mod ord">
          <ac:chgData name="Emily Taylor" userId="S::etaylor@cacities.org::8f8492fc-aa77-4fcd-919e-4e38a02fdda5" providerId="AD" clId="Web-{A83A12DB-EA41-9A80-8191-76CB94C8A7BE}" dt="2025-02-13T23:08:39.113" v="120"/>
          <ac:spMkLst>
            <pc:docMk/>
            <pc:sldMk cId="2636728488" sldId="428"/>
            <ac:spMk id="13" creationId="{6B0DBE1C-FA14-664E-73A7-67F0C5B53244}"/>
          </ac:spMkLst>
        </pc:spChg>
      </pc:sldChg>
      <pc:sldChg chg="modSp mod modClrScheme chgLayout">
        <pc:chgData name="Emily Taylor" userId="S::etaylor@cacities.org::8f8492fc-aa77-4fcd-919e-4e38a02fdda5" providerId="AD" clId="Web-{A83A12DB-EA41-9A80-8191-76CB94C8A7BE}" dt="2025-02-13T23:07:30.566" v="118"/>
        <pc:sldMkLst>
          <pc:docMk/>
          <pc:sldMk cId="236218929" sldId="429"/>
        </pc:sldMkLst>
        <pc:spChg chg="mod ord">
          <ac:chgData name="Emily Taylor" userId="S::etaylor@cacities.org::8f8492fc-aa77-4fcd-919e-4e38a02fdda5" providerId="AD" clId="Web-{A83A12DB-EA41-9A80-8191-76CB94C8A7BE}" dt="2025-02-13T23:07:30.566" v="118"/>
          <ac:spMkLst>
            <pc:docMk/>
            <pc:sldMk cId="236218929" sldId="429"/>
            <ac:spMk id="3" creationId="{7F53D1AE-33E0-8509-76E3-718668525691}"/>
          </ac:spMkLst>
        </pc:spChg>
        <pc:spChg chg="mod ord">
          <ac:chgData name="Emily Taylor" userId="S::etaylor@cacities.org::8f8492fc-aa77-4fcd-919e-4e38a02fdda5" providerId="AD" clId="Web-{A83A12DB-EA41-9A80-8191-76CB94C8A7BE}" dt="2025-02-13T23:07:30.566" v="118"/>
          <ac:spMkLst>
            <pc:docMk/>
            <pc:sldMk cId="236218929" sldId="429"/>
            <ac:spMk id="4" creationId="{625E33FC-FCCB-01D6-FD38-1CFF4C731896}"/>
          </ac:spMkLst>
        </pc:spChg>
      </pc:sldChg>
      <pc:sldChg chg="del">
        <pc:chgData name="Emily Taylor" userId="S::etaylor@cacities.org::8f8492fc-aa77-4fcd-919e-4e38a02fdda5" providerId="AD" clId="Web-{A83A12DB-EA41-9A80-8191-76CB94C8A7BE}" dt="2025-02-13T23:06:16.253" v="111"/>
        <pc:sldMkLst>
          <pc:docMk/>
          <pc:sldMk cId="3335341259" sldId="430"/>
        </pc:sldMkLst>
      </pc:sldChg>
      <pc:sldChg chg="modSp mod modClrScheme chgLayout">
        <pc:chgData name="Emily Taylor" userId="S::etaylor@cacities.org::8f8492fc-aa77-4fcd-919e-4e38a02fdda5" providerId="AD" clId="Web-{A83A12DB-EA41-9A80-8191-76CB94C8A7BE}" dt="2025-02-13T23:07:25.754" v="117"/>
        <pc:sldMkLst>
          <pc:docMk/>
          <pc:sldMk cId="4010590858" sldId="431"/>
        </pc:sldMkLst>
        <pc:spChg chg="mod ord">
          <ac:chgData name="Emily Taylor" userId="S::etaylor@cacities.org::8f8492fc-aa77-4fcd-919e-4e38a02fdda5" providerId="AD" clId="Web-{A83A12DB-EA41-9A80-8191-76CB94C8A7BE}" dt="2025-02-13T23:07:25.754" v="117"/>
          <ac:spMkLst>
            <pc:docMk/>
            <pc:sldMk cId="4010590858" sldId="431"/>
            <ac:spMk id="2" creationId="{38C9BC7A-0AF6-2A6E-D0B4-BC4592326876}"/>
          </ac:spMkLst>
        </pc:spChg>
        <pc:spChg chg="mod ord">
          <ac:chgData name="Emily Taylor" userId="S::etaylor@cacities.org::8f8492fc-aa77-4fcd-919e-4e38a02fdda5" providerId="AD" clId="Web-{A83A12DB-EA41-9A80-8191-76CB94C8A7BE}" dt="2025-02-13T23:07:25.754" v="117"/>
          <ac:spMkLst>
            <pc:docMk/>
            <pc:sldMk cId="4010590858" sldId="431"/>
            <ac:spMk id="13" creationId="{6B0DBE1C-FA14-664E-73A7-67F0C5B53244}"/>
          </ac:spMkLst>
        </pc:spChg>
      </pc:sldChg>
      <pc:sldChg chg="modSp mod modClrScheme chgLayout">
        <pc:chgData name="Emily Taylor" userId="S::etaylor@cacities.org::8f8492fc-aa77-4fcd-919e-4e38a02fdda5" providerId="AD" clId="Web-{A83A12DB-EA41-9A80-8191-76CB94C8A7BE}" dt="2025-02-13T23:08:44.129" v="121"/>
        <pc:sldMkLst>
          <pc:docMk/>
          <pc:sldMk cId="4044160592" sldId="432"/>
        </pc:sldMkLst>
        <pc:spChg chg="mod ord">
          <ac:chgData name="Emily Taylor" userId="S::etaylor@cacities.org::8f8492fc-aa77-4fcd-919e-4e38a02fdda5" providerId="AD" clId="Web-{A83A12DB-EA41-9A80-8191-76CB94C8A7BE}" dt="2025-02-13T23:08:44.129" v="121"/>
          <ac:spMkLst>
            <pc:docMk/>
            <pc:sldMk cId="4044160592" sldId="432"/>
            <ac:spMk id="2" creationId="{38C9BC7A-0AF6-2A6E-D0B4-BC4592326876}"/>
          </ac:spMkLst>
        </pc:spChg>
        <pc:spChg chg="mod ord">
          <ac:chgData name="Emily Taylor" userId="S::etaylor@cacities.org::8f8492fc-aa77-4fcd-919e-4e38a02fdda5" providerId="AD" clId="Web-{A83A12DB-EA41-9A80-8191-76CB94C8A7BE}" dt="2025-02-13T23:08:44.129" v="121"/>
          <ac:spMkLst>
            <pc:docMk/>
            <pc:sldMk cId="4044160592" sldId="432"/>
            <ac:spMk id="13" creationId="{6B0DBE1C-FA14-664E-73A7-67F0C5B53244}"/>
          </ac:spMkLst>
        </pc:spChg>
      </pc:sldChg>
      <pc:sldChg chg="modSp mod modClrScheme chgLayout">
        <pc:chgData name="Emily Taylor" userId="S::etaylor@cacities.org::8f8492fc-aa77-4fcd-919e-4e38a02fdda5" providerId="AD" clId="Web-{A83A12DB-EA41-9A80-8191-76CB94C8A7BE}" dt="2025-02-13T23:08:48.942" v="122"/>
        <pc:sldMkLst>
          <pc:docMk/>
          <pc:sldMk cId="1683440100" sldId="433"/>
        </pc:sldMkLst>
        <pc:spChg chg="mod ord">
          <ac:chgData name="Emily Taylor" userId="S::etaylor@cacities.org::8f8492fc-aa77-4fcd-919e-4e38a02fdda5" providerId="AD" clId="Web-{A83A12DB-EA41-9A80-8191-76CB94C8A7BE}" dt="2025-02-13T23:08:48.942" v="122"/>
          <ac:spMkLst>
            <pc:docMk/>
            <pc:sldMk cId="1683440100" sldId="433"/>
            <ac:spMk id="2" creationId="{38C9BC7A-0AF6-2A6E-D0B4-BC4592326876}"/>
          </ac:spMkLst>
        </pc:spChg>
        <pc:spChg chg="mod ord">
          <ac:chgData name="Emily Taylor" userId="S::etaylor@cacities.org::8f8492fc-aa77-4fcd-919e-4e38a02fdda5" providerId="AD" clId="Web-{A83A12DB-EA41-9A80-8191-76CB94C8A7BE}" dt="2025-02-13T23:08:48.942" v="122"/>
          <ac:spMkLst>
            <pc:docMk/>
            <pc:sldMk cId="1683440100" sldId="433"/>
            <ac:spMk id="13" creationId="{6B0DBE1C-FA14-664E-73A7-67F0C5B53244}"/>
          </ac:spMkLst>
        </pc:spChg>
      </pc:sldChg>
      <pc:sldChg chg="modSp mod modClrScheme chgLayout">
        <pc:chgData name="Emily Taylor" userId="S::etaylor@cacities.org::8f8492fc-aa77-4fcd-919e-4e38a02fdda5" providerId="AD" clId="Web-{A83A12DB-EA41-9A80-8191-76CB94C8A7BE}" dt="2025-02-13T23:08:55.035" v="123"/>
        <pc:sldMkLst>
          <pc:docMk/>
          <pc:sldMk cId="31425137" sldId="434"/>
        </pc:sldMkLst>
        <pc:spChg chg="mod ord">
          <ac:chgData name="Emily Taylor" userId="S::etaylor@cacities.org::8f8492fc-aa77-4fcd-919e-4e38a02fdda5" providerId="AD" clId="Web-{A83A12DB-EA41-9A80-8191-76CB94C8A7BE}" dt="2025-02-13T23:08:55.035" v="123"/>
          <ac:spMkLst>
            <pc:docMk/>
            <pc:sldMk cId="31425137" sldId="434"/>
            <ac:spMk id="2" creationId="{38C9BC7A-0AF6-2A6E-D0B4-BC4592326876}"/>
          </ac:spMkLst>
        </pc:spChg>
        <pc:spChg chg="mod ord">
          <ac:chgData name="Emily Taylor" userId="S::etaylor@cacities.org::8f8492fc-aa77-4fcd-919e-4e38a02fdda5" providerId="AD" clId="Web-{A83A12DB-EA41-9A80-8191-76CB94C8A7BE}" dt="2025-02-13T23:08:55.035" v="123"/>
          <ac:spMkLst>
            <pc:docMk/>
            <pc:sldMk cId="31425137" sldId="434"/>
            <ac:spMk id="13" creationId="{6B0DBE1C-FA14-664E-73A7-67F0C5B53244}"/>
          </ac:spMkLst>
        </pc:spChg>
      </pc:sldChg>
      <pc:sldChg chg="modSp new">
        <pc:chgData name="Emily Taylor" userId="S::etaylor@cacities.org::8f8492fc-aa77-4fcd-919e-4e38a02fdda5" providerId="AD" clId="Web-{A83A12DB-EA41-9A80-8191-76CB94C8A7BE}" dt="2025-02-13T22:47:35.154" v="9" actId="20577"/>
        <pc:sldMkLst>
          <pc:docMk/>
          <pc:sldMk cId="804976388" sldId="471"/>
        </pc:sldMkLst>
        <pc:spChg chg="mod">
          <ac:chgData name="Emily Taylor" userId="S::etaylor@cacities.org::8f8492fc-aa77-4fcd-919e-4e38a02fdda5" providerId="AD" clId="Web-{A83A12DB-EA41-9A80-8191-76CB94C8A7BE}" dt="2025-02-13T22:47:35.154" v="9" actId="20577"/>
          <ac:spMkLst>
            <pc:docMk/>
            <pc:sldMk cId="804976388" sldId="471"/>
            <ac:spMk id="2" creationId="{2123578F-B5C0-6DED-2C8E-3AFB92E0FF8E}"/>
          </ac:spMkLst>
        </pc:spChg>
      </pc:sldChg>
      <pc:sldChg chg="new del">
        <pc:chgData name="Emily Taylor" userId="S::etaylor@cacities.org::8f8492fc-aa77-4fcd-919e-4e38a02fdda5" providerId="AD" clId="Web-{A83A12DB-EA41-9A80-8191-76CB94C8A7BE}" dt="2025-02-13T22:48:04.310" v="12"/>
        <pc:sldMkLst>
          <pc:docMk/>
          <pc:sldMk cId="2170068813" sldId="472"/>
        </pc:sldMkLst>
      </pc:sldChg>
      <pc:sldChg chg="addSp delSp modSp new">
        <pc:chgData name="Emily Taylor" userId="S::etaylor@cacities.org::8f8492fc-aa77-4fcd-919e-4e38a02fdda5" providerId="AD" clId="Web-{A83A12DB-EA41-9A80-8191-76CB94C8A7BE}" dt="2025-02-13T22:51:17.358" v="46" actId="1076"/>
        <pc:sldMkLst>
          <pc:docMk/>
          <pc:sldMk cId="3085589790" sldId="472"/>
        </pc:sldMkLst>
        <pc:spChg chg="del">
          <ac:chgData name="Emily Taylor" userId="S::etaylor@cacities.org::8f8492fc-aa77-4fcd-919e-4e38a02fdda5" providerId="AD" clId="Web-{A83A12DB-EA41-9A80-8191-76CB94C8A7BE}" dt="2025-02-13T22:49:13.639" v="18"/>
          <ac:spMkLst>
            <pc:docMk/>
            <pc:sldMk cId="3085589790" sldId="472"/>
            <ac:spMk id="2" creationId="{979E2616-E5A4-CA4C-6694-26B848981849}"/>
          </ac:spMkLst>
        </pc:spChg>
        <pc:spChg chg="mod">
          <ac:chgData name="Emily Taylor" userId="S::etaylor@cacities.org::8f8492fc-aa77-4fcd-919e-4e38a02fdda5" providerId="AD" clId="Web-{A83A12DB-EA41-9A80-8191-76CB94C8A7BE}" dt="2025-02-13T22:50:30.780" v="40" actId="1076"/>
          <ac:spMkLst>
            <pc:docMk/>
            <pc:sldMk cId="3085589790" sldId="472"/>
            <ac:spMk id="3" creationId="{CB589AD5-5E78-C47B-39C7-52662752DA50}"/>
          </ac:spMkLst>
        </pc:spChg>
        <pc:spChg chg="mod">
          <ac:chgData name="Emily Taylor" userId="S::etaylor@cacities.org::8f8492fc-aa77-4fcd-919e-4e38a02fdda5" providerId="AD" clId="Web-{A83A12DB-EA41-9A80-8191-76CB94C8A7BE}" dt="2025-02-13T22:50:50.748" v="45" actId="1076"/>
          <ac:spMkLst>
            <pc:docMk/>
            <pc:sldMk cId="3085589790" sldId="472"/>
            <ac:spMk id="4" creationId="{DA7DC11E-A998-E6C4-06D2-BA206E62738D}"/>
          </ac:spMkLst>
        </pc:spChg>
        <pc:spChg chg="add mod">
          <ac:chgData name="Emily Taylor" userId="S::etaylor@cacities.org::8f8492fc-aa77-4fcd-919e-4e38a02fdda5" providerId="AD" clId="Web-{A83A12DB-EA41-9A80-8191-76CB94C8A7BE}" dt="2025-02-13T22:50:26.670" v="39" actId="1076"/>
          <ac:spMkLst>
            <pc:docMk/>
            <pc:sldMk cId="3085589790" sldId="472"/>
            <ac:spMk id="7" creationId="{373CE188-918F-9298-F7B2-99296DA92C47}"/>
          </ac:spMkLst>
        </pc:spChg>
        <pc:spChg chg="add mod">
          <ac:chgData name="Emily Taylor" userId="S::etaylor@cacities.org::8f8492fc-aa77-4fcd-919e-4e38a02fdda5" providerId="AD" clId="Web-{A83A12DB-EA41-9A80-8191-76CB94C8A7BE}" dt="2025-02-13T22:51:17.358" v="46" actId="1076"/>
          <ac:spMkLst>
            <pc:docMk/>
            <pc:sldMk cId="3085589790" sldId="472"/>
            <ac:spMk id="8" creationId="{58C664F0-F008-E770-9FBF-C0B062F18CC3}"/>
          </ac:spMkLst>
        </pc:spChg>
        <pc:spChg chg="add mod">
          <ac:chgData name="Emily Taylor" userId="S::etaylor@cacities.org::8f8492fc-aa77-4fcd-919e-4e38a02fdda5" providerId="AD" clId="Web-{A83A12DB-EA41-9A80-8191-76CB94C8A7BE}" dt="2025-02-13T22:49:15.107" v="19"/>
          <ac:spMkLst>
            <pc:docMk/>
            <pc:sldMk cId="3085589790" sldId="472"/>
            <ac:spMk id="10" creationId="{CC5FF2AC-1A3E-A734-F090-63C05CEF3590}"/>
          </ac:spMkLst>
        </pc:spChg>
      </pc:sldChg>
      <pc:sldChg chg="addSp new">
        <pc:chgData name="Emily Taylor" userId="S::etaylor@cacities.org::8f8492fc-aa77-4fcd-919e-4e38a02fdda5" providerId="AD" clId="Web-{A83A12DB-EA41-9A80-8191-76CB94C8A7BE}" dt="2025-02-13T23:02:47.643" v="92"/>
        <pc:sldMkLst>
          <pc:docMk/>
          <pc:sldMk cId="2173035363" sldId="473"/>
        </pc:sldMkLst>
        <pc:spChg chg="add">
          <ac:chgData name="Emily Taylor" userId="S::etaylor@cacities.org::8f8492fc-aa77-4fcd-919e-4e38a02fdda5" providerId="AD" clId="Web-{A83A12DB-EA41-9A80-8191-76CB94C8A7BE}" dt="2025-02-13T23:02:37.393" v="91"/>
          <ac:spMkLst>
            <pc:docMk/>
            <pc:sldMk cId="2173035363" sldId="473"/>
            <ac:spMk id="4" creationId="{194C8234-BA72-22DC-9899-DC3BA1252FE2}"/>
          </ac:spMkLst>
        </pc:spChg>
        <pc:spChg chg="add">
          <ac:chgData name="Emily Taylor" userId="S::etaylor@cacities.org::8f8492fc-aa77-4fcd-919e-4e38a02fdda5" providerId="AD" clId="Web-{A83A12DB-EA41-9A80-8191-76CB94C8A7BE}" dt="2025-02-13T23:02:47.643" v="92"/>
          <ac:spMkLst>
            <pc:docMk/>
            <pc:sldMk cId="2173035363" sldId="473"/>
            <ac:spMk id="6" creationId="{3F585A06-2C76-EFC1-ACE1-B5E5DE981175}"/>
          </ac:spMkLst>
        </pc:spChg>
      </pc:sldChg>
      <pc:sldChg chg="new del">
        <pc:chgData name="Emily Taylor" userId="S::etaylor@cacities.org::8f8492fc-aa77-4fcd-919e-4e38a02fdda5" providerId="AD" clId="Web-{A83A12DB-EA41-9A80-8191-76CB94C8A7BE}" dt="2025-02-13T23:04:33.768" v="95"/>
        <pc:sldMkLst>
          <pc:docMk/>
          <pc:sldMk cId="2193862016" sldId="474"/>
        </pc:sldMkLst>
      </pc:sldChg>
      <pc:sldChg chg="addSp delSp new">
        <pc:chgData name="Emily Taylor" userId="S::etaylor@cacities.org::8f8492fc-aa77-4fcd-919e-4e38a02fdda5" providerId="AD" clId="Web-{A83A12DB-EA41-9A80-8191-76CB94C8A7BE}" dt="2025-02-13T23:05:23.737" v="104"/>
        <pc:sldMkLst>
          <pc:docMk/>
          <pc:sldMk cId="2363957587" sldId="474"/>
        </pc:sldMkLst>
        <pc:spChg chg="add">
          <ac:chgData name="Emily Taylor" userId="S::etaylor@cacities.org::8f8492fc-aa77-4fcd-919e-4e38a02fdda5" providerId="AD" clId="Web-{A83A12DB-EA41-9A80-8191-76CB94C8A7BE}" dt="2025-02-13T23:05:03.612" v="101"/>
          <ac:spMkLst>
            <pc:docMk/>
            <pc:sldMk cId="2363957587" sldId="474"/>
            <ac:spMk id="4" creationId="{6AF8F3E1-B11B-A1FB-01F9-7FE12C7D0D11}"/>
          </ac:spMkLst>
        </pc:spChg>
        <pc:spChg chg="add del">
          <ac:chgData name="Emily Taylor" userId="S::etaylor@cacities.org::8f8492fc-aa77-4fcd-919e-4e38a02fdda5" providerId="AD" clId="Web-{A83A12DB-EA41-9A80-8191-76CB94C8A7BE}" dt="2025-02-13T23:05:15.659" v="103"/>
          <ac:spMkLst>
            <pc:docMk/>
            <pc:sldMk cId="2363957587" sldId="474"/>
            <ac:spMk id="6" creationId="{14A2ECE6-5A18-273C-6221-1AD28E54DE67}"/>
          </ac:spMkLst>
        </pc:spChg>
        <pc:spChg chg="add">
          <ac:chgData name="Emily Taylor" userId="S::etaylor@cacities.org::8f8492fc-aa77-4fcd-919e-4e38a02fdda5" providerId="AD" clId="Web-{A83A12DB-EA41-9A80-8191-76CB94C8A7BE}" dt="2025-02-13T23:05:23.737" v="104"/>
          <ac:spMkLst>
            <pc:docMk/>
            <pc:sldMk cId="2363957587" sldId="474"/>
            <ac:spMk id="8" creationId="{50C7392A-875F-0D9E-415B-9D5A0639BDA8}"/>
          </ac:spMkLst>
        </pc:spChg>
      </pc:sldChg>
      <pc:sldChg chg="addSp delSp add ord replId">
        <pc:chgData name="Emily Taylor" userId="S::etaylor@cacities.org::8f8492fc-aa77-4fcd-919e-4e38a02fdda5" providerId="AD" clId="Web-{A83A12DB-EA41-9A80-8191-76CB94C8A7BE}" dt="2025-02-13T23:06:11.941" v="110"/>
        <pc:sldMkLst>
          <pc:docMk/>
          <pc:sldMk cId="3023371522" sldId="475"/>
        </pc:sldMkLst>
        <pc:spChg chg="add">
          <ac:chgData name="Emily Taylor" userId="S::etaylor@cacities.org::8f8492fc-aa77-4fcd-919e-4e38a02fdda5" providerId="AD" clId="Web-{A83A12DB-EA41-9A80-8191-76CB94C8A7BE}" dt="2025-02-13T23:05:48.534" v="107"/>
          <ac:spMkLst>
            <pc:docMk/>
            <pc:sldMk cId="3023371522" sldId="475"/>
            <ac:spMk id="4" creationId="{6699936A-36F0-52C0-A1A7-4F9558981E3B}"/>
          </ac:spMkLst>
        </pc:spChg>
        <pc:spChg chg="add del">
          <ac:chgData name="Emily Taylor" userId="S::etaylor@cacities.org::8f8492fc-aa77-4fcd-919e-4e38a02fdda5" providerId="AD" clId="Web-{A83A12DB-EA41-9A80-8191-76CB94C8A7BE}" dt="2025-02-13T23:06:02.034" v="109"/>
          <ac:spMkLst>
            <pc:docMk/>
            <pc:sldMk cId="3023371522" sldId="475"/>
            <ac:spMk id="6" creationId="{A8672E8C-0ADD-E368-C10B-DA8F4BB2FED1}"/>
          </ac:spMkLst>
        </pc:spChg>
        <pc:spChg chg="add">
          <ac:chgData name="Emily Taylor" userId="S::etaylor@cacities.org::8f8492fc-aa77-4fcd-919e-4e38a02fdda5" providerId="AD" clId="Web-{A83A12DB-EA41-9A80-8191-76CB94C8A7BE}" dt="2025-02-13T23:06:11.941" v="110"/>
          <ac:spMkLst>
            <pc:docMk/>
            <pc:sldMk cId="3023371522" sldId="475"/>
            <ac:spMk id="8" creationId="{382D5BCE-4DAC-540B-E34F-7177F2AEC30B}"/>
          </ac:spMkLst>
        </pc:spChg>
      </pc:sldChg>
      <pc:sldChg chg="addSp add replId">
        <pc:chgData name="Emily Taylor" userId="S::etaylor@cacities.org::8f8492fc-aa77-4fcd-919e-4e38a02fdda5" providerId="AD" clId="Web-{A83A12DB-EA41-9A80-8191-76CB94C8A7BE}" dt="2025-02-13T23:06:41.832" v="113"/>
        <pc:sldMkLst>
          <pc:docMk/>
          <pc:sldMk cId="1391346624" sldId="476"/>
        </pc:sldMkLst>
        <pc:spChg chg="add">
          <ac:chgData name="Emily Taylor" userId="S::etaylor@cacities.org::8f8492fc-aa77-4fcd-919e-4e38a02fdda5" providerId="AD" clId="Web-{A83A12DB-EA41-9A80-8191-76CB94C8A7BE}" dt="2025-02-13T23:06:34.535" v="112"/>
          <ac:spMkLst>
            <pc:docMk/>
            <pc:sldMk cId="1391346624" sldId="476"/>
            <ac:spMk id="4" creationId="{620939A7-BEBF-A0C9-1EC4-EA151DD75591}"/>
          </ac:spMkLst>
        </pc:spChg>
        <pc:spChg chg="add">
          <ac:chgData name="Emily Taylor" userId="S::etaylor@cacities.org::8f8492fc-aa77-4fcd-919e-4e38a02fdda5" providerId="AD" clId="Web-{A83A12DB-EA41-9A80-8191-76CB94C8A7BE}" dt="2025-02-13T23:06:41.832" v="113"/>
          <ac:spMkLst>
            <pc:docMk/>
            <pc:sldMk cId="1391346624" sldId="476"/>
            <ac:spMk id="6" creationId="{0A20D1F5-5DFF-202D-3F87-5E52CD7F26C3}"/>
          </ac:spMkLst>
        </pc:spChg>
      </pc:sldChg>
    </pc:docChg>
  </pc:docChgLst>
  <pc:docChgLst>
    <pc:chgData name="dsodergren@cityofpleasantonca.gov" userId="S::urn:spo:guest#dsodergren@cityofpleasantonca.gov::" providerId="AD" clId="Web-{3AC2DC7C-33BB-5E12-C41D-87FC73EB3724}"/>
    <pc:docChg chg="modSld">
      <pc:chgData name="dsodergren@cityofpleasantonca.gov" userId="S::urn:spo:guest#dsodergren@cityofpleasantonca.gov::" providerId="AD" clId="Web-{3AC2DC7C-33BB-5E12-C41D-87FC73EB3724}" dt="2025-02-14T22:07:12.362" v="139"/>
      <pc:docMkLst>
        <pc:docMk/>
      </pc:docMkLst>
      <pc:sldChg chg="modSp modNotes">
        <pc:chgData name="dsodergren@cityofpleasantonca.gov" userId="S::urn:spo:guest#dsodergren@cityofpleasantonca.gov::" providerId="AD" clId="Web-{3AC2DC7C-33BB-5E12-C41D-87FC73EB3724}" dt="2025-02-14T22:06:43.625" v="138"/>
        <pc:sldMkLst>
          <pc:docMk/>
          <pc:sldMk cId="444062646" sldId="276"/>
        </pc:sldMkLst>
        <pc:spChg chg="mod">
          <ac:chgData name="dsodergren@cityofpleasantonca.gov" userId="S::urn:spo:guest#dsodergren@cityofpleasantonca.gov::" providerId="AD" clId="Web-{3AC2DC7C-33BB-5E12-C41D-87FC73EB3724}" dt="2025-02-14T19:22:41.193" v="1" actId="20577"/>
          <ac:spMkLst>
            <pc:docMk/>
            <pc:sldMk cId="444062646" sldId="276"/>
            <ac:spMk id="3" creationId="{16B6399C-5514-1CE0-EDC0-B82745CD902D}"/>
          </ac:spMkLst>
        </pc:spChg>
      </pc:sldChg>
      <pc:sldChg chg="modNotes">
        <pc:chgData name="dsodergren@cityofpleasantonca.gov" userId="S::urn:spo:guest#dsodergren@cityofpleasantonca.gov::" providerId="AD" clId="Web-{3AC2DC7C-33BB-5E12-C41D-87FC73EB3724}" dt="2025-02-14T22:07:12.362" v="139"/>
        <pc:sldMkLst>
          <pc:docMk/>
          <pc:sldMk cId="272902968" sldId="277"/>
        </pc:sldMkLst>
      </pc:sldChg>
    </pc:docChg>
  </pc:docChgLst>
  <pc:docChgLst>
    <pc:chgData name="Emily Taylor" userId="S::etaylor@cacities.org::8f8492fc-aa77-4fcd-919e-4e38a02fdda5" providerId="AD" clId="Web-{8FA0F840-CB43-6C5B-8141-0235C277EC80}"/>
    <pc:docChg chg="addSld delSld modSld">
      <pc:chgData name="Emily Taylor" userId="S::etaylor@cacities.org::8f8492fc-aa77-4fcd-919e-4e38a02fdda5" providerId="AD" clId="Web-{8FA0F840-CB43-6C5B-8141-0235C277EC80}" dt="2025-02-13T22:45:50.549" v="19"/>
      <pc:docMkLst>
        <pc:docMk/>
      </pc:docMkLst>
      <pc:sldChg chg="new del">
        <pc:chgData name="Emily Taylor" userId="S::etaylor@cacities.org::8f8492fc-aa77-4fcd-919e-4e38a02fdda5" providerId="AD" clId="Web-{8FA0F840-CB43-6C5B-8141-0235C277EC80}" dt="2025-02-13T22:44:21.828" v="3"/>
        <pc:sldMkLst>
          <pc:docMk/>
          <pc:sldMk cId="333489168" sldId="470"/>
        </pc:sldMkLst>
      </pc:sldChg>
      <pc:sldChg chg="addSp delSp modSp new">
        <pc:chgData name="Emily Taylor" userId="S::etaylor@cacities.org::8f8492fc-aa77-4fcd-919e-4e38a02fdda5" providerId="AD" clId="Web-{8FA0F840-CB43-6C5B-8141-0235C277EC80}" dt="2025-02-13T22:45:32.486" v="17" actId="1076"/>
        <pc:sldMkLst>
          <pc:docMk/>
          <pc:sldMk cId="2281065275" sldId="470"/>
        </pc:sldMkLst>
        <pc:spChg chg="add del mod">
          <ac:chgData name="Emily Taylor" userId="S::etaylor@cacities.org::8f8492fc-aa77-4fcd-919e-4e38a02fdda5" providerId="AD" clId="Web-{8FA0F840-CB43-6C5B-8141-0235C277EC80}" dt="2025-02-13T22:45:22.861" v="14"/>
          <ac:spMkLst>
            <pc:docMk/>
            <pc:sldMk cId="2281065275" sldId="470"/>
            <ac:spMk id="3" creationId="{1DB61745-E6E2-CD13-9B71-C0427BBD75C4}"/>
          </ac:spMkLst>
        </pc:spChg>
        <pc:spChg chg="add mod">
          <ac:chgData name="Emily Taylor" userId="S::etaylor@cacities.org::8f8492fc-aa77-4fcd-919e-4e38a02fdda5" providerId="AD" clId="Web-{8FA0F840-CB43-6C5B-8141-0235C277EC80}" dt="2025-02-13T22:45:32.486" v="17" actId="1076"/>
          <ac:spMkLst>
            <pc:docMk/>
            <pc:sldMk cId="2281065275" sldId="470"/>
            <ac:spMk id="4" creationId="{80A7FECE-7CDD-4ED9-2F44-28E5276161C8}"/>
          </ac:spMkLst>
        </pc:spChg>
      </pc:sldChg>
      <pc:sldChg chg="new del">
        <pc:chgData name="Emily Taylor" userId="S::etaylor@cacities.org::8f8492fc-aa77-4fcd-919e-4e38a02fdda5" providerId="AD" clId="Web-{8FA0F840-CB43-6C5B-8141-0235C277EC80}" dt="2025-02-13T22:44:11.249" v="1"/>
        <pc:sldMkLst>
          <pc:docMk/>
          <pc:sldMk cId="2862067883" sldId="470"/>
        </pc:sldMkLst>
      </pc:sldChg>
      <pc:sldChg chg="new del">
        <pc:chgData name="Emily Taylor" userId="S::etaylor@cacities.org::8f8492fc-aa77-4fcd-919e-4e38a02fdda5" providerId="AD" clId="Web-{8FA0F840-CB43-6C5B-8141-0235C277EC80}" dt="2025-02-13T22:45:50.549" v="19"/>
        <pc:sldMkLst>
          <pc:docMk/>
          <pc:sldMk cId="3536106492" sldId="47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196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1963"/>
          </a:xfrm>
          <a:prstGeom prst="rect">
            <a:avLst/>
          </a:prstGeom>
        </p:spPr>
        <p:txBody>
          <a:bodyPr vert="horz" lIns="91440" tIns="45720" rIns="91440" bIns="45720" rtlCol="0"/>
          <a:lstStyle>
            <a:lvl1pPr algn="r">
              <a:defRPr sz="1200"/>
            </a:lvl1pPr>
          </a:lstStyle>
          <a:p>
            <a:fld id="{5DF1B2D3-F505-4CB0-A01B-F63620535E71}" type="datetimeFigureOut">
              <a:rPr lang="en-US" smtClean="0"/>
              <a:t>2/14/2025</a:t>
            </a:fld>
            <a:endParaRPr lang="en-US" dirty="0"/>
          </a:p>
        </p:txBody>
      </p:sp>
      <p:sp>
        <p:nvSpPr>
          <p:cNvPr id="4" name="Footer Placeholder 3"/>
          <p:cNvSpPr>
            <a:spLocks noGrp="1"/>
          </p:cNvSpPr>
          <p:nvPr>
            <p:ph type="ftr" sz="quarter" idx="2"/>
          </p:nvPr>
        </p:nvSpPr>
        <p:spPr>
          <a:xfrm>
            <a:off x="0" y="8772525"/>
            <a:ext cx="3038475" cy="461963"/>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772525"/>
            <a:ext cx="3038475" cy="461963"/>
          </a:xfrm>
          <a:prstGeom prst="rect">
            <a:avLst/>
          </a:prstGeom>
        </p:spPr>
        <p:txBody>
          <a:bodyPr vert="horz" lIns="91440" tIns="45720" rIns="91440" bIns="45720" rtlCol="0" anchor="b"/>
          <a:lstStyle>
            <a:lvl1pPr algn="r">
              <a:defRPr sz="1200"/>
            </a:lvl1pPr>
          </a:lstStyle>
          <a:p>
            <a:fld id="{E28A2496-FBD8-431C-B0EF-D6F36E815C34}" type="slidenum">
              <a:rPr lang="en-US" smtClean="0"/>
              <a:t>‹#›</a:t>
            </a:fld>
            <a:endParaRPr lang="en-US" dirty="0"/>
          </a:p>
        </p:txBody>
      </p:sp>
    </p:spTree>
    <p:extLst>
      <p:ext uri="{BB962C8B-B14F-4D97-AF65-F5344CB8AC3E}">
        <p14:creationId xmlns:p14="http://schemas.microsoft.com/office/powerpoint/2010/main" val="1300732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3039463" cy="462120"/>
          </a:xfrm>
          <a:prstGeom prst="rect">
            <a:avLst/>
          </a:prstGeom>
          <a:noFill/>
          <a:ln w="9525">
            <a:noFill/>
            <a:miter lim="800000"/>
            <a:headEnd/>
            <a:tailEnd/>
          </a:ln>
          <a:effectLst/>
        </p:spPr>
        <p:txBody>
          <a:bodyPr vert="horz" wrap="square" lIns="92818" tIns="46410" rIns="92818" bIns="46410" numCol="1" anchor="t" anchorCtr="0" compatLnSpc="1">
            <a:prstTxWarp prst="textNoShape">
              <a:avLst/>
            </a:prstTxWarp>
          </a:bodyPr>
          <a:lstStyle>
            <a:lvl1pPr algn="l" defTabSz="928688">
              <a:defRPr sz="1200">
                <a:latin typeface="Arial" charset="0"/>
              </a:defRPr>
            </a:lvl1pPr>
          </a:lstStyle>
          <a:p>
            <a:pPr>
              <a:defRPr/>
            </a:pPr>
            <a:endParaRPr lang="en-US" dirty="0"/>
          </a:p>
        </p:txBody>
      </p:sp>
      <p:sp>
        <p:nvSpPr>
          <p:cNvPr id="95235" name="Rectangle 3"/>
          <p:cNvSpPr>
            <a:spLocks noGrp="1" noChangeArrowheads="1"/>
          </p:cNvSpPr>
          <p:nvPr>
            <p:ph type="dt" idx="1"/>
          </p:nvPr>
        </p:nvSpPr>
        <p:spPr bwMode="auto">
          <a:xfrm>
            <a:off x="3969315" y="0"/>
            <a:ext cx="3039463" cy="462120"/>
          </a:xfrm>
          <a:prstGeom prst="rect">
            <a:avLst/>
          </a:prstGeom>
          <a:noFill/>
          <a:ln w="9525">
            <a:noFill/>
            <a:miter lim="800000"/>
            <a:headEnd/>
            <a:tailEnd/>
          </a:ln>
          <a:effectLst/>
        </p:spPr>
        <p:txBody>
          <a:bodyPr vert="horz" wrap="square" lIns="92818" tIns="46410" rIns="92818" bIns="46410" numCol="1" anchor="t" anchorCtr="0" compatLnSpc="1">
            <a:prstTxWarp prst="textNoShape">
              <a:avLst/>
            </a:prstTxWarp>
          </a:bodyPr>
          <a:lstStyle>
            <a:lvl1pPr algn="r" defTabSz="928688">
              <a:defRPr sz="1200">
                <a:latin typeface="Arial" charset="0"/>
              </a:defRPr>
            </a:lvl1pPr>
          </a:lstStyle>
          <a:p>
            <a:pPr>
              <a:defRPr/>
            </a:pPr>
            <a:endParaRPr lang="en-US" dirty="0"/>
          </a:p>
        </p:txBody>
      </p:sp>
      <p:sp>
        <p:nvSpPr>
          <p:cNvPr id="11674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95237" name="Rectangle 5"/>
          <p:cNvSpPr>
            <a:spLocks noGrp="1" noChangeArrowheads="1"/>
          </p:cNvSpPr>
          <p:nvPr>
            <p:ph type="body" sz="quarter" idx="3"/>
          </p:nvPr>
        </p:nvSpPr>
        <p:spPr bwMode="auto">
          <a:xfrm>
            <a:off x="701040" y="4387767"/>
            <a:ext cx="5608320" cy="4155919"/>
          </a:xfrm>
          <a:prstGeom prst="rect">
            <a:avLst/>
          </a:prstGeom>
          <a:noFill/>
          <a:ln w="9525">
            <a:noFill/>
            <a:miter lim="800000"/>
            <a:headEnd/>
            <a:tailEnd/>
          </a:ln>
          <a:effectLst/>
        </p:spPr>
        <p:txBody>
          <a:bodyPr vert="horz" wrap="square" lIns="92818" tIns="46410" rIns="92818" bIns="4641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5238" name="Rectangle 6"/>
          <p:cNvSpPr>
            <a:spLocks noGrp="1" noChangeArrowheads="1"/>
          </p:cNvSpPr>
          <p:nvPr>
            <p:ph type="ftr" sz="quarter" idx="4"/>
          </p:nvPr>
        </p:nvSpPr>
        <p:spPr bwMode="auto">
          <a:xfrm>
            <a:off x="0" y="8772378"/>
            <a:ext cx="3039463" cy="462120"/>
          </a:xfrm>
          <a:prstGeom prst="rect">
            <a:avLst/>
          </a:prstGeom>
          <a:noFill/>
          <a:ln w="9525">
            <a:noFill/>
            <a:miter lim="800000"/>
            <a:headEnd/>
            <a:tailEnd/>
          </a:ln>
          <a:effectLst/>
        </p:spPr>
        <p:txBody>
          <a:bodyPr vert="horz" wrap="square" lIns="92818" tIns="46410" rIns="92818" bIns="46410" numCol="1" anchor="b" anchorCtr="0" compatLnSpc="1">
            <a:prstTxWarp prst="textNoShape">
              <a:avLst/>
            </a:prstTxWarp>
          </a:bodyPr>
          <a:lstStyle>
            <a:lvl1pPr algn="l" defTabSz="928688">
              <a:defRPr sz="1200">
                <a:latin typeface="Arial" charset="0"/>
              </a:defRPr>
            </a:lvl1pPr>
          </a:lstStyle>
          <a:p>
            <a:pPr>
              <a:defRPr/>
            </a:pPr>
            <a:endParaRPr lang="en-US" dirty="0"/>
          </a:p>
        </p:txBody>
      </p:sp>
      <p:sp>
        <p:nvSpPr>
          <p:cNvPr id="95239" name="Rectangle 7"/>
          <p:cNvSpPr>
            <a:spLocks noGrp="1" noChangeArrowheads="1"/>
          </p:cNvSpPr>
          <p:nvPr>
            <p:ph type="sldNum" sz="quarter" idx="5"/>
          </p:nvPr>
        </p:nvSpPr>
        <p:spPr bwMode="auto">
          <a:xfrm>
            <a:off x="3969315" y="8772378"/>
            <a:ext cx="3039463" cy="462120"/>
          </a:xfrm>
          <a:prstGeom prst="rect">
            <a:avLst/>
          </a:prstGeom>
          <a:noFill/>
          <a:ln w="9525">
            <a:noFill/>
            <a:miter lim="800000"/>
            <a:headEnd/>
            <a:tailEnd/>
          </a:ln>
          <a:effectLst/>
        </p:spPr>
        <p:txBody>
          <a:bodyPr vert="horz" wrap="square" lIns="92818" tIns="46410" rIns="92818" bIns="46410" numCol="1" anchor="b" anchorCtr="0" compatLnSpc="1">
            <a:prstTxWarp prst="textNoShape">
              <a:avLst/>
            </a:prstTxWarp>
          </a:bodyPr>
          <a:lstStyle>
            <a:lvl1pPr algn="r" defTabSz="928688">
              <a:defRPr sz="1200">
                <a:latin typeface="Arial" charset="0"/>
              </a:defRPr>
            </a:lvl1pPr>
          </a:lstStyle>
          <a:p>
            <a:pPr>
              <a:defRPr/>
            </a:pPr>
            <a:fld id="{12239B7E-54EF-4311-B42B-E759FF148766}" type="slidenum">
              <a:rPr lang="en-US"/>
              <a:pPr>
                <a:defRPr/>
              </a:pPr>
              <a:t>‹#›</a:t>
            </a:fld>
            <a:endParaRPr lang="en-US" dirty="0"/>
          </a:p>
        </p:txBody>
      </p:sp>
    </p:spTree>
    <p:extLst>
      <p:ext uri="{BB962C8B-B14F-4D97-AF65-F5344CB8AC3E}">
        <p14:creationId xmlns:p14="http://schemas.microsoft.com/office/powerpoint/2010/main" val="30965074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2239B7E-54EF-4311-B42B-E759FF148766}" type="slidenum">
              <a:rPr lang="en-US"/>
              <a:pPr>
                <a:defRPr/>
              </a:pPr>
              <a:t>15</a:t>
            </a:fld>
            <a:endParaRPr lang="en-US" dirty="0"/>
          </a:p>
        </p:txBody>
      </p:sp>
    </p:spTree>
    <p:extLst>
      <p:ext uri="{BB962C8B-B14F-4D97-AF65-F5344CB8AC3E}">
        <p14:creationId xmlns:p14="http://schemas.microsoft.com/office/powerpoint/2010/main" val="3151259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Hired as a Deputy City Attorney in 2013 as part of the reform efforts, the City Attorney’s Office was tasked with continuing the good governance changes with a strong emphasis on ethics and transparency.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nSpc>
                <a:spcPct val="107000"/>
              </a:lnSpc>
              <a:buFont typeface="Symbol" panose="05050102010706020507" pitchFamily="18" charset="2"/>
              <a:buNone/>
            </a:pP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Vernon is a small industrial city located southeast of downtown LA.  The city has a daytime population of over 50,000 (mostly industrial and </a:t>
            </a:r>
            <a:r>
              <a:rPr lang="en-US" sz="1100" kern="100" dirty="0">
                <a:effectLst/>
                <a:latin typeface="Aptos Display" panose="020B0004020202020204" pitchFamily="34" charset="0"/>
                <a:ea typeface="Times New Roman" panose="02020603050405020304" pitchFamily="18" charset="0"/>
                <a:cs typeface="Times New Roman" panose="02020603050405020304" pitchFamily="18" charset="0"/>
              </a:rPr>
              <a:t>commercial workers serving around 1,800 businesses) and a residential population of around 220.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solidFill>
                  <a:srgbClr val="000000"/>
                </a:solidFill>
                <a:effectLst/>
                <a:latin typeface="Aptos Display" panose="020B0004020202020204" pitchFamily="34" charset="0"/>
                <a:ea typeface="Times New Roman" panose="02020603050405020304" pitchFamily="18" charset="0"/>
                <a:cs typeface="Times New Roman" panose="02020603050405020304" pitchFamily="18" charset="0"/>
              </a:rPr>
              <a:t>Major industry means a large tax base; in 2010, the city assessed a $4.1 billion property-tax base despite having a population of just over 100.  In 2011, the city was projected to produce $295 million in revenue. City leaders operated Vernon like a corporation, paying themselves very high salaries and using public funds for lavish perks.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Display" panose="020B0004020202020204" pitchFamily="34" charset="0"/>
                <a:ea typeface="Times New Roman" panose="02020603050405020304" pitchFamily="18" charset="0"/>
                <a:cs typeface="Times New Roman" panose="02020603050405020304" pitchFamily="18" charset="0"/>
              </a:rPr>
              <a:t>In 2010, the city was the target of state legislation (AB 46) that stated any city with a population of less than 150 would be incorporated into its respective county. Vernon is the only city that would have been impacted.</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panose="020B0004020202020204" pitchFamily="34" charset="0"/>
                <a:ea typeface="Times New Roman" panose="02020603050405020304" pitchFamily="18" charset="0"/>
                <a:cs typeface="Times New Roman" panose="02020603050405020304" pitchFamily="18" charset="0"/>
              </a:rPr>
              <a:t>The city’s low residential population was not the only factor in the disincorporation battle, Vernon had rampant corruption issues.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panose="020B0004020202020204" pitchFamily="34" charset="0"/>
                <a:ea typeface="Times New Roman" panose="02020603050405020304" pitchFamily="18" charset="0"/>
                <a:cs typeface="Times New Roman" panose="02020603050405020304" pitchFamily="18" charset="0"/>
              </a:rPr>
              <a:t>LA Times article referred to the city as “essentially a criminal enterprise posing as a city government.” It had operated for more than a century as a fiefdom run by a handful of families, lavish trips and personal spending paid for by taxpayers.</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panose="020B0004020202020204" pitchFamily="34" charset="0"/>
                <a:ea typeface="Times New Roman" panose="02020603050405020304" pitchFamily="18" charset="0"/>
                <a:cs typeface="Times New Roman" panose="02020603050405020304" pitchFamily="18" charset="0"/>
              </a:rPr>
              <a:t>From LAT 2010 article:</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buFont typeface="Courier New" panose="02070309020205020404" pitchFamily="49" charset="0"/>
              <a:buChar char="o"/>
            </a:pPr>
            <a:r>
              <a:rPr lang="en-US" sz="1100" i="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Bruce V. </a:t>
            </a:r>
            <a:r>
              <a:rPr lang="en-US" sz="1100" i="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Malkenhorst</a:t>
            </a:r>
            <a:r>
              <a:rPr lang="en-US" sz="1100" i="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one time served simultaneously as Vernon’s city manager, finance director, city clerk, redevelopment director, treasurer and chief of light and power, drawing the highest salary of any public official in California. After 33 years as city administrator, he passed the job to his son, Bruce V. </a:t>
            </a:r>
            <a:r>
              <a:rPr lang="en-US" sz="1100" i="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Malkenhorst</a:t>
            </a:r>
            <a:r>
              <a:rPr lang="en-US" sz="1100" i="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Jr. His annual pension payout of $509,664.60 remains the highest in the state.</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 later city manager, Eric </a:t>
            </a:r>
            <a:r>
              <a:rPr lang="en-US" sz="1100"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Fresch</a:t>
            </a: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was paid at least 7.5 million over the course of five years. </a:t>
            </a:r>
            <a:r>
              <a:rPr lang="en-US" sz="1100"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Fresch</a:t>
            </a: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died under unusual circumstances on the same day a state audit of city finances was released. </a:t>
            </a:r>
            <a:r>
              <a:rPr lang="en-US" sz="1100" kern="100" dirty="0">
                <a:effectLst/>
                <a:latin typeface="Aptos" panose="020B0004020202020204" pitchFamily="34" charset="0"/>
                <a:ea typeface="Times New Roman" panose="02020603050405020304" pitchFamily="18" charset="0"/>
                <a:cs typeface="Times New Roman" panose="02020603050405020304" pitchFamily="18" charset="0"/>
              </a:rPr>
              <a:t>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buFont typeface="Symbol" panose="05050102010706020507" pitchFamily="18" charset="2"/>
              <a:buChar char=""/>
            </a:pP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In 2009, the City Attorney was making $800,000 a year.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43</a:t>
            </a:fld>
            <a:endParaRPr lang="en-US"/>
          </a:p>
        </p:txBody>
      </p:sp>
    </p:spTree>
    <p:extLst>
      <p:ext uri="{BB962C8B-B14F-4D97-AF65-F5344CB8AC3E}">
        <p14:creationId xmlns:p14="http://schemas.microsoft.com/office/powerpoint/2010/main" val="2927191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F2AA3-F116-6B94-95C2-6182B21A96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C03020-2B3C-FC26-854B-D11860A597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8EEF3E-F2A9-88AF-DB14-3864797F7BF6}"/>
              </a:ext>
            </a:extLst>
          </p:cNvPr>
          <p:cNvSpPr>
            <a:spLocks noGrp="1"/>
          </p:cNvSpPr>
          <p:nvPr>
            <p:ph type="body" idx="1"/>
          </p:nvPr>
        </p:nvSpPr>
        <p:spPr/>
        <p:txBody>
          <a:bodyPr/>
          <a:lstStyle/>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was hired as a Deputy City Attorney in 2013 as part of the reform efforts, the City Attorney’s Office was tasked with continuing the good governance changes with a strong emphasis on ethics and transparency.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nSpc>
                <a:spcPct val="107000"/>
              </a:lnSpc>
              <a:buFont typeface="Symbol" panose="05050102010706020507" pitchFamily="18" charset="2"/>
              <a:buNone/>
            </a:pP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Vernon is a small industrial city located southeast of downtown LA.  The city has a daytime population of over 50,000 (mostly industrial and </a:t>
            </a:r>
            <a:r>
              <a:rPr lang="en-US" sz="1100" kern="100" dirty="0">
                <a:effectLst/>
                <a:latin typeface="Aptos Display" panose="020B0004020202020204" pitchFamily="34" charset="0"/>
                <a:ea typeface="Times New Roman" panose="02020603050405020304" pitchFamily="18" charset="0"/>
                <a:cs typeface="Times New Roman" panose="02020603050405020304" pitchFamily="18" charset="0"/>
              </a:rPr>
              <a:t>commercial workers serving around 1,800 businesses) and a residential population of around 220.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solidFill>
                  <a:srgbClr val="000000"/>
                </a:solidFill>
                <a:effectLst/>
                <a:latin typeface="Aptos Display" panose="020B0004020202020204" pitchFamily="34" charset="0"/>
                <a:ea typeface="Times New Roman" panose="02020603050405020304" pitchFamily="18" charset="0"/>
                <a:cs typeface="Times New Roman" panose="02020603050405020304" pitchFamily="18" charset="0"/>
              </a:rPr>
              <a:t>Major industry means a large tax base; in 2010, the city assessed a $4.1 billion property-tax base despite having a population of just over 100.  In 2011, the city was projected to produce $295 million in revenue. City leaders operated Vernon like a corporation, paying themselves very high salaries and using public funds for lavish perks.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Display" panose="020B0004020202020204" pitchFamily="34" charset="0"/>
                <a:ea typeface="Times New Roman" panose="02020603050405020304" pitchFamily="18" charset="0"/>
                <a:cs typeface="Times New Roman" panose="02020603050405020304" pitchFamily="18" charset="0"/>
              </a:rPr>
              <a:t>In 2010, the city was the target of state legislation (AB 46) that stated any city with a population of less than 150 would be incorporated into its respective county. Vernon is the only city that would have been impacted.</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panose="020B0004020202020204" pitchFamily="34" charset="0"/>
                <a:ea typeface="Times New Roman" panose="02020603050405020304" pitchFamily="18" charset="0"/>
                <a:cs typeface="Times New Roman" panose="02020603050405020304" pitchFamily="18" charset="0"/>
              </a:rPr>
              <a:t>The city’s low residential population was not the only factor in the disincorporation battle, Vernon had rampant corruption issues.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panose="020B0004020202020204" pitchFamily="34" charset="0"/>
                <a:ea typeface="Times New Roman" panose="02020603050405020304" pitchFamily="18" charset="0"/>
                <a:cs typeface="Times New Roman" panose="02020603050405020304" pitchFamily="18" charset="0"/>
              </a:rPr>
              <a:t>LA Times article referred to the city as “essentially a criminal enterprise posing as a city government.” It had operated for more than a century as a fiefdom run by a handful of families, lavish trips and personal spending paid for by taxpayers.</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effectLst/>
                <a:latin typeface="Aptos" panose="020B0004020202020204" pitchFamily="34" charset="0"/>
                <a:ea typeface="Times New Roman" panose="02020603050405020304" pitchFamily="18" charset="0"/>
                <a:cs typeface="Times New Roman" panose="02020603050405020304" pitchFamily="18" charset="0"/>
              </a:rPr>
              <a:t>From LAT 2010 article:</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buFont typeface="Courier New" panose="02070309020205020404" pitchFamily="49" charset="0"/>
              <a:buChar char="o"/>
            </a:pPr>
            <a:r>
              <a:rPr lang="en-US" sz="1100" i="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Bruce V. </a:t>
            </a:r>
            <a:r>
              <a:rPr lang="en-US" sz="1100" i="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Malkenhorst</a:t>
            </a:r>
            <a:r>
              <a:rPr lang="en-US" sz="1100" i="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one time served simultaneously as Vernon’s city manager, finance director, city clerk, redevelopment director, treasurer and chief of light and power, drawing the highest salary of any public official in California. After 33 years as city administrator, he passed the job to his son, Bruce V. </a:t>
            </a:r>
            <a:r>
              <a:rPr lang="en-US" sz="1100" i="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Malkenhorst</a:t>
            </a:r>
            <a:r>
              <a:rPr lang="en-US" sz="1100" i="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Jr. His annual pension payout of $509,664.60 remains the highest in the state.</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 later city manager, Eric </a:t>
            </a:r>
            <a:r>
              <a:rPr lang="en-US" sz="1100"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Fresch</a:t>
            </a: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was paid at least 7.5 million over the course of five years. </a:t>
            </a:r>
            <a:r>
              <a:rPr lang="en-US" sz="1100"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Fresch</a:t>
            </a: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died under unusual circumstances on the same day a state audit of city finances was released. </a:t>
            </a:r>
            <a:r>
              <a:rPr lang="en-US" sz="1100" kern="100" dirty="0">
                <a:effectLst/>
                <a:latin typeface="Aptos" panose="020B0004020202020204" pitchFamily="34" charset="0"/>
                <a:ea typeface="Times New Roman" panose="02020603050405020304" pitchFamily="18" charset="0"/>
                <a:cs typeface="Times New Roman" panose="02020603050405020304" pitchFamily="18" charset="0"/>
              </a:rPr>
              <a:t>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buFont typeface="Symbol" panose="05050102010706020507" pitchFamily="18" charset="2"/>
              <a:buChar char=""/>
            </a:pP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In 2009, the City Attorney was making $800,000 a year.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BEBDB79F-5D8C-8ED0-49B2-76E43179537D}"/>
              </a:ext>
            </a:extLst>
          </p:cNvPr>
          <p:cNvSpPr>
            <a:spLocks noGrp="1"/>
          </p:cNvSpPr>
          <p:nvPr>
            <p:ph type="sldNum" sz="quarter" idx="5"/>
          </p:nvPr>
        </p:nvSpPr>
        <p:spPr/>
        <p:txBody>
          <a:bodyPr/>
          <a:lstStyle/>
          <a:p>
            <a:fld id="{24117A7D-1972-4C6F-95B9-9D8BA8422809}" type="slidenum">
              <a:rPr lang="en-US" smtClean="0"/>
              <a:t>44</a:t>
            </a:fld>
            <a:endParaRPr lang="en-US"/>
          </a:p>
        </p:txBody>
      </p:sp>
    </p:spTree>
    <p:extLst>
      <p:ext uri="{BB962C8B-B14F-4D97-AF65-F5344CB8AC3E}">
        <p14:creationId xmlns:p14="http://schemas.microsoft.com/office/powerpoint/2010/main" val="2527241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buFont typeface="Symbol" panose="05050102010706020507" pitchFamily="18" charset="2"/>
              <a:buChar char=""/>
            </a:pPr>
            <a:r>
              <a:rPr lang="en-US" sz="11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This went beyond fines or even criminal penalties for individuals.  Unprecedented action </a:t>
            </a:r>
          </a:p>
          <a:p>
            <a:pPr marL="342900" marR="0" lvl="0" indent="-342900">
              <a:lnSpc>
                <a:spcPct val="107000"/>
              </a:lnSpc>
              <a:buFont typeface="Symbol" panose="05050102010706020507" pitchFamily="18" charset="2"/>
              <a:buChar char=""/>
            </a:pPr>
            <a:r>
              <a:rPr lang="en-US" sz="11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What needed to change? (A LOT)</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buFont typeface="Courier New" panose="02070309020205020404" pitchFamily="49" charset="0"/>
              <a:buChar char="o"/>
            </a:pP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The difference between Vernon and the City of Bell scandal and other pay-to-play local scandals is that most of the exorbitant behavior was done in the open, approved by a longstanding (no term limits) City Council that was also benefiting from the arrangement.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buFont typeface="Courier New" panose="02070309020205020404" pitchFamily="49" charset="0"/>
              <a:buChar char="o"/>
            </a:pP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As part of the legislative wrangling that saved the city from disincorporation, Vernon had to implement over 150 good governance reform measures, essentially creating financial checks and balances and policies where there had been none.</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buFont typeface="Courier New" panose="02070309020205020404" pitchFamily="49" charset="0"/>
              <a:buChar char="o"/>
            </a:pP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Reforms included charter amendments requiring term limits and mandatory elections for City Council, doubling the population with a new housing development, a compensation study to reset salaries in line with comparable cities, a new purchasing ordinance and procurement policies.  Largely new executive staff.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Aft>
                <a:spcPts val="800"/>
              </a:spcAft>
              <a:buFont typeface="Courier New" panose="02070309020205020404" pitchFamily="49" charset="0"/>
              <a:buChar char="o"/>
            </a:pPr>
            <a:r>
              <a:rPr lang="en-US"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City also had an independent ethics monitor for the first five years post-reform, new staff and City Council had to prove that the city could ethically govern itself. </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45</a:t>
            </a:fld>
            <a:endParaRPr lang="en-US"/>
          </a:p>
        </p:txBody>
      </p:sp>
    </p:spTree>
    <p:extLst>
      <p:ext uri="{BB962C8B-B14F-4D97-AF65-F5344CB8AC3E}">
        <p14:creationId xmlns:p14="http://schemas.microsoft.com/office/powerpoint/2010/main" val="3279614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47</a:t>
            </a:fld>
            <a:endParaRPr lang="en-US"/>
          </a:p>
        </p:txBody>
      </p:sp>
    </p:spTree>
    <p:extLst>
      <p:ext uri="{BB962C8B-B14F-4D97-AF65-F5344CB8AC3E}">
        <p14:creationId xmlns:p14="http://schemas.microsoft.com/office/powerpoint/2010/main" val="334043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52</a:t>
            </a:fld>
            <a:endParaRPr lang="en-US"/>
          </a:p>
        </p:txBody>
      </p:sp>
    </p:spTree>
    <p:extLst>
      <p:ext uri="{BB962C8B-B14F-4D97-AF65-F5344CB8AC3E}">
        <p14:creationId xmlns:p14="http://schemas.microsoft.com/office/powerpoint/2010/main" val="1980816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ea typeface="Calibri"/>
                <a:cs typeface="Calibri"/>
              </a:rPr>
              <a:t> </a:t>
            </a:r>
          </a:p>
        </p:txBody>
      </p:sp>
      <p:sp>
        <p:nvSpPr>
          <p:cNvPr id="4" name="Slide Number Placeholder 3"/>
          <p:cNvSpPr>
            <a:spLocks noGrp="1"/>
          </p:cNvSpPr>
          <p:nvPr>
            <p:ph type="sldNum" sz="quarter" idx="5"/>
          </p:nvPr>
        </p:nvSpPr>
        <p:spPr/>
        <p:txBody>
          <a:bodyPr/>
          <a:lstStyle/>
          <a:p>
            <a:pPr>
              <a:defRPr/>
            </a:pPr>
            <a:fld id="{12239B7E-54EF-4311-B42B-E759FF148766}" type="slidenum">
              <a:rPr lang="en-US"/>
              <a:pPr>
                <a:defRPr/>
              </a:pPr>
              <a:t>16</a:t>
            </a:fld>
            <a:endParaRPr lang="en-US" dirty="0"/>
          </a:p>
        </p:txBody>
      </p:sp>
    </p:spTree>
    <p:extLst>
      <p:ext uri="{BB962C8B-B14F-4D97-AF65-F5344CB8AC3E}">
        <p14:creationId xmlns:p14="http://schemas.microsoft.com/office/powerpoint/2010/main" val="1644625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E4B1AF-841E-46DE-B1F9-99C6755BB91F}" type="slidenum">
              <a:rPr lang="en-US" smtClean="0"/>
              <a:t>32</a:t>
            </a:fld>
            <a:endParaRPr lang="en-US"/>
          </a:p>
        </p:txBody>
      </p:sp>
    </p:spTree>
    <p:extLst>
      <p:ext uri="{BB962C8B-B14F-4D97-AF65-F5344CB8AC3E}">
        <p14:creationId xmlns:p14="http://schemas.microsoft.com/office/powerpoint/2010/main" val="107805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 was the first state to pass a comprehensive political reform package in the aftermath of the Watergate scandal </a:t>
            </a:r>
          </a:p>
          <a:p>
            <a:pPr marL="171450" indent="-171450">
              <a:buFontTx/>
              <a:buChar char="-"/>
            </a:pPr>
            <a:r>
              <a:rPr lang="en-US" dirty="0"/>
              <a:t>The Act created the FPPC as an independent and centralized authority to enforce compliance with the Act.  Prior to the FPPC, campaign disclosure and ethical laws were rarely enforced. </a:t>
            </a:r>
          </a:p>
          <a:p>
            <a:pPr marL="171450" indent="-171450">
              <a:buFontTx/>
              <a:buChar char="-"/>
            </a:pPr>
            <a:endParaRPr lang="en-US" dirty="0"/>
          </a:p>
          <a:p>
            <a:pPr marL="0" marR="0">
              <a:lnSpc>
                <a:spcPct val="107000"/>
              </a:lnSpc>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What is the Political Reform Act? (Historical context)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Refers to the Political Reform Act of 1976, codified at Government Code section 87100, et seq.</a:t>
            </a: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Started as a statewide ballot measure (Proposition 9), part of a populist movement aimed at greater transparency in government, stemming from political scandals and distrust after Watergate.</a:t>
            </a: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the time, the Act was the most comprehensive public ethics law in the US.</a:t>
            </a:r>
          </a:p>
          <a:p>
            <a:pPr marL="342900" marR="0" lvl="0" indent="-342900">
              <a:lnSpc>
                <a:spcPct val="107000"/>
              </a:lnSpc>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Created rigorous campaign disclosure rules, conflict of interest laws, and an independent body to administer and regulate compliance – the Fair Political Practices Commission (FPPC).</a:t>
            </a:r>
          </a:p>
          <a:p>
            <a:pPr marL="342900" marR="0" lvl="0" indent="-342900">
              <a:lnSpc>
                <a:spcPct val="107000"/>
              </a:lnSpc>
              <a:spcAft>
                <a:spcPts val="80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 2005, CA Legislature adopted AB 1234 in the wake of more local political scandals (Sacramento Water District and other examples of misuse of public resources).  AB 1234 mandates ethics training for public officials. </a:t>
            </a:r>
          </a:p>
          <a:p>
            <a:pPr marL="342900" marR="0" lvl="0" indent="-342900">
              <a:lnSpc>
                <a:spcPct val="107000"/>
              </a:lnSpc>
              <a:spcAft>
                <a:spcPts val="800"/>
              </a:spcAft>
              <a:buFont typeface="Symbol" panose="05050102010706020507" pitchFamily="18" charset="2"/>
              <a:buChar cha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Act aims to prevent financial conflicts of interest and “pay to play” in governmental decisions.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36</a:t>
            </a:fld>
            <a:endParaRPr lang="en-US"/>
          </a:p>
        </p:txBody>
      </p:sp>
    </p:spTree>
    <p:extLst>
      <p:ext uri="{BB962C8B-B14F-4D97-AF65-F5344CB8AC3E}">
        <p14:creationId xmlns:p14="http://schemas.microsoft.com/office/powerpoint/2010/main" val="2297296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Ethics law sets forth the minimum standards, ethics are what an official should 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nSpc>
                <a:spcPct val="100000"/>
              </a:lnSpc>
            </a:pPr>
            <a:r>
              <a:rPr lang="en-US" sz="2400" dirty="0"/>
              <a:t>Policy &amp; legislative goals</a:t>
            </a:r>
          </a:p>
          <a:p>
            <a:pPr lvl="1">
              <a:lnSpc>
                <a:spcPct val="100000"/>
              </a:lnSpc>
            </a:pPr>
            <a:r>
              <a:rPr lang="en-US" sz="2400" dirty="0"/>
              <a:t>Fair, open, and impartial decision making by our public official. Often in response to ethics scandals. </a:t>
            </a:r>
          </a:p>
          <a:p>
            <a:pPr>
              <a:lnSpc>
                <a:spcPct val="100000"/>
              </a:lnSpc>
            </a:pPr>
            <a:r>
              <a:rPr lang="en-US" sz="2400" dirty="0"/>
              <a:t>Advising public officials on conflicts </a:t>
            </a:r>
          </a:p>
          <a:p>
            <a:pPr lvl="1">
              <a:lnSpc>
                <a:spcPct val="100000"/>
              </a:lnSpc>
            </a:pPr>
            <a:r>
              <a:rPr lang="en-US" sz="2400" dirty="0"/>
              <a:t>Familiarize yourself and clients with laws that govern service/position and know when to ask questions</a:t>
            </a:r>
          </a:p>
          <a:p>
            <a:pPr lvl="1">
              <a:lnSpc>
                <a:spcPct val="100000"/>
              </a:lnSpc>
            </a:pPr>
            <a:r>
              <a:rPr lang="en-US" sz="2400" dirty="0"/>
              <a:t>Encourage open and early discussions on real world scenarios</a:t>
            </a:r>
          </a:p>
          <a:p>
            <a:pPr lvl="1">
              <a:lnSpc>
                <a:spcPct val="100000"/>
              </a:lnSpc>
            </a:pPr>
            <a:r>
              <a:rPr lang="en-US" sz="2400" dirty="0"/>
              <a:t>Think beyond legal restrictions</a:t>
            </a:r>
          </a:p>
          <a:p>
            <a:pPr lvl="2">
              <a:lnSpc>
                <a:spcPct val="100000"/>
              </a:lnSpc>
            </a:pPr>
            <a:r>
              <a:rPr lang="en-US" sz="2400" dirty="0"/>
              <a:t>What action would inspire public confidence, what would undermine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37</a:t>
            </a:fld>
            <a:endParaRPr lang="en-US"/>
          </a:p>
        </p:txBody>
      </p:sp>
    </p:spTree>
    <p:extLst>
      <p:ext uri="{BB962C8B-B14F-4D97-AF65-F5344CB8AC3E}">
        <p14:creationId xmlns:p14="http://schemas.microsoft.com/office/powerpoint/2010/main" val="3631337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333333"/>
                </a:solidFill>
                <a:effectLst/>
                <a:latin typeface="Lato" panose="020F0502020204030203" pitchFamily="34" charset="0"/>
              </a:rPr>
              <a:t>Under the Act, a public official has a disqualifying conflict of interest in a governmental decision if it is foreseeable that the decision will have a financial impact on his or her personal finances or other financial interests. In such cases, there is a risk of biased decision-making that could sacrifice the public’s interest in favor of the official’s private financial interests. To avoid actual bias or the appearance of possible improprieties, the public official is prohibited from participating in the decision. </a:t>
            </a:r>
          </a:p>
          <a:p>
            <a:endParaRPr lang="en-US" b="0" i="0" dirty="0">
              <a:solidFill>
                <a:srgbClr val="333333"/>
              </a:solidFill>
              <a:effectLst/>
              <a:latin typeface="Lato" panose="020F0502020204030203"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The general rule is this: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 public official is prohibited from making, participating in making, or attempting to use his or her position to influence a governmental decision if it is reasonably foreseeable that the decision could have a material financial effect on the official or a member of their immediate family. </a:t>
            </a:r>
          </a:p>
          <a:p>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38</a:t>
            </a:fld>
            <a:endParaRPr lang="en-US"/>
          </a:p>
        </p:txBody>
      </p:sp>
    </p:spTree>
    <p:extLst>
      <p:ext uri="{BB962C8B-B14F-4D97-AF65-F5344CB8AC3E}">
        <p14:creationId xmlns:p14="http://schemas.microsoft.com/office/powerpoint/2010/main" val="1467722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buFont typeface="Symbol" panose="05050102010706020507" pitchFamily="18" charset="2"/>
              <a:buChar char=""/>
            </a:pPr>
            <a:r>
              <a:rPr lang="en-US" sz="1100" b="1" kern="100" dirty="0">
                <a:effectLst/>
                <a:latin typeface="Aptos" panose="020B0004020202020204" pitchFamily="34" charset="0"/>
                <a:ea typeface="Aptos" panose="020B0004020202020204" pitchFamily="34" charset="0"/>
                <a:cs typeface="Times New Roman" panose="02020603050405020304" pitchFamily="18" charset="0"/>
              </a:rPr>
              <a:t>What if there is a disqualifying interest?</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buFont typeface="Courier New" panose="02070309020205020404" pitchFamily="49" charset="0"/>
              <a:buChar char="o"/>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The official is prohibited from making, participating in making, or attempting to use their position to influence a governmental decision.</a:t>
            </a:r>
          </a:p>
          <a:p>
            <a:pPr marL="742950" marR="0" lvl="1" indent="-285750">
              <a:lnSpc>
                <a:spcPct val="107000"/>
              </a:lnSpc>
              <a:buFont typeface="Courier New" panose="02070309020205020404" pitchFamily="49" charset="0"/>
              <a:buChar char="o"/>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This is broader than just voting on the item – also includes directing a decision, providing information or a recommendation, or contacting or appearing before any other agency official. </a:t>
            </a:r>
          </a:p>
          <a:p>
            <a:pPr marL="742950" marR="0" lvl="1" indent="-285750">
              <a:lnSpc>
                <a:spcPct val="107000"/>
              </a:lnSpc>
              <a:spcAft>
                <a:spcPts val="800"/>
              </a:spcAft>
              <a:buFont typeface="Courier New" panose="02070309020205020404" pitchFamily="49" charset="0"/>
              <a:buChar char="o"/>
            </a:pPr>
            <a:r>
              <a:rPr lang="en-US" sz="1100" kern="100" dirty="0">
                <a:effectLst/>
                <a:latin typeface="Aptos" panose="020B0004020202020204" pitchFamily="34" charset="0"/>
                <a:ea typeface="Aptos" panose="020B0004020202020204" pitchFamily="34" charset="0"/>
                <a:cs typeface="Times New Roman" panose="02020603050405020304" pitchFamily="18" charset="0"/>
              </a:rPr>
              <a:t>Members of governing bodies also need to disclose their conflict and recuse (generally requires leaving the dais) if the item comes up at a public meeting. </a:t>
            </a:r>
          </a:p>
          <a:p>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39</a:t>
            </a:fld>
            <a:endParaRPr lang="en-US"/>
          </a:p>
        </p:txBody>
      </p:sp>
    </p:spTree>
    <p:extLst>
      <p:ext uri="{BB962C8B-B14F-4D97-AF65-F5344CB8AC3E}">
        <p14:creationId xmlns:p14="http://schemas.microsoft.com/office/powerpoint/2010/main" val="2937958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eaLnBrk="1" fontAlgn="auto" hangingPunct="1">
              <a:lnSpc>
                <a:spcPct val="80000"/>
              </a:lnSpc>
              <a:spcAft>
                <a:spcPts val="0"/>
              </a:spcAft>
              <a:buFontTx/>
              <a:buChar char="-"/>
              <a:defRPr/>
            </a:pPr>
            <a:r>
              <a:rPr lang="en-US" dirty="0"/>
              <a:t>Personal finances vs. personal income nuances</a:t>
            </a:r>
          </a:p>
          <a:p>
            <a:pPr marL="628650" lvl="1" indent="-171450" eaLnBrk="1" fontAlgn="auto" hangingPunct="1">
              <a:lnSpc>
                <a:spcPct val="80000"/>
              </a:lnSpc>
              <a:spcAft>
                <a:spcPts val="0"/>
              </a:spcAft>
              <a:buFontTx/>
              <a:buChar char="-"/>
              <a:defRPr/>
            </a:pPr>
            <a:r>
              <a:rPr lang="en-US" dirty="0"/>
              <a:t>An official’s personal finances can be a disqualifying interest and include more than income, also expenses, assets, or liabilities and those of his or her immediate family </a:t>
            </a:r>
          </a:p>
          <a:p>
            <a:pPr marL="0" indent="0" eaLnBrk="1" fontAlgn="auto" hangingPunct="1">
              <a:lnSpc>
                <a:spcPct val="80000"/>
              </a:lnSpc>
              <a:spcAft>
                <a:spcPts val="0"/>
              </a:spcAft>
              <a:buFontTx/>
              <a:buNone/>
              <a:defRPr/>
            </a:pPr>
            <a:r>
              <a:rPr lang="en-US" altLang="en-US" sz="1200" dirty="0">
                <a:solidFill>
                  <a:schemeClr val="tx1">
                    <a:lumMod val="75000"/>
                    <a:lumOff val="25000"/>
                  </a:schemeClr>
                </a:solidFill>
              </a:rPr>
              <a:t>- Assistant City Manager violated the conflict of interest disclosure and disqualification provisions by </a:t>
            </a:r>
            <a:r>
              <a:rPr lang="en-US" altLang="en-US" sz="1200" b="1" dirty="0">
                <a:solidFill>
                  <a:schemeClr val="tx1">
                    <a:lumMod val="75000"/>
                    <a:lumOff val="25000"/>
                  </a:schemeClr>
                </a:solidFill>
              </a:rPr>
              <a:t>failing to disclose his interests in an Orange Julius franchise located in a shopping mall and by participating in decisions relating to a major expansion and restoration of the mall</a:t>
            </a:r>
            <a:r>
              <a:rPr lang="en-US" altLang="en-US" sz="1200" dirty="0">
                <a:solidFill>
                  <a:schemeClr val="tx1">
                    <a:lumMod val="75000"/>
                    <a:lumOff val="25000"/>
                  </a:schemeClr>
                </a:solidFill>
              </a:rPr>
              <a:t>.</a:t>
            </a:r>
          </a:p>
          <a:p>
            <a:pPr marL="0" indent="0" eaLnBrk="1" fontAlgn="auto" hangingPunct="1">
              <a:lnSpc>
                <a:spcPct val="80000"/>
              </a:lnSpc>
              <a:spcAft>
                <a:spcPts val="0"/>
              </a:spcAft>
              <a:buFontTx/>
              <a:buNone/>
              <a:defRPr/>
            </a:pPr>
            <a:endParaRPr lang="en-US" altLang="en-US" sz="1400" dirty="0">
              <a:solidFill>
                <a:schemeClr val="tx1">
                  <a:lumMod val="75000"/>
                  <a:lumOff val="25000"/>
                </a:schemeClr>
              </a:solidFill>
            </a:endParaRPr>
          </a:p>
          <a:p>
            <a:pPr marL="0" indent="0" eaLnBrk="1" fontAlgn="auto" hangingPunct="1">
              <a:lnSpc>
                <a:spcPct val="80000"/>
              </a:lnSpc>
              <a:spcAft>
                <a:spcPts val="0"/>
              </a:spcAft>
              <a:buFontTx/>
              <a:buNone/>
              <a:defRPr/>
            </a:pPr>
            <a:r>
              <a:rPr lang="en-US" altLang="en-US" sz="1400" b="1" dirty="0">
                <a:solidFill>
                  <a:schemeClr val="tx1">
                    <a:lumMod val="75000"/>
                    <a:lumOff val="25000"/>
                  </a:schemeClr>
                </a:solidFill>
              </a:rPr>
              <a:t>Fine: $18,000 </a:t>
            </a:r>
          </a:p>
          <a:p>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40</a:t>
            </a:fld>
            <a:endParaRPr lang="en-US"/>
          </a:p>
        </p:txBody>
      </p:sp>
    </p:spTree>
    <p:extLst>
      <p:ext uri="{BB962C8B-B14F-4D97-AF65-F5344CB8AC3E}">
        <p14:creationId xmlns:p14="http://schemas.microsoft.com/office/powerpoint/2010/main" val="4132468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Times New Roman" panose="02020603050405020304" pitchFamily="18" charset="0"/>
                <a:ea typeface="ＭＳ Ｐゴシック" panose="020B0600070205080204" pitchFamily="34" charset="-128"/>
              </a:rPr>
              <a:t>Example, lose a quorum because someone is on vacation</a:t>
            </a:r>
          </a:p>
          <a:p>
            <a:endParaRPr lang="en-US" altLang="en-US" dirty="0">
              <a:latin typeface="Times New Roman" panose="02020603050405020304" pitchFamily="18" charset="0"/>
              <a:ea typeface="ＭＳ Ｐゴシック" panose="020B0600070205080204" pitchFamily="34" charset="-128"/>
            </a:endParaRPr>
          </a:p>
          <a:p>
            <a:r>
              <a:rPr lang="en-US" altLang="en-US" dirty="0">
                <a:latin typeface="Times New Roman" panose="02020603050405020304" pitchFamily="18" charset="0"/>
                <a:ea typeface="ＭＳ Ｐゴシック" panose="020B0600070205080204" pitchFamily="34" charset="-128"/>
              </a:rPr>
              <a:t>In the event you have more than one CM disqualified but only need to rehabilitate one member, the process to select the CM who can vote can be by pulling straws or numbers out of a hat.  Not likely rock paper scissors though?</a:t>
            </a:r>
          </a:p>
          <a:p>
            <a:endParaRPr lang="en-US" altLang="en-US" dirty="0">
              <a:latin typeface="Times New Roman" panose="02020603050405020304" pitchFamily="18" charset="0"/>
              <a:ea typeface="ＭＳ Ｐゴシック" panose="020B0600070205080204" pitchFamily="34" charset="-128"/>
            </a:endParaRPr>
          </a:p>
          <a:p>
            <a:r>
              <a:rPr lang="en-US" altLang="en-US" dirty="0">
                <a:latin typeface="Times New Roman" panose="02020603050405020304" pitchFamily="18" charset="0"/>
                <a:ea typeface="ＭＳ Ｐゴシック" panose="020B0600070205080204" pitchFamily="34" charset="-128"/>
              </a:rPr>
              <a:t>Hypo 3 members of the 5 member council have a conflict regarding the location of a new dog park.  Councilmember Dude is on a surfing trip in Hawaii, can they invoke the rule of necessity to rehabilitate one of the 3 conflicted members?  No the rule can not be invoke is a quorum can be met at  a later date and the decision can be made at a later date.</a:t>
            </a:r>
          </a:p>
          <a:p>
            <a:endParaRPr lang="en-US" dirty="0"/>
          </a:p>
        </p:txBody>
      </p:sp>
      <p:sp>
        <p:nvSpPr>
          <p:cNvPr id="4" name="Slide Number Placeholder 3"/>
          <p:cNvSpPr>
            <a:spLocks noGrp="1"/>
          </p:cNvSpPr>
          <p:nvPr>
            <p:ph type="sldNum" sz="quarter" idx="5"/>
          </p:nvPr>
        </p:nvSpPr>
        <p:spPr/>
        <p:txBody>
          <a:bodyPr/>
          <a:lstStyle/>
          <a:p>
            <a:fld id="{24117A7D-1972-4C6F-95B9-9D8BA8422809}" type="slidenum">
              <a:rPr lang="en-US" smtClean="0"/>
              <a:t>42</a:t>
            </a:fld>
            <a:endParaRPr lang="en-US"/>
          </a:p>
        </p:txBody>
      </p:sp>
    </p:spTree>
    <p:extLst>
      <p:ext uri="{BB962C8B-B14F-4D97-AF65-F5344CB8AC3E}">
        <p14:creationId xmlns:p14="http://schemas.microsoft.com/office/powerpoint/2010/main" val="2370695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ctrTitle"/>
          </p:nvPr>
        </p:nvSpPr>
        <p:spPr>
          <a:xfrm>
            <a:off x="914400" y="1803405"/>
            <a:ext cx="73152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914400" y="3632201"/>
            <a:ext cx="73152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5932170" y="4323845"/>
            <a:ext cx="2297429" cy="365125"/>
          </a:xfrm>
        </p:spPr>
        <p:txBody>
          <a:bodyPr/>
          <a:lstStyle/>
          <a:p>
            <a:pPr>
              <a:defRPr/>
            </a:pPr>
            <a:endParaRPr lang="en-US" dirty="0"/>
          </a:p>
        </p:txBody>
      </p:sp>
      <p:sp>
        <p:nvSpPr>
          <p:cNvPr id="5" name="Footer Placeholder 4"/>
          <p:cNvSpPr>
            <a:spLocks noGrp="1"/>
          </p:cNvSpPr>
          <p:nvPr>
            <p:ph type="ftr" sz="quarter" idx="11"/>
          </p:nvPr>
        </p:nvSpPr>
        <p:spPr>
          <a:xfrm>
            <a:off x="914400" y="4323846"/>
            <a:ext cx="4880610" cy="365125"/>
          </a:xfrm>
        </p:spPr>
        <p:txBody>
          <a:bodyPr/>
          <a:lstStyle/>
          <a:p>
            <a:pPr>
              <a:defRPr/>
            </a:pPr>
            <a:endParaRPr lang="en-US" dirty="0"/>
          </a:p>
        </p:txBody>
      </p:sp>
      <p:sp>
        <p:nvSpPr>
          <p:cNvPr id="6" name="Slide Number Placeholder 5"/>
          <p:cNvSpPr>
            <a:spLocks noGrp="1"/>
          </p:cNvSpPr>
          <p:nvPr>
            <p:ph type="sldNum" sz="quarter" idx="12"/>
          </p:nvPr>
        </p:nvSpPr>
        <p:spPr>
          <a:xfrm>
            <a:off x="6057900" y="1430867"/>
            <a:ext cx="2171700" cy="365125"/>
          </a:xfrm>
        </p:spPr>
        <p:txBody>
          <a:bodyPr/>
          <a:lstStyle/>
          <a:p>
            <a:pPr>
              <a:defRPr/>
            </a:pPr>
            <a:fld id="{B879BB4A-9041-4BC5-A468-9F5E953764A5}" type="slidenum">
              <a:rPr lang="en-US" smtClean="0"/>
              <a:pPr>
                <a:defRPr/>
              </a:pPr>
              <a:t>‹#›</a:t>
            </a:fld>
            <a:endParaRPr lang="en-US" dirty="0"/>
          </a:p>
        </p:txBody>
      </p:sp>
    </p:spTree>
    <p:extLst>
      <p:ext uri="{BB962C8B-B14F-4D97-AF65-F5344CB8AC3E}">
        <p14:creationId xmlns:p14="http://schemas.microsoft.com/office/powerpoint/2010/main" val="1263489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55" y="4697361"/>
            <a:ext cx="7956482"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94355" y="977035"/>
            <a:ext cx="7950260" cy="340697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94360" y="5516716"/>
            <a:ext cx="7955280" cy="746924"/>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203E7DB5-37F0-408A-AD12-7D65A351F5E7}" type="slidenum">
              <a:rPr lang="en-US" smtClean="0"/>
              <a:pPr>
                <a:defRPr/>
              </a:pPr>
              <a:t>‹#›</a:t>
            </a:fld>
            <a:endParaRPr lang="en-US" dirty="0"/>
          </a:p>
        </p:txBody>
      </p:sp>
    </p:spTree>
    <p:extLst>
      <p:ext uri="{BB962C8B-B14F-4D97-AF65-F5344CB8AC3E}">
        <p14:creationId xmlns:p14="http://schemas.microsoft.com/office/powerpoint/2010/main" val="87144046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3"/>
            <a:ext cx="795528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5800" y="3649134"/>
            <a:ext cx="7772400" cy="1330852"/>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pPr>
              <a:defRPr/>
            </a:pPr>
            <a:endParaRPr lang="en-US" dirty="0"/>
          </a:p>
        </p:txBody>
      </p:sp>
      <p:sp>
        <p:nvSpPr>
          <p:cNvPr id="6" name="Footer Placeholder 5"/>
          <p:cNvSpPr>
            <a:spLocks noGrp="1"/>
          </p:cNvSpPr>
          <p:nvPr>
            <p:ph type="ftr" sz="quarter" idx="11"/>
          </p:nvPr>
        </p:nvSpPr>
        <p:spPr>
          <a:xfrm>
            <a:off x="594360" y="381001"/>
            <a:ext cx="4830656" cy="365125"/>
          </a:xfrm>
        </p:spPr>
        <p:txBody>
          <a:bodyPr/>
          <a:lstStyle/>
          <a:p>
            <a:pPr>
              <a:defRPr/>
            </a:pPr>
            <a:endParaRPr lang="en-US" dirty="0"/>
          </a:p>
        </p:txBody>
      </p:sp>
      <p:sp>
        <p:nvSpPr>
          <p:cNvPr id="7" name="Slide Number Placeholder 6"/>
          <p:cNvSpPr>
            <a:spLocks noGrp="1"/>
          </p:cNvSpPr>
          <p:nvPr>
            <p:ph type="sldNum" sz="quarter" idx="12"/>
          </p:nvPr>
        </p:nvSpPr>
        <p:spPr>
          <a:xfrm>
            <a:off x="7882466" y="381001"/>
            <a:ext cx="667174" cy="365125"/>
          </a:xfrm>
        </p:spPr>
        <p:txBody>
          <a:bodyPr/>
          <a:lstStyle/>
          <a:p>
            <a:pPr>
              <a:defRPr/>
            </a:pPr>
            <a:fld id="{203E7DB5-37F0-408A-AD12-7D65A351F5E7}" type="slidenum">
              <a:rPr lang="en-US" smtClean="0"/>
              <a:pPr>
                <a:defRPr/>
              </a:pPr>
              <a:t>‹#›</a:t>
            </a:fld>
            <a:endParaRPr lang="en-US" dirty="0"/>
          </a:p>
        </p:txBody>
      </p:sp>
    </p:spTree>
    <p:extLst>
      <p:ext uri="{BB962C8B-B14F-4D97-AF65-F5344CB8AC3E}">
        <p14:creationId xmlns:p14="http://schemas.microsoft.com/office/powerpoint/2010/main" val="214711285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1" name="Picture 10"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768351" y="753534"/>
            <a:ext cx="7613650" cy="2756234"/>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977899" y="3509768"/>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5800" y="4174597"/>
            <a:ext cx="7778752" cy="821265"/>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pPr>
              <a:defRPr/>
            </a:pPr>
            <a:endParaRPr lang="en-US" dirty="0"/>
          </a:p>
        </p:txBody>
      </p:sp>
      <p:sp>
        <p:nvSpPr>
          <p:cNvPr id="6" name="Footer Placeholder 5"/>
          <p:cNvSpPr>
            <a:spLocks noGrp="1"/>
          </p:cNvSpPr>
          <p:nvPr>
            <p:ph type="ftr" sz="quarter" idx="11"/>
          </p:nvPr>
        </p:nvSpPr>
        <p:spPr>
          <a:xfrm>
            <a:off x="594360" y="379438"/>
            <a:ext cx="4830656" cy="365125"/>
          </a:xfrm>
        </p:spPr>
        <p:txBody>
          <a:bodyPr/>
          <a:lstStyle/>
          <a:p>
            <a:pPr>
              <a:defRPr/>
            </a:pPr>
            <a:endParaRPr lang="en-US" dirty="0"/>
          </a:p>
        </p:txBody>
      </p:sp>
      <p:sp>
        <p:nvSpPr>
          <p:cNvPr id="7" name="Slide Number Placeholder 6"/>
          <p:cNvSpPr>
            <a:spLocks noGrp="1"/>
          </p:cNvSpPr>
          <p:nvPr>
            <p:ph type="sldNum" sz="quarter" idx="12"/>
          </p:nvPr>
        </p:nvSpPr>
        <p:spPr>
          <a:xfrm>
            <a:off x="7882466" y="381001"/>
            <a:ext cx="667174" cy="365125"/>
          </a:xfrm>
        </p:spPr>
        <p:txBody>
          <a:bodyPr/>
          <a:lstStyle/>
          <a:p>
            <a:pPr>
              <a:defRPr/>
            </a:pPr>
            <a:fld id="{203E7DB5-37F0-408A-AD12-7D65A351F5E7}" type="slidenum">
              <a:rPr lang="en-US" smtClean="0"/>
              <a:pPr>
                <a:defRPr/>
              </a:pPr>
              <a:t>‹#›</a:t>
            </a:fld>
            <a:endParaRPr lang="en-US" dirty="0"/>
          </a:p>
        </p:txBody>
      </p:sp>
      <p:sp>
        <p:nvSpPr>
          <p:cNvPr id="13" name="TextBox 12"/>
          <p:cNvSpPr txBox="1"/>
          <p:nvPr/>
        </p:nvSpPr>
        <p:spPr>
          <a:xfrm>
            <a:off x="231458" y="80772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8146733" y="302133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69057623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685800" y="1124702"/>
            <a:ext cx="7774782"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5792" y="3648316"/>
            <a:ext cx="7773608"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5562176" y="378884"/>
            <a:ext cx="2183130" cy="365125"/>
          </a:xfrm>
        </p:spPr>
        <p:txBody>
          <a:bodyPr/>
          <a:lstStyle>
            <a:lvl1pPr algn="r">
              <a:defRPr/>
            </a:lvl1pPr>
          </a:lstStyle>
          <a:p>
            <a:pPr>
              <a:defRPr/>
            </a:pPr>
            <a:endParaRPr lang="en-US" dirty="0"/>
          </a:p>
        </p:txBody>
      </p:sp>
      <p:sp>
        <p:nvSpPr>
          <p:cNvPr id="6" name="Footer Placeholder 5"/>
          <p:cNvSpPr>
            <a:spLocks noGrp="1"/>
          </p:cNvSpPr>
          <p:nvPr>
            <p:ph type="ftr" sz="quarter" idx="11"/>
          </p:nvPr>
        </p:nvSpPr>
        <p:spPr>
          <a:xfrm>
            <a:off x="594360" y="378884"/>
            <a:ext cx="4830656" cy="365125"/>
          </a:xfrm>
        </p:spPr>
        <p:txBody>
          <a:bodyPr/>
          <a:lstStyle/>
          <a:p>
            <a:pPr>
              <a:defRPr/>
            </a:pPr>
            <a:endParaRPr lang="en-US" dirty="0"/>
          </a:p>
        </p:txBody>
      </p:sp>
      <p:sp>
        <p:nvSpPr>
          <p:cNvPr id="7" name="Slide Number Placeholder 6"/>
          <p:cNvSpPr>
            <a:spLocks noGrp="1"/>
          </p:cNvSpPr>
          <p:nvPr>
            <p:ph type="sldNum" sz="quarter" idx="12"/>
          </p:nvPr>
        </p:nvSpPr>
        <p:spPr>
          <a:xfrm>
            <a:off x="7882466" y="381001"/>
            <a:ext cx="667174" cy="365125"/>
          </a:xfrm>
        </p:spPr>
        <p:txBody>
          <a:bodyPr/>
          <a:lstStyle/>
          <a:p>
            <a:pPr>
              <a:defRPr/>
            </a:pPr>
            <a:fld id="{203E7DB5-37F0-408A-AD12-7D65A351F5E7}" type="slidenum">
              <a:rPr lang="en-US" smtClean="0"/>
              <a:pPr>
                <a:defRPr/>
              </a:pPr>
              <a:t>‹#›</a:t>
            </a:fld>
            <a:endParaRPr lang="en-US" dirty="0"/>
          </a:p>
        </p:txBody>
      </p:sp>
    </p:spTree>
    <p:extLst>
      <p:ext uri="{BB962C8B-B14F-4D97-AF65-F5344CB8AC3E}">
        <p14:creationId xmlns:p14="http://schemas.microsoft.com/office/powerpoint/2010/main" val="280451876"/>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171701" y="762000"/>
            <a:ext cx="637793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594361" y="2202080"/>
            <a:ext cx="2560320"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59436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302237" y="2201333"/>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300781" y="2904068"/>
            <a:ext cx="2560320" cy="335957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5989319" y="2192866"/>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598932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203E7DB5-37F0-408A-AD12-7D65A351F5E7}" type="slidenum">
              <a:rPr lang="en-US" smtClean="0"/>
              <a:pPr>
                <a:defRPr/>
              </a:pPr>
              <a:t>‹#›</a:t>
            </a:fld>
            <a:endParaRPr lang="en-US" dirty="0"/>
          </a:p>
        </p:txBody>
      </p:sp>
    </p:spTree>
    <p:extLst>
      <p:ext uri="{BB962C8B-B14F-4D97-AF65-F5344CB8AC3E}">
        <p14:creationId xmlns:p14="http://schemas.microsoft.com/office/powerpoint/2010/main" val="2161400563"/>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171702" y="762000"/>
            <a:ext cx="6381984"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594360"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594360" y="2331720"/>
            <a:ext cx="2560320" cy="15073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594360" y="4796103"/>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291873"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291872" y="2331720"/>
            <a:ext cx="2560320" cy="1509862"/>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290858" y="4796102"/>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5993365"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5993364" y="2331721"/>
            <a:ext cx="2560320" cy="1508919"/>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5993272" y="4796100"/>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203E7DB5-37F0-408A-AD12-7D65A351F5E7}" type="slidenum">
              <a:rPr lang="en-US" smtClean="0"/>
              <a:pPr>
                <a:defRPr/>
              </a:pPr>
              <a:t>‹#›</a:t>
            </a:fld>
            <a:endParaRPr lang="en-US" dirty="0"/>
          </a:p>
        </p:txBody>
      </p:sp>
    </p:spTree>
    <p:extLst>
      <p:ext uri="{BB962C8B-B14F-4D97-AF65-F5344CB8AC3E}">
        <p14:creationId xmlns:p14="http://schemas.microsoft.com/office/powerpoint/2010/main" val="2174337125"/>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594360" y="2194560"/>
            <a:ext cx="7955280" cy="40690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366B1579-BF72-4DFD-B3E2-D50AE958D417}" type="slidenum">
              <a:rPr lang="en-US" smtClean="0"/>
              <a:pPr>
                <a:defRPr/>
              </a:pPr>
              <a:t>‹#›</a:t>
            </a:fld>
            <a:endParaRPr lang="en-US" dirty="0"/>
          </a:p>
        </p:txBody>
      </p:sp>
    </p:spTree>
    <p:extLst>
      <p:ext uri="{BB962C8B-B14F-4D97-AF65-F5344CB8AC3E}">
        <p14:creationId xmlns:p14="http://schemas.microsoft.com/office/powerpoint/2010/main" val="8357558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Vertical Title 1"/>
          <p:cNvSpPr>
            <a:spLocks noGrp="1"/>
          </p:cNvSpPr>
          <p:nvPr>
            <p:ph type="title" orient="vert"/>
          </p:nvPr>
        </p:nvSpPr>
        <p:spPr>
          <a:xfrm>
            <a:off x="7006590" y="747183"/>
            <a:ext cx="1543050" cy="4248675"/>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94360" y="746126"/>
            <a:ext cx="6278035" cy="424973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pPr>
              <a:defRPr/>
            </a:pPr>
            <a:endParaRPr lang="en-US" dirty="0"/>
          </a:p>
        </p:txBody>
      </p:sp>
      <p:sp>
        <p:nvSpPr>
          <p:cNvPr id="5" name="Footer Placeholder 4"/>
          <p:cNvSpPr>
            <a:spLocks noGrp="1"/>
          </p:cNvSpPr>
          <p:nvPr>
            <p:ph type="ftr" sz="quarter" idx="11"/>
          </p:nvPr>
        </p:nvSpPr>
        <p:spPr>
          <a:xfrm>
            <a:off x="594360" y="381001"/>
            <a:ext cx="4830656" cy="365125"/>
          </a:xfrm>
        </p:spPr>
        <p:txBody>
          <a:bodyPr/>
          <a:lstStyle/>
          <a:p>
            <a:pPr>
              <a:defRPr/>
            </a:pPr>
            <a:endParaRPr lang="en-US" dirty="0"/>
          </a:p>
        </p:txBody>
      </p:sp>
      <p:sp>
        <p:nvSpPr>
          <p:cNvPr id="6" name="Slide Number Placeholder 5"/>
          <p:cNvSpPr>
            <a:spLocks noGrp="1"/>
          </p:cNvSpPr>
          <p:nvPr>
            <p:ph type="sldNum" sz="quarter" idx="12"/>
          </p:nvPr>
        </p:nvSpPr>
        <p:spPr>
          <a:xfrm>
            <a:off x="7882466" y="381001"/>
            <a:ext cx="667174" cy="365125"/>
          </a:xfrm>
        </p:spPr>
        <p:txBody>
          <a:bodyPr/>
          <a:lstStyle/>
          <a:p>
            <a:pPr>
              <a:defRPr/>
            </a:pPr>
            <a:fld id="{FE7EBBD2-E2F3-4C12-9633-A90C6E3E7071}" type="slidenum">
              <a:rPr lang="en-US" smtClean="0"/>
              <a:pPr>
                <a:defRPr/>
              </a:pPr>
              <a:t>‹#›</a:t>
            </a:fld>
            <a:endParaRPr lang="en-US" dirty="0"/>
          </a:p>
        </p:txBody>
      </p:sp>
    </p:spTree>
    <p:extLst>
      <p:ext uri="{BB962C8B-B14F-4D97-AF65-F5344CB8AC3E}">
        <p14:creationId xmlns:p14="http://schemas.microsoft.com/office/powerpoint/2010/main" val="21143817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Primary 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6B6D54-970A-47A9-8DF3-A7D9931819D5}"/>
              </a:ext>
            </a:extLst>
          </p:cNvPr>
          <p:cNvSpPr/>
          <p:nvPr userDrawn="1"/>
        </p:nvSpPr>
        <p:spPr>
          <a:xfrm>
            <a:off x="-75438" y="-64008"/>
            <a:ext cx="9219438" cy="6922008"/>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5" name="Rectangle 14">
            <a:extLst>
              <a:ext uri="{FF2B5EF4-FFF2-40B4-BE49-F238E27FC236}">
                <a16:creationId xmlns:a16="http://schemas.microsoft.com/office/drawing/2014/main" id="{F2287C8A-F9C9-43CC-B525-915AB524F5DC}"/>
              </a:ext>
            </a:extLst>
          </p:cNvPr>
          <p:cNvSpPr/>
          <p:nvPr userDrawn="1"/>
        </p:nvSpPr>
        <p:spPr>
          <a:xfrm>
            <a:off x="-163996" y="2047993"/>
            <a:ext cx="3265169" cy="26956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Footer Placeholder 2">
            <a:extLst>
              <a:ext uri="{FF2B5EF4-FFF2-40B4-BE49-F238E27FC236}">
                <a16:creationId xmlns:a16="http://schemas.microsoft.com/office/drawing/2014/main" id="{B09E3E9F-65C8-4E11-BE7F-19F62CFD8F8F}"/>
              </a:ext>
            </a:extLst>
          </p:cNvPr>
          <p:cNvSpPr>
            <a:spLocks noGrp="1"/>
          </p:cNvSpPr>
          <p:nvPr>
            <p:ph type="ftr" sz="quarter" idx="10"/>
          </p:nvPr>
        </p:nvSpPr>
        <p:spPr/>
        <p:txBody>
          <a:bodyPr/>
          <a:lstStyle/>
          <a:p>
            <a:endParaRPr lang="en-US" dirty="0"/>
          </a:p>
        </p:txBody>
      </p:sp>
      <p:sp>
        <p:nvSpPr>
          <p:cNvPr id="4" name="Slide Number Placeholder 3">
            <a:extLst>
              <a:ext uri="{FF2B5EF4-FFF2-40B4-BE49-F238E27FC236}">
                <a16:creationId xmlns:a16="http://schemas.microsoft.com/office/drawing/2014/main" id="{D501DDB5-5CD0-48A0-973E-431513B18FBB}"/>
              </a:ext>
            </a:extLst>
          </p:cNvPr>
          <p:cNvSpPr>
            <a:spLocks noGrp="1"/>
          </p:cNvSpPr>
          <p:nvPr>
            <p:ph type="sldNum" sz="quarter" idx="11"/>
          </p:nvPr>
        </p:nvSpPr>
        <p:spPr/>
        <p:txBody>
          <a:bodyPr/>
          <a:lstStyle/>
          <a:p>
            <a:fld id="{B5405C48-853C-B84D-B21B-D6D599F83FFD}" type="slidenum">
              <a:rPr lang="en-US" smtClean="0"/>
              <a:pPr/>
              <a:t>‹#›</a:t>
            </a:fld>
            <a:endParaRPr lang="en-US" dirty="0"/>
          </a:p>
        </p:txBody>
      </p:sp>
      <p:pic>
        <p:nvPicPr>
          <p:cNvPr id="7" name="Picture 6">
            <a:extLst>
              <a:ext uri="{FF2B5EF4-FFF2-40B4-BE49-F238E27FC236}">
                <a16:creationId xmlns:a16="http://schemas.microsoft.com/office/drawing/2014/main" id="{74B941E6-2595-4F61-805C-303A2F5665EB}"/>
              </a:ext>
            </a:extLst>
          </p:cNvPr>
          <p:cNvPicPr>
            <a:picLocks noChangeAspect="1"/>
          </p:cNvPicPr>
          <p:nvPr userDrawn="1"/>
        </p:nvPicPr>
        <p:blipFill>
          <a:blip r:embed="rId2"/>
          <a:srcRect/>
          <a:stretch/>
        </p:blipFill>
        <p:spPr>
          <a:xfrm>
            <a:off x="268692" y="2269498"/>
            <a:ext cx="2470058" cy="1441028"/>
          </a:xfrm>
          <a:prstGeom prst="rect">
            <a:avLst/>
          </a:prstGeom>
        </p:spPr>
      </p:pic>
      <p:sp>
        <p:nvSpPr>
          <p:cNvPr id="8" name="Rectangle 7">
            <a:extLst>
              <a:ext uri="{FF2B5EF4-FFF2-40B4-BE49-F238E27FC236}">
                <a16:creationId xmlns:a16="http://schemas.microsoft.com/office/drawing/2014/main" id="{091721B7-EA91-4698-AE58-03D0C77B0D93}"/>
              </a:ext>
            </a:extLst>
          </p:cNvPr>
          <p:cNvSpPr/>
          <p:nvPr userDrawn="1"/>
        </p:nvSpPr>
        <p:spPr>
          <a:xfrm>
            <a:off x="3246361" y="2051920"/>
            <a:ext cx="5947335" cy="26956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TextBox 8">
            <a:extLst>
              <a:ext uri="{FF2B5EF4-FFF2-40B4-BE49-F238E27FC236}">
                <a16:creationId xmlns:a16="http://schemas.microsoft.com/office/drawing/2014/main" id="{95C9D3EF-B5A0-425F-9DC5-731EE4642F4F}"/>
              </a:ext>
            </a:extLst>
          </p:cNvPr>
          <p:cNvSpPr txBox="1"/>
          <p:nvPr userDrawn="1"/>
        </p:nvSpPr>
        <p:spPr>
          <a:xfrm>
            <a:off x="163184" y="3868944"/>
            <a:ext cx="3051810" cy="461665"/>
          </a:xfrm>
          <a:prstGeom prst="rect">
            <a:avLst/>
          </a:prstGeom>
          <a:noFill/>
        </p:spPr>
        <p:txBody>
          <a:bodyPr wrap="square" rtlCol="0">
            <a:spAutoFit/>
          </a:bodyPr>
          <a:lstStyle/>
          <a:p>
            <a:r>
              <a:rPr lang="en-US" sz="1200" dirty="0">
                <a:solidFill>
                  <a:srgbClr val="317297"/>
                </a:solidFill>
                <a:latin typeface="Gotham Medium" pitchFamily="2" charset="0"/>
                <a:cs typeface="Gotham Medium" pitchFamily="2" charset="0"/>
              </a:rPr>
              <a:t>Strengthening California Cities </a:t>
            </a:r>
          </a:p>
          <a:p>
            <a:r>
              <a:rPr lang="en-US" sz="1200" dirty="0">
                <a:solidFill>
                  <a:srgbClr val="317297"/>
                </a:solidFill>
                <a:latin typeface="Gotham Medium" pitchFamily="2" charset="0"/>
                <a:cs typeface="Gotham Medium" pitchFamily="2" charset="0"/>
              </a:rPr>
              <a:t>through Advocacy and Education</a:t>
            </a:r>
          </a:p>
        </p:txBody>
      </p:sp>
      <p:sp>
        <p:nvSpPr>
          <p:cNvPr id="13" name="TextBox 12">
            <a:extLst>
              <a:ext uri="{FF2B5EF4-FFF2-40B4-BE49-F238E27FC236}">
                <a16:creationId xmlns:a16="http://schemas.microsoft.com/office/drawing/2014/main" id="{9F4BACC9-A154-4EDC-99D6-C1C5C9F0A95B}"/>
              </a:ext>
            </a:extLst>
          </p:cNvPr>
          <p:cNvSpPr txBox="1"/>
          <p:nvPr userDrawn="1"/>
        </p:nvSpPr>
        <p:spPr>
          <a:xfrm>
            <a:off x="5171131" y="5988111"/>
            <a:ext cx="3794063" cy="323165"/>
          </a:xfrm>
          <a:prstGeom prst="rect">
            <a:avLst/>
          </a:prstGeom>
          <a:noFill/>
        </p:spPr>
        <p:txBody>
          <a:bodyPr wrap="square" rtlCol="0">
            <a:spAutoFit/>
          </a:bodyPr>
          <a:lstStyle/>
          <a:p>
            <a:pPr algn="r"/>
            <a:endParaRPr lang="en-US" sz="15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1286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FAEF7-F784-8245-BBD2-59678DDA4B54}"/>
              </a:ext>
            </a:extLst>
          </p:cNvPr>
          <p:cNvSpPr>
            <a:spLocks noGrp="1"/>
          </p:cNvSpPr>
          <p:nvPr>
            <p:ph type="title"/>
          </p:nvPr>
        </p:nvSpPr>
        <p:spPr>
          <a:xfrm>
            <a:off x="629841" y="365126"/>
            <a:ext cx="8514159"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6DC8E61-47EB-AB45-8B84-4AC9FDC9E7EF}"/>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0">
                <a:solidFill>
                  <a:schemeClr val="accent6"/>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4D9E7C9-C515-0245-BE8F-1CB39B9C77A4}"/>
              </a:ext>
            </a:extLst>
          </p:cNvPr>
          <p:cNvSpPr>
            <a:spLocks noGrp="1"/>
          </p:cNvSpPr>
          <p:nvPr>
            <p:ph sz="half" idx="2"/>
          </p:nvPr>
        </p:nvSpPr>
        <p:spPr>
          <a:xfrm>
            <a:off x="629842" y="2505075"/>
            <a:ext cx="3868340" cy="3684588"/>
          </a:xfrm>
          <a:prstGeom prst="rect">
            <a:avLst/>
          </a:prstGeom>
        </p:spPr>
        <p:txBody>
          <a:bodyPr/>
          <a:lstStyle>
            <a:lvl2pPr marL="600075" indent="-171450">
              <a:buClr>
                <a:srgbClr val="F99D31"/>
              </a:buClr>
              <a:buFont typeface="Wingdings" panose="05000000000000000000" pitchFamily="2" charset="2"/>
              <a:buChar char="§"/>
              <a:defRPr/>
            </a:lvl2pPr>
            <a:lvl3pPr marL="942975" indent="-171450">
              <a:buClr>
                <a:srgbClr val="317297"/>
              </a:buClr>
              <a:buFont typeface="Wingdings" panose="05000000000000000000" pitchFamily="2" charset="2"/>
              <a:buChar char="§"/>
              <a:defRPr sz="1650"/>
            </a:lvl3pPr>
            <a:lvl4pPr>
              <a:buClr>
                <a:srgbClr val="F99D31"/>
              </a:buClr>
              <a:defRPr/>
            </a:lvl4pPr>
            <a:lvl5pPr>
              <a:buClr>
                <a:srgbClr val="317297"/>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B1A475F-6640-F142-A51B-36C755D4699D}"/>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0">
                <a:solidFill>
                  <a:schemeClr val="accent6"/>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Footer Placeholder 7">
            <a:extLst>
              <a:ext uri="{FF2B5EF4-FFF2-40B4-BE49-F238E27FC236}">
                <a16:creationId xmlns:a16="http://schemas.microsoft.com/office/drawing/2014/main" id="{B272463F-2062-9D4F-B8FB-EF113B4BB841}"/>
              </a:ext>
            </a:extLst>
          </p:cNvPr>
          <p:cNvSpPr>
            <a:spLocks noGrp="1"/>
          </p:cNvSpPr>
          <p:nvPr>
            <p:ph type="ftr" sz="quarter" idx="11"/>
          </p:nvPr>
        </p:nvSpPr>
        <p:spPr>
          <a:xfrm>
            <a:off x="628651" y="6356351"/>
            <a:ext cx="5486399" cy="365125"/>
          </a:xfrm>
        </p:spPr>
        <p:txBody>
          <a:bodyPr/>
          <a:lstStyle/>
          <a:p>
            <a:endParaRPr lang="en-US" dirty="0"/>
          </a:p>
        </p:txBody>
      </p:sp>
      <p:sp>
        <p:nvSpPr>
          <p:cNvPr id="9" name="Slide Number Placeholder 8">
            <a:extLst>
              <a:ext uri="{FF2B5EF4-FFF2-40B4-BE49-F238E27FC236}">
                <a16:creationId xmlns:a16="http://schemas.microsoft.com/office/drawing/2014/main" id="{FCFC8EA0-E9A7-074C-BD5D-1B4F65C24952}"/>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10" name="Content Placeholder 3">
            <a:extLst>
              <a:ext uri="{FF2B5EF4-FFF2-40B4-BE49-F238E27FC236}">
                <a16:creationId xmlns:a16="http://schemas.microsoft.com/office/drawing/2014/main" id="{2602D48B-350E-4035-906A-3958101321C1}"/>
              </a:ext>
            </a:extLst>
          </p:cNvPr>
          <p:cNvSpPr>
            <a:spLocks noGrp="1"/>
          </p:cNvSpPr>
          <p:nvPr>
            <p:ph sz="half" idx="13"/>
          </p:nvPr>
        </p:nvSpPr>
        <p:spPr>
          <a:xfrm>
            <a:off x="4629151" y="2541123"/>
            <a:ext cx="3887391" cy="3642902"/>
          </a:xfrm>
          <a:prstGeom prst="rect">
            <a:avLst/>
          </a:prstGeom>
        </p:spPr>
        <p:txBody>
          <a:bodyPr/>
          <a:lstStyle>
            <a:lvl2pPr marL="600075" indent="-171450">
              <a:buClr>
                <a:srgbClr val="F99D31"/>
              </a:buClr>
              <a:buFont typeface="Wingdings" panose="05000000000000000000" pitchFamily="2" charset="2"/>
              <a:buChar char="§"/>
              <a:defRPr/>
            </a:lvl2pPr>
            <a:lvl3pPr marL="942975" indent="-171450">
              <a:buClr>
                <a:srgbClr val="317297"/>
              </a:buClr>
              <a:buFont typeface="Wingdings" panose="05000000000000000000" pitchFamily="2" charset="2"/>
              <a:buChar char="§"/>
              <a:defRPr sz="1650"/>
            </a:lvl3pPr>
            <a:lvl4pPr>
              <a:buClr>
                <a:srgbClr val="F99D31"/>
              </a:buClr>
              <a:defRPr/>
            </a:lvl4pPr>
            <a:lvl5pPr>
              <a:buClr>
                <a:srgbClr val="317297"/>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a:extLst>
              <a:ext uri="{FF2B5EF4-FFF2-40B4-BE49-F238E27FC236}">
                <a16:creationId xmlns:a16="http://schemas.microsoft.com/office/drawing/2014/main" id="{8CA4FDC1-0775-B1AF-8E5D-79BFD1946D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spTree>
    <p:extLst>
      <p:ext uri="{BB962C8B-B14F-4D97-AF65-F5344CB8AC3E}">
        <p14:creationId xmlns:p14="http://schemas.microsoft.com/office/powerpoint/2010/main" val="3573774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D474B1C9-B4CA-40D6-91CD-17DBA61D0959}" type="slidenum">
              <a:rPr lang="en-US" smtClean="0"/>
              <a:pPr>
                <a:defRPr/>
              </a:pPr>
              <a:t>‹#›</a:t>
            </a:fld>
            <a:endParaRPr lang="en-US" dirty="0"/>
          </a:p>
        </p:txBody>
      </p:sp>
    </p:spTree>
    <p:extLst>
      <p:ext uri="{BB962C8B-B14F-4D97-AF65-F5344CB8AC3E}">
        <p14:creationId xmlns:p14="http://schemas.microsoft.com/office/powerpoint/2010/main" val="30215048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FAEF7-F784-8245-BBD2-59678DDA4B54}"/>
              </a:ext>
            </a:extLst>
          </p:cNvPr>
          <p:cNvSpPr>
            <a:spLocks noGrp="1"/>
          </p:cNvSpPr>
          <p:nvPr>
            <p:ph type="title"/>
          </p:nvPr>
        </p:nvSpPr>
        <p:spPr>
          <a:xfrm>
            <a:off x="629841" y="365126"/>
            <a:ext cx="8514159"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6DC8E61-47EB-AB45-8B84-4AC9FDC9E7EF}"/>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0">
                <a:solidFill>
                  <a:schemeClr val="accent6"/>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4D9E7C9-C515-0245-BE8F-1CB39B9C77A4}"/>
              </a:ext>
            </a:extLst>
          </p:cNvPr>
          <p:cNvSpPr>
            <a:spLocks noGrp="1"/>
          </p:cNvSpPr>
          <p:nvPr>
            <p:ph sz="half" idx="2"/>
          </p:nvPr>
        </p:nvSpPr>
        <p:spPr>
          <a:xfrm>
            <a:off x="629842" y="2505075"/>
            <a:ext cx="3868340" cy="3684588"/>
          </a:xfrm>
          <a:prstGeom prst="rect">
            <a:avLst/>
          </a:prstGeom>
        </p:spPr>
        <p:txBody>
          <a:bodyPr/>
          <a:lstStyle>
            <a:lvl2pPr marL="600075" indent="-171450">
              <a:buClr>
                <a:srgbClr val="F99D31"/>
              </a:buClr>
              <a:buFont typeface="Wingdings" panose="05000000000000000000" pitchFamily="2" charset="2"/>
              <a:buChar char="§"/>
              <a:defRPr/>
            </a:lvl2pPr>
            <a:lvl3pPr marL="942975" indent="-171450">
              <a:buClr>
                <a:srgbClr val="317297"/>
              </a:buClr>
              <a:buFont typeface="Wingdings" panose="05000000000000000000" pitchFamily="2" charset="2"/>
              <a:buChar char="§"/>
              <a:defRPr sz="1650"/>
            </a:lvl3pPr>
            <a:lvl4pPr>
              <a:buClr>
                <a:srgbClr val="F99D31"/>
              </a:buClr>
              <a:defRPr/>
            </a:lvl4pPr>
            <a:lvl5pPr>
              <a:buClr>
                <a:srgbClr val="317297"/>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B1A475F-6640-F142-A51B-36C755D4699D}"/>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0">
                <a:solidFill>
                  <a:schemeClr val="accent6"/>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Footer Placeholder 7">
            <a:extLst>
              <a:ext uri="{FF2B5EF4-FFF2-40B4-BE49-F238E27FC236}">
                <a16:creationId xmlns:a16="http://schemas.microsoft.com/office/drawing/2014/main" id="{B272463F-2062-9D4F-B8FB-EF113B4BB841}"/>
              </a:ext>
            </a:extLst>
          </p:cNvPr>
          <p:cNvSpPr>
            <a:spLocks noGrp="1"/>
          </p:cNvSpPr>
          <p:nvPr>
            <p:ph type="ftr" sz="quarter" idx="11"/>
          </p:nvPr>
        </p:nvSpPr>
        <p:spPr>
          <a:xfrm>
            <a:off x="628651" y="6356351"/>
            <a:ext cx="5486399" cy="365125"/>
          </a:xfrm>
        </p:spPr>
        <p:txBody>
          <a:bodyPr/>
          <a:lstStyle/>
          <a:p>
            <a:endParaRPr lang="en-US" dirty="0"/>
          </a:p>
        </p:txBody>
      </p:sp>
      <p:sp>
        <p:nvSpPr>
          <p:cNvPr id="9" name="Slide Number Placeholder 8">
            <a:extLst>
              <a:ext uri="{FF2B5EF4-FFF2-40B4-BE49-F238E27FC236}">
                <a16:creationId xmlns:a16="http://schemas.microsoft.com/office/drawing/2014/main" id="{FCFC8EA0-E9A7-074C-BD5D-1B4F65C24952}"/>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10" name="Content Placeholder 3">
            <a:extLst>
              <a:ext uri="{FF2B5EF4-FFF2-40B4-BE49-F238E27FC236}">
                <a16:creationId xmlns:a16="http://schemas.microsoft.com/office/drawing/2014/main" id="{2602D48B-350E-4035-906A-3958101321C1}"/>
              </a:ext>
            </a:extLst>
          </p:cNvPr>
          <p:cNvSpPr>
            <a:spLocks noGrp="1"/>
          </p:cNvSpPr>
          <p:nvPr>
            <p:ph sz="half" idx="13"/>
          </p:nvPr>
        </p:nvSpPr>
        <p:spPr>
          <a:xfrm>
            <a:off x="4629151" y="2541123"/>
            <a:ext cx="3887391" cy="3642902"/>
          </a:xfrm>
          <a:prstGeom prst="rect">
            <a:avLst/>
          </a:prstGeom>
        </p:spPr>
        <p:txBody>
          <a:bodyPr/>
          <a:lstStyle>
            <a:lvl2pPr marL="600075" indent="-171450">
              <a:buClr>
                <a:srgbClr val="F99D31"/>
              </a:buClr>
              <a:buFont typeface="Wingdings" panose="05000000000000000000" pitchFamily="2" charset="2"/>
              <a:buChar char="§"/>
              <a:defRPr/>
            </a:lvl2pPr>
            <a:lvl3pPr marL="942975" indent="-171450">
              <a:buClr>
                <a:srgbClr val="317297"/>
              </a:buClr>
              <a:buFont typeface="Wingdings" panose="05000000000000000000" pitchFamily="2" charset="2"/>
              <a:buChar char="§"/>
              <a:defRPr sz="1650"/>
            </a:lvl3pPr>
            <a:lvl4pPr>
              <a:buClr>
                <a:srgbClr val="F99D31"/>
              </a:buClr>
              <a:defRPr/>
            </a:lvl4pPr>
            <a:lvl5pPr>
              <a:buClr>
                <a:srgbClr val="317297"/>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a:extLst>
              <a:ext uri="{FF2B5EF4-FFF2-40B4-BE49-F238E27FC236}">
                <a16:creationId xmlns:a16="http://schemas.microsoft.com/office/drawing/2014/main" id="{8CA4FDC1-0775-B1AF-8E5D-79BFD1946D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spTree>
    <p:extLst>
      <p:ext uri="{BB962C8B-B14F-4D97-AF65-F5344CB8AC3E}">
        <p14:creationId xmlns:p14="http://schemas.microsoft.com/office/powerpoint/2010/main" val="33155738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38182319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8822591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16339461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24401019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36241829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30938091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FAEF7-F784-8245-BBD2-59678DDA4B54}"/>
              </a:ext>
            </a:extLst>
          </p:cNvPr>
          <p:cNvSpPr>
            <a:spLocks noGrp="1"/>
          </p:cNvSpPr>
          <p:nvPr>
            <p:ph type="title"/>
          </p:nvPr>
        </p:nvSpPr>
        <p:spPr>
          <a:xfrm>
            <a:off x="629841" y="365126"/>
            <a:ext cx="8514159"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6DC8E61-47EB-AB45-8B84-4AC9FDC9E7EF}"/>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0">
                <a:solidFill>
                  <a:schemeClr val="accent6"/>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4D9E7C9-C515-0245-BE8F-1CB39B9C77A4}"/>
              </a:ext>
            </a:extLst>
          </p:cNvPr>
          <p:cNvSpPr>
            <a:spLocks noGrp="1"/>
          </p:cNvSpPr>
          <p:nvPr>
            <p:ph sz="half" idx="2"/>
          </p:nvPr>
        </p:nvSpPr>
        <p:spPr>
          <a:xfrm>
            <a:off x="629842" y="2505075"/>
            <a:ext cx="3868340" cy="3684588"/>
          </a:xfrm>
          <a:prstGeom prst="rect">
            <a:avLst/>
          </a:prstGeom>
        </p:spPr>
        <p:txBody>
          <a:bodyPr/>
          <a:lstStyle>
            <a:lvl2pPr marL="600075" indent="-171450">
              <a:buClr>
                <a:srgbClr val="F99D31"/>
              </a:buClr>
              <a:buFont typeface="Wingdings" panose="05000000000000000000" pitchFamily="2" charset="2"/>
              <a:buChar char="§"/>
              <a:defRPr/>
            </a:lvl2pPr>
            <a:lvl3pPr marL="942975" indent="-171450">
              <a:buClr>
                <a:srgbClr val="317297"/>
              </a:buClr>
              <a:buFont typeface="Wingdings" panose="05000000000000000000" pitchFamily="2" charset="2"/>
              <a:buChar char="§"/>
              <a:defRPr sz="1650"/>
            </a:lvl3pPr>
            <a:lvl4pPr>
              <a:buClr>
                <a:srgbClr val="F99D31"/>
              </a:buClr>
              <a:defRPr/>
            </a:lvl4pPr>
            <a:lvl5pPr>
              <a:buClr>
                <a:srgbClr val="317297"/>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B1A475F-6640-F142-A51B-36C755D4699D}"/>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0">
                <a:solidFill>
                  <a:schemeClr val="accent6"/>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Footer Placeholder 7">
            <a:extLst>
              <a:ext uri="{FF2B5EF4-FFF2-40B4-BE49-F238E27FC236}">
                <a16:creationId xmlns:a16="http://schemas.microsoft.com/office/drawing/2014/main" id="{B272463F-2062-9D4F-B8FB-EF113B4BB841}"/>
              </a:ext>
            </a:extLst>
          </p:cNvPr>
          <p:cNvSpPr>
            <a:spLocks noGrp="1"/>
          </p:cNvSpPr>
          <p:nvPr>
            <p:ph type="ftr" sz="quarter" idx="11"/>
          </p:nvPr>
        </p:nvSpPr>
        <p:spPr>
          <a:xfrm>
            <a:off x="628651" y="6356351"/>
            <a:ext cx="5486399" cy="365125"/>
          </a:xfrm>
        </p:spPr>
        <p:txBody>
          <a:bodyPr/>
          <a:lstStyle/>
          <a:p>
            <a:endParaRPr lang="en-US" dirty="0"/>
          </a:p>
        </p:txBody>
      </p:sp>
      <p:sp>
        <p:nvSpPr>
          <p:cNvPr id="9" name="Slide Number Placeholder 8">
            <a:extLst>
              <a:ext uri="{FF2B5EF4-FFF2-40B4-BE49-F238E27FC236}">
                <a16:creationId xmlns:a16="http://schemas.microsoft.com/office/drawing/2014/main" id="{FCFC8EA0-E9A7-074C-BD5D-1B4F65C24952}"/>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10" name="Content Placeholder 3">
            <a:extLst>
              <a:ext uri="{FF2B5EF4-FFF2-40B4-BE49-F238E27FC236}">
                <a16:creationId xmlns:a16="http://schemas.microsoft.com/office/drawing/2014/main" id="{2602D48B-350E-4035-906A-3958101321C1}"/>
              </a:ext>
            </a:extLst>
          </p:cNvPr>
          <p:cNvSpPr>
            <a:spLocks noGrp="1"/>
          </p:cNvSpPr>
          <p:nvPr>
            <p:ph sz="half" idx="13"/>
          </p:nvPr>
        </p:nvSpPr>
        <p:spPr>
          <a:xfrm>
            <a:off x="4629151" y="2541123"/>
            <a:ext cx="3887391" cy="3642902"/>
          </a:xfrm>
          <a:prstGeom prst="rect">
            <a:avLst/>
          </a:prstGeom>
        </p:spPr>
        <p:txBody>
          <a:bodyPr/>
          <a:lstStyle>
            <a:lvl2pPr marL="600075" indent="-171450">
              <a:buClr>
                <a:srgbClr val="F99D31"/>
              </a:buClr>
              <a:buFont typeface="Wingdings" panose="05000000000000000000" pitchFamily="2" charset="2"/>
              <a:buChar char="§"/>
              <a:defRPr/>
            </a:lvl2pPr>
            <a:lvl3pPr marL="942975" indent="-171450">
              <a:buClr>
                <a:srgbClr val="317297"/>
              </a:buClr>
              <a:buFont typeface="Wingdings" panose="05000000000000000000" pitchFamily="2" charset="2"/>
              <a:buChar char="§"/>
              <a:defRPr sz="1650"/>
            </a:lvl3pPr>
            <a:lvl4pPr>
              <a:buClr>
                <a:srgbClr val="F99D31"/>
              </a:buClr>
              <a:defRPr/>
            </a:lvl4pPr>
            <a:lvl5pPr>
              <a:buClr>
                <a:srgbClr val="317297"/>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a:extLst>
              <a:ext uri="{FF2B5EF4-FFF2-40B4-BE49-F238E27FC236}">
                <a16:creationId xmlns:a16="http://schemas.microsoft.com/office/drawing/2014/main" id="{8CA4FDC1-0775-B1AF-8E5D-79BFD1946D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spTree>
    <p:extLst>
      <p:ext uri="{BB962C8B-B14F-4D97-AF65-F5344CB8AC3E}">
        <p14:creationId xmlns:p14="http://schemas.microsoft.com/office/powerpoint/2010/main" val="12898223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40180671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3899612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4"/>
            <a:ext cx="7955280"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594360" y="3641726"/>
            <a:ext cx="7955281" cy="1354134"/>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pPr>
              <a:defRPr/>
            </a:pPr>
            <a:endParaRPr lang="en-US" dirty="0"/>
          </a:p>
        </p:txBody>
      </p:sp>
      <p:sp>
        <p:nvSpPr>
          <p:cNvPr id="5" name="Footer Placeholder 4"/>
          <p:cNvSpPr>
            <a:spLocks noGrp="1"/>
          </p:cNvSpPr>
          <p:nvPr>
            <p:ph type="ftr" sz="quarter" idx="11"/>
          </p:nvPr>
        </p:nvSpPr>
        <p:spPr>
          <a:xfrm>
            <a:off x="594360" y="381001"/>
            <a:ext cx="4830656" cy="365125"/>
          </a:xfrm>
        </p:spPr>
        <p:txBody>
          <a:bodyPr/>
          <a:lstStyle/>
          <a:p>
            <a:pPr>
              <a:defRPr/>
            </a:pPr>
            <a:endParaRPr lang="en-US" dirty="0"/>
          </a:p>
        </p:txBody>
      </p:sp>
      <p:sp>
        <p:nvSpPr>
          <p:cNvPr id="6" name="Slide Number Placeholder 5"/>
          <p:cNvSpPr>
            <a:spLocks noGrp="1"/>
          </p:cNvSpPr>
          <p:nvPr>
            <p:ph type="sldNum" sz="quarter" idx="12"/>
          </p:nvPr>
        </p:nvSpPr>
        <p:spPr>
          <a:xfrm>
            <a:off x="7882466" y="381001"/>
            <a:ext cx="667173" cy="365125"/>
          </a:xfrm>
        </p:spPr>
        <p:txBody>
          <a:bodyPr/>
          <a:lstStyle/>
          <a:p>
            <a:pPr>
              <a:defRPr/>
            </a:pPr>
            <a:fld id="{38941749-4628-45F6-B26A-DE186301AE3C}" type="slidenum">
              <a:rPr lang="en-US" smtClean="0"/>
              <a:pPr>
                <a:defRPr/>
              </a:pPr>
              <a:t>‹#›</a:t>
            </a:fld>
            <a:endParaRPr lang="en-US" dirty="0"/>
          </a:p>
        </p:txBody>
      </p:sp>
    </p:spTree>
    <p:extLst>
      <p:ext uri="{BB962C8B-B14F-4D97-AF65-F5344CB8AC3E}">
        <p14:creationId xmlns:p14="http://schemas.microsoft.com/office/powerpoint/2010/main" val="25769611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27125585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37523024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15457794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006E6BC-E69C-40A3-ADA7-15C8F2B167EA}"/>
              </a:ext>
            </a:extLst>
          </p:cNvPr>
          <p:cNvSpPr/>
          <p:nvPr userDrawn="1"/>
        </p:nvSpPr>
        <p:spPr>
          <a:xfrm>
            <a:off x="4505463" y="6214761"/>
            <a:ext cx="3111261"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 name="Title 1">
            <a:extLst>
              <a:ext uri="{FF2B5EF4-FFF2-40B4-BE49-F238E27FC236}">
                <a16:creationId xmlns:a16="http://schemas.microsoft.com/office/drawing/2014/main" id="{5BCEC4AD-252B-7D4B-9112-08ED21D2127B}"/>
              </a:ext>
            </a:extLst>
          </p:cNvPr>
          <p:cNvSpPr>
            <a:spLocks noGrp="1"/>
          </p:cNvSpPr>
          <p:nvPr>
            <p:ph type="title"/>
          </p:nvPr>
        </p:nvSpPr>
        <p:spPr>
          <a:xfrm>
            <a:off x="630936" y="365126"/>
            <a:ext cx="8513064" cy="91997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3A2AA55-818D-BE4A-BD0B-925C60600F63}"/>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5AAD7C81-EC42-BE4B-9F9A-B36B071A6A73}"/>
              </a:ext>
            </a:extLst>
          </p:cNvPr>
          <p:cNvSpPr>
            <a:spLocks noGrp="1"/>
          </p:cNvSpPr>
          <p:nvPr>
            <p:ph type="ftr" sz="quarter" idx="11"/>
          </p:nvPr>
        </p:nvSpPr>
        <p:spPr>
          <a:xfrm>
            <a:off x="628651" y="6356351"/>
            <a:ext cx="5486399" cy="365125"/>
          </a:xfrm>
        </p:spPr>
        <p:txBody>
          <a:bodyPr/>
          <a:lstStyle/>
          <a:p>
            <a:endParaRPr lang="en-US" dirty="0"/>
          </a:p>
        </p:txBody>
      </p:sp>
      <p:sp>
        <p:nvSpPr>
          <p:cNvPr id="6" name="Slide Number Placeholder 5">
            <a:extLst>
              <a:ext uri="{FF2B5EF4-FFF2-40B4-BE49-F238E27FC236}">
                <a16:creationId xmlns:a16="http://schemas.microsoft.com/office/drawing/2014/main" id="{657BC995-9813-E749-A0CA-8297C1EBE207}"/>
              </a:ext>
            </a:extLst>
          </p:cNvPr>
          <p:cNvSpPr>
            <a:spLocks noGrp="1"/>
          </p:cNvSpPr>
          <p:nvPr>
            <p:ph type="sldNum" sz="quarter" idx="12"/>
          </p:nvPr>
        </p:nvSpPr>
        <p:spPr/>
        <p:txBody>
          <a:bodyPr/>
          <a:lstStyle/>
          <a:p>
            <a:fld id="{B5405C48-853C-B84D-B21B-D6D599F83FFD}" type="slidenum">
              <a:rPr lang="en-US" smtClean="0"/>
              <a:t>‹#›</a:t>
            </a:fld>
            <a:endParaRPr lang="en-US"/>
          </a:p>
        </p:txBody>
      </p:sp>
      <p:sp>
        <p:nvSpPr>
          <p:cNvPr id="7" name="Content Placeholder 2">
            <a:extLst>
              <a:ext uri="{FF2B5EF4-FFF2-40B4-BE49-F238E27FC236}">
                <a16:creationId xmlns:a16="http://schemas.microsoft.com/office/drawing/2014/main" id="{EB7377DC-DA9B-48CC-BF83-0B7CE4608B3E}"/>
              </a:ext>
            </a:extLst>
          </p:cNvPr>
          <p:cNvSpPr>
            <a:spLocks noGrp="1"/>
          </p:cNvSpPr>
          <p:nvPr>
            <p:ph idx="1"/>
          </p:nvPr>
        </p:nvSpPr>
        <p:spPr>
          <a:xfrm>
            <a:off x="628650" y="1825625"/>
            <a:ext cx="7886700" cy="4351338"/>
          </a:xfrm>
          <a:prstGeom prst="rect">
            <a:avLst/>
          </a:prstGeom>
        </p:spPr>
        <p:txBody>
          <a:bodyPr l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380B2A07-1B64-4243-8552-024B91250335}"/>
              </a:ext>
            </a:extLst>
          </p:cNvPr>
          <p:cNvSpPr/>
          <p:nvPr userDrawn="1"/>
        </p:nvSpPr>
        <p:spPr>
          <a:xfrm>
            <a:off x="0" y="6214761"/>
            <a:ext cx="4436153" cy="419120"/>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5C8E"/>
              </a:solidFill>
            </a:endParaRPr>
          </a:p>
        </p:txBody>
      </p:sp>
      <p:sp>
        <p:nvSpPr>
          <p:cNvPr id="9" name="TextBox 8">
            <a:extLst>
              <a:ext uri="{FF2B5EF4-FFF2-40B4-BE49-F238E27FC236}">
                <a16:creationId xmlns:a16="http://schemas.microsoft.com/office/drawing/2014/main" id="{1EA344D7-9954-4D7B-B7BA-7FDA737EA861}"/>
              </a:ext>
            </a:extLst>
          </p:cNvPr>
          <p:cNvSpPr txBox="1"/>
          <p:nvPr userDrawn="1"/>
        </p:nvSpPr>
        <p:spPr>
          <a:xfrm>
            <a:off x="181861" y="6274382"/>
            <a:ext cx="4110527" cy="242374"/>
          </a:xfrm>
          <a:prstGeom prst="rect">
            <a:avLst/>
          </a:prstGeom>
          <a:noFill/>
          <a:ln>
            <a:noFill/>
          </a:ln>
        </p:spPr>
        <p:txBody>
          <a:bodyPr wrap="square" rtlCol="0">
            <a:spAutoFit/>
          </a:bodyPr>
          <a:lstStyle/>
          <a:p>
            <a:r>
              <a:rPr lang="en-US" sz="975" dirty="0">
                <a:solidFill>
                  <a:schemeClr val="bg1"/>
                </a:solidFill>
                <a:latin typeface="Century Gothic" panose="020B0502020202020204" pitchFamily="34" charset="0"/>
              </a:rPr>
              <a:t>Strengthening California Cities through Advocacy and Education</a:t>
            </a:r>
          </a:p>
        </p:txBody>
      </p:sp>
      <p:sp>
        <p:nvSpPr>
          <p:cNvPr id="12" name="TextBox 11">
            <a:extLst>
              <a:ext uri="{FF2B5EF4-FFF2-40B4-BE49-F238E27FC236}">
                <a16:creationId xmlns:a16="http://schemas.microsoft.com/office/drawing/2014/main" id="{B458BF4C-962A-4EAD-B9BE-37447E8FC127}"/>
              </a:ext>
            </a:extLst>
          </p:cNvPr>
          <p:cNvSpPr txBox="1"/>
          <p:nvPr userDrawn="1"/>
        </p:nvSpPr>
        <p:spPr>
          <a:xfrm>
            <a:off x="6409299" y="6298427"/>
            <a:ext cx="1045870" cy="346249"/>
          </a:xfrm>
          <a:prstGeom prst="rect">
            <a:avLst/>
          </a:prstGeom>
          <a:noFill/>
        </p:spPr>
        <p:txBody>
          <a:bodyPr wrap="square" rtlCol="0">
            <a:spAutoFit/>
          </a:bodyPr>
          <a:lstStyle/>
          <a:p>
            <a:r>
              <a:rPr lang="en-US" sz="825" dirty="0">
                <a:solidFill>
                  <a:schemeClr val="bg1"/>
                </a:solidFill>
                <a:latin typeface="Century Gothic" panose="020B0502020202020204" pitchFamily="34" charset="0"/>
              </a:rPr>
              <a:t>www.calcities.org</a:t>
            </a:r>
          </a:p>
        </p:txBody>
      </p:sp>
      <p:pic>
        <p:nvPicPr>
          <p:cNvPr id="13" name="Picture 12">
            <a:extLst>
              <a:ext uri="{FF2B5EF4-FFF2-40B4-BE49-F238E27FC236}">
                <a16:creationId xmlns:a16="http://schemas.microsoft.com/office/drawing/2014/main" id="{28074896-C4CD-4A77-93D1-3F2C6DB2AD6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92266" y="6093929"/>
            <a:ext cx="1115396" cy="650720"/>
          </a:xfrm>
          <a:prstGeom prst="rect">
            <a:avLst/>
          </a:prstGeom>
        </p:spPr>
      </p:pic>
      <p:pic>
        <p:nvPicPr>
          <p:cNvPr id="15" name="Picture 14">
            <a:extLst>
              <a:ext uri="{FF2B5EF4-FFF2-40B4-BE49-F238E27FC236}">
                <a16:creationId xmlns:a16="http://schemas.microsoft.com/office/drawing/2014/main" id="{4410A11D-EF8D-44C6-8042-4A7509A22393}"/>
              </a:ext>
            </a:extLst>
          </p:cNvPr>
          <p:cNvPicPr>
            <a:picLocks noChangeAspect="1"/>
          </p:cNvPicPr>
          <p:nvPr userDrawn="1"/>
        </p:nvPicPr>
        <p:blipFill>
          <a:blip r:embed="rId3"/>
          <a:stretch>
            <a:fillRect/>
          </a:stretch>
        </p:blipFill>
        <p:spPr>
          <a:xfrm>
            <a:off x="5327195" y="6351080"/>
            <a:ext cx="53286" cy="156305"/>
          </a:xfrm>
          <a:prstGeom prst="rect">
            <a:avLst/>
          </a:prstGeom>
        </p:spPr>
      </p:pic>
      <p:pic>
        <p:nvPicPr>
          <p:cNvPr id="16" name="Picture 15">
            <a:extLst>
              <a:ext uri="{FF2B5EF4-FFF2-40B4-BE49-F238E27FC236}">
                <a16:creationId xmlns:a16="http://schemas.microsoft.com/office/drawing/2014/main" id="{AF05E042-3FB2-479F-A385-EE96784C0BE5}"/>
              </a:ext>
            </a:extLst>
          </p:cNvPr>
          <p:cNvPicPr>
            <a:picLocks noChangeAspect="1"/>
          </p:cNvPicPr>
          <p:nvPr userDrawn="1"/>
        </p:nvPicPr>
        <p:blipFill>
          <a:blip r:embed="rId4"/>
          <a:srcRect/>
          <a:stretch/>
        </p:blipFill>
        <p:spPr>
          <a:xfrm>
            <a:off x="5438577" y="6355728"/>
            <a:ext cx="110257" cy="147009"/>
          </a:xfrm>
          <a:prstGeom prst="rect">
            <a:avLst/>
          </a:prstGeom>
        </p:spPr>
      </p:pic>
      <p:pic>
        <p:nvPicPr>
          <p:cNvPr id="4" name="Picture 3">
            <a:extLst>
              <a:ext uri="{FF2B5EF4-FFF2-40B4-BE49-F238E27FC236}">
                <a16:creationId xmlns:a16="http://schemas.microsoft.com/office/drawing/2014/main" id="{23950CDF-E20E-079B-56A7-5D5AF8447BF2}"/>
              </a:ext>
            </a:extLst>
          </p:cNvPr>
          <p:cNvPicPr>
            <a:picLocks noChangeAspect="1"/>
          </p:cNvPicPr>
          <p:nvPr userDrawn="1"/>
        </p:nvPicPr>
        <p:blipFill>
          <a:blip r:embed="rId5"/>
          <a:srcRect/>
          <a:stretch/>
        </p:blipFill>
        <p:spPr>
          <a:xfrm>
            <a:off x="5617015" y="6340364"/>
            <a:ext cx="133301" cy="177734"/>
          </a:xfrm>
          <a:prstGeom prst="rect">
            <a:avLst/>
          </a:prstGeom>
        </p:spPr>
      </p:pic>
      <p:pic>
        <p:nvPicPr>
          <p:cNvPr id="18" name="Picture 17">
            <a:extLst>
              <a:ext uri="{FF2B5EF4-FFF2-40B4-BE49-F238E27FC236}">
                <a16:creationId xmlns:a16="http://schemas.microsoft.com/office/drawing/2014/main" id="{BAD842F4-4970-AF7A-E2B1-2BB23523B063}"/>
              </a:ext>
            </a:extLst>
          </p:cNvPr>
          <p:cNvPicPr>
            <a:picLocks noChangeAspect="1"/>
          </p:cNvPicPr>
          <p:nvPr userDrawn="1"/>
        </p:nvPicPr>
        <p:blipFill>
          <a:blip r:embed="rId6"/>
          <a:srcRect/>
          <a:stretch/>
        </p:blipFill>
        <p:spPr>
          <a:xfrm>
            <a:off x="5822577" y="6365288"/>
            <a:ext cx="93842" cy="127886"/>
          </a:xfrm>
          <a:prstGeom prst="rect">
            <a:avLst/>
          </a:prstGeom>
        </p:spPr>
      </p:pic>
      <p:pic>
        <p:nvPicPr>
          <p:cNvPr id="19" name="Picture 18">
            <a:extLst>
              <a:ext uri="{FF2B5EF4-FFF2-40B4-BE49-F238E27FC236}">
                <a16:creationId xmlns:a16="http://schemas.microsoft.com/office/drawing/2014/main" id="{2161C1E9-8FD9-6BAB-263D-DAB2BCCD36B5}"/>
              </a:ext>
            </a:extLst>
          </p:cNvPr>
          <p:cNvPicPr>
            <a:picLocks noChangeAspect="1"/>
          </p:cNvPicPr>
          <p:nvPr userDrawn="1"/>
        </p:nvPicPr>
        <p:blipFill>
          <a:blip r:embed="rId7"/>
          <a:srcRect/>
          <a:stretch/>
        </p:blipFill>
        <p:spPr>
          <a:xfrm>
            <a:off x="5981695" y="6348389"/>
            <a:ext cx="121263" cy="161684"/>
          </a:xfrm>
          <a:prstGeom prst="rect">
            <a:avLst/>
          </a:prstGeom>
        </p:spPr>
      </p:pic>
      <p:sp>
        <p:nvSpPr>
          <p:cNvPr id="20" name="TextBox 19">
            <a:extLst>
              <a:ext uri="{FF2B5EF4-FFF2-40B4-BE49-F238E27FC236}">
                <a16:creationId xmlns:a16="http://schemas.microsoft.com/office/drawing/2014/main" id="{390F02AC-BA19-3C5C-F31E-D9FA35CCA7B0}"/>
              </a:ext>
            </a:extLst>
          </p:cNvPr>
          <p:cNvSpPr txBox="1"/>
          <p:nvPr userDrawn="1"/>
        </p:nvSpPr>
        <p:spPr>
          <a:xfrm>
            <a:off x="4645580" y="6290732"/>
            <a:ext cx="665687" cy="369332"/>
          </a:xfrm>
          <a:prstGeom prst="rect">
            <a:avLst/>
          </a:prstGeom>
          <a:noFill/>
        </p:spPr>
        <p:txBody>
          <a:bodyPr wrap="square" rtlCol="0">
            <a:spAutoFit/>
          </a:bodyPr>
          <a:lstStyle/>
          <a:p>
            <a:r>
              <a:rPr lang="en-US" sz="90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17243145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sp>
        <p:nvSpPr>
          <p:cNvPr id="24" name="Text Placeholder 23">
            <a:extLst>
              <a:ext uri="{FF2B5EF4-FFF2-40B4-BE49-F238E27FC236}">
                <a16:creationId xmlns:a16="http://schemas.microsoft.com/office/drawing/2014/main" id="{D3CB4FCA-F14C-E646-BE8E-CBE85C45090F}"/>
              </a:ext>
            </a:extLst>
          </p:cNvPr>
          <p:cNvSpPr>
            <a:spLocks noGrp="1"/>
          </p:cNvSpPr>
          <p:nvPr>
            <p:ph type="body" sz="quarter" idx="14" hasCustomPrompt="1"/>
          </p:nvPr>
        </p:nvSpPr>
        <p:spPr>
          <a:xfrm>
            <a:off x="1859144" y="351555"/>
            <a:ext cx="5416101" cy="1595438"/>
          </a:xfrm>
          <a:prstGeom prst="rect">
            <a:avLst/>
          </a:prstGeom>
          <a:solidFill>
            <a:schemeClr val="bg1"/>
          </a:solidFill>
        </p:spPr>
        <p:txBody>
          <a:bodyPr lIns="274320" tIns="182880" rIns="274320">
            <a:noAutofit/>
          </a:bodyPr>
          <a:lstStyle>
            <a:lvl1pPr marL="0" indent="0" algn="ctr">
              <a:buFontTx/>
              <a:buNone/>
              <a:defRPr sz="6600" b="1" cap="all" spc="-113" baseline="0">
                <a:solidFill>
                  <a:schemeClr val="accent1"/>
                </a:solidFill>
              </a:defRPr>
            </a:lvl1pPr>
          </a:lstStyle>
          <a:p>
            <a:pPr lvl="0"/>
            <a:r>
              <a:rPr lang="en-US" dirty="0"/>
              <a:t>Thank You</a:t>
            </a:r>
          </a:p>
        </p:txBody>
      </p:sp>
      <p:pic>
        <p:nvPicPr>
          <p:cNvPr id="5" name="Picture 4">
            <a:extLst>
              <a:ext uri="{FF2B5EF4-FFF2-40B4-BE49-F238E27FC236}">
                <a16:creationId xmlns:a16="http://schemas.microsoft.com/office/drawing/2014/main" id="{C565BB4F-4A21-8D45-A43A-E9CF342CE5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73003" y="3891347"/>
            <a:ext cx="2386778" cy="1392443"/>
          </a:xfrm>
          <a:prstGeom prst="rect">
            <a:avLst/>
          </a:prstGeom>
        </p:spPr>
      </p:pic>
      <p:sp>
        <p:nvSpPr>
          <p:cNvPr id="11" name="Rectangle 10">
            <a:extLst>
              <a:ext uri="{FF2B5EF4-FFF2-40B4-BE49-F238E27FC236}">
                <a16:creationId xmlns:a16="http://schemas.microsoft.com/office/drawing/2014/main" id="{6FA51511-95CA-DE43-8515-2AD009B79293}"/>
              </a:ext>
            </a:extLst>
          </p:cNvPr>
          <p:cNvSpPr/>
          <p:nvPr userDrawn="1"/>
        </p:nvSpPr>
        <p:spPr>
          <a:xfrm>
            <a:off x="0" y="5846127"/>
            <a:ext cx="3558541" cy="787755"/>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005C8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1C597C55-2553-F843-B3EF-33BE3A4146F8}"/>
              </a:ext>
            </a:extLst>
          </p:cNvPr>
          <p:cNvSpPr txBox="1"/>
          <p:nvPr userDrawn="1"/>
        </p:nvSpPr>
        <p:spPr>
          <a:xfrm>
            <a:off x="311728" y="5935089"/>
            <a:ext cx="3073745" cy="484748"/>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75"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Strengthening California Cities through Advocacy and Education</a:t>
            </a:r>
          </a:p>
        </p:txBody>
      </p:sp>
      <p:sp>
        <p:nvSpPr>
          <p:cNvPr id="28" name="Content Placeholder 27">
            <a:extLst>
              <a:ext uri="{FF2B5EF4-FFF2-40B4-BE49-F238E27FC236}">
                <a16:creationId xmlns:a16="http://schemas.microsoft.com/office/drawing/2014/main" id="{B409B1DE-C01F-4630-8B4F-29083ABDEA64}"/>
              </a:ext>
            </a:extLst>
          </p:cNvPr>
          <p:cNvSpPr>
            <a:spLocks noGrp="1"/>
          </p:cNvSpPr>
          <p:nvPr>
            <p:ph sz="quarter" idx="15"/>
          </p:nvPr>
        </p:nvSpPr>
        <p:spPr>
          <a:xfrm>
            <a:off x="2019993" y="2377441"/>
            <a:ext cx="5119362" cy="1128115"/>
          </a:xfrm>
          <a:prstGeom prst="rect">
            <a:avLst/>
          </a:prstGeom>
        </p:spPr>
        <p:txBody>
          <a:bodyPr/>
          <a:lstStyle>
            <a:lvl1pPr marL="0" indent="0" algn="ctr">
              <a:spcBef>
                <a:spcPts val="0"/>
              </a:spcBef>
              <a:buNone/>
              <a:defRPr sz="2100">
                <a:solidFill>
                  <a:srgbClr val="317297"/>
                </a:solidFill>
              </a:defRPr>
            </a:lvl1pPr>
          </a:lstStyle>
          <a:p>
            <a:pPr lvl="0"/>
            <a:r>
              <a:rPr lang="en-US"/>
              <a:t>Click to edit Master text styles</a:t>
            </a:r>
          </a:p>
        </p:txBody>
      </p:sp>
      <p:sp>
        <p:nvSpPr>
          <p:cNvPr id="2" name="Rectangle 1">
            <a:extLst>
              <a:ext uri="{FF2B5EF4-FFF2-40B4-BE49-F238E27FC236}">
                <a16:creationId xmlns:a16="http://schemas.microsoft.com/office/drawing/2014/main" id="{5F628983-BDE3-23AF-A0D6-9DB24CF325F4}"/>
              </a:ext>
            </a:extLst>
          </p:cNvPr>
          <p:cNvSpPr/>
          <p:nvPr userDrawn="1"/>
        </p:nvSpPr>
        <p:spPr>
          <a:xfrm>
            <a:off x="3676136" y="5846127"/>
            <a:ext cx="5250255" cy="787755"/>
          </a:xfrm>
          <a:prstGeom prst="rect">
            <a:avLst/>
          </a:prstGeom>
          <a:solidFill>
            <a:srgbClr val="317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5C8E"/>
              </a:solidFill>
            </a:endParaRPr>
          </a:p>
        </p:txBody>
      </p:sp>
      <p:sp>
        <p:nvSpPr>
          <p:cNvPr id="22" name="TextBox 21">
            <a:extLst>
              <a:ext uri="{FF2B5EF4-FFF2-40B4-BE49-F238E27FC236}">
                <a16:creationId xmlns:a16="http://schemas.microsoft.com/office/drawing/2014/main" id="{7D10F876-F1A4-DE67-3AA6-87D0ACE3C8CC}"/>
              </a:ext>
            </a:extLst>
          </p:cNvPr>
          <p:cNvSpPr txBox="1"/>
          <p:nvPr userDrawn="1"/>
        </p:nvSpPr>
        <p:spPr>
          <a:xfrm>
            <a:off x="7105066" y="6079496"/>
            <a:ext cx="1551695" cy="276999"/>
          </a:xfrm>
          <a:prstGeom prst="rect">
            <a:avLst/>
          </a:prstGeom>
          <a:noFill/>
        </p:spPr>
        <p:txBody>
          <a:bodyPr wrap="square" rtlCol="0">
            <a:spAutoFit/>
          </a:bodyPr>
          <a:lstStyle/>
          <a:p>
            <a:r>
              <a:rPr lang="en-US" sz="1200" dirty="0">
                <a:solidFill>
                  <a:schemeClr val="bg1"/>
                </a:solidFill>
                <a:latin typeface="Century Gothic" panose="020B0502020202020204" pitchFamily="34" charset="0"/>
              </a:rPr>
              <a:t>www.calcities.org</a:t>
            </a:r>
          </a:p>
        </p:txBody>
      </p:sp>
      <p:pic>
        <p:nvPicPr>
          <p:cNvPr id="23" name="Picture 22">
            <a:extLst>
              <a:ext uri="{FF2B5EF4-FFF2-40B4-BE49-F238E27FC236}">
                <a16:creationId xmlns:a16="http://schemas.microsoft.com/office/drawing/2014/main" id="{FF2B4C1A-505C-C172-D55D-0AB1C63ECDCB}"/>
              </a:ext>
            </a:extLst>
          </p:cNvPr>
          <p:cNvPicPr>
            <a:picLocks noChangeAspect="1"/>
          </p:cNvPicPr>
          <p:nvPr userDrawn="1"/>
        </p:nvPicPr>
        <p:blipFill>
          <a:blip r:embed="rId3"/>
          <a:stretch>
            <a:fillRect/>
          </a:stretch>
        </p:blipFill>
        <p:spPr>
          <a:xfrm>
            <a:off x="5062718" y="6123136"/>
            <a:ext cx="85662" cy="251275"/>
          </a:xfrm>
          <a:prstGeom prst="rect">
            <a:avLst/>
          </a:prstGeom>
        </p:spPr>
      </p:pic>
      <p:pic>
        <p:nvPicPr>
          <p:cNvPr id="25" name="Picture 24">
            <a:extLst>
              <a:ext uri="{FF2B5EF4-FFF2-40B4-BE49-F238E27FC236}">
                <a16:creationId xmlns:a16="http://schemas.microsoft.com/office/drawing/2014/main" id="{FF138500-9A07-60A3-8262-EC97226BD1B0}"/>
              </a:ext>
            </a:extLst>
          </p:cNvPr>
          <p:cNvPicPr>
            <a:picLocks noChangeAspect="1"/>
          </p:cNvPicPr>
          <p:nvPr userDrawn="1"/>
        </p:nvPicPr>
        <p:blipFill>
          <a:blip r:embed="rId4"/>
          <a:srcRect/>
          <a:stretch/>
        </p:blipFill>
        <p:spPr>
          <a:xfrm>
            <a:off x="5250975" y="6130608"/>
            <a:ext cx="177248" cy="236331"/>
          </a:xfrm>
          <a:prstGeom prst="rect">
            <a:avLst/>
          </a:prstGeom>
        </p:spPr>
      </p:pic>
      <p:pic>
        <p:nvPicPr>
          <p:cNvPr id="26" name="Picture 25">
            <a:extLst>
              <a:ext uri="{FF2B5EF4-FFF2-40B4-BE49-F238E27FC236}">
                <a16:creationId xmlns:a16="http://schemas.microsoft.com/office/drawing/2014/main" id="{F8676CED-8A1C-C97D-8C54-D2BAF9BA3DCD}"/>
              </a:ext>
            </a:extLst>
          </p:cNvPr>
          <p:cNvPicPr>
            <a:picLocks noChangeAspect="1"/>
          </p:cNvPicPr>
          <p:nvPr userDrawn="1"/>
        </p:nvPicPr>
        <p:blipFill>
          <a:blip r:embed="rId5"/>
          <a:srcRect/>
          <a:stretch/>
        </p:blipFill>
        <p:spPr>
          <a:xfrm>
            <a:off x="5530818" y="6105912"/>
            <a:ext cx="214292" cy="285723"/>
          </a:xfrm>
          <a:prstGeom prst="rect">
            <a:avLst/>
          </a:prstGeom>
        </p:spPr>
      </p:pic>
      <p:pic>
        <p:nvPicPr>
          <p:cNvPr id="27" name="Picture 26">
            <a:extLst>
              <a:ext uri="{FF2B5EF4-FFF2-40B4-BE49-F238E27FC236}">
                <a16:creationId xmlns:a16="http://schemas.microsoft.com/office/drawing/2014/main" id="{D227F5DC-B18C-09E5-7667-F66A8F7C3D67}"/>
              </a:ext>
            </a:extLst>
          </p:cNvPr>
          <p:cNvPicPr>
            <a:picLocks noChangeAspect="1"/>
          </p:cNvPicPr>
          <p:nvPr userDrawn="1"/>
        </p:nvPicPr>
        <p:blipFill>
          <a:blip r:embed="rId6"/>
          <a:srcRect/>
          <a:stretch/>
        </p:blipFill>
        <p:spPr>
          <a:xfrm>
            <a:off x="5847704" y="6145979"/>
            <a:ext cx="150861" cy="205589"/>
          </a:xfrm>
          <a:prstGeom prst="rect">
            <a:avLst/>
          </a:prstGeom>
        </p:spPr>
      </p:pic>
      <p:pic>
        <p:nvPicPr>
          <p:cNvPr id="29" name="Picture 28">
            <a:extLst>
              <a:ext uri="{FF2B5EF4-FFF2-40B4-BE49-F238E27FC236}">
                <a16:creationId xmlns:a16="http://schemas.microsoft.com/office/drawing/2014/main" id="{2A4B91D0-71C1-8580-38D4-CE04AB545351}"/>
              </a:ext>
            </a:extLst>
          </p:cNvPr>
          <p:cNvPicPr>
            <a:picLocks noChangeAspect="1"/>
          </p:cNvPicPr>
          <p:nvPr userDrawn="1"/>
        </p:nvPicPr>
        <p:blipFill>
          <a:blip r:embed="rId7"/>
          <a:srcRect/>
          <a:stretch/>
        </p:blipFill>
        <p:spPr>
          <a:xfrm>
            <a:off x="6101161" y="6118811"/>
            <a:ext cx="194942" cy="259922"/>
          </a:xfrm>
          <a:prstGeom prst="rect">
            <a:avLst/>
          </a:prstGeom>
        </p:spPr>
      </p:pic>
      <p:sp>
        <p:nvSpPr>
          <p:cNvPr id="30" name="TextBox 29">
            <a:extLst>
              <a:ext uri="{FF2B5EF4-FFF2-40B4-BE49-F238E27FC236}">
                <a16:creationId xmlns:a16="http://schemas.microsoft.com/office/drawing/2014/main" id="{4590734A-3EFE-4103-223E-7B97AB052B66}"/>
              </a:ext>
            </a:extLst>
          </p:cNvPr>
          <p:cNvSpPr txBox="1"/>
          <p:nvPr userDrawn="1"/>
        </p:nvSpPr>
        <p:spPr>
          <a:xfrm>
            <a:off x="4102243" y="6064106"/>
            <a:ext cx="987640" cy="300082"/>
          </a:xfrm>
          <a:prstGeom prst="rect">
            <a:avLst/>
          </a:prstGeom>
          <a:noFill/>
        </p:spPr>
        <p:txBody>
          <a:bodyPr wrap="square" rtlCol="0">
            <a:spAutoFit/>
          </a:bodyPr>
          <a:lstStyle/>
          <a:p>
            <a:r>
              <a:rPr lang="en-US" sz="1350" dirty="0">
                <a:solidFill>
                  <a:schemeClr val="bg1"/>
                </a:solidFill>
                <a:latin typeface="Century Gothic" panose="020B0502020202020204" pitchFamily="34" charset="0"/>
              </a:rPr>
              <a:t>Follow us</a:t>
            </a:r>
          </a:p>
        </p:txBody>
      </p:sp>
    </p:spTree>
    <p:extLst>
      <p:ext uri="{BB962C8B-B14F-4D97-AF65-F5344CB8AC3E}">
        <p14:creationId xmlns:p14="http://schemas.microsoft.com/office/powerpoint/2010/main" val="4712115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94360" y="2194560"/>
            <a:ext cx="3910579" cy="40690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2099" y="2194560"/>
            <a:ext cx="3907540" cy="40690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37852EFA-7EBD-4C4B-B516-A185115E9C12}" type="slidenum">
              <a:rPr lang="en-US" smtClean="0"/>
              <a:pPr>
                <a:defRPr/>
              </a:pPr>
              <a:t>‹#›</a:t>
            </a:fld>
            <a:endParaRPr lang="en-US" dirty="0"/>
          </a:p>
        </p:txBody>
      </p:sp>
    </p:spTree>
    <p:extLst>
      <p:ext uri="{BB962C8B-B14F-4D97-AF65-F5344CB8AC3E}">
        <p14:creationId xmlns:p14="http://schemas.microsoft.com/office/powerpoint/2010/main" val="3736392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37794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1279" y="2183802"/>
            <a:ext cx="3683659"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94359" y="3132667"/>
            <a:ext cx="3910579" cy="31309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69018" y="2183802"/>
            <a:ext cx="368062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2098" y="3132667"/>
            <a:ext cx="3907541" cy="31309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785142CA-C99E-467F-BB45-A5C1469420BA}" type="slidenum">
              <a:rPr lang="en-US" smtClean="0"/>
              <a:pPr>
                <a:defRPr/>
              </a:pPr>
              <a:t>‹#›</a:t>
            </a:fld>
            <a:endParaRPr lang="en-US" dirty="0"/>
          </a:p>
        </p:txBody>
      </p:sp>
    </p:spTree>
    <p:extLst>
      <p:ext uri="{BB962C8B-B14F-4D97-AF65-F5344CB8AC3E}">
        <p14:creationId xmlns:p14="http://schemas.microsoft.com/office/powerpoint/2010/main" val="338130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3781D8D2-4B2B-4702-8D5F-42959AE7B3F6}" type="slidenum">
              <a:rPr lang="en-US" smtClean="0"/>
              <a:pPr>
                <a:defRPr/>
              </a:pPr>
              <a:t>‹#›</a:t>
            </a:fld>
            <a:endParaRPr lang="en-US" dirty="0"/>
          </a:p>
        </p:txBody>
      </p:sp>
    </p:spTree>
    <p:extLst>
      <p:ext uri="{BB962C8B-B14F-4D97-AF65-F5344CB8AC3E}">
        <p14:creationId xmlns:p14="http://schemas.microsoft.com/office/powerpoint/2010/main" val="102841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9F6E3C55-BC4E-4F1E-817C-B386DB1AFEEC}" type="slidenum">
              <a:rPr lang="en-US" smtClean="0"/>
              <a:pPr>
                <a:defRPr/>
              </a:pPr>
              <a:t>‹#›</a:t>
            </a:fld>
            <a:endParaRPr lang="en-US" dirty="0"/>
          </a:p>
        </p:txBody>
      </p:sp>
    </p:spTree>
    <p:extLst>
      <p:ext uri="{BB962C8B-B14F-4D97-AF65-F5344CB8AC3E}">
        <p14:creationId xmlns:p14="http://schemas.microsoft.com/office/powerpoint/2010/main" val="854581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30861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3886200" y="746760"/>
            <a:ext cx="4663440" cy="551688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4360" y="3124200"/>
            <a:ext cx="308610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125ECE91-98C8-4148-8FDC-347578BC4BC6}" type="slidenum">
              <a:rPr lang="en-US" smtClean="0"/>
              <a:pPr>
                <a:defRPr/>
              </a:pPr>
              <a:t>‹#›</a:t>
            </a:fld>
            <a:endParaRPr lang="en-US" dirty="0"/>
          </a:p>
        </p:txBody>
      </p:sp>
    </p:spTree>
    <p:extLst>
      <p:ext uri="{BB962C8B-B14F-4D97-AF65-F5344CB8AC3E}">
        <p14:creationId xmlns:p14="http://schemas.microsoft.com/office/powerpoint/2010/main" val="3790569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407573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77524" y="751242"/>
            <a:ext cx="3674234" cy="551239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94360" y="3124200"/>
            <a:ext cx="407573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5239846A-532B-481D-97EA-175B1B971DCF}" type="slidenum">
              <a:rPr lang="en-US" smtClean="0"/>
              <a:pPr>
                <a:defRPr/>
              </a:pPr>
              <a:t>‹#›</a:t>
            </a:fld>
            <a:endParaRPr lang="en-US" dirty="0"/>
          </a:p>
        </p:txBody>
      </p:sp>
    </p:spTree>
    <p:extLst>
      <p:ext uri="{BB962C8B-B14F-4D97-AF65-F5344CB8AC3E}">
        <p14:creationId xmlns:p14="http://schemas.microsoft.com/office/powerpoint/2010/main" val="231457768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0" y="0"/>
            <a:ext cx="9144000" cy="1081088"/>
          </a:xfrm>
          <a:prstGeom prst="rect">
            <a:avLst/>
          </a:prstGeom>
        </p:spPr>
      </p:pic>
      <p:sp>
        <p:nvSpPr>
          <p:cNvPr id="2" name="Title Placeholder 1"/>
          <p:cNvSpPr>
            <a:spLocks noGrp="1"/>
          </p:cNvSpPr>
          <p:nvPr>
            <p:ph type="title"/>
          </p:nvPr>
        </p:nvSpPr>
        <p:spPr>
          <a:xfrm>
            <a:off x="2171700" y="764373"/>
            <a:ext cx="637794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94360" y="2194560"/>
            <a:ext cx="7955280" cy="406908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12230" y="6356351"/>
            <a:ext cx="213741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endParaRPr lang="en-US" dirty="0"/>
          </a:p>
        </p:txBody>
      </p:sp>
      <p:sp>
        <p:nvSpPr>
          <p:cNvPr id="5" name="Footer Placeholder 4"/>
          <p:cNvSpPr>
            <a:spLocks noGrp="1"/>
          </p:cNvSpPr>
          <p:nvPr>
            <p:ph type="ftr" sz="quarter" idx="3"/>
          </p:nvPr>
        </p:nvSpPr>
        <p:spPr>
          <a:xfrm>
            <a:off x="594360" y="6355846"/>
            <a:ext cx="568071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a:defRPr/>
            </a:pPr>
            <a:endParaRPr lang="en-US" dirty="0"/>
          </a:p>
        </p:txBody>
      </p:sp>
      <p:sp>
        <p:nvSpPr>
          <p:cNvPr id="6" name="Slide Number Placeholder 5"/>
          <p:cNvSpPr>
            <a:spLocks noGrp="1"/>
          </p:cNvSpPr>
          <p:nvPr>
            <p:ph type="sldNum" sz="quarter" idx="4"/>
          </p:nvPr>
        </p:nvSpPr>
        <p:spPr>
          <a:xfrm>
            <a:off x="6572250" y="381001"/>
            <a:ext cx="197739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fld id="{203E7DB5-37F0-408A-AD12-7D65A351F5E7}" type="slidenum">
              <a:rPr lang="en-US" smtClean="0"/>
              <a:pPr>
                <a:defRPr/>
              </a:pPr>
              <a:t>‹#›</a:t>
            </a:fld>
            <a:endParaRPr lang="en-US" dirty="0"/>
          </a:p>
        </p:txBody>
      </p:sp>
    </p:spTree>
    <p:extLst>
      <p:ext uri="{BB962C8B-B14F-4D97-AF65-F5344CB8AC3E}">
        <p14:creationId xmlns:p14="http://schemas.microsoft.com/office/powerpoint/2010/main" val="1794617741"/>
      </p:ext>
    </p:extLst>
  </p:cSld>
  <p:clrMap bg1="dk1" tx1="lt1" bg2="dk2" tx2="lt2" accent1="accent1" accent2="accent2" accent3="accent3" accent4="accent4" accent5="accent5" accent6="accent6" hlink="hlink" folHlink="folHlink"/>
  <p:sldLayoutIdLst>
    <p:sldLayoutId id="2147484034" r:id="rId1"/>
    <p:sldLayoutId id="2147484035" r:id="rId2"/>
    <p:sldLayoutId id="2147484036" r:id="rId3"/>
    <p:sldLayoutId id="2147484037" r:id="rId4"/>
    <p:sldLayoutId id="2147484038" r:id="rId5"/>
    <p:sldLayoutId id="2147484039" r:id="rId6"/>
    <p:sldLayoutId id="2147484040" r:id="rId7"/>
    <p:sldLayoutId id="2147484041" r:id="rId8"/>
    <p:sldLayoutId id="2147484042" r:id="rId9"/>
    <p:sldLayoutId id="2147484043" r:id="rId10"/>
    <p:sldLayoutId id="2147484044" r:id="rId11"/>
    <p:sldLayoutId id="2147484045" r:id="rId12"/>
    <p:sldLayoutId id="2147484046" r:id="rId13"/>
    <p:sldLayoutId id="2147484047" r:id="rId14"/>
    <p:sldLayoutId id="2147484048" r:id="rId15"/>
    <p:sldLayoutId id="2147484049" r:id="rId16"/>
    <p:sldLayoutId id="2147484050" r:id="rId17"/>
    <p:sldLayoutId id="2147484051" r:id="rId18"/>
    <p:sldLayoutId id="2147484052" r:id="rId19"/>
    <p:sldLayoutId id="2147484053" r:id="rId20"/>
    <p:sldLayoutId id="2147484054" r:id="rId21"/>
    <p:sldLayoutId id="2147484055" r:id="rId22"/>
    <p:sldLayoutId id="2147484056" r:id="rId23"/>
    <p:sldLayoutId id="2147484057" r:id="rId24"/>
    <p:sldLayoutId id="2147484058" r:id="rId25"/>
    <p:sldLayoutId id="2147484059" r:id="rId26"/>
    <p:sldLayoutId id="2147484060" r:id="rId27"/>
    <p:sldLayoutId id="2147484061" r:id="rId28"/>
    <p:sldLayoutId id="2147484062" r:id="rId29"/>
    <p:sldLayoutId id="2147484063" r:id="rId30"/>
    <p:sldLayoutId id="2147484064" r:id="rId31"/>
    <p:sldLayoutId id="2147484065" r:id="rId32"/>
    <p:sldLayoutId id="2147484066" r:id="rId33"/>
    <p:sldLayoutId id="2147484067" r:id="rId34"/>
  </p:sldLayoutIdLst>
  <p:hf hdr="0" ft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oag.ca.gov/sites/all/files/agweb/pdfs/publications/coi.pdf" TargetMode="External"/><Relationship Id="rId2" Type="http://schemas.openxmlformats.org/officeDocument/2006/relationships/hyperlink" Target="https://www.calcities.org/docs/default-source/city-attorneys/conflict-of-interest-guide1240b84a-e02b-4ba3-9b4b-909ae4713742.pdf?sfvrsn=bb62333c_8"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0.jpeg"/></Relationships>
</file>

<file path=ppt/slides/_rels/slide4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23.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hyperlink" Target="https://www.fppc.ca.gov/learn/pay-to-play-limits-and-prohibitions.html" TargetMode="Externa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18F818-A10F-4D02-995A-330B04B31E31}"/>
              </a:ext>
            </a:extLst>
          </p:cNvPr>
          <p:cNvSpPr txBox="1"/>
          <p:nvPr/>
        </p:nvSpPr>
        <p:spPr>
          <a:xfrm>
            <a:off x="163184" y="1462210"/>
            <a:ext cx="3875416" cy="523220"/>
          </a:xfrm>
          <a:prstGeom prst="rect">
            <a:avLst/>
          </a:prstGeom>
          <a:noFill/>
        </p:spPr>
        <p:txBody>
          <a:bodyPr wrap="square" rtlCol="0">
            <a:spAutoFit/>
          </a:bodyPr>
          <a:lstStyle/>
          <a:p>
            <a:r>
              <a:rPr lang="en-US" sz="2800" b="1" dirty="0">
                <a:solidFill>
                  <a:srgbClr val="FFC222"/>
                </a:solidFill>
                <a:latin typeface="Century Gothic" panose="020B0502020202020204" pitchFamily="34" charset="0"/>
              </a:rPr>
              <a:t>MLI Symposium 2025</a:t>
            </a:r>
          </a:p>
        </p:txBody>
      </p:sp>
      <p:sp>
        <p:nvSpPr>
          <p:cNvPr id="3" name="TextBox 2">
            <a:extLst>
              <a:ext uri="{FF2B5EF4-FFF2-40B4-BE49-F238E27FC236}">
                <a16:creationId xmlns:a16="http://schemas.microsoft.com/office/drawing/2014/main" id="{FA5CD47D-60C8-4DB9-95EA-B9D1943659AC}"/>
              </a:ext>
            </a:extLst>
          </p:cNvPr>
          <p:cNvSpPr txBox="1"/>
          <p:nvPr/>
        </p:nvSpPr>
        <p:spPr>
          <a:xfrm>
            <a:off x="3312189" y="2590031"/>
            <a:ext cx="5599444" cy="1200329"/>
          </a:xfrm>
          <a:prstGeom prst="rect">
            <a:avLst/>
          </a:prstGeom>
          <a:noFill/>
        </p:spPr>
        <p:txBody>
          <a:bodyPr wrap="square" rtlCol="0">
            <a:spAutoFit/>
          </a:bodyPr>
          <a:lstStyle/>
          <a:p>
            <a:pPr algn="r"/>
            <a:r>
              <a:rPr lang="en-US" sz="3600" b="1" dirty="0">
                <a:solidFill>
                  <a:srgbClr val="317297"/>
                </a:solidFill>
                <a:latin typeface="Century Gothic" panose="020B0502020202020204" pitchFamily="34" charset="0"/>
              </a:rPr>
              <a:t>Ethics &amp; Conflicts in Local Government</a:t>
            </a:r>
          </a:p>
        </p:txBody>
      </p:sp>
      <p:sp>
        <p:nvSpPr>
          <p:cNvPr id="4" name="TextBox 3">
            <a:extLst>
              <a:ext uri="{FF2B5EF4-FFF2-40B4-BE49-F238E27FC236}">
                <a16:creationId xmlns:a16="http://schemas.microsoft.com/office/drawing/2014/main" id="{DF4B034E-9824-437C-A6BB-FC480069D0DC}"/>
              </a:ext>
            </a:extLst>
          </p:cNvPr>
          <p:cNvSpPr txBox="1"/>
          <p:nvPr/>
        </p:nvSpPr>
        <p:spPr>
          <a:xfrm>
            <a:off x="5257800" y="1485301"/>
            <a:ext cx="3304061" cy="523220"/>
          </a:xfrm>
          <a:prstGeom prst="rect">
            <a:avLst/>
          </a:prstGeom>
          <a:noFill/>
        </p:spPr>
        <p:txBody>
          <a:bodyPr wrap="square" rtlCol="0">
            <a:spAutoFit/>
          </a:bodyPr>
          <a:lstStyle/>
          <a:p>
            <a:pPr algn="r"/>
            <a:r>
              <a:rPr lang="en-US" sz="2800" b="1" dirty="0">
                <a:solidFill>
                  <a:srgbClr val="FFC222"/>
                </a:solidFill>
                <a:latin typeface="Century Gothic" panose="020B0502020202020204" pitchFamily="34" charset="0"/>
              </a:rPr>
              <a:t>February 21, 2025</a:t>
            </a:r>
          </a:p>
        </p:txBody>
      </p:sp>
      <p:sp>
        <p:nvSpPr>
          <p:cNvPr id="5" name="TextBox 4">
            <a:extLst>
              <a:ext uri="{FF2B5EF4-FFF2-40B4-BE49-F238E27FC236}">
                <a16:creationId xmlns:a16="http://schemas.microsoft.com/office/drawing/2014/main" id="{B05A1F1F-E4D5-4291-8F93-ED3163A6E96D}"/>
              </a:ext>
            </a:extLst>
          </p:cNvPr>
          <p:cNvSpPr txBox="1"/>
          <p:nvPr/>
        </p:nvSpPr>
        <p:spPr>
          <a:xfrm>
            <a:off x="1676400" y="4659777"/>
            <a:ext cx="7288795" cy="1615827"/>
          </a:xfrm>
          <a:prstGeom prst="rect">
            <a:avLst/>
          </a:prstGeom>
          <a:noFill/>
        </p:spPr>
        <p:txBody>
          <a:bodyPr wrap="square" lIns="91440" tIns="45720" rIns="91440" bIns="45720" rtlCol="0" anchor="t">
            <a:spAutoFit/>
          </a:bodyPr>
          <a:lstStyle/>
          <a:p>
            <a:pPr algn="r"/>
            <a:r>
              <a:rPr lang="en-US" sz="2800" b="1" dirty="0">
                <a:latin typeface="Century Gothic"/>
              </a:rPr>
              <a:t>Moderator Dan Sodergren (Pleasanton), Rebecca Moon (Sunnyvale)  </a:t>
            </a:r>
          </a:p>
          <a:p>
            <a:pPr algn="r"/>
            <a:r>
              <a:rPr lang="en-US" sz="2800" b="1" dirty="0">
                <a:latin typeface="Century Gothic"/>
              </a:rPr>
              <a:t>Zaynah Moussa (Vernon)</a:t>
            </a:r>
          </a:p>
          <a:p>
            <a:pPr algn="r"/>
            <a:endParaRPr lang="en-US" sz="1500" dirty="0"/>
          </a:p>
        </p:txBody>
      </p:sp>
    </p:spTree>
    <p:extLst>
      <p:ext uri="{BB962C8B-B14F-4D97-AF65-F5344CB8AC3E}">
        <p14:creationId xmlns:p14="http://schemas.microsoft.com/office/powerpoint/2010/main" val="1896776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22D5B-4AA7-562A-687D-1F9FEAC4AB46}"/>
              </a:ext>
            </a:extLst>
          </p:cNvPr>
          <p:cNvSpPr>
            <a:spLocks noGrp="1"/>
          </p:cNvSpPr>
          <p:nvPr>
            <p:ph type="title"/>
          </p:nvPr>
        </p:nvSpPr>
        <p:spPr>
          <a:xfrm>
            <a:off x="533400" y="76201"/>
            <a:ext cx="7824216" cy="914400"/>
          </a:xfrm>
        </p:spPr>
        <p:txBody>
          <a:bodyPr>
            <a:normAutofit/>
          </a:bodyPr>
          <a:lstStyle/>
          <a:p>
            <a:pPr algn="ctr"/>
            <a:r>
              <a:rPr lang="en-US" sz="2800" dirty="0">
                <a:cs typeface="Times New Roman" panose="02020603050405020304" pitchFamily="18" charset="0"/>
              </a:rPr>
              <a:t>1090 Basics</a:t>
            </a:r>
          </a:p>
        </p:txBody>
      </p:sp>
      <p:sp>
        <p:nvSpPr>
          <p:cNvPr id="3" name="Content Placeholder 2">
            <a:extLst>
              <a:ext uri="{FF2B5EF4-FFF2-40B4-BE49-F238E27FC236}">
                <a16:creationId xmlns:a16="http://schemas.microsoft.com/office/drawing/2014/main" id="{E959D0D2-2BEC-BEAE-FA5A-90F7602D5057}"/>
              </a:ext>
            </a:extLst>
          </p:cNvPr>
          <p:cNvSpPr>
            <a:spLocks noGrp="1"/>
          </p:cNvSpPr>
          <p:nvPr>
            <p:ph idx="1"/>
          </p:nvPr>
        </p:nvSpPr>
        <p:spPr>
          <a:xfrm>
            <a:off x="1066800" y="1447800"/>
            <a:ext cx="7462266" cy="3836433"/>
          </a:xfrm>
        </p:spPr>
        <p:txBody>
          <a:bodyPr>
            <a:noAutofit/>
          </a:bodyPr>
          <a:lstStyle/>
          <a:p>
            <a:r>
              <a:rPr lang="en-US" sz="2800" dirty="0">
                <a:cs typeface="Times New Roman" panose="02020603050405020304" pitchFamily="18" charset="0"/>
              </a:rPr>
              <a:t>Is the official subject to the provisions of section 1090?</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Does the decision at issue involve a contract?</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Is the official making or participating in making a contract?</a:t>
            </a:r>
          </a:p>
          <a:p>
            <a:pPr marL="0" indent="0">
              <a:buNone/>
            </a:pPr>
            <a:endParaRPr lang="en-US" sz="2800" dirty="0">
              <a:cs typeface="Times New Roman" panose="02020603050405020304" pitchFamily="18" charset="0"/>
            </a:endParaRPr>
          </a:p>
          <a:p>
            <a:pPr marL="0" indent="0">
              <a:buNone/>
            </a:pP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4261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E2C4C-1022-FA9A-47C6-6F97DD30AF3A}"/>
              </a:ext>
            </a:extLst>
          </p:cNvPr>
          <p:cNvSpPr>
            <a:spLocks noGrp="1"/>
          </p:cNvSpPr>
          <p:nvPr>
            <p:ph type="title"/>
          </p:nvPr>
        </p:nvSpPr>
        <p:spPr>
          <a:xfrm>
            <a:off x="381000" y="-228600"/>
            <a:ext cx="8168640" cy="2286001"/>
          </a:xfrm>
        </p:spPr>
        <p:txBody>
          <a:bodyPr>
            <a:normAutofit/>
          </a:bodyPr>
          <a:lstStyle/>
          <a:p>
            <a:pPr algn="ctr"/>
            <a:r>
              <a:rPr lang="en-US" sz="2800" dirty="0"/>
              <a:t>1090 BASICS</a:t>
            </a:r>
          </a:p>
        </p:txBody>
      </p:sp>
      <p:sp>
        <p:nvSpPr>
          <p:cNvPr id="3" name="Content Placeholder 2">
            <a:extLst>
              <a:ext uri="{FF2B5EF4-FFF2-40B4-BE49-F238E27FC236}">
                <a16:creationId xmlns:a16="http://schemas.microsoft.com/office/drawing/2014/main" id="{2FC1C927-B6CA-52B2-5426-9E52A897AFDF}"/>
              </a:ext>
            </a:extLst>
          </p:cNvPr>
          <p:cNvSpPr>
            <a:spLocks noGrp="1"/>
          </p:cNvSpPr>
          <p:nvPr>
            <p:ph idx="1"/>
          </p:nvPr>
        </p:nvSpPr>
        <p:spPr>
          <a:xfrm>
            <a:off x="762000" y="1828800"/>
            <a:ext cx="7787640" cy="4434840"/>
          </a:xfrm>
        </p:spPr>
        <p:txBody>
          <a:bodyPr/>
          <a:lstStyle/>
          <a:p>
            <a:r>
              <a:rPr lang="en-US" sz="2800" dirty="0"/>
              <a:t>Does the official have a financial interest in the contract?</a:t>
            </a:r>
          </a:p>
          <a:p>
            <a:endParaRPr lang="en-US" sz="2800" dirty="0"/>
          </a:p>
          <a:p>
            <a:r>
              <a:rPr lang="en-US" sz="2800" dirty="0"/>
              <a:t>Does either a remote-interest or a non-interest exception apply?</a:t>
            </a:r>
          </a:p>
          <a:p>
            <a:endParaRPr lang="en-US" dirty="0"/>
          </a:p>
        </p:txBody>
      </p:sp>
      <p:sp>
        <p:nvSpPr>
          <p:cNvPr id="4" name="Slide Number Placeholder 3">
            <a:extLst>
              <a:ext uri="{FF2B5EF4-FFF2-40B4-BE49-F238E27FC236}">
                <a16:creationId xmlns:a16="http://schemas.microsoft.com/office/drawing/2014/main" id="{DC925277-F133-C049-0F9F-09EAEFC0066C}"/>
              </a:ext>
            </a:extLst>
          </p:cNvPr>
          <p:cNvSpPr>
            <a:spLocks noGrp="1"/>
          </p:cNvSpPr>
          <p:nvPr>
            <p:ph type="sldNum" sz="quarter" idx="12"/>
          </p:nvPr>
        </p:nvSpPr>
        <p:spPr/>
        <p:txBody>
          <a:bodyPr/>
          <a:lstStyle/>
          <a:p>
            <a:pPr>
              <a:defRPr/>
            </a:pPr>
            <a:fld id="{D474B1C9-B4CA-40D6-91CD-17DBA61D0959}" type="slidenum">
              <a:rPr lang="en-US" smtClean="0"/>
              <a:pPr>
                <a:defRPr/>
              </a:pPr>
              <a:t>11</a:t>
            </a:fld>
            <a:endParaRPr lang="en-US" dirty="0"/>
          </a:p>
        </p:txBody>
      </p:sp>
    </p:spTree>
    <p:extLst>
      <p:ext uri="{BB962C8B-B14F-4D97-AF65-F5344CB8AC3E}">
        <p14:creationId xmlns:p14="http://schemas.microsoft.com/office/powerpoint/2010/main" val="2362064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880D9-B57D-E8CC-0003-81ED90D1A905}"/>
              </a:ext>
            </a:extLst>
          </p:cNvPr>
          <p:cNvSpPr>
            <a:spLocks noGrp="1"/>
          </p:cNvSpPr>
          <p:nvPr>
            <p:ph type="title"/>
          </p:nvPr>
        </p:nvSpPr>
        <p:spPr>
          <a:xfrm>
            <a:off x="533400" y="-152400"/>
            <a:ext cx="8016240" cy="2209801"/>
          </a:xfrm>
        </p:spPr>
        <p:txBody>
          <a:bodyPr>
            <a:normAutofit/>
          </a:bodyPr>
          <a:lstStyle/>
          <a:p>
            <a:pPr algn="ctr"/>
            <a:r>
              <a:rPr lang="en-US" sz="2800" dirty="0">
                <a:cs typeface="Times New Roman" panose="02020603050405020304" pitchFamily="18" charset="0"/>
              </a:rPr>
              <a:t>Who is Subject to Section 1090?</a:t>
            </a:r>
          </a:p>
        </p:txBody>
      </p:sp>
      <p:sp>
        <p:nvSpPr>
          <p:cNvPr id="3" name="Content Placeholder 2">
            <a:extLst>
              <a:ext uri="{FF2B5EF4-FFF2-40B4-BE49-F238E27FC236}">
                <a16:creationId xmlns:a16="http://schemas.microsoft.com/office/drawing/2014/main" id="{9A7524E1-509A-326C-5483-C9384AAC96C8}"/>
              </a:ext>
            </a:extLst>
          </p:cNvPr>
          <p:cNvSpPr>
            <a:spLocks noGrp="1"/>
          </p:cNvSpPr>
          <p:nvPr>
            <p:ph idx="1"/>
          </p:nvPr>
        </p:nvSpPr>
        <p:spPr>
          <a:xfrm>
            <a:off x="594360" y="1676400"/>
            <a:ext cx="7955280" cy="4587240"/>
          </a:xfrm>
        </p:spPr>
        <p:txBody>
          <a:bodyPr>
            <a:normAutofit/>
          </a:bodyPr>
          <a:lstStyle/>
          <a:p>
            <a:r>
              <a:rPr lang="en-US" sz="2800" dirty="0">
                <a:cs typeface="Times New Roman" panose="02020603050405020304" pitchFamily="18" charset="0"/>
              </a:rPr>
              <a:t>Section 1090 applies to virtually all local officers and employees whether elected or appointed.</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Independent contractors serving in advisory positions that have a potential to exert considerable influence over the contracting decisions of a public agency are subject to section 1090.</a:t>
            </a:r>
          </a:p>
        </p:txBody>
      </p:sp>
    </p:spTree>
    <p:extLst>
      <p:ext uri="{BB962C8B-B14F-4D97-AF65-F5344CB8AC3E}">
        <p14:creationId xmlns:p14="http://schemas.microsoft.com/office/powerpoint/2010/main" val="39859053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0FE45-3D8E-041C-60D8-2034A74279A6}"/>
              </a:ext>
            </a:extLst>
          </p:cNvPr>
          <p:cNvSpPr>
            <a:spLocks noGrp="1"/>
          </p:cNvSpPr>
          <p:nvPr>
            <p:ph type="title"/>
          </p:nvPr>
        </p:nvSpPr>
        <p:spPr>
          <a:xfrm>
            <a:off x="762000" y="152401"/>
            <a:ext cx="7620000" cy="1447800"/>
          </a:xfrm>
        </p:spPr>
        <p:txBody>
          <a:bodyPr>
            <a:normAutofit/>
          </a:bodyPr>
          <a:lstStyle/>
          <a:p>
            <a:pPr algn="ctr"/>
            <a:r>
              <a:rPr lang="en-US" sz="2800" dirty="0">
                <a:cs typeface="Times New Roman" panose="02020603050405020304" pitchFamily="18" charset="0"/>
              </a:rPr>
              <a:t>What Contracts are Subject to Section 1090?</a:t>
            </a:r>
          </a:p>
        </p:txBody>
      </p:sp>
      <p:sp>
        <p:nvSpPr>
          <p:cNvPr id="3" name="Content Placeholder 2">
            <a:extLst>
              <a:ext uri="{FF2B5EF4-FFF2-40B4-BE49-F238E27FC236}">
                <a16:creationId xmlns:a16="http://schemas.microsoft.com/office/drawing/2014/main" id="{4C095D64-2981-F741-0191-9AC6EC1AC4D0}"/>
              </a:ext>
            </a:extLst>
          </p:cNvPr>
          <p:cNvSpPr>
            <a:spLocks noGrp="1"/>
          </p:cNvSpPr>
          <p:nvPr>
            <p:ph idx="1"/>
          </p:nvPr>
        </p:nvSpPr>
        <p:spPr>
          <a:xfrm>
            <a:off x="609600" y="1828800"/>
            <a:ext cx="7940040" cy="4434840"/>
          </a:xfrm>
        </p:spPr>
        <p:txBody>
          <a:bodyPr>
            <a:normAutofit/>
          </a:bodyPr>
          <a:lstStyle/>
          <a:p>
            <a:r>
              <a:rPr lang="en-US" sz="2800" dirty="0">
                <a:cs typeface="Times New Roman" panose="02020603050405020304" pitchFamily="18" charset="0"/>
              </a:rPr>
              <a:t>Virtually all contracts are subject to section 1090</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Purchases of goods and services</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Development Agreements</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Grants</a:t>
            </a:r>
          </a:p>
        </p:txBody>
      </p:sp>
    </p:spTree>
    <p:extLst>
      <p:ext uri="{BB962C8B-B14F-4D97-AF65-F5344CB8AC3E}">
        <p14:creationId xmlns:p14="http://schemas.microsoft.com/office/powerpoint/2010/main" val="2291091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2F57-7B28-97C3-7455-35F216DDE7D7}"/>
              </a:ext>
            </a:extLst>
          </p:cNvPr>
          <p:cNvSpPr>
            <a:spLocks noGrp="1"/>
          </p:cNvSpPr>
          <p:nvPr>
            <p:ph type="title"/>
          </p:nvPr>
        </p:nvSpPr>
        <p:spPr>
          <a:xfrm>
            <a:off x="381000" y="1"/>
            <a:ext cx="8077200" cy="1600200"/>
          </a:xfrm>
        </p:spPr>
        <p:txBody>
          <a:bodyPr>
            <a:normAutofit/>
          </a:bodyPr>
          <a:lstStyle/>
          <a:p>
            <a:pPr algn="ctr"/>
            <a:r>
              <a:rPr lang="en-US" sz="2800" dirty="0">
                <a:cs typeface="Times New Roman" panose="02020603050405020304" pitchFamily="18" charset="0"/>
              </a:rPr>
              <a:t>What is “Participating in Making a Contract”</a:t>
            </a:r>
          </a:p>
        </p:txBody>
      </p:sp>
      <p:sp>
        <p:nvSpPr>
          <p:cNvPr id="3" name="Content Placeholder 2">
            <a:extLst>
              <a:ext uri="{FF2B5EF4-FFF2-40B4-BE49-F238E27FC236}">
                <a16:creationId xmlns:a16="http://schemas.microsoft.com/office/drawing/2014/main" id="{F6FE6B00-F9B8-25EF-76FE-0226245E2F9D}"/>
              </a:ext>
            </a:extLst>
          </p:cNvPr>
          <p:cNvSpPr>
            <a:spLocks noGrp="1"/>
          </p:cNvSpPr>
          <p:nvPr>
            <p:ph idx="1"/>
          </p:nvPr>
        </p:nvSpPr>
        <p:spPr>
          <a:xfrm>
            <a:off x="762000" y="1752600"/>
            <a:ext cx="7787640" cy="4511040"/>
          </a:xfrm>
        </p:spPr>
        <p:txBody>
          <a:bodyPr>
            <a:normAutofit/>
          </a:bodyPr>
          <a:lstStyle/>
          <a:p>
            <a:r>
              <a:rPr lang="en-US" sz="2800" dirty="0">
                <a:cs typeface="Times New Roman" panose="02020603050405020304" pitchFamily="18" charset="0"/>
              </a:rPr>
              <a:t>Preliminary Discussions</a:t>
            </a:r>
          </a:p>
          <a:p>
            <a:r>
              <a:rPr lang="en-US" sz="2800" dirty="0">
                <a:cs typeface="Times New Roman" panose="02020603050405020304" pitchFamily="18" charset="0"/>
              </a:rPr>
              <a:t>Negotiations</a:t>
            </a:r>
          </a:p>
          <a:p>
            <a:r>
              <a:rPr lang="en-US" sz="2800" dirty="0">
                <a:cs typeface="Times New Roman" panose="02020603050405020304" pitchFamily="18" charset="0"/>
              </a:rPr>
              <a:t>Compromises</a:t>
            </a:r>
          </a:p>
          <a:p>
            <a:r>
              <a:rPr lang="en-US" sz="2800" dirty="0">
                <a:cs typeface="Times New Roman" panose="02020603050405020304" pitchFamily="18" charset="0"/>
              </a:rPr>
              <a:t>Reasoning</a:t>
            </a:r>
          </a:p>
          <a:p>
            <a:r>
              <a:rPr lang="en-US" sz="2800" dirty="0">
                <a:cs typeface="Times New Roman" panose="02020603050405020304" pitchFamily="18" charset="0"/>
              </a:rPr>
              <a:t>Planning</a:t>
            </a:r>
          </a:p>
          <a:p>
            <a:r>
              <a:rPr lang="en-US" sz="2800" dirty="0">
                <a:cs typeface="Times New Roman" panose="02020603050405020304" pitchFamily="18" charset="0"/>
              </a:rPr>
              <a:t>Drawing of Plans and Specifications</a:t>
            </a:r>
          </a:p>
          <a:p>
            <a:r>
              <a:rPr lang="en-US" sz="2800" dirty="0">
                <a:cs typeface="Times New Roman" panose="02020603050405020304" pitchFamily="18" charset="0"/>
              </a:rPr>
              <a:t>Solicitation for bids</a:t>
            </a:r>
          </a:p>
        </p:txBody>
      </p:sp>
    </p:spTree>
    <p:extLst>
      <p:ext uri="{BB962C8B-B14F-4D97-AF65-F5344CB8AC3E}">
        <p14:creationId xmlns:p14="http://schemas.microsoft.com/office/powerpoint/2010/main" val="1200569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9B54F-0B89-9CB0-D4C2-689764D6E537}"/>
              </a:ext>
            </a:extLst>
          </p:cNvPr>
          <p:cNvSpPr>
            <a:spLocks noGrp="1"/>
          </p:cNvSpPr>
          <p:nvPr>
            <p:ph type="title"/>
          </p:nvPr>
        </p:nvSpPr>
        <p:spPr>
          <a:xfrm>
            <a:off x="594360" y="-152399"/>
            <a:ext cx="7711440" cy="1752600"/>
          </a:xfrm>
        </p:spPr>
        <p:txBody>
          <a:bodyPr>
            <a:normAutofit/>
          </a:bodyPr>
          <a:lstStyle/>
          <a:p>
            <a:pPr algn="ctr"/>
            <a:r>
              <a:rPr lang="en-US" sz="2800" dirty="0">
                <a:cs typeface="Times New Roman" panose="02020603050405020304" pitchFamily="18" charset="0"/>
              </a:rPr>
              <a:t>Does the Official have a </a:t>
            </a:r>
            <a:br>
              <a:rPr lang="en-US" sz="2800" dirty="0">
                <a:cs typeface="Times New Roman" panose="02020603050405020304" pitchFamily="18" charset="0"/>
              </a:rPr>
            </a:br>
            <a:r>
              <a:rPr lang="en-US" sz="2800" dirty="0">
                <a:cs typeface="Times New Roman" panose="02020603050405020304" pitchFamily="18" charset="0"/>
              </a:rPr>
              <a:t>“Financial Interest”</a:t>
            </a:r>
          </a:p>
        </p:txBody>
      </p:sp>
      <p:sp>
        <p:nvSpPr>
          <p:cNvPr id="3" name="Content Placeholder 2">
            <a:extLst>
              <a:ext uri="{FF2B5EF4-FFF2-40B4-BE49-F238E27FC236}">
                <a16:creationId xmlns:a16="http://schemas.microsoft.com/office/drawing/2014/main" id="{16B6399C-5514-1CE0-EDC0-B82745CD902D}"/>
              </a:ext>
            </a:extLst>
          </p:cNvPr>
          <p:cNvSpPr>
            <a:spLocks noGrp="1"/>
          </p:cNvSpPr>
          <p:nvPr>
            <p:ph idx="1"/>
          </p:nvPr>
        </p:nvSpPr>
        <p:spPr>
          <a:xfrm>
            <a:off x="594360" y="1447800"/>
            <a:ext cx="7955280" cy="4815840"/>
          </a:xfrm>
        </p:spPr>
        <p:txBody>
          <a:bodyPr vert="horz" lIns="91440" tIns="45720" rIns="91440" bIns="45720" rtlCol="0" anchor="t">
            <a:noAutofit/>
          </a:bodyPr>
          <a:lstStyle/>
          <a:p>
            <a:r>
              <a:rPr lang="en-US" sz="2800" dirty="0">
                <a:cs typeface="Times New Roman" panose="02020603050405020304" pitchFamily="18" charset="0"/>
              </a:rPr>
              <a:t>Officials are deemed to have a financial interest in a contract if they may profit from it in any way.</a:t>
            </a:r>
          </a:p>
          <a:p>
            <a:pPr marL="0" indent="0">
              <a:buNone/>
            </a:pPr>
            <a:endParaRPr lang="en-US" sz="2800" dirty="0">
              <a:cs typeface="Times New Roman" panose="02020603050405020304" pitchFamily="18" charset="0"/>
            </a:endParaRPr>
          </a:p>
          <a:p>
            <a:r>
              <a:rPr lang="en-US" sz="2800" dirty="0">
                <a:cs typeface="Times New Roman"/>
              </a:rPr>
              <a:t>Financial interests may be indirect as well as direct.</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Financial interests may involve financial losses, or the possibility of losses, as well as the prospect of gain.</a:t>
            </a:r>
          </a:p>
        </p:txBody>
      </p:sp>
    </p:spTree>
    <p:extLst>
      <p:ext uri="{BB962C8B-B14F-4D97-AF65-F5344CB8AC3E}">
        <p14:creationId xmlns:p14="http://schemas.microsoft.com/office/powerpoint/2010/main" val="444062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F4700-6CA8-4FEB-F561-859F8893ACFE}"/>
              </a:ext>
            </a:extLst>
          </p:cNvPr>
          <p:cNvSpPr>
            <a:spLocks noGrp="1"/>
          </p:cNvSpPr>
          <p:nvPr>
            <p:ph type="title"/>
          </p:nvPr>
        </p:nvSpPr>
        <p:spPr>
          <a:xfrm>
            <a:off x="838200" y="76201"/>
            <a:ext cx="7711440" cy="1143000"/>
          </a:xfrm>
        </p:spPr>
        <p:txBody>
          <a:bodyPr>
            <a:normAutofit/>
          </a:bodyPr>
          <a:lstStyle/>
          <a:p>
            <a:pPr algn="ctr"/>
            <a:r>
              <a:rPr lang="en-US" sz="2800" dirty="0">
                <a:cs typeface="Times New Roman" panose="02020603050405020304" pitchFamily="18" charset="0"/>
              </a:rPr>
              <a:t>Does a Remote Interest Exception Appy?</a:t>
            </a:r>
          </a:p>
        </p:txBody>
      </p:sp>
      <p:sp>
        <p:nvSpPr>
          <p:cNvPr id="3" name="Content Placeholder 2">
            <a:extLst>
              <a:ext uri="{FF2B5EF4-FFF2-40B4-BE49-F238E27FC236}">
                <a16:creationId xmlns:a16="http://schemas.microsoft.com/office/drawing/2014/main" id="{8D7CF05E-D7C4-A4F3-DF73-6D6D0A40031F}"/>
              </a:ext>
            </a:extLst>
          </p:cNvPr>
          <p:cNvSpPr>
            <a:spLocks noGrp="1"/>
          </p:cNvSpPr>
          <p:nvPr>
            <p:ph idx="1"/>
          </p:nvPr>
        </p:nvSpPr>
        <p:spPr>
          <a:xfrm>
            <a:off x="609600" y="1295400"/>
            <a:ext cx="7940040" cy="4968240"/>
          </a:xfrm>
        </p:spPr>
        <p:txBody>
          <a:bodyPr>
            <a:noAutofit/>
          </a:bodyPr>
          <a:lstStyle/>
          <a:p>
            <a:r>
              <a:rPr lang="en-US" sz="2800" dirty="0">
                <a:cs typeface="Times New Roman" panose="02020603050405020304" pitchFamily="18" charset="0"/>
              </a:rPr>
              <a:t>Remote interest exceptions are outlined in Government Code section 1091.</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If a “remote interest” is present, the contract may be made if (1) the officer in question discloses his or her financial interest in the contract to the public agency, (2) such interest is noted in the entity’s official records, and (3) the officer abstains from any participation in the making of the contract.</a:t>
            </a:r>
          </a:p>
        </p:txBody>
      </p:sp>
    </p:spTree>
    <p:extLst>
      <p:ext uri="{BB962C8B-B14F-4D97-AF65-F5344CB8AC3E}">
        <p14:creationId xmlns:p14="http://schemas.microsoft.com/office/powerpoint/2010/main" val="272902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0DD3B-3F74-8365-7382-80221504FBBF}"/>
              </a:ext>
            </a:extLst>
          </p:cNvPr>
          <p:cNvSpPr>
            <a:spLocks noGrp="1"/>
          </p:cNvSpPr>
          <p:nvPr>
            <p:ph type="title"/>
          </p:nvPr>
        </p:nvSpPr>
        <p:spPr>
          <a:xfrm>
            <a:off x="381000" y="-762000"/>
            <a:ext cx="8628822" cy="2868786"/>
          </a:xfrm>
        </p:spPr>
        <p:txBody>
          <a:bodyPr>
            <a:normAutofit/>
          </a:bodyPr>
          <a:lstStyle/>
          <a:p>
            <a:pPr algn="ctr"/>
            <a:r>
              <a:rPr lang="en-US" sz="2800" dirty="0">
                <a:cs typeface="Times New Roman" panose="02020603050405020304" pitchFamily="18" charset="0"/>
              </a:rPr>
              <a:t>Does a Noninterest Exception Appy?</a:t>
            </a:r>
          </a:p>
        </p:txBody>
      </p:sp>
      <p:sp>
        <p:nvSpPr>
          <p:cNvPr id="3" name="Content Placeholder 2">
            <a:extLst>
              <a:ext uri="{FF2B5EF4-FFF2-40B4-BE49-F238E27FC236}">
                <a16:creationId xmlns:a16="http://schemas.microsoft.com/office/drawing/2014/main" id="{FA0EB85A-8F7F-63A4-5EA1-547EEC940EAB}"/>
              </a:ext>
            </a:extLst>
          </p:cNvPr>
          <p:cNvSpPr>
            <a:spLocks noGrp="1"/>
          </p:cNvSpPr>
          <p:nvPr>
            <p:ph idx="1"/>
          </p:nvPr>
        </p:nvSpPr>
        <p:spPr>
          <a:xfrm>
            <a:off x="609600" y="1524000"/>
            <a:ext cx="7940040" cy="4739640"/>
          </a:xfrm>
        </p:spPr>
        <p:txBody>
          <a:bodyPr>
            <a:normAutofit/>
          </a:bodyPr>
          <a:lstStyle/>
          <a:p>
            <a:r>
              <a:rPr lang="en-US" sz="2800" dirty="0">
                <a:cs typeface="Times New Roman" panose="02020603050405020304" pitchFamily="18" charset="0"/>
              </a:rPr>
              <a:t>Noninterest exceptions are outlined in Government Code section 1091.5.</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If a “noninterest” is present, the contract may be made without the officer’s abstention, and generally, a noninterest does not require disclosure.</a:t>
            </a:r>
          </a:p>
        </p:txBody>
      </p:sp>
    </p:spTree>
    <p:extLst>
      <p:ext uri="{BB962C8B-B14F-4D97-AF65-F5344CB8AC3E}">
        <p14:creationId xmlns:p14="http://schemas.microsoft.com/office/powerpoint/2010/main" val="818399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1E76F-4B6F-40CD-9BF3-498BE7181008}"/>
              </a:ext>
            </a:extLst>
          </p:cNvPr>
          <p:cNvSpPr>
            <a:spLocks noGrp="1"/>
          </p:cNvSpPr>
          <p:nvPr>
            <p:ph type="title"/>
          </p:nvPr>
        </p:nvSpPr>
        <p:spPr>
          <a:xfrm>
            <a:off x="457200" y="764373"/>
            <a:ext cx="8092440" cy="378627"/>
          </a:xfrm>
        </p:spPr>
        <p:txBody>
          <a:bodyPr>
            <a:noAutofit/>
          </a:bodyPr>
          <a:lstStyle/>
          <a:p>
            <a:pPr algn="ctr"/>
            <a:r>
              <a:rPr lang="en-US" sz="2800" dirty="0">
                <a:cs typeface="Times New Roman" panose="02020603050405020304" pitchFamily="18" charset="0"/>
              </a:rPr>
              <a:t>Ramifications for Violating </a:t>
            </a:r>
            <a:br>
              <a:rPr lang="en-US" sz="2800" dirty="0">
                <a:cs typeface="Times New Roman" panose="02020603050405020304" pitchFamily="18" charset="0"/>
              </a:rPr>
            </a:br>
            <a:r>
              <a:rPr lang="en-US" sz="2800" dirty="0">
                <a:cs typeface="Times New Roman" panose="02020603050405020304" pitchFamily="18" charset="0"/>
              </a:rPr>
              <a:t>Section 1090</a:t>
            </a:r>
          </a:p>
        </p:txBody>
      </p:sp>
      <p:sp>
        <p:nvSpPr>
          <p:cNvPr id="3" name="Content Placeholder 2">
            <a:extLst>
              <a:ext uri="{FF2B5EF4-FFF2-40B4-BE49-F238E27FC236}">
                <a16:creationId xmlns:a16="http://schemas.microsoft.com/office/drawing/2014/main" id="{AB6F941A-B77D-0EF8-72AD-24A1264B3085}"/>
              </a:ext>
            </a:extLst>
          </p:cNvPr>
          <p:cNvSpPr>
            <a:spLocks noGrp="1"/>
          </p:cNvSpPr>
          <p:nvPr>
            <p:ph idx="1"/>
          </p:nvPr>
        </p:nvSpPr>
        <p:spPr>
          <a:xfrm>
            <a:off x="914400" y="2057400"/>
            <a:ext cx="7635240" cy="4206240"/>
          </a:xfrm>
        </p:spPr>
        <p:txBody>
          <a:bodyPr>
            <a:normAutofit/>
          </a:bodyPr>
          <a:lstStyle/>
          <a:p>
            <a:r>
              <a:rPr lang="en-US" sz="2800" dirty="0">
                <a:cs typeface="Times New Roman" panose="02020603050405020304" pitchFamily="18" charset="0"/>
              </a:rPr>
              <a:t>Criminal</a:t>
            </a:r>
          </a:p>
          <a:p>
            <a:pPr lvl="1">
              <a:buFont typeface="Wingdings" panose="05000000000000000000" pitchFamily="2" charset="2"/>
              <a:buChar char="Ø"/>
            </a:pPr>
            <a:r>
              <a:rPr lang="en-US" sz="2800" dirty="0">
                <a:cs typeface="Times New Roman" panose="02020603050405020304" pitchFamily="18" charset="0"/>
              </a:rPr>
              <a:t>Willful Violation = Felony</a:t>
            </a:r>
          </a:p>
          <a:p>
            <a:pPr lvl="1">
              <a:buFont typeface="Wingdings" panose="05000000000000000000" pitchFamily="2" charset="2"/>
              <a:buChar char="Ø"/>
            </a:pPr>
            <a:r>
              <a:rPr lang="en-US" sz="2800" dirty="0">
                <a:cs typeface="Times New Roman" panose="02020603050405020304" pitchFamily="18" charset="0"/>
              </a:rPr>
              <a:t>Lifetime bar to public office</a:t>
            </a:r>
          </a:p>
          <a:p>
            <a:pPr marL="342900" lvl="1" indent="0">
              <a:buNone/>
            </a:pPr>
            <a:endParaRPr lang="en-US" sz="2800" dirty="0">
              <a:cs typeface="Times New Roman" panose="02020603050405020304" pitchFamily="18" charset="0"/>
            </a:endParaRPr>
          </a:p>
          <a:p>
            <a:r>
              <a:rPr lang="en-US" sz="2800" dirty="0">
                <a:cs typeface="Times New Roman" panose="02020603050405020304" pitchFamily="18" charset="0"/>
              </a:rPr>
              <a:t>Civil</a:t>
            </a:r>
          </a:p>
          <a:p>
            <a:pPr lvl="1">
              <a:buFont typeface="Wingdings" panose="05000000000000000000" pitchFamily="2" charset="2"/>
              <a:buChar char="Ø"/>
            </a:pPr>
            <a:r>
              <a:rPr lang="en-US" sz="2800" dirty="0">
                <a:cs typeface="Times New Roman" panose="02020603050405020304" pitchFamily="18" charset="0"/>
              </a:rPr>
              <a:t>Contract = Void and unenforceable</a:t>
            </a:r>
          </a:p>
          <a:p>
            <a:pPr lvl="1">
              <a:buFont typeface="Wingdings" panose="05000000000000000000" pitchFamily="2" charset="2"/>
              <a:buChar char="Ø"/>
            </a:pPr>
            <a:r>
              <a:rPr lang="en-US" sz="2800" dirty="0">
                <a:cs typeface="Times New Roman" panose="02020603050405020304" pitchFamily="18" charset="0"/>
              </a:rPr>
              <a:t>Disgorgement of all money</a:t>
            </a:r>
          </a:p>
        </p:txBody>
      </p:sp>
    </p:spTree>
    <p:extLst>
      <p:ext uri="{BB962C8B-B14F-4D97-AF65-F5344CB8AC3E}">
        <p14:creationId xmlns:p14="http://schemas.microsoft.com/office/powerpoint/2010/main" val="758416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24281-5501-FD14-1FF0-1BDF3057A5F2}"/>
              </a:ext>
            </a:extLst>
          </p:cNvPr>
          <p:cNvSpPr>
            <a:spLocks noGrp="1"/>
          </p:cNvSpPr>
          <p:nvPr>
            <p:ph type="title"/>
          </p:nvPr>
        </p:nvSpPr>
        <p:spPr>
          <a:xfrm>
            <a:off x="628650" y="1131094"/>
            <a:ext cx="7886700" cy="3984974"/>
          </a:xfrm>
        </p:spPr>
        <p:txBody>
          <a:bodyPr/>
          <a:lstStyle/>
          <a:p>
            <a:pPr algn="ctr"/>
            <a:r>
              <a:rPr lang="en-US" dirty="0">
                <a:cs typeface="Times New Roman" panose="02020603050405020304" pitchFamily="18" charset="0"/>
              </a:rPr>
              <a:t>Notable Section 1090 Cases</a:t>
            </a:r>
          </a:p>
        </p:txBody>
      </p:sp>
    </p:spTree>
    <p:extLst>
      <p:ext uri="{BB962C8B-B14F-4D97-AF65-F5344CB8AC3E}">
        <p14:creationId xmlns:p14="http://schemas.microsoft.com/office/powerpoint/2010/main" val="3643172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1D857-B327-4FA0-B37F-BA07A5EE53AF}"/>
              </a:ext>
            </a:extLst>
          </p:cNvPr>
          <p:cNvSpPr>
            <a:spLocks noGrp="1"/>
          </p:cNvSpPr>
          <p:nvPr>
            <p:ph type="title"/>
          </p:nvPr>
        </p:nvSpPr>
        <p:spPr>
          <a:xfrm>
            <a:off x="594359" y="1905000"/>
            <a:ext cx="7916229" cy="2213018"/>
          </a:xfrm>
        </p:spPr>
        <p:txBody>
          <a:bodyPr>
            <a:normAutofit fontScale="90000"/>
          </a:bodyPr>
          <a:lstStyle/>
          <a:p>
            <a:pPr algn="ctr"/>
            <a:br>
              <a:rPr lang="en-US" sz="2625" dirty="0"/>
            </a:br>
            <a:r>
              <a:rPr lang="en-US" sz="3100" b="1" dirty="0"/>
              <a:t>Agenda</a:t>
            </a:r>
            <a:br>
              <a:rPr lang="en-US" sz="3100" b="1" dirty="0"/>
            </a:br>
            <a:br>
              <a:rPr lang="en-US" sz="3100" dirty="0"/>
            </a:br>
            <a:r>
              <a:rPr lang="en-US" sz="3100" dirty="0"/>
              <a:t>Contractual Conflicts/Government Code </a:t>
            </a:r>
            <a:r>
              <a:rPr lang="en-US" altLang="en-US" sz="3100" dirty="0">
                <a:ea typeface="ＭＳ Ｐゴシック" panose="020B0600070205080204" pitchFamily="34" charset="-128"/>
                <a:cs typeface="Arial" panose="020B0604020202020204" pitchFamily="34" charset="0"/>
              </a:rPr>
              <a:t>§1090</a:t>
            </a:r>
            <a:br>
              <a:rPr lang="en-US" altLang="en-US" sz="3100" dirty="0">
                <a:ea typeface="ＭＳ Ｐゴシック" panose="020B0600070205080204" pitchFamily="34" charset="-128"/>
                <a:cs typeface="Arial" panose="020B0604020202020204" pitchFamily="34" charset="0"/>
              </a:rPr>
            </a:br>
            <a:br>
              <a:rPr lang="en-US" altLang="en-US" sz="3100" dirty="0">
                <a:ea typeface="ＭＳ Ｐゴシック" panose="020B0600070205080204" pitchFamily="34" charset="-128"/>
                <a:cs typeface="Arial" panose="020B0604020202020204" pitchFamily="34" charset="0"/>
              </a:rPr>
            </a:br>
            <a:r>
              <a:rPr lang="en-US" altLang="en-US" sz="3100" dirty="0">
                <a:ea typeface="ＭＳ Ｐゴシック" panose="020B0600070205080204" pitchFamily="34" charset="-128"/>
                <a:cs typeface="Arial" panose="020B0604020202020204" pitchFamily="34" charset="0"/>
              </a:rPr>
              <a:t>Political Reform Act</a:t>
            </a:r>
            <a:br>
              <a:rPr lang="en-US" altLang="en-US" sz="3100" dirty="0">
                <a:ea typeface="ＭＳ Ｐゴシック" panose="020B0600070205080204" pitchFamily="34" charset="-128"/>
                <a:cs typeface="Arial" panose="020B0604020202020204" pitchFamily="34" charset="0"/>
              </a:rPr>
            </a:br>
            <a:r>
              <a:rPr lang="en-US" altLang="en-US" sz="3100" dirty="0">
                <a:ea typeface="ＭＳ Ｐゴシック" panose="020B0600070205080204" pitchFamily="34" charset="-128"/>
                <a:cs typeface="Arial" panose="020B0604020202020204" pitchFamily="34" charset="0"/>
              </a:rPr>
              <a:t> </a:t>
            </a:r>
            <a:br>
              <a:rPr lang="en-US" altLang="en-US" sz="3100" dirty="0">
                <a:ea typeface="ＭＳ Ｐゴシック" panose="020B0600070205080204" pitchFamily="34" charset="-128"/>
                <a:cs typeface="Arial" panose="020B0604020202020204" pitchFamily="34" charset="0"/>
              </a:rPr>
            </a:br>
            <a:r>
              <a:rPr lang="en-US" altLang="en-US" sz="3100" dirty="0">
                <a:ea typeface="ＭＳ Ｐゴシック" panose="020B0600070205080204" pitchFamily="34" charset="-128"/>
                <a:cs typeface="Arial" panose="020B0604020202020204" pitchFamily="34" charset="0"/>
              </a:rPr>
              <a:t>Campaign Contributions/the Levine Act</a:t>
            </a:r>
            <a:br>
              <a:rPr lang="en-US" sz="2625" dirty="0"/>
            </a:br>
            <a:endParaRPr lang="en-US" sz="2625" dirty="0"/>
          </a:p>
        </p:txBody>
      </p:sp>
      <p:sp>
        <p:nvSpPr>
          <p:cNvPr id="3" name="Text Placeholder 2">
            <a:extLst>
              <a:ext uri="{FF2B5EF4-FFF2-40B4-BE49-F238E27FC236}">
                <a16:creationId xmlns:a16="http://schemas.microsoft.com/office/drawing/2014/main" id="{8D9DFC44-B036-4E07-B7F3-88B150CD1644}"/>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07492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A8A25-938F-40E7-BB2E-93FB755FEF75}"/>
              </a:ext>
            </a:extLst>
          </p:cNvPr>
          <p:cNvSpPr>
            <a:spLocks noGrp="1"/>
          </p:cNvSpPr>
          <p:nvPr>
            <p:ph type="title"/>
          </p:nvPr>
        </p:nvSpPr>
        <p:spPr>
          <a:xfrm>
            <a:off x="685800" y="304800"/>
            <a:ext cx="7863840" cy="1752601"/>
          </a:xfrm>
        </p:spPr>
        <p:txBody>
          <a:bodyPr>
            <a:normAutofit/>
          </a:bodyPr>
          <a:lstStyle/>
          <a:p>
            <a:pPr algn="ctr"/>
            <a:r>
              <a:rPr lang="en-US" sz="2800" i="1" dirty="0" err="1">
                <a:cs typeface="Times New Roman" panose="02020603050405020304" pitchFamily="18" charset="0"/>
              </a:rPr>
              <a:t>Berka</a:t>
            </a:r>
            <a:r>
              <a:rPr lang="en-US" sz="2800" i="1" dirty="0">
                <a:cs typeface="Times New Roman" panose="02020603050405020304" pitchFamily="18" charset="0"/>
              </a:rPr>
              <a:t> v. Woodward </a:t>
            </a:r>
            <a:r>
              <a:rPr lang="en-US" sz="2800" dirty="0">
                <a:cs typeface="Times New Roman" panose="02020603050405020304" pitchFamily="18" charset="0"/>
              </a:rPr>
              <a:t>(1899)</a:t>
            </a:r>
            <a:br>
              <a:rPr lang="en-US" sz="2800" dirty="0">
                <a:cs typeface="Times New Roman" panose="02020603050405020304" pitchFamily="18" charset="0"/>
              </a:rPr>
            </a:br>
            <a:r>
              <a:rPr lang="en-US" sz="2800" dirty="0">
                <a:cs typeface="Times New Roman" panose="02020603050405020304" pitchFamily="18" charset="0"/>
              </a:rPr>
              <a:t>125 Cal. 119</a:t>
            </a:r>
          </a:p>
        </p:txBody>
      </p:sp>
      <p:pic>
        <p:nvPicPr>
          <p:cNvPr id="6" name="Content Placeholder 5" descr="A picture containing outdoor, ground, track, old">
            <a:extLst>
              <a:ext uri="{FF2B5EF4-FFF2-40B4-BE49-F238E27FC236}">
                <a16:creationId xmlns:a16="http://schemas.microsoft.com/office/drawing/2014/main" id="{55CF04E8-6ACB-9642-D613-F6E4B40FBD5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981063"/>
            <a:ext cx="6785429" cy="3429138"/>
          </a:xfrm>
        </p:spPr>
      </p:pic>
    </p:spTree>
    <p:extLst>
      <p:ext uri="{BB962C8B-B14F-4D97-AF65-F5344CB8AC3E}">
        <p14:creationId xmlns:p14="http://schemas.microsoft.com/office/powerpoint/2010/main" val="1182287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F29AF-ED1B-630F-3CB7-C838D17A3B1E}"/>
              </a:ext>
            </a:extLst>
          </p:cNvPr>
          <p:cNvSpPr>
            <a:spLocks noGrp="1"/>
          </p:cNvSpPr>
          <p:nvPr>
            <p:ph type="title"/>
          </p:nvPr>
        </p:nvSpPr>
        <p:spPr>
          <a:xfrm>
            <a:off x="533400" y="-533400"/>
            <a:ext cx="8016240" cy="2590801"/>
          </a:xfrm>
        </p:spPr>
        <p:txBody>
          <a:bodyPr>
            <a:normAutofit/>
          </a:bodyPr>
          <a:lstStyle/>
          <a:p>
            <a:pPr algn="ctr"/>
            <a:r>
              <a:rPr lang="en-US" sz="2800" i="1" dirty="0" err="1">
                <a:cs typeface="Times New Roman" panose="02020603050405020304" pitchFamily="18" charset="0"/>
              </a:rPr>
              <a:t>Berka</a:t>
            </a:r>
            <a:r>
              <a:rPr lang="en-US" sz="2800" i="1" dirty="0">
                <a:cs typeface="Times New Roman" panose="02020603050405020304" pitchFamily="18" charset="0"/>
              </a:rPr>
              <a:t> v. Woodward </a:t>
            </a:r>
            <a:r>
              <a:rPr lang="en-US" sz="2800" dirty="0">
                <a:cs typeface="Times New Roman" panose="02020603050405020304" pitchFamily="18" charset="0"/>
              </a:rPr>
              <a:t>(1899)</a:t>
            </a:r>
            <a:br>
              <a:rPr lang="en-US" sz="2800" dirty="0">
                <a:cs typeface="Times New Roman" panose="02020603050405020304" pitchFamily="18" charset="0"/>
              </a:rPr>
            </a:br>
            <a:r>
              <a:rPr lang="en-US" sz="2800" dirty="0">
                <a:cs typeface="Times New Roman" panose="02020603050405020304" pitchFamily="18" charset="0"/>
              </a:rPr>
              <a:t>125 Cal. 119</a:t>
            </a:r>
          </a:p>
        </p:txBody>
      </p:sp>
      <p:sp>
        <p:nvSpPr>
          <p:cNvPr id="3" name="Content Placeholder 2">
            <a:extLst>
              <a:ext uri="{FF2B5EF4-FFF2-40B4-BE49-F238E27FC236}">
                <a16:creationId xmlns:a16="http://schemas.microsoft.com/office/drawing/2014/main" id="{EA3B37F5-BAFD-D741-0037-25314F4C38D8}"/>
              </a:ext>
            </a:extLst>
          </p:cNvPr>
          <p:cNvSpPr>
            <a:spLocks noGrp="1"/>
          </p:cNvSpPr>
          <p:nvPr>
            <p:ph idx="1"/>
          </p:nvPr>
        </p:nvSpPr>
        <p:spPr>
          <a:xfrm>
            <a:off x="457200" y="1600200"/>
            <a:ext cx="8092440" cy="4663440"/>
          </a:xfrm>
        </p:spPr>
        <p:txBody>
          <a:bodyPr>
            <a:noAutofit/>
          </a:bodyPr>
          <a:lstStyle/>
          <a:p>
            <a:r>
              <a:rPr lang="en-US" sz="2800" dirty="0">
                <a:cs typeface="Times New Roman" panose="02020603050405020304" pitchFamily="18" charset="0"/>
              </a:rPr>
              <a:t>City Council Member sold lumber and materials to the City.</a:t>
            </a:r>
          </a:p>
          <a:p>
            <a:pPr marL="171450" indent="0">
              <a:buNone/>
            </a:pPr>
            <a:endParaRPr lang="en-US" sz="2800" dirty="0">
              <a:cs typeface="Times New Roman" panose="02020603050405020304" pitchFamily="18" charset="0"/>
            </a:endParaRPr>
          </a:p>
          <a:p>
            <a:r>
              <a:rPr lang="en-US" sz="2800" dirty="0">
                <a:cs typeface="Times New Roman" panose="02020603050405020304" pitchFamily="18" charset="0"/>
              </a:rPr>
              <a:t>Section 1090 (then Political Code section 920) applies to both express contracts and implied contracts.</a:t>
            </a:r>
          </a:p>
          <a:p>
            <a:endParaRPr lang="en-US" sz="2800" dirty="0">
              <a:cs typeface="Times New Roman" panose="02020603050405020304" pitchFamily="18" charset="0"/>
            </a:endParaRPr>
          </a:p>
          <a:p>
            <a:r>
              <a:rPr lang="en-US" sz="2800" dirty="0">
                <a:cs typeface="Times New Roman" panose="02020603050405020304" pitchFamily="18" charset="0"/>
              </a:rPr>
              <a:t>“The law will not imply a promise to pay for services illegally rendered under a contract expressly prohibited by law.”</a:t>
            </a:r>
          </a:p>
        </p:txBody>
      </p:sp>
    </p:spTree>
    <p:extLst>
      <p:ext uri="{BB962C8B-B14F-4D97-AF65-F5344CB8AC3E}">
        <p14:creationId xmlns:p14="http://schemas.microsoft.com/office/powerpoint/2010/main" val="7051348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C0320-A229-A280-7807-8E47680CDB42}"/>
              </a:ext>
            </a:extLst>
          </p:cNvPr>
          <p:cNvSpPr>
            <a:spLocks noGrp="1"/>
          </p:cNvSpPr>
          <p:nvPr>
            <p:ph type="title"/>
          </p:nvPr>
        </p:nvSpPr>
        <p:spPr>
          <a:xfrm>
            <a:off x="381000" y="381000"/>
            <a:ext cx="8168640" cy="1676401"/>
          </a:xfrm>
        </p:spPr>
        <p:txBody>
          <a:bodyPr>
            <a:normAutofit/>
          </a:bodyPr>
          <a:lstStyle/>
          <a:p>
            <a:pPr algn="ctr"/>
            <a:r>
              <a:rPr lang="en-US" sz="2800" i="1" dirty="0">
                <a:cs typeface="Times New Roman" panose="02020603050405020304" pitchFamily="18" charset="0"/>
              </a:rPr>
              <a:t>Stigall v. Taft </a:t>
            </a:r>
            <a:r>
              <a:rPr lang="en-US" sz="2800" dirty="0">
                <a:cs typeface="Times New Roman" panose="02020603050405020304" pitchFamily="18" charset="0"/>
              </a:rPr>
              <a:t>(1962)</a:t>
            </a:r>
            <a:br>
              <a:rPr lang="en-US" sz="2800" dirty="0">
                <a:cs typeface="Times New Roman" panose="02020603050405020304" pitchFamily="18" charset="0"/>
              </a:rPr>
            </a:br>
            <a:r>
              <a:rPr lang="en-US" sz="2800" dirty="0">
                <a:cs typeface="Times New Roman" panose="02020603050405020304" pitchFamily="18" charset="0"/>
              </a:rPr>
              <a:t>58 Cal.2d 565</a:t>
            </a:r>
          </a:p>
        </p:txBody>
      </p:sp>
      <p:pic>
        <p:nvPicPr>
          <p:cNvPr id="4" name="Picture 3" descr="A sign on the side of the road&#10;&#10;Description automatically generated with medium confidence">
            <a:extLst>
              <a:ext uri="{FF2B5EF4-FFF2-40B4-BE49-F238E27FC236}">
                <a16:creationId xmlns:a16="http://schemas.microsoft.com/office/drawing/2014/main" id="{E62585A8-BFA5-3605-F746-A8A725A152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1797474"/>
            <a:ext cx="5324967" cy="3993726"/>
          </a:xfrm>
          <a:prstGeom prst="rect">
            <a:avLst/>
          </a:prstGeom>
        </p:spPr>
      </p:pic>
    </p:spTree>
    <p:extLst>
      <p:ext uri="{BB962C8B-B14F-4D97-AF65-F5344CB8AC3E}">
        <p14:creationId xmlns:p14="http://schemas.microsoft.com/office/powerpoint/2010/main" val="637348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0EAD6-817D-ADFD-04C6-6439B77F4653}"/>
              </a:ext>
            </a:extLst>
          </p:cNvPr>
          <p:cNvSpPr>
            <a:spLocks noGrp="1"/>
          </p:cNvSpPr>
          <p:nvPr>
            <p:ph type="title"/>
          </p:nvPr>
        </p:nvSpPr>
        <p:spPr>
          <a:xfrm>
            <a:off x="575887" y="-685800"/>
            <a:ext cx="7955280" cy="2740828"/>
          </a:xfrm>
        </p:spPr>
        <p:txBody>
          <a:bodyPr>
            <a:normAutofit/>
          </a:bodyPr>
          <a:lstStyle/>
          <a:p>
            <a:pPr algn="ctr"/>
            <a:r>
              <a:rPr lang="en-US" sz="2800" i="1" dirty="0">
                <a:cs typeface="Times New Roman" panose="02020603050405020304" pitchFamily="18" charset="0"/>
              </a:rPr>
              <a:t>Stigall v. Taft </a:t>
            </a:r>
            <a:r>
              <a:rPr lang="en-US" sz="2800" dirty="0">
                <a:cs typeface="Times New Roman" panose="02020603050405020304" pitchFamily="18" charset="0"/>
              </a:rPr>
              <a:t>(1962)</a:t>
            </a:r>
            <a:br>
              <a:rPr lang="en-US" sz="2800" dirty="0">
                <a:cs typeface="Times New Roman" panose="02020603050405020304" pitchFamily="18" charset="0"/>
              </a:rPr>
            </a:br>
            <a:r>
              <a:rPr lang="en-US" sz="2800" dirty="0">
                <a:cs typeface="Times New Roman" panose="02020603050405020304" pitchFamily="18" charset="0"/>
              </a:rPr>
              <a:t>58 Cal.2d 565</a:t>
            </a:r>
          </a:p>
        </p:txBody>
      </p:sp>
      <p:sp>
        <p:nvSpPr>
          <p:cNvPr id="3" name="Content Placeholder 2">
            <a:extLst>
              <a:ext uri="{FF2B5EF4-FFF2-40B4-BE49-F238E27FC236}">
                <a16:creationId xmlns:a16="http://schemas.microsoft.com/office/drawing/2014/main" id="{E1AA875B-D49D-8D93-1B99-12C4C5662A85}"/>
              </a:ext>
            </a:extLst>
          </p:cNvPr>
          <p:cNvSpPr>
            <a:spLocks noGrp="1"/>
          </p:cNvSpPr>
          <p:nvPr>
            <p:ph idx="1"/>
          </p:nvPr>
        </p:nvSpPr>
        <p:spPr>
          <a:xfrm>
            <a:off x="575887" y="1676400"/>
            <a:ext cx="7955280" cy="4069080"/>
          </a:xfrm>
        </p:spPr>
        <p:txBody>
          <a:bodyPr>
            <a:noAutofit/>
          </a:bodyPr>
          <a:lstStyle/>
          <a:p>
            <a:r>
              <a:rPr lang="en-US" sz="2800" dirty="0">
                <a:cs typeface="Times New Roman" panose="02020603050405020304" pitchFamily="18" charset="0"/>
              </a:rPr>
              <a:t>Council Member’s plumbing company was lowest bidder on a city project to construct a civic center.</a:t>
            </a:r>
          </a:p>
          <a:p>
            <a:endParaRPr lang="en-US" sz="2800" dirty="0">
              <a:cs typeface="Times New Roman" panose="02020603050405020304" pitchFamily="18" charset="0"/>
            </a:endParaRPr>
          </a:p>
          <a:p>
            <a:r>
              <a:rPr lang="en-US" sz="2800" dirty="0">
                <a:cs typeface="Times New Roman" panose="02020603050405020304" pitchFamily="18" charset="0"/>
              </a:rPr>
              <a:t>Council Member was on the City Council’s building committee, which supervised the drawing of plans and specifications for the construction.</a:t>
            </a:r>
          </a:p>
        </p:txBody>
      </p:sp>
    </p:spTree>
    <p:extLst>
      <p:ext uri="{BB962C8B-B14F-4D97-AF65-F5344CB8AC3E}">
        <p14:creationId xmlns:p14="http://schemas.microsoft.com/office/powerpoint/2010/main" val="3885535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994B7-FE3D-714D-D5C9-A5D8FDBEC137}"/>
              </a:ext>
            </a:extLst>
          </p:cNvPr>
          <p:cNvSpPr>
            <a:spLocks noGrp="1"/>
          </p:cNvSpPr>
          <p:nvPr>
            <p:ph type="title"/>
          </p:nvPr>
        </p:nvSpPr>
        <p:spPr>
          <a:xfrm>
            <a:off x="304800" y="0"/>
            <a:ext cx="8244840" cy="2057401"/>
          </a:xfrm>
        </p:spPr>
        <p:txBody>
          <a:bodyPr>
            <a:normAutofit/>
          </a:bodyPr>
          <a:lstStyle/>
          <a:p>
            <a:pPr algn="ctr"/>
            <a:r>
              <a:rPr lang="en-US" sz="2800" dirty="0"/>
              <a:t>Stigall v. Taft (1962)</a:t>
            </a:r>
            <a:br>
              <a:rPr lang="en-US" sz="2800" dirty="0"/>
            </a:br>
            <a:r>
              <a:rPr lang="en-US" sz="2800" dirty="0"/>
              <a:t>58 Cal.2d 565</a:t>
            </a:r>
          </a:p>
        </p:txBody>
      </p:sp>
      <p:sp>
        <p:nvSpPr>
          <p:cNvPr id="3" name="Content Placeholder 2">
            <a:extLst>
              <a:ext uri="{FF2B5EF4-FFF2-40B4-BE49-F238E27FC236}">
                <a16:creationId xmlns:a16="http://schemas.microsoft.com/office/drawing/2014/main" id="{E62F6966-1D9B-5930-4D8C-24644C3B2F70}"/>
              </a:ext>
            </a:extLst>
          </p:cNvPr>
          <p:cNvSpPr>
            <a:spLocks noGrp="1"/>
          </p:cNvSpPr>
          <p:nvPr>
            <p:ph idx="1"/>
          </p:nvPr>
        </p:nvSpPr>
        <p:spPr>
          <a:xfrm>
            <a:off x="762000" y="1828800"/>
            <a:ext cx="7787640" cy="4434840"/>
          </a:xfrm>
        </p:spPr>
        <p:txBody>
          <a:bodyPr/>
          <a:lstStyle/>
          <a:p>
            <a:endParaRPr lang="en-US" dirty="0"/>
          </a:p>
          <a:p>
            <a:r>
              <a:rPr lang="en-US" sz="2800" dirty="0"/>
              <a:t>Council Member resigned from the Council before the Contract was entered into.</a:t>
            </a:r>
          </a:p>
          <a:p>
            <a:endParaRPr lang="en-US" sz="2800" dirty="0"/>
          </a:p>
          <a:p>
            <a:r>
              <a:rPr lang="en-US" sz="2800" dirty="0"/>
              <a:t>“Making a contract” includes “planning, preliminary discussions, compromises, drawing of plans and specifications and solicitation of bids.”</a:t>
            </a:r>
          </a:p>
          <a:p>
            <a:endParaRPr lang="en-US" dirty="0"/>
          </a:p>
        </p:txBody>
      </p:sp>
      <p:sp>
        <p:nvSpPr>
          <p:cNvPr id="4" name="Slide Number Placeholder 3">
            <a:extLst>
              <a:ext uri="{FF2B5EF4-FFF2-40B4-BE49-F238E27FC236}">
                <a16:creationId xmlns:a16="http://schemas.microsoft.com/office/drawing/2014/main" id="{F157A55A-6CE5-94BA-1A51-E1CA22448A61}"/>
              </a:ext>
            </a:extLst>
          </p:cNvPr>
          <p:cNvSpPr>
            <a:spLocks noGrp="1"/>
          </p:cNvSpPr>
          <p:nvPr>
            <p:ph type="sldNum" sz="quarter" idx="12"/>
          </p:nvPr>
        </p:nvSpPr>
        <p:spPr/>
        <p:txBody>
          <a:bodyPr/>
          <a:lstStyle/>
          <a:p>
            <a:pPr>
              <a:defRPr/>
            </a:pPr>
            <a:fld id="{D474B1C9-B4CA-40D6-91CD-17DBA61D0959}" type="slidenum">
              <a:rPr lang="en-US" smtClean="0"/>
              <a:pPr>
                <a:defRPr/>
              </a:pPr>
              <a:t>24</a:t>
            </a:fld>
            <a:endParaRPr lang="en-US" dirty="0"/>
          </a:p>
        </p:txBody>
      </p:sp>
    </p:spTree>
    <p:extLst>
      <p:ext uri="{BB962C8B-B14F-4D97-AF65-F5344CB8AC3E}">
        <p14:creationId xmlns:p14="http://schemas.microsoft.com/office/powerpoint/2010/main" val="8937485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B4089-2ECA-0640-447D-531EDD6FC0AC}"/>
              </a:ext>
            </a:extLst>
          </p:cNvPr>
          <p:cNvSpPr>
            <a:spLocks noGrp="1"/>
          </p:cNvSpPr>
          <p:nvPr>
            <p:ph type="title"/>
          </p:nvPr>
        </p:nvSpPr>
        <p:spPr>
          <a:xfrm>
            <a:off x="914400" y="-304800"/>
            <a:ext cx="7635240" cy="2362201"/>
          </a:xfrm>
        </p:spPr>
        <p:txBody>
          <a:bodyPr>
            <a:normAutofit/>
          </a:bodyPr>
          <a:lstStyle/>
          <a:p>
            <a:pPr algn="ctr"/>
            <a:r>
              <a:rPr lang="en-US" sz="2800" i="1" dirty="0">
                <a:cs typeface="Times New Roman" panose="02020603050405020304" pitchFamily="18" charset="0"/>
              </a:rPr>
              <a:t>Thomson v. Call </a:t>
            </a:r>
            <a:r>
              <a:rPr lang="en-US" sz="2800" dirty="0">
                <a:cs typeface="Times New Roman" panose="02020603050405020304" pitchFamily="18" charset="0"/>
              </a:rPr>
              <a:t>(1985)</a:t>
            </a:r>
            <a:br>
              <a:rPr lang="en-US" sz="2800" dirty="0">
                <a:cs typeface="Times New Roman" panose="02020603050405020304" pitchFamily="18" charset="0"/>
              </a:rPr>
            </a:br>
            <a:r>
              <a:rPr lang="en-US" sz="2800" dirty="0">
                <a:cs typeface="Times New Roman" panose="02020603050405020304" pitchFamily="18" charset="0"/>
              </a:rPr>
              <a:t>38 Cal.3d 633</a:t>
            </a:r>
          </a:p>
        </p:txBody>
      </p:sp>
      <p:pic>
        <p:nvPicPr>
          <p:cNvPr id="4" name="Picture 3" descr="A picture containing text, outdoor, old, white&#10;&#10;Description automatically generated">
            <a:extLst>
              <a:ext uri="{FF2B5EF4-FFF2-40B4-BE49-F238E27FC236}">
                <a16:creationId xmlns:a16="http://schemas.microsoft.com/office/drawing/2014/main" id="{E904ED9D-1CD8-ADEE-BDEF-9641E1F755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4632" y="1752600"/>
            <a:ext cx="5574735" cy="4085757"/>
          </a:xfrm>
          <a:prstGeom prst="rect">
            <a:avLst/>
          </a:prstGeom>
        </p:spPr>
      </p:pic>
    </p:spTree>
    <p:extLst>
      <p:ext uri="{BB962C8B-B14F-4D97-AF65-F5344CB8AC3E}">
        <p14:creationId xmlns:p14="http://schemas.microsoft.com/office/powerpoint/2010/main" val="32687520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423DA-9A49-22E9-2838-951276A5F972}"/>
              </a:ext>
            </a:extLst>
          </p:cNvPr>
          <p:cNvSpPr>
            <a:spLocks noGrp="1"/>
          </p:cNvSpPr>
          <p:nvPr>
            <p:ph type="title"/>
          </p:nvPr>
        </p:nvSpPr>
        <p:spPr>
          <a:xfrm>
            <a:off x="594360" y="-685800"/>
            <a:ext cx="7955280" cy="2743201"/>
          </a:xfrm>
        </p:spPr>
        <p:txBody>
          <a:bodyPr>
            <a:normAutofit/>
          </a:bodyPr>
          <a:lstStyle/>
          <a:p>
            <a:pPr algn="ctr"/>
            <a:r>
              <a:rPr lang="en-US" sz="2800" i="1" dirty="0">
                <a:cs typeface="Times New Roman" panose="02020603050405020304" pitchFamily="18" charset="0"/>
              </a:rPr>
              <a:t>Thomson v. Call </a:t>
            </a:r>
            <a:r>
              <a:rPr lang="en-US" sz="2800" dirty="0">
                <a:cs typeface="Times New Roman" panose="02020603050405020304" pitchFamily="18" charset="0"/>
              </a:rPr>
              <a:t>(1985)</a:t>
            </a:r>
            <a:br>
              <a:rPr lang="en-US" sz="2800" dirty="0">
                <a:cs typeface="Times New Roman" panose="02020603050405020304" pitchFamily="18" charset="0"/>
              </a:rPr>
            </a:br>
            <a:r>
              <a:rPr lang="en-US" sz="2800" dirty="0">
                <a:cs typeface="Times New Roman" panose="02020603050405020304" pitchFamily="18" charset="0"/>
              </a:rPr>
              <a:t>38 Cal.3d 633</a:t>
            </a:r>
          </a:p>
        </p:txBody>
      </p:sp>
      <p:sp>
        <p:nvSpPr>
          <p:cNvPr id="3" name="Content Placeholder 2">
            <a:extLst>
              <a:ext uri="{FF2B5EF4-FFF2-40B4-BE49-F238E27FC236}">
                <a16:creationId xmlns:a16="http://schemas.microsoft.com/office/drawing/2014/main" id="{A85AC3A1-9B03-B430-FB58-0002B1D4E067}"/>
              </a:ext>
            </a:extLst>
          </p:cNvPr>
          <p:cNvSpPr>
            <a:spLocks noGrp="1"/>
          </p:cNvSpPr>
          <p:nvPr>
            <p:ph idx="1"/>
          </p:nvPr>
        </p:nvSpPr>
        <p:spPr>
          <a:xfrm>
            <a:off x="533400" y="1524000"/>
            <a:ext cx="8016240" cy="4739640"/>
          </a:xfrm>
        </p:spPr>
        <p:txBody>
          <a:bodyPr>
            <a:normAutofit fontScale="92500" lnSpcReduction="20000"/>
          </a:bodyPr>
          <a:lstStyle/>
          <a:p>
            <a:r>
              <a:rPr lang="en-US" sz="3000" dirty="0">
                <a:cs typeface="Times New Roman" panose="02020603050405020304" pitchFamily="18" charset="0"/>
              </a:rPr>
              <a:t>Council member sells land to developer who then conveys the land to the city for a park.</a:t>
            </a:r>
          </a:p>
          <a:p>
            <a:endParaRPr lang="en-US" sz="3000" dirty="0">
              <a:cs typeface="Times New Roman" panose="02020603050405020304" pitchFamily="18" charset="0"/>
            </a:endParaRPr>
          </a:p>
          <a:p>
            <a:r>
              <a:rPr lang="en-US" sz="3000" dirty="0">
                <a:cs typeface="Times New Roman" panose="02020603050405020304" pitchFamily="18" charset="0"/>
              </a:rPr>
              <a:t>Civil liability under section 1090 is not affected by the presence or absence of fraud, by the official’s good faith disclosure of interest, or by nonparticipation in voting.</a:t>
            </a:r>
          </a:p>
          <a:p>
            <a:endParaRPr lang="en-US" sz="3000" dirty="0">
              <a:cs typeface="Times New Roman" panose="02020603050405020304" pitchFamily="18" charset="0"/>
            </a:endParaRPr>
          </a:p>
          <a:p>
            <a:r>
              <a:rPr lang="en-US" sz="3000" dirty="0">
                <a:cs typeface="Times New Roman" panose="02020603050405020304" pitchFamily="18" charset="0"/>
              </a:rPr>
              <a:t>Court orders that the city retains the land and that the council member pay the city the amount he received for the land - $258,000 plus interest.</a:t>
            </a:r>
          </a:p>
          <a:p>
            <a:endParaRPr lang="en-US" dirty="0"/>
          </a:p>
        </p:txBody>
      </p:sp>
    </p:spTree>
    <p:extLst>
      <p:ext uri="{BB962C8B-B14F-4D97-AF65-F5344CB8AC3E}">
        <p14:creationId xmlns:p14="http://schemas.microsoft.com/office/powerpoint/2010/main" val="36724707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C8786-EE4B-8905-AF88-2BFB43772955}"/>
              </a:ext>
            </a:extLst>
          </p:cNvPr>
          <p:cNvSpPr>
            <a:spLocks noGrp="1"/>
          </p:cNvSpPr>
          <p:nvPr>
            <p:ph type="title"/>
          </p:nvPr>
        </p:nvSpPr>
        <p:spPr>
          <a:xfrm>
            <a:off x="457200" y="-464343"/>
            <a:ext cx="8092440" cy="2521744"/>
          </a:xfrm>
        </p:spPr>
        <p:txBody>
          <a:bodyPr>
            <a:normAutofit/>
          </a:bodyPr>
          <a:lstStyle/>
          <a:p>
            <a:pPr algn="ctr"/>
            <a:r>
              <a:rPr lang="en-US" sz="2800" i="1" dirty="0"/>
              <a:t>People v. Honig </a:t>
            </a:r>
            <a:r>
              <a:rPr lang="en-US" sz="2800" dirty="0"/>
              <a:t>(1996)</a:t>
            </a:r>
            <a:br>
              <a:rPr lang="en-US" sz="2800" dirty="0"/>
            </a:br>
            <a:r>
              <a:rPr lang="en-US" sz="2800" dirty="0"/>
              <a:t>48 Cal.App.4th 289</a:t>
            </a:r>
          </a:p>
        </p:txBody>
      </p:sp>
      <p:pic>
        <p:nvPicPr>
          <p:cNvPr id="4" name="Picture 3" descr="A person speaking at a podium&#10;&#10;Description automatically generated with medium confidence">
            <a:extLst>
              <a:ext uri="{FF2B5EF4-FFF2-40B4-BE49-F238E27FC236}">
                <a16:creationId xmlns:a16="http://schemas.microsoft.com/office/drawing/2014/main" id="{05B20532-14AE-4854-6FA9-35956A28EE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104" y="1752600"/>
            <a:ext cx="5905791" cy="3908005"/>
          </a:xfrm>
          <a:prstGeom prst="rect">
            <a:avLst/>
          </a:prstGeom>
        </p:spPr>
      </p:pic>
    </p:spTree>
    <p:extLst>
      <p:ext uri="{BB962C8B-B14F-4D97-AF65-F5344CB8AC3E}">
        <p14:creationId xmlns:p14="http://schemas.microsoft.com/office/powerpoint/2010/main" val="14294709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851A3-9747-7937-F603-36C3003160DD}"/>
              </a:ext>
            </a:extLst>
          </p:cNvPr>
          <p:cNvSpPr>
            <a:spLocks noGrp="1"/>
          </p:cNvSpPr>
          <p:nvPr>
            <p:ph type="title"/>
          </p:nvPr>
        </p:nvSpPr>
        <p:spPr>
          <a:xfrm>
            <a:off x="838200" y="-685800"/>
            <a:ext cx="7711440" cy="2743201"/>
          </a:xfrm>
        </p:spPr>
        <p:txBody>
          <a:bodyPr>
            <a:normAutofit/>
          </a:bodyPr>
          <a:lstStyle/>
          <a:p>
            <a:pPr algn="ctr"/>
            <a:r>
              <a:rPr lang="en-US" sz="2800" i="1" dirty="0">
                <a:cs typeface="Times New Roman" panose="02020603050405020304" pitchFamily="18" charset="0"/>
              </a:rPr>
              <a:t>People v. Honig </a:t>
            </a:r>
            <a:r>
              <a:rPr lang="en-US" sz="2800" dirty="0">
                <a:cs typeface="Times New Roman" panose="02020603050405020304" pitchFamily="18" charset="0"/>
              </a:rPr>
              <a:t>(1996)</a:t>
            </a:r>
            <a:br>
              <a:rPr lang="en-US" sz="2800" dirty="0">
                <a:cs typeface="Times New Roman" panose="02020603050405020304" pitchFamily="18" charset="0"/>
              </a:rPr>
            </a:br>
            <a:r>
              <a:rPr lang="en-US" sz="2800" dirty="0">
                <a:cs typeface="Times New Roman" panose="02020603050405020304" pitchFamily="18" charset="0"/>
              </a:rPr>
              <a:t>48 Cal.App.4</a:t>
            </a:r>
            <a:r>
              <a:rPr lang="en-US" sz="2800" baseline="30000" dirty="0">
                <a:cs typeface="Times New Roman" panose="02020603050405020304" pitchFamily="18" charset="0"/>
              </a:rPr>
              <a:t>th</a:t>
            </a:r>
            <a:r>
              <a:rPr lang="en-US" sz="2800" dirty="0">
                <a:cs typeface="Times New Roman" panose="02020603050405020304" pitchFamily="18" charset="0"/>
              </a:rPr>
              <a:t> 289</a:t>
            </a:r>
          </a:p>
        </p:txBody>
      </p:sp>
      <p:sp>
        <p:nvSpPr>
          <p:cNvPr id="3" name="Content Placeholder 2">
            <a:extLst>
              <a:ext uri="{FF2B5EF4-FFF2-40B4-BE49-F238E27FC236}">
                <a16:creationId xmlns:a16="http://schemas.microsoft.com/office/drawing/2014/main" id="{DC828C50-FC96-4A37-A779-945C84945C3F}"/>
              </a:ext>
            </a:extLst>
          </p:cNvPr>
          <p:cNvSpPr>
            <a:spLocks noGrp="1"/>
          </p:cNvSpPr>
          <p:nvPr>
            <p:ph idx="1"/>
          </p:nvPr>
        </p:nvSpPr>
        <p:spPr>
          <a:xfrm>
            <a:off x="628650" y="2020129"/>
            <a:ext cx="7886700" cy="3469844"/>
          </a:xfrm>
        </p:spPr>
        <p:txBody>
          <a:bodyPr>
            <a:normAutofit fontScale="92500" lnSpcReduction="10000"/>
          </a:bodyPr>
          <a:lstStyle/>
          <a:p>
            <a:r>
              <a:rPr lang="en-US" sz="2800" dirty="0">
                <a:cs typeface="Times New Roman" panose="02020603050405020304" pitchFamily="18" charset="0"/>
              </a:rPr>
              <a:t>State Superintendent of Public Instruction, Bill Honig, and his wife owned an educational company (“Quality Education Project”).</a:t>
            </a:r>
          </a:p>
          <a:p>
            <a:pPr marL="171450" indent="0">
              <a:buNone/>
            </a:pPr>
            <a:endParaRPr lang="en-US" sz="2800" dirty="0">
              <a:cs typeface="Times New Roman" panose="02020603050405020304" pitchFamily="18" charset="0"/>
            </a:endParaRPr>
          </a:p>
          <a:p>
            <a:r>
              <a:rPr lang="en-US" sz="2800" dirty="0">
                <a:cs typeface="Times New Roman" panose="02020603050405020304" pitchFamily="18" charset="0"/>
              </a:rPr>
              <a:t>Honig directed that the Department of Education make grants to various school districts – the school districts then used the grant money to pay employees that worked for the Quality Education Project.</a:t>
            </a:r>
          </a:p>
          <a:p>
            <a:pPr marL="171450" indent="0">
              <a:buNone/>
            </a:pPr>
            <a:endParaRPr lang="en-US" sz="2800" dirty="0">
              <a:cs typeface="Times New Roman" panose="02020603050405020304" pitchFamily="18" charset="0"/>
            </a:endParaRPr>
          </a:p>
          <a:p>
            <a:endParaRPr lang="en-US" dirty="0"/>
          </a:p>
        </p:txBody>
      </p:sp>
    </p:spTree>
    <p:extLst>
      <p:ext uri="{BB962C8B-B14F-4D97-AF65-F5344CB8AC3E}">
        <p14:creationId xmlns:p14="http://schemas.microsoft.com/office/powerpoint/2010/main" val="41694904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818D3-3F22-1234-1BF5-B2544D965FC2}"/>
              </a:ext>
            </a:extLst>
          </p:cNvPr>
          <p:cNvSpPr>
            <a:spLocks noGrp="1"/>
          </p:cNvSpPr>
          <p:nvPr>
            <p:ph type="title"/>
          </p:nvPr>
        </p:nvSpPr>
        <p:spPr>
          <a:xfrm>
            <a:off x="594360" y="-457200"/>
            <a:ext cx="7955280" cy="2514601"/>
          </a:xfrm>
        </p:spPr>
        <p:txBody>
          <a:bodyPr>
            <a:normAutofit/>
          </a:bodyPr>
          <a:lstStyle/>
          <a:p>
            <a:pPr algn="ctr"/>
            <a:r>
              <a:rPr lang="en-US" sz="2800" dirty="0"/>
              <a:t>People v. Honig (1996)</a:t>
            </a:r>
            <a:br>
              <a:rPr lang="en-US" sz="2800" dirty="0"/>
            </a:br>
            <a:r>
              <a:rPr lang="en-US" sz="2800" dirty="0"/>
              <a:t>48 Cal.App.4th 289</a:t>
            </a:r>
          </a:p>
        </p:txBody>
      </p:sp>
      <p:sp>
        <p:nvSpPr>
          <p:cNvPr id="3" name="Content Placeholder 2">
            <a:extLst>
              <a:ext uri="{FF2B5EF4-FFF2-40B4-BE49-F238E27FC236}">
                <a16:creationId xmlns:a16="http://schemas.microsoft.com/office/drawing/2014/main" id="{1FCE3EC8-6849-7CAE-4168-2B0BF94FD56E}"/>
              </a:ext>
            </a:extLst>
          </p:cNvPr>
          <p:cNvSpPr>
            <a:spLocks noGrp="1"/>
          </p:cNvSpPr>
          <p:nvPr>
            <p:ph idx="1"/>
          </p:nvPr>
        </p:nvSpPr>
        <p:spPr>
          <a:xfrm>
            <a:off x="594360" y="1828800"/>
            <a:ext cx="7955280" cy="4434840"/>
          </a:xfrm>
        </p:spPr>
        <p:txBody>
          <a:bodyPr/>
          <a:lstStyle/>
          <a:p>
            <a:r>
              <a:rPr lang="en-US" sz="2800" dirty="0"/>
              <a:t>Grants are “contracts” for the purposes of section 1090.</a:t>
            </a:r>
          </a:p>
          <a:p>
            <a:endParaRPr lang="en-US" sz="2800" dirty="0"/>
          </a:p>
          <a:p>
            <a:r>
              <a:rPr lang="en-US" sz="2800" dirty="0"/>
              <a:t>“. . . in considering alleged conflicts of interest we will look behind the veil which enshrouds the activities of the parties and will find a conflict if the officer is connected to a forbidden transaction, however devious and winding the trail may be.”</a:t>
            </a:r>
          </a:p>
          <a:p>
            <a:endParaRPr lang="en-US" dirty="0"/>
          </a:p>
        </p:txBody>
      </p:sp>
      <p:sp>
        <p:nvSpPr>
          <p:cNvPr id="4" name="Slide Number Placeholder 3">
            <a:extLst>
              <a:ext uri="{FF2B5EF4-FFF2-40B4-BE49-F238E27FC236}">
                <a16:creationId xmlns:a16="http://schemas.microsoft.com/office/drawing/2014/main" id="{D7A9BAE4-11E9-026E-3BBB-B07981FE2CB7}"/>
              </a:ext>
            </a:extLst>
          </p:cNvPr>
          <p:cNvSpPr>
            <a:spLocks noGrp="1"/>
          </p:cNvSpPr>
          <p:nvPr>
            <p:ph type="sldNum" sz="quarter" idx="12"/>
          </p:nvPr>
        </p:nvSpPr>
        <p:spPr/>
        <p:txBody>
          <a:bodyPr/>
          <a:lstStyle/>
          <a:p>
            <a:pPr>
              <a:defRPr/>
            </a:pPr>
            <a:fld id="{D474B1C9-B4CA-40D6-91CD-17DBA61D0959}" type="slidenum">
              <a:rPr lang="en-US" smtClean="0"/>
              <a:pPr>
                <a:defRPr/>
              </a:pPr>
              <a:t>29</a:t>
            </a:fld>
            <a:endParaRPr lang="en-US" dirty="0"/>
          </a:p>
        </p:txBody>
      </p:sp>
    </p:spTree>
    <p:extLst>
      <p:ext uri="{BB962C8B-B14F-4D97-AF65-F5344CB8AC3E}">
        <p14:creationId xmlns:p14="http://schemas.microsoft.com/office/powerpoint/2010/main" val="4083821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434D4-AA92-B1E8-4431-09BF1B1FD326}"/>
              </a:ext>
            </a:extLst>
          </p:cNvPr>
          <p:cNvSpPr>
            <a:spLocks noGrp="1"/>
          </p:cNvSpPr>
          <p:nvPr>
            <p:ph type="ctrTitle"/>
          </p:nvPr>
        </p:nvSpPr>
        <p:spPr>
          <a:xfrm>
            <a:off x="1167848" y="1768079"/>
            <a:ext cx="6858000" cy="1790700"/>
          </a:xfrm>
        </p:spPr>
        <p:txBody>
          <a:bodyPr>
            <a:normAutofit fontScale="90000"/>
          </a:bodyPr>
          <a:lstStyle/>
          <a:p>
            <a:pPr algn="ctr"/>
            <a:r>
              <a:rPr lang="en-US" sz="4400" dirty="0">
                <a:cs typeface="Times New Roman" panose="02020603050405020304" pitchFamily="18" charset="0"/>
              </a:rPr>
              <a:t>Government Code Section1090</a:t>
            </a:r>
            <a:br>
              <a:rPr lang="en-US" sz="4400" dirty="0">
                <a:cs typeface="Times New Roman" panose="02020603050405020304" pitchFamily="18" charset="0"/>
              </a:rPr>
            </a:br>
            <a:endParaRPr lang="en-US" sz="4400" dirty="0">
              <a:cs typeface="Times New Roman" panose="02020603050405020304" pitchFamily="18" charset="0"/>
            </a:endParaRPr>
          </a:p>
        </p:txBody>
      </p:sp>
      <p:sp>
        <p:nvSpPr>
          <p:cNvPr id="3" name="Subtitle 2">
            <a:extLst>
              <a:ext uri="{FF2B5EF4-FFF2-40B4-BE49-F238E27FC236}">
                <a16:creationId xmlns:a16="http://schemas.microsoft.com/office/drawing/2014/main" id="{F91C50A2-34F1-07F7-1BB0-AD2326E070CA}"/>
              </a:ext>
            </a:extLst>
          </p:cNvPr>
          <p:cNvSpPr>
            <a:spLocks noGrp="1"/>
          </p:cNvSpPr>
          <p:nvPr>
            <p:ph type="subTitle" idx="1"/>
          </p:nvPr>
        </p:nvSpPr>
        <p:spPr/>
        <p:txBody>
          <a:bodyPr>
            <a:normAutofit/>
          </a:bodyPr>
          <a:lstStyle/>
          <a:p>
            <a:pPr algn="ctr"/>
            <a:r>
              <a:rPr lang="en-US" sz="2800" dirty="0"/>
              <a:t>Contractual Conflicts </a:t>
            </a:r>
          </a:p>
        </p:txBody>
      </p:sp>
    </p:spTree>
    <p:extLst>
      <p:ext uri="{BB962C8B-B14F-4D97-AF65-F5344CB8AC3E}">
        <p14:creationId xmlns:p14="http://schemas.microsoft.com/office/powerpoint/2010/main" val="18597690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04492-CED8-3E0C-F61D-F7B989375A4A}"/>
              </a:ext>
            </a:extLst>
          </p:cNvPr>
          <p:cNvSpPr>
            <a:spLocks noGrp="1"/>
          </p:cNvSpPr>
          <p:nvPr>
            <p:ph type="title"/>
          </p:nvPr>
        </p:nvSpPr>
        <p:spPr>
          <a:xfrm>
            <a:off x="609600" y="-582215"/>
            <a:ext cx="7940040" cy="2639616"/>
          </a:xfrm>
        </p:spPr>
        <p:txBody>
          <a:bodyPr>
            <a:normAutofit/>
          </a:bodyPr>
          <a:lstStyle/>
          <a:p>
            <a:pPr algn="ctr"/>
            <a:r>
              <a:rPr lang="en-US" sz="2800" i="1" dirty="0">
                <a:cs typeface="Times New Roman" panose="02020603050405020304" pitchFamily="18" charset="0"/>
              </a:rPr>
              <a:t>People v. Chacon </a:t>
            </a:r>
            <a:r>
              <a:rPr lang="en-US" sz="2800" dirty="0">
                <a:cs typeface="Times New Roman" panose="02020603050405020304" pitchFamily="18" charset="0"/>
              </a:rPr>
              <a:t>(2007)</a:t>
            </a:r>
            <a:br>
              <a:rPr lang="en-US" sz="2800" dirty="0">
                <a:cs typeface="Times New Roman" panose="02020603050405020304" pitchFamily="18" charset="0"/>
              </a:rPr>
            </a:br>
            <a:r>
              <a:rPr lang="en-US" sz="2800" dirty="0">
                <a:cs typeface="Times New Roman" panose="02020603050405020304" pitchFamily="18" charset="0"/>
              </a:rPr>
              <a:t>40 Cal.4</a:t>
            </a:r>
            <a:r>
              <a:rPr lang="en-US" sz="2800" baseline="30000" dirty="0">
                <a:cs typeface="Times New Roman" panose="02020603050405020304" pitchFamily="18" charset="0"/>
              </a:rPr>
              <a:t>th</a:t>
            </a:r>
            <a:r>
              <a:rPr lang="en-US" sz="2800" dirty="0">
                <a:cs typeface="Times New Roman" panose="02020603050405020304" pitchFamily="18" charset="0"/>
              </a:rPr>
              <a:t> 558</a:t>
            </a:r>
          </a:p>
        </p:txBody>
      </p:sp>
      <p:pic>
        <p:nvPicPr>
          <p:cNvPr id="4" name="Picture 3" descr="A sign in front of a building&#10;&#10;Description automatically generated with medium confidence">
            <a:extLst>
              <a:ext uri="{FF2B5EF4-FFF2-40B4-BE49-F238E27FC236}">
                <a16:creationId xmlns:a16="http://schemas.microsoft.com/office/drawing/2014/main" id="{23E2DC0E-8D20-D809-66C8-E405156AED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752600"/>
            <a:ext cx="6553200" cy="3674367"/>
          </a:xfrm>
          <a:prstGeom prst="rect">
            <a:avLst/>
          </a:prstGeom>
        </p:spPr>
      </p:pic>
    </p:spTree>
    <p:extLst>
      <p:ext uri="{BB962C8B-B14F-4D97-AF65-F5344CB8AC3E}">
        <p14:creationId xmlns:p14="http://schemas.microsoft.com/office/powerpoint/2010/main" val="10355131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A0301-44F7-3BE7-7167-B7FDD49D240A}"/>
              </a:ext>
            </a:extLst>
          </p:cNvPr>
          <p:cNvSpPr>
            <a:spLocks noGrp="1"/>
          </p:cNvSpPr>
          <p:nvPr>
            <p:ph type="title"/>
          </p:nvPr>
        </p:nvSpPr>
        <p:spPr>
          <a:xfrm>
            <a:off x="76200" y="76200"/>
            <a:ext cx="8934864" cy="1291828"/>
          </a:xfrm>
        </p:spPr>
        <p:txBody>
          <a:bodyPr>
            <a:normAutofit/>
          </a:bodyPr>
          <a:lstStyle/>
          <a:p>
            <a:pPr algn="ctr"/>
            <a:r>
              <a:rPr lang="en-US" sz="2800" i="1" dirty="0">
                <a:cs typeface="Times New Roman" panose="02020603050405020304" pitchFamily="18" charset="0"/>
              </a:rPr>
              <a:t>People v. Chacon </a:t>
            </a:r>
            <a:r>
              <a:rPr lang="en-US" sz="2800" dirty="0">
                <a:cs typeface="Times New Roman" panose="02020603050405020304" pitchFamily="18" charset="0"/>
              </a:rPr>
              <a:t>(2007)</a:t>
            </a:r>
            <a:br>
              <a:rPr lang="en-US" sz="2800" dirty="0">
                <a:cs typeface="Times New Roman" panose="02020603050405020304" pitchFamily="18" charset="0"/>
              </a:rPr>
            </a:br>
            <a:r>
              <a:rPr lang="en-US" sz="2800" dirty="0">
                <a:cs typeface="Times New Roman" panose="02020603050405020304" pitchFamily="18" charset="0"/>
              </a:rPr>
              <a:t>40 Cal.4th 558</a:t>
            </a:r>
          </a:p>
        </p:txBody>
      </p:sp>
      <p:sp>
        <p:nvSpPr>
          <p:cNvPr id="3" name="Content Placeholder 2">
            <a:extLst>
              <a:ext uri="{FF2B5EF4-FFF2-40B4-BE49-F238E27FC236}">
                <a16:creationId xmlns:a16="http://schemas.microsoft.com/office/drawing/2014/main" id="{F7CAE52A-8B77-20F3-34D1-8FC98084012B}"/>
              </a:ext>
            </a:extLst>
          </p:cNvPr>
          <p:cNvSpPr>
            <a:spLocks noGrp="1"/>
          </p:cNvSpPr>
          <p:nvPr>
            <p:ph idx="1"/>
          </p:nvPr>
        </p:nvSpPr>
        <p:spPr>
          <a:xfrm>
            <a:off x="533400" y="1368028"/>
            <a:ext cx="7981950" cy="4880371"/>
          </a:xfrm>
        </p:spPr>
        <p:txBody>
          <a:bodyPr>
            <a:normAutofit fontScale="77500" lnSpcReduction="20000"/>
          </a:bodyPr>
          <a:lstStyle/>
          <a:p>
            <a:r>
              <a:rPr lang="en-US" sz="3600" dirty="0">
                <a:cs typeface="Times New Roman" panose="02020603050405020304" pitchFamily="18" charset="0"/>
              </a:rPr>
              <a:t>Council Member sought and was appointed city manager.</a:t>
            </a:r>
          </a:p>
          <a:p>
            <a:pPr marL="171450" indent="0">
              <a:buNone/>
            </a:pPr>
            <a:endParaRPr lang="en-US" sz="3600" dirty="0">
              <a:cs typeface="Times New Roman" panose="02020603050405020304" pitchFamily="18" charset="0"/>
            </a:endParaRPr>
          </a:p>
          <a:p>
            <a:r>
              <a:rPr lang="en-US" sz="3600" dirty="0">
                <a:cs typeface="Times New Roman" panose="02020603050405020304" pitchFamily="18" charset="0"/>
              </a:rPr>
              <a:t>Council Member asserted the defense of entrapment by estoppel, claiming that she acted in reliance on the advice of the city attorney.</a:t>
            </a:r>
          </a:p>
          <a:p>
            <a:endParaRPr lang="en-US" sz="3600" dirty="0">
              <a:cs typeface="Times New Roman" panose="02020603050405020304" pitchFamily="18" charset="0"/>
            </a:endParaRPr>
          </a:p>
          <a:p>
            <a:r>
              <a:rPr lang="en-US" sz="3600" dirty="0">
                <a:cs typeface="Times New Roman" panose="02020603050405020304" pitchFamily="18" charset="0"/>
              </a:rPr>
              <a:t>“The city attorney offering an interpretation of [section 1090] to council members in the course of his daily responsibilities acts simply as a lawyer advising a client.”  However, a city attorney “. . . is not authorized to criminally enforce or administer this law.”</a:t>
            </a:r>
          </a:p>
          <a:p>
            <a:pPr marL="171450" indent="0">
              <a:buNone/>
            </a:pPr>
            <a:endParaRPr lang="en-US" dirty="0"/>
          </a:p>
        </p:txBody>
      </p:sp>
    </p:spTree>
    <p:extLst>
      <p:ext uri="{BB962C8B-B14F-4D97-AF65-F5344CB8AC3E}">
        <p14:creationId xmlns:p14="http://schemas.microsoft.com/office/powerpoint/2010/main" val="37677218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74F06-3F4D-0D04-F759-0071904B1C27}"/>
              </a:ext>
            </a:extLst>
          </p:cNvPr>
          <p:cNvSpPr>
            <a:spLocks noGrp="1"/>
          </p:cNvSpPr>
          <p:nvPr>
            <p:ph type="title"/>
          </p:nvPr>
        </p:nvSpPr>
        <p:spPr>
          <a:xfrm>
            <a:off x="228600" y="-381000"/>
            <a:ext cx="8686800" cy="2590800"/>
          </a:xfrm>
        </p:spPr>
        <p:txBody>
          <a:bodyPr>
            <a:normAutofit/>
          </a:bodyPr>
          <a:lstStyle/>
          <a:p>
            <a:pPr algn="ctr"/>
            <a:r>
              <a:rPr lang="en-US" sz="2800" i="1" dirty="0">
                <a:cs typeface="Times New Roman" panose="02020603050405020304" pitchFamily="18" charset="0"/>
              </a:rPr>
              <a:t>People v. Superior Court (</a:t>
            </a:r>
            <a:r>
              <a:rPr lang="en-US" sz="2800" i="1" dirty="0" err="1">
                <a:cs typeface="Times New Roman" panose="02020603050405020304" pitchFamily="18" charset="0"/>
              </a:rPr>
              <a:t>Sahlolbei</a:t>
            </a:r>
            <a:r>
              <a:rPr lang="en-US" sz="2800" i="1" dirty="0">
                <a:cs typeface="Times New Roman" panose="02020603050405020304" pitchFamily="18" charset="0"/>
              </a:rPr>
              <a:t>) </a:t>
            </a:r>
            <a:r>
              <a:rPr lang="en-US" sz="2800" dirty="0">
                <a:cs typeface="Times New Roman" panose="02020603050405020304" pitchFamily="18" charset="0"/>
              </a:rPr>
              <a:t>(2017)</a:t>
            </a:r>
            <a:br>
              <a:rPr lang="en-US" sz="2800" dirty="0">
                <a:cs typeface="Times New Roman" panose="02020603050405020304" pitchFamily="18" charset="0"/>
              </a:rPr>
            </a:br>
            <a:r>
              <a:rPr lang="en-US" sz="2800" dirty="0">
                <a:cs typeface="Times New Roman" panose="02020603050405020304" pitchFamily="18" charset="0"/>
              </a:rPr>
              <a:t>3 Cal.5</a:t>
            </a:r>
            <a:r>
              <a:rPr lang="en-US" sz="2800" baseline="30000" dirty="0">
                <a:cs typeface="Times New Roman" panose="02020603050405020304" pitchFamily="18" charset="0"/>
              </a:rPr>
              <a:t>th</a:t>
            </a:r>
            <a:r>
              <a:rPr lang="en-US" sz="2800" dirty="0">
                <a:cs typeface="Times New Roman" panose="02020603050405020304" pitchFamily="18" charset="0"/>
              </a:rPr>
              <a:t> 230</a:t>
            </a:r>
          </a:p>
        </p:txBody>
      </p:sp>
      <p:pic>
        <p:nvPicPr>
          <p:cNvPr id="4" name="Picture 3" descr="A building with a bench in front&#10;&#10;Description automatically generated with low confidence">
            <a:extLst>
              <a:ext uri="{FF2B5EF4-FFF2-40B4-BE49-F238E27FC236}">
                <a16:creationId xmlns:a16="http://schemas.microsoft.com/office/drawing/2014/main" id="{2C44F48A-52A2-5D65-8C99-D843C2052D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1752600"/>
            <a:ext cx="5996607" cy="4293864"/>
          </a:xfrm>
          <a:prstGeom prst="rect">
            <a:avLst/>
          </a:prstGeom>
        </p:spPr>
      </p:pic>
    </p:spTree>
    <p:extLst>
      <p:ext uri="{BB962C8B-B14F-4D97-AF65-F5344CB8AC3E}">
        <p14:creationId xmlns:p14="http://schemas.microsoft.com/office/powerpoint/2010/main" val="15492276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FFFF9-EF1D-5BB9-7A34-08AAA67D8EE6}"/>
              </a:ext>
            </a:extLst>
          </p:cNvPr>
          <p:cNvSpPr>
            <a:spLocks noGrp="1"/>
          </p:cNvSpPr>
          <p:nvPr>
            <p:ph type="title"/>
          </p:nvPr>
        </p:nvSpPr>
        <p:spPr>
          <a:xfrm>
            <a:off x="228600" y="1"/>
            <a:ext cx="8839200" cy="1600200"/>
          </a:xfrm>
        </p:spPr>
        <p:txBody>
          <a:bodyPr>
            <a:normAutofit/>
          </a:bodyPr>
          <a:lstStyle/>
          <a:p>
            <a:pPr algn="ctr"/>
            <a:r>
              <a:rPr lang="en-US" sz="2800" i="1" dirty="0">
                <a:cs typeface="Times New Roman" panose="02020603050405020304" pitchFamily="18" charset="0"/>
              </a:rPr>
              <a:t>People v. Superior Court (</a:t>
            </a:r>
            <a:r>
              <a:rPr lang="en-US" sz="2800" i="1" dirty="0" err="1">
                <a:cs typeface="Times New Roman" panose="02020603050405020304" pitchFamily="18" charset="0"/>
              </a:rPr>
              <a:t>Sahlolbei</a:t>
            </a:r>
            <a:r>
              <a:rPr lang="en-US" sz="2800" i="1" dirty="0">
                <a:cs typeface="Times New Roman" panose="02020603050405020304" pitchFamily="18" charset="0"/>
              </a:rPr>
              <a:t>) </a:t>
            </a:r>
            <a:r>
              <a:rPr lang="en-US" sz="2800" dirty="0">
                <a:cs typeface="Times New Roman" panose="02020603050405020304" pitchFamily="18" charset="0"/>
              </a:rPr>
              <a:t>(2017)</a:t>
            </a:r>
            <a:br>
              <a:rPr lang="en-US" sz="2800" dirty="0">
                <a:cs typeface="Times New Roman" panose="02020603050405020304" pitchFamily="18" charset="0"/>
              </a:rPr>
            </a:br>
            <a:r>
              <a:rPr lang="en-US" sz="2800" dirty="0">
                <a:cs typeface="Times New Roman" panose="02020603050405020304" pitchFamily="18" charset="0"/>
              </a:rPr>
              <a:t>3 Cal.5th 230</a:t>
            </a:r>
          </a:p>
        </p:txBody>
      </p:sp>
      <p:sp>
        <p:nvSpPr>
          <p:cNvPr id="3" name="Content Placeholder 2">
            <a:extLst>
              <a:ext uri="{FF2B5EF4-FFF2-40B4-BE49-F238E27FC236}">
                <a16:creationId xmlns:a16="http://schemas.microsoft.com/office/drawing/2014/main" id="{CD541AB8-C7F1-AF6F-DE20-A19A3AEF5D1B}"/>
              </a:ext>
            </a:extLst>
          </p:cNvPr>
          <p:cNvSpPr>
            <a:spLocks noGrp="1"/>
          </p:cNvSpPr>
          <p:nvPr>
            <p:ph idx="1"/>
          </p:nvPr>
        </p:nvSpPr>
        <p:spPr>
          <a:xfrm>
            <a:off x="609600" y="1752600"/>
            <a:ext cx="7940040" cy="4511040"/>
          </a:xfrm>
        </p:spPr>
        <p:txBody>
          <a:bodyPr/>
          <a:lstStyle/>
          <a:p>
            <a:r>
              <a:rPr lang="en-US" sz="2800" dirty="0">
                <a:cs typeface="Times New Roman" panose="02020603050405020304" pitchFamily="18" charset="0"/>
              </a:rPr>
              <a:t>Defendant was a surgeon at a public hospital as an independent contractor.  He also served on the hospital’s executive committee which advised the hospital board on physician hiring.</a:t>
            </a:r>
          </a:p>
          <a:p>
            <a:pPr marL="171450" indent="0">
              <a:buNone/>
            </a:pPr>
            <a:endParaRPr lang="en-US" sz="2800" dirty="0">
              <a:cs typeface="Times New Roman" panose="02020603050405020304" pitchFamily="18" charset="0"/>
            </a:endParaRPr>
          </a:p>
          <a:p>
            <a:r>
              <a:rPr lang="en-US" sz="2800" dirty="0">
                <a:cs typeface="Times New Roman" panose="02020603050405020304" pitchFamily="18" charset="0"/>
              </a:rPr>
              <a:t>Defendant recruited a doctor and then negotiated the doctor’s contract with the hospital board.</a:t>
            </a:r>
          </a:p>
          <a:p>
            <a:endParaRPr lang="en-US" sz="1500" dirty="0">
              <a:cs typeface="Times New Roman" panose="02020603050405020304" pitchFamily="18" charset="0"/>
            </a:endParaRPr>
          </a:p>
          <a:p>
            <a:endParaRPr lang="en-US" dirty="0"/>
          </a:p>
        </p:txBody>
      </p:sp>
    </p:spTree>
    <p:extLst>
      <p:ext uri="{BB962C8B-B14F-4D97-AF65-F5344CB8AC3E}">
        <p14:creationId xmlns:p14="http://schemas.microsoft.com/office/powerpoint/2010/main" val="13835967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7592B-536C-B27B-102B-A2C5336F342C}"/>
              </a:ext>
            </a:extLst>
          </p:cNvPr>
          <p:cNvSpPr>
            <a:spLocks noGrp="1"/>
          </p:cNvSpPr>
          <p:nvPr>
            <p:ph type="title"/>
          </p:nvPr>
        </p:nvSpPr>
        <p:spPr>
          <a:xfrm>
            <a:off x="381000" y="76201"/>
            <a:ext cx="8458200" cy="1524000"/>
          </a:xfrm>
        </p:spPr>
        <p:txBody>
          <a:bodyPr>
            <a:normAutofit/>
          </a:bodyPr>
          <a:lstStyle/>
          <a:p>
            <a:pPr algn="ctr"/>
            <a:r>
              <a:rPr lang="en-US" sz="2800" dirty="0"/>
              <a:t>People v. Superior Court (</a:t>
            </a:r>
            <a:r>
              <a:rPr lang="en-US" sz="2800" dirty="0" err="1"/>
              <a:t>Sahlolbei</a:t>
            </a:r>
            <a:r>
              <a:rPr lang="en-US" sz="2800" dirty="0"/>
              <a:t>) (2017)</a:t>
            </a:r>
            <a:br>
              <a:rPr lang="en-US" sz="2800" dirty="0"/>
            </a:br>
            <a:r>
              <a:rPr lang="en-US" sz="2800" dirty="0"/>
              <a:t>3 Cal.5th 230</a:t>
            </a:r>
          </a:p>
        </p:txBody>
      </p:sp>
      <p:sp>
        <p:nvSpPr>
          <p:cNvPr id="3" name="Content Placeholder 2">
            <a:extLst>
              <a:ext uri="{FF2B5EF4-FFF2-40B4-BE49-F238E27FC236}">
                <a16:creationId xmlns:a16="http://schemas.microsoft.com/office/drawing/2014/main" id="{1266DB60-BE34-B73B-D391-D5FDC7D0BC24}"/>
              </a:ext>
            </a:extLst>
          </p:cNvPr>
          <p:cNvSpPr>
            <a:spLocks noGrp="1"/>
          </p:cNvSpPr>
          <p:nvPr>
            <p:ph idx="1"/>
          </p:nvPr>
        </p:nvSpPr>
        <p:spPr>
          <a:xfrm>
            <a:off x="609600" y="1828800"/>
            <a:ext cx="7940040" cy="4434840"/>
          </a:xfrm>
        </p:spPr>
        <p:txBody>
          <a:bodyPr>
            <a:normAutofit lnSpcReduction="10000"/>
          </a:bodyPr>
          <a:lstStyle/>
          <a:p>
            <a:r>
              <a:rPr lang="en-US" sz="2800" dirty="0"/>
              <a:t>Defendant directed the new doctor to have his paychecks deposited directly into defendant’s account.  However, defendant paid new doctor only a portion of the paychecks, thus profiting from the new doctor’s contract.</a:t>
            </a:r>
          </a:p>
          <a:p>
            <a:endParaRPr lang="en-US" sz="2800" dirty="0"/>
          </a:p>
          <a:p>
            <a:r>
              <a:rPr lang="en-US" sz="2800" dirty="0"/>
              <a:t>Liability under section 1090 can extend to independent contractors who have duties to engage in or advise on public contracting.</a:t>
            </a:r>
          </a:p>
          <a:p>
            <a:endParaRPr lang="en-US" dirty="0"/>
          </a:p>
        </p:txBody>
      </p:sp>
      <p:sp>
        <p:nvSpPr>
          <p:cNvPr id="4" name="Slide Number Placeholder 3">
            <a:extLst>
              <a:ext uri="{FF2B5EF4-FFF2-40B4-BE49-F238E27FC236}">
                <a16:creationId xmlns:a16="http://schemas.microsoft.com/office/drawing/2014/main" id="{80E4A225-E625-EB11-F4CE-FCA598E9CB80}"/>
              </a:ext>
            </a:extLst>
          </p:cNvPr>
          <p:cNvSpPr>
            <a:spLocks noGrp="1"/>
          </p:cNvSpPr>
          <p:nvPr>
            <p:ph type="sldNum" sz="quarter" idx="12"/>
          </p:nvPr>
        </p:nvSpPr>
        <p:spPr/>
        <p:txBody>
          <a:bodyPr/>
          <a:lstStyle/>
          <a:p>
            <a:pPr>
              <a:defRPr/>
            </a:pPr>
            <a:fld id="{D474B1C9-B4CA-40D6-91CD-17DBA61D0959}" type="slidenum">
              <a:rPr lang="en-US" smtClean="0"/>
              <a:pPr>
                <a:defRPr/>
              </a:pPr>
              <a:t>34</a:t>
            </a:fld>
            <a:endParaRPr lang="en-US" dirty="0"/>
          </a:p>
        </p:txBody>
      </p:sp>
    </p:spTree>
    <p:extLst>
      <p:ext uri="{BB962C8B-B14F-4D97-AF65-F5344CB8AC3E}">
        <p14:creationId xmlns:p14="http://schemas.microsoft.com/office/powerpoint/2010/main" val="12483804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672B6-44A0-EFFF-D862-E4041F276EF5}"/>
              </a:ext>
            </a:extLst>
          </p:cNvPr>
          <p:cNvSpPr>
            <a:spLocks noGrp="1"/>
          </p:cNvSpPr>
          <p:nvPr>
            <p:ph type="title"/>
          </p:nvPr>
        </p:nvSpPr>
        <p:spPr>
          <a:xfrm>
            <a:off x="152400" y="-533399"/>
            <a:ext cx="8397240" cy="2209800"/>
          </a:xfrm>
        </p:spPr>
        <p:txBody>
          <a:bodyPr>
            <a:normAutofit/>
          </a:bodyPr>
          <a:lstStyle/>
          <a:p>
            <a:pPr algn="ctr"/>
            <a:r>
              <a:rPr lang="en-US" sz="2800" dirty="0"/>
              <a:t>Resources</a:t>
            </a:r>
          </a:p>
        </p:txBody>
      </p:sp>
      <p:sp>
        <p:nvSpPr>
          <p:cNvPr id="3" name="Content Placeholder 2">
            <a:extLst>
              <a:ext uri="{FF2B5EF4-FFF2-40B4-BE49-F238E27FC236}">
                <a16:creationId xmlns:a16="http://schemas.microsoft.com/office/drawing/2014/main" id="{1D0B6EE9-233C-D1B3-FA58-20414E1D0BE2}"/>
              </a:ext>
            </a:extLst>
          </p:cNvPr>
          <p:cNvSpPr>
            <a:spLocks noGrp="1"/>
          </p:cNvSpPr>
          <p:nvPr>
            <p:ph idx="1"/>
          </p:nvPr>
        </p:nvSpPr>
        <p:spPr>
          <a:xfrm>
            <a:off x="304800" y="1066800"/>
            <a:ext cx="8686800" cy="5486400"/>
          </a:xfrm>
        </p:spPr>
        <p:txBody>
          <a:bodyPr>
            <a:normAutofit fontScale="92500" lnSpcReduction="10000"/>
          </a:bodyPr>
          <a:lstStyle/>
          <a:p>
            <a:pPr marL="457200" indent="-285750"/>
            <a:r>
              <a:rPr lang="en-US" sz="3000" dirty="0"/>
              <a:t>A Guide for Local Agency Counsel: Providing Conflict of Interest Advice</a:t>
            </a:r>
          </a:p>
          <a:p>
            <a:pPr marL="171450" indent="0">
              <a:buNone/>
            </a:pPr>
            <a:r>
              <a:rPr lang="en-US" sz="3000" dirty="0"/>
              <a:t>   League of California Cities (2022)</a:t>
            </a:r>
          </a:p>
          <a:p>
            <a:pPr marL="171450" indent="0">
              <a:buNone/>
            </a:pPr>
            <a:r>
              <a:rPr lang="en-US" sz="3000" dirty="0">
                <a:hlinkClick r:id="rId2"/>
              </a:rPr>
              <a:t>https://www.calcities.org/docs/default-source/city-attorneys/conflict-of-interest-guide1240b84a-e02b-4ba3-9b4b-909ae4713742.pdf?sfvrsn=bb62333c_8</a:t>
            </a:r>
            <a:endParaRPr lang="en-US" sz="3000" dirty="0"/>
          </a:p>
          <a:p>
            <a:pPr marL="171450" indent="0">
              <a:buNone/>
            </a:pPr>
            <a:endParaRPr lang="en-US" sz="3000" dirty="0"/>
          </a:p>
          <a:p>
            <a:pPr marL="457200" indent="-285750"/>
            <a:r>
              <a:rPr lang="en-US" sz="3000" dirty="0"/>
              <a:t>Conflict of Interest Guide (Chapter VII – Conflicts of Interest in Contracts)</a:t>
            </a:r>
          </a:p>
          <a:p>
            <a:pPr marL="171450" indent="0">
              <a:buNone/>
            </a:pPr>
            <a:r>
              <a:rPr lang="en-US" sz="3000" dirty="0"/>
              <a:t>   California Attorney General’s Office (2010)         </a:t>
            </a:r>
            <a:r>
              <a:rPr lang="en-US" sz="3000" dirty="0">
                <a:hlinkClick r:id="rId3"/>
              </a:rPr>
              <a:t>https://oag.ca.gov/sites/all/files/agweb/pdfs/publications/coi.pdf</a:t>
            </a:r>
            <a:endParaRPr lang="en-US" sz="3000" dirty="0"/>
          </a:p>
          <a:p>
            <a:pPr marL="171450" indent="0">
              <a:buNone/>
            </a:pPr>
            <a:endParaRPr lang="en-US" sz="1650" dirty="0"/>
          </a:p>
          <a:p>
            <a:pPr marL="171450" indent="0">
              <a:buNone/>
            </a:pPr>
            <a:endParaRPr lang="en-US" sz="1650" dirty="0"/>
          </a:p>
          <a:p>
            <a:endParaRPr lang="en-US" dirty="0"/>
          </a:p>
        </p:txBody>
      </p:sp>
    </p:spTree>
    <p:extLst>
      <p:ext uri="{BB962C8B-B14F-4D97-AF65-F5344CB8AC3E}">
        <p14:creationId xmlns:p14="http://schemas.microsoft.com/office/powerpoint/2010/main" val="14876651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4B386-A627-3D62-6258-46AA74693DC7}"/>
              </a:ext>
            </a:extLst>
          </p:cNvPr>
          <p:cNvSpPr>
            <a:spLocks noGrp="1"/>
          </p:cNvSpPr>
          <p:nvPr>
            <p:ph type="title"/>
          </p:nvPr>
        </p:nvSpPr>
        <p:spPr>
          <a:xfrm>
            <a:off x="869430" y="0"/>
            <a:ext cx="7943850" cy="972083"/>
          </a:xfrm>
        </p:spPr>
        <p:txBody>
          <a:bodyPr>
            <a:normAutofit/>
          </a:bodyPr>
          <a:lstStyle/>
          <a:p>
            <a:r>
              <a:rPr lang="en-US" sz="3500" b="1" dirty="0"/>
              <a:t>California Political Reform Act </a:t>
            </a:r>
          </a:p>
        </p:txBody>
      </p:sp>
      <p:sp>
        <p:nvSpPr>
          <p:cNvPr id="3" name="Content Placeholder 2">
            <a:extLst>
              <a:ext uri="{FF2B5EF4-FFF2-40B4-BE49-F238E27FC236}">
                <a16:creationId xmlns:a16="http://schemas.microsoft.com/office/drawing/2014/main" id="{A1866F11-1BCD-2821-8AD4-250D90408545}"/>
              </a:ext>
            </a:extLst>
          </p:cNvPr>
          <p:cNvSpPr>
            <a:spLocks noGrp="1"/>
          </p:cNvSpPr>
          <p:nvPr>
            <p:ph idx="1"/>
          </p:nvPr>
        </p:nvSpPr>
        <p:spPr>
          <a:xfrm>
            <a:off x="89543" y="972083"/>
            <a:ext cx="4101457" cy="5428717"/>
          </a:xfrm>
        </p:spPr>
        <p:txBody>
          <a:bodyPr>
            <a:noAutofit/>
          </a:bodyPr>
          <a:lstStyle/>
          <a:p>
            <a:pPr lvl="1"/>
            <a:r>
              <a:rPr lang="en-US" sz="2600" dirty="0"/>
              <a:t>Passed as a ballot measure in 1974</a:t>
            </a:r>
          </a:p>
          <a:p>
            <a:pPr lvl="1"/>
            <a:r>
              <a:rPr lang="en-US" sz="2600" dirty="0"/>
              <a:t>Included regulations on campaign finance, lobbying activity, and conflicts of interests</a:t>
            </a:r>
          </a:p>
          <a:p>
            <a:pPr lvl="1"/>
            <a:r>
              <a:rPr lang="en-US" sz="2600" dirty="0"/>
              <a:t>Created an enforcement authority, Fair Political Practices Commission (FPPC)</a:t>
            </a:r>
          </a:p>
        </p:txBody>
      </p:sp>
      <p:pic>
        <p:nvPicPr>
          <p:cNvPr id="4098" name="Picture 2">
            <a:extLst>
              <a:ext uri="{FF2B5EF4-FFF2-40B4-BE49-F238E27FC236}">
                <a16:creationId xmlns:a16="http://schemas.microsoft.com/office/drawing/2014/main" id="{6EDB7BFF-0E00-864E-F253-3B16F3509B1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38601" y="1523999"/>
            <a:ext cx="5015858" cy="3598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7202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8F6CC-12EE-7CAC-72A2-3D4DF8398D4E}"/>
              </a:ext>
            </a:extLst>
          </p:cNvPr>
          <p:cNvSpPr>
            <a:spLocks noGrp="1"/>
          </p:cNvSpPr>
          <p:nvPr>
            <p:ph type="title"/>
          </p:nvPr>
        </p:nvSpPr>
        <p:spPr>
          <a:xfrm>
            <a:off x="2158192" y="76200"/>
            <a:ext cx="6377940" cy="1293028"/>
          </a:xfrm>
        </p:spPr>
        <p:txBody>
          <a:bodyPr/>
          <a:lstStyle/>
          <a:p>
            <a:r>
              <a:rPr lang="en-US" sz="3000" b="1" dirty="0"/>
              <a:t>Political Reform Act </a:t>
            </a:r>
          </a:p>
        </p:txBody>
      </p:sp>
      <p:sp>
        <p:nvSpPr>
          <p:cNvPr id="3" name="Content Placeholder 2">
            <a:extLst>
              <a:ext uri="{FF2B5EF4-FFF2-40B4-BE49-F238E27FC236}">
                <a16:creationId xmlns:a16="http://schemas.microsoft.com/office/drawing/2014/main" id="{C02C7F73-DF57-64F0-C27E-DB4592621406}"/>
              </a:ext>
            </a:extLst>
          </p:cNvPr>
          <p:cNvSpPr>
            <a:spLocks noGrp="1"/>
          </p:cNvSpPr>
          <p:nvPr>
            <p:ph idx="1"/>
          </p:nvPr>
        </p:nvSpPr>
        <p:spPr>
          <a:xfrm>
            <a:off x="607868" y="1219200"/>
            <a:ext cx="7886700" cy="4118373"/>
          </a:xfrm>
        </p:spPr>
        <p:txBody>
          <a:bodyPr>
            <a:noAutofit/>
          </a:bodyPr>
          <a:lstStyle/>
          <a:p>
            <a:pPr>
              <a:lnSpc>
                <a:spcPct val="100000"/>
              </a:lnSpc>
            </a:pPr>
            <a:r>
              <a:rPr lang="en-US" sz="2800" b="1" dirty="0"/>
              <a:t>Policy &amp; legislative goals</a:t>
            </a:r>
          </a:p>
          <a:p>
            <a:pPr lvl="1">
              <a:lnSpc>
                <a:spcPct val="100000"/>
              </a:lnSpc>
            </a:pPr>
            <a:r>
              <a:rPr lang="en-US" sz="2800" dirty="0"/>
              <a:t>Fair, open, and impartial decision making by our public official. Often in response to ethics scandals. </a:t>
            </a:r>
          </a:p>
          <a:p>
            <a:pPr>
              <a:lnSpc>
                <a:spcPct val="100000"/>
              </a:lnSpc>
            </a:pPr>
            <a:r>
              <a:rPr lang="en-US" sz="2800" b="1" dirty="0"/>
              <a:t>Advising public officials on conflicts </a:t>
            </a:r>
          </a:p>
          <a:p>
            <a:pPr lvl="1">
              <a:lnSpc>
                <a:spcPct val="100000"/>
              </a:lnSpc>
            </a:pPr>
            <a:r>
              <a:rPr lang="en-US" sz="2800" dirty="0"/>
              <a:t>Familiarize yourself and clients with laws that govern service/position and know when to ask questions</a:t>
            </a:r>
          </a:p>
          <a:p>
            <a:pPr lvl="1">
              <a:lnSpc>
                <a:spcPct val="100000"/>
              </a:lnSpc>
            </a:pPr>
            <a:r>
              <a:rPr lang="en-US" sz="2800" dirty="0"/>
              <a:t>Encourage open and early discussions on real world scenarios</a:t>
            </a:r>
          </a:p>
          <a:p>
            <a:pPr lvl="1">
              <a:lnSpc>
                <a:spcPct val="100000"/>
              </a:lnSpc>
            </a:pPr>
            <a:r>
              <a:rPr lang="en-US" sz="2800" dirty="0"/>
              <a:t>Think beyond legal restrictions</a:t>
            </a:r>
          </a:p>
        </p:txBody>
      </p:sp>
    </p:spTree>
    <p:extLst>
      <p:ext uri="{BB962C8B-B14F-4D97-AF65-F5344CB8AC3E}">
        <p14:creationId xmlns:p14="http://schemas.microsoft.com/office/powerpoint/2010/main" val="27167918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17FDB-7578-AC0F-D3CA-F7F9D292F5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864A22-650B-D19F-9A73-AB925F97E962}"/>
              </a:ext>
            </a:extLst>
          </p:cNvPr>
          <p:cNvSpPr>
            <a:spLocks noGrp="1"/>
          </p:cNvSpPr>
          <p:nvPr>
            <p:ph type="title"/>
          </p:nvPr>
        </p:nvSpPr>
        <p:spPr>
          <a:xfrm>
            <a:off x="2667000" y="117859"/>
            <a:ext cx="6377940" cy="1293028"/>
          </a:xfrm>
        </p:spPr>
        <p:txBody>
          <a:bodyPr/>
          <a:lstStyle/>
          <a:p>
            <a:pPr algn="ctr"/>
            <a:r>
              <a:rPr lang="en-US" sz="3000" b="1" dirty="0">
                <a:latin typeface="Century Gothic" panose="020B0502020202020204" pitchFamily="34" charset="0"/>
                <a:cs typeface="Times New Roman" panose="02020603050405020304" pitchFamily="18" charset="0"/>
              </a:rPr>
              <a:t>Conflicts of Interest &amp; the Political Reform Act</a:t>
            </a:r>
          </a:p>
        </p:txBody>
      </p:sp>
      <p:sp>
        <p:nvSpPr>
          <p:cNvPr id="3" name="Content Placeholder 2">
            <a:extLst>
              <a:ext uri="{FF2B5EF4-FFF2-40B4-BE49-F238E27FC236}">
                <a16:creationId xmlns:a16="http://schemas.microsoft.com/office/drawing/2014/main" id="{E076D54F-7782-34C2-5521-F6955A654E2C}"/>
              </a:ext>
            </a:extLst>
          </p:cNvPr>
          <p:cNvSpPr>
            <a:spLocks noGrp="1"/>
          </p:cNvSpPr>
          <p:nvPr>
            <p:ph idx="1"/>
          </p:nvPr>
        </p:nvSpPr>
        <p:spPr>
          <a:xfrm>
            <a:off x="628650" y="1674028"/>
            <a:ext cx="7886700" cy="4419599"/>
          </a:xfrm>
        </p:spPr>
        <p:txBody>
          <a:bodyPr>
            <a:normAutofit fontScale="92500" lnSpcReduction="20000"/>
          </a:bodyPr>
          <a:lstStyle/>
          <a:p>
            <a:pPr marL="171450" indent="0" algn="ctr">
              <a:buNone/>
            </a:pPr>
            <a:r>
              <a:rPr lang="en-US" sz="3000" b="1" dirty="0"/>
              <a:t>General Rule of Disqualification</a:t>
            </a:r>
          </a:p>
          <a:p>
            <a:pPr marL="171450" indent="0" algn="ctr">
              <a:buNone/>
            </a:pPr>
            <a:endParaRPr lang="en-US" sz="3000" dirty="0"/>
          </a:p>
          <a:p>
            <a:pPr eaLnBrk="1" hangingPunct="1">
              <a:lnSpc>
                <a:spcPct val="100000"/>
              </a:lnSpc>
              <a:spcBef>
                <a:spcPct val="0"/>
              </a:spcBef>
            </a:pPr>
            <a:r>
              <a:rPr lang="en-US" altLang="en-US" sz="3000" dirty="0">
                <a:ea typeface="ＭＳ Ｐゴシック" panose="020B0600070205080204" pitchFamily="34" charset="-128"/>
              </a:rPr>
              <a:t>A public official </a:t>
            </a:r>
            <a:r>
              <a:rPr lang="en-US" altLang="en-US" sz="3000" u="sng" dirty="0">
                <a:ea typeface="ＭＳ Ｐゴシック" panose="020B0600070205080204" pitchFamily="34" charset="-128"/>
              </a:rPr>
              <a:t>may not</a:t>
            </a:r>
            <a:r>
              <a:rPr lang="en-US" altLang="en-US" sz="3000" dirty="0">
                <a:ea typeface="ＭＳ Ｐゴシック" panose="020B0600070205080204" pitchFamily="34" charset="-128"/>
              </a:rPr>
              <a:t>:</a:t>
            </a:r>
          </a:p>
          <a:p>
            <a:pPr eaLnBrk="1" hangingPunct="1">
              <a:lnSpc>
                <a:spcPct val="100000"/>
              </a:lnSpc>
              <a:spcBef>
                <a:spcPct val="0"/>
              </a:spcBef>
            </a:pPr>
            <a:endParaRPr lang="en-US" altLang="en-US" sz="3000" dirty="0">
              <a:ea typeface="ＭＳ Ｐゴシック" panose="020B0600070205080204" pitchFamily="34" charset="-128"/>
            </a:endParaRPr>
          </a:p>
          <a:p>
            <a:pPr eaLnBrk="1" hangingPunct="1">
              <a:lnSpc>
                <a:spcPct val="100000"/>
              </a:lnSpc>
              <a:spcBef>
                <a:spcPct val="0"/>
              </a:spcBef>
              <a:buFontTx/>
              <a:buNone/>
            </a:pPr>
            <a:r>
              <a:rPr lang="en-US" altLang="en-US" sz="3000" dirty="0">
                <a:ea typeface="ＭＳ Ｐゴシック" panose="020B0600070205080204" pitchFamily="34" charset="-128"/>
              </a:rPr>
              <a:t>	- make/participate/influence</a:t>
            </a:r>
          </a:p>
          <a:p>
            <a:pPr eaLnBrk="1" hangingPunct="1">
              <a:lnSpc>
                <a:spcPct val="100000"/>
              </a:lnSpc>
              <a:spcBef>
                <a:spcPct val="0"/>
              </a:spcBef>
              <a:buFontTx/>
              <a:buNone/>
            </a:pPr>
            <a:endParaRPr lang="en-US" altLang="en-US" sz="3000" dirty="0">
              <a:ea typeface="ＭＳ Ｐゴシック" panose="020B0600070205080204" pitchFamily="34" charset="-128"/>
            </a:endParaRPr>
          </a:p>
          <a:p>
            <a:pPr eaLnBrk="1" hangingPunct="1">
              <a:lnSpc>
                <a:spcPct val="100000"/>
              </a:lnSpc>
              <a:spcBef>
                <a:spcPct val="0"/>
              </a:spcBef>
              <a:buFontTx/>
              <a:buNone/>
            </a:pPr>
            <a:r>
              <a:rPr lang="en-US" altLang="en-US" sz="3000" dirty="0">
                <a:ea typeface="ＭＳ Ｐゴシック" panose="020B0600070205080204" pitchFamily="34" charset="-128"/>
              </a:rPr>
              <a:t>	- a governmental decision</a:t>
            </a:r>
          </a:p>
          <a:p>
            <a:pPr eaLnBrk="1" hangingPunct="1">
              <a:lnSpc>
                <a:spcPct val="100000"/>
              </a:lnSpc>
              <a:spcBef>
                <a:spcPct val="0"/>
              </a:spcBef>
              <a:buFontTx/>
              <a:buNone/>
            </a:pPr>
            <a:endParaRPr lang="en-US" altLang="en-US" sz="3000" dirty="0">
              <a:ea typeface="ＭＳ Ｐゴシック" panose="020B0600070205080204" pitchFamily="34" charset="-128"/>
            </a:endParaRPr>
          </a:p>
          <a:p>
            <a:pPr eaLnBrk="1" hangingPunct="1">
              <a:lnSpc>
                <a:spcPct val="100000"/>
              </a:lnSpc>
              <a:spcBef>
                <a:spcPct val="0"/>
              </a:spcBef>
              <a:buFontTx/>
              <a:buNone/>
            </a:pPr>
            <a:r>
              <a:rPr lang="en-US" altLang="en-US" sz="3000" dirty="0">
                <a:ea typeface="ＭＳ Ｐゴシック" panose="020B0600070205080204" pitchFamily="34" charset="-128"/>
              </a:rPr>
              <a:t>	- that will have a foreseeable and material financial effect on</a:t>
            </a:r>
          </a:p>
          <a:p>
            <a:pPr eaLnBrk="1" hangingPunct="1">
              <a:lnSpc>
                <a:spcPct val="100000"/>
              </a:lnSpc>
              <a:spcBef>
                <a:spcPct val="0"/>
              </a:spcBef>
              <a:buFontTx/>
              <a:buNone/>
            </a:pPr>
            <a:endParaRPr lang="en-US" altLang="en-US" sz="3000" dirty="0">
              <a:ea typeface="ＭＳ Ｐゴシック" panose="020B0600070205080204" pitchFamily="34" charset="-128"/>
            </a:endParaRPr>
          </a:p>
          <a:p>
            <a:pPr eaLnBrk="1" hangingPunct="1">
              <a:lnSpc>
                <a:spcPct val="100000"/>
              </a:lnSpc>
              <a:spcBef>
                <a:spcPct val="0"/>
              </a:spcBef>
              <a:buFontTx/>
              <a:buNone/>
            </a:pPr>
            <a:r>
              <a:rPr lang="en-US" altLang="en-US" sz="3000" dirty="0">
                <a:ea typeface="ＭＳ Ｐゴシック" panose="020B0600070205080204" pitchFamily="34" charset="-128"/>
              </a:rPr>
              <a:t>	- the official’s economic interests</a:t>
            </a:r>
          </a:p>
          <a:p>
            <a:endParaRPr lang="en-US" dirty="0"/>
          </a:p>
        </p:txBody>
      </p:sp>
    </p:spTree>
    <p:extLst>
      <p:ext uri="{BB962C8B-B14F-4D97-AF65-F5344CB8AC3E}">
        <p14:creationId xmlns:p14="http://schemas.microsoft.com/office/powerpoint/2010/main" val="1618177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1B86E1D-7E48-D18E-2D4D-3EBC341AB1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53A9D4-1AA4-009B-EBB0-7E3725EFAC23}"/>
              </a:ext>
            </a:extLst>
          </p:cNvPr>
          <p:cNvSpPr>
            <a:spLocks noGrp="1"/>
          </p:cNvSpPr>
          <p:nvPr>
            <p:ph type="title"/>
          </p:nvPr>
        </p:nvSpPr>
        <p:spPr>
          <a:xfrm>
            <a:off x="1295400" y="249046"/>
            <a:ext cx="7307582" cy="986428"/>
          </a:xfrm>
        </p:spPr>
        <p:txBody>
          <a:bodyPr>
            <a:normAutofit/>
          </a:bodyPr>
          <a:lstStyle/>
          <a:p>
            <a:r>
              <a:rPr lang="en-US" sz="3000" b="1" dirty="0">
                <a:latin typeface="Century Gothic" panose="020B0502020202020204" pitchFamily="34" charset="0"/>
                <a:cs typeface="Times New Roman" panose="02020603050405020304" pitchFamily="18" charset="0"/>
              </a:rPr>
              <a:t>Interests that may be disqualifying </a:t>
            </a:r>
          </a:p>
        </p:txBody>
      </p:sp>
      <p:pic>
        <p:nvPicPr>
          <p:cNvPr id="5122" name="Picture 2" descr="6 Top Ways to Make Money in Real Estate | Tampa, Florida">
            <a:extLst>
              <a:ext uri="{FF2B5EF4-FFF2-40B4-BE49-F238E27FC236}">
                <a16:creationId xmlns:a16="http://schemas.microsoft.com/office/drawing/2014/main" id="{033B6AE7-4F3A-A93C-1233-3D04D59DDD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816" r="16626" b="2"/>
          <a:stretch/>
        </p:blipFill>
        <p:spPr bwMode="auto">
          <a:xfrm>
            <a:off x="381000" y="1905000"/>
            <a:ext cx="3390900" cy="341092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DD95A302-F35A-5F7F-C822-8AB37575D85F}"/>
              </a:ext>
            </a:extLst>
          </p:cNvPr>
          <p:cNvSpPr>
            <a:spLocks noGrp="1"/>
          </p:cNvSpPr>
          <p:nvPr>
            <p:ph idx="1"/>
          </p:nvPr>
        </p:nvSpPr>
        <p:spPr>
          <a:xfrm>
            <a:off x="4133850" y="1371601"/>
            <a:ext cx="4362450" cy="4250926"/>
          </a:xfrm>
        </p:spPr>
        <p:txBody>
          <a:bodyPr>
            <a:normAutofit fontScale="92500"/>
          </a:bodyPr>
          <a:lstStyle/>
          <a:p>
            <a:pPr eaLnBrk="1" hangingPunct="1"/>
            <a:endParaRPr lang="en-US" altLang="en-US" dirty="0">
              <a:ea typeface="ＭＳ Ｐゴシック" panose="020B0600070205080204" pitchFamily="34" charset="-128"/>
            </a:endParaRPr>
          </a:p>
          <a:p>
            <a:pPr eaLnBrk="1" hangingPunct="1"/>
            <a:r>
              <a:rPr lang="en-US" altLang="en-US" sz="2800" dirty="0">
                <a:ea typeface="ＭＳ Ｐゴシック" panose="020B0600070205080204" pitchFamily="34" charset="-128"/>
              </a:rPr>
              <a:t>Source of Income</a:t>
            </a:r>
          </a:p>
          <a:p>
            <a:pPr eaLnBrk="1" hangingPunct="1"/>
            <a:r>
              <a:rPr lang="en-US" altLang="en-US" sz="2800" dirty="0">
                <a:ea typeface="ＭＳ Ｐゴシック" panose="020B0600070205080204" pitchFamily="34" charset="-128"/>
              </a:rPr>
              <a:t>Business management, employment or investment</a:t>
            </a:r>
          </a:p>
          <a:p>
            <a:pPr eaLnBrk="1" hangingPunct="1"/>
            <a:r>
              <a:rPr lang="en-US" altLang="en-US" sz="2800" dirty="0">
                <a:ea typeface="ＭＳ Ｐゴシック" panose="020B0600070205080204" pitchFamily="34" charset="-128"/>
              </a:rPr>
              <a:t>Real Property</a:t>
            </a:r>
          </a:p>
          <a:p>
            <a:pPr eaLnBrk="1" hangingPunct="1"/>
            <a:r>
              <a:rPr lang="en-US" altLang="en-US" sz="2800" dirty="0">
                <a:ea typeface="ＭＳ Ｐゴシック" panose="020B0600070205080204" pitchFamily="34" charset="-128"/>
              </a:rPr>
              <a:t>Gifts</a:t>
            </a:r>
          </a:p>
          <a:p>
            <a:pPr eaLnBrk="1" hangingPunct="1"/>
            <a:r>
              <a:rPr lang="en-US" altLang="en-US" sz="2800" dirty="0">
                <a:ea typeface="ＭＳ Ｐゴシック" panose="020B0600070205080204" pitchFamily="34" charset="-128"/>
              </a:rPr>
              <a:t>Personal Financial Effect</a:t>
            </a:r>
          </a:p>
          <a:p>
            <a:pPr eaLnBrk="1" hangingPunct="1"/>
            <a:r>
              <a:rPr lang="en-US" altLang="en-US" sz="2800" dirty="0">
                <a:ea typeface="ＭＳ Ｐゴシック" panose="020B0600070205080204" pitchFamily="34" charset="-128"/>
              </a:rPr>
              <a:t>Campaign Contributions</a:t>
            </a:r>
          </a:p>
          <a:p>
            <a:endParaRPr lang="en-US" dirty="0"/>
          </a:p>
        </p:txBody>
      </p:sp>
    </p:spTree>
    <p:extLst>
      <p:ext uri="{BB962C8B-B14F-4D97-AF65-F5344CB8AC3E}">
        <p14:creationId xmlns:p14="http://schemas.microsoft.com/office/powerpoint/2010/main" val="3872596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0B466F-36F2-2DD2-3010-5307CADC615E}"/>
              </a:ext>
            </a:extLst>
          </p:cNvPr>
          <p:cNvSpPr txBox="1"/>
          <p:nvPr/>
        </p:nvSpPr>
        <p:spPr>
          <a:xfrm>
            <a:off x="1752600" y="1752600"/>
            <a:ext cx="5562600" cy="3108543"/>
          </a:xfrm>
          <a:prstGeom prst="rect">
            <a:avLst/>
          </a:prstGeom>
          <a:noFill/>
        </p:spPr>
        <p:txBody>
          <a:bodyPr wrap="square">
            <a:spAutoFit/>
          </a:bodyPr>
          <a:lstStyle/>
          <a:p>
            <a:r>
              <a:rPr lang="en-US" sz="2800" dirty="0">
                <a:cs typeface="Times New Roman" panose="02020603050405020304" pitchFamily="18" charset="0"/>
              </a:rPr>
              <a:t>Public Officials including “city officers or employees shall not be financially interested in any contract made by them in their official capacity, or by any body or board of which they are members.” </a:t>
            </a:r>
          </a:p>
        </p:txBody>
      </p:sp>
    </p:spTree>
    <p:extLst>
      <p:ext uri="{BB962C8B-B14F-4D97-AF65-F5344CB8AC3E}">
        <p14:creationId xmlns:p14="http://schemas.microsoft.com/office/powerpoint/2010/main" val="24547253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50A66-E779-4513-8D77-177B6A5CAD71}"/>
              </a:ext>
            </a:extLst>
          </p:cNvPr>
          <p:cNvSpPr>
            <a:spLocks noGrp="1"/>
          </p:cNvSpPr>
          <p:nvPr>
            <p:ph type="title"/>
          </p:nvPr>
        </p:nvSpPr>
        <p:spPr>
          <a:xfrm>
            <a:off x="4514850" y="117859"/>
            <a:ext cx="4225290" cy="720341"/>
          </a:xfrm>
        </p:spPr>
        <p:txBody>
          <a:bodyPr>
            <a:normAutofit/>
          </a:bodyPr>
          <a:lstStyle/>
          <a:p>
            <a:r>
              <a:rPr lang="en-US" sz="3000" dirty="0"/>
              <a:t>Financial Interests </a:t>
            </a:r>
          </a:p>
        </p:txBody>
      </p:sp>
      <p:sp>
        <p:nvSpPr>
          <p:cNvPr id="3" name="Content Placeholder 2">
            <a:extLst>
              <a:ext uri="{FF2B5EF4-FFF2-40B4-BE49-F238E27FC236}">
                <a16:creationId xmlns:a16="http://schemas.microsoft.com/office/drawing/2014/main" id="{B2C16866-B975-44B0-A858-25802D65B41B}"/>
              </a:ext>
            </a:extLst>
          </p:cNvPr>
          <p:cNvSpPr>
            <a:spLocks noGrp="1"/>
          </p:cNvSpPr>
          <p:nvPr>
            <p:ph sz="half" idx="4294967295"/>
          </p:nvPr>
        </p:nvSpPr>
        <p:spPr>
          <a:xfrm>
            <a:off x="628650" y="838200"/>
            <a:ext cx="3886200" cy="5486399"/>
          </a:xfrm>
          <a:prstGeom prst="rect">
            <a:avLst/>
          </a:prstGeom>
        </p:spPr>
        <p:txBody>
          <a:bodyPr>
            <a:normAutofit fontScale="85000" lnSpcReduction="10000"/>
          </a:bodyPr>
          <a:lstStyle/>
          <a:p>
            <a:r>
              <a:rPr lang="en-US" sz="3300" b="1" dirty="0"/>
              <a:t>Personal Finances</a:t>
            </a:r>
          </a:p>
          <a:p>
            <a:pPr lvl="1"/>
            <a:r>
              <a:rPr lang="en-US" sz="3100" dirty="0"/>
              <a:t>Official’s personal finances including those of his or her immediate family</a:t>
            </a:r>
          </a:p>
          <a:p>
            <a:r>
              <a:rPr lang="en-US" sz="3300" b="1" dirty="0"/>
              <a:t>Sources of income</a:t>
            </a:r>
          </a:p>
          <a:p>
            <a:pPr lvl="1"/>
            <a:r>
              <a:rPr lang="en-US" sz="3100" dirty="0"/>
              <a:t>Any source of income of $500 or more during the prior 12 months for official or spouse </a:t>
            </a:r>
          </a:p>
          <a:p>
            <a:pPr lvl="1"/>
            <a:r>
              <a:rPr lang="en-US" sz="3100" dirty="0"/>
              <a:t>Income from another public agency generally not disqualifying </a:t>
            </a:r>
          </a:p>
          <a:p>
            <a:pPr marL="428625" lvl="1" indent="0">
              <a:buNone/>
            </a:pPr>
            <a:endParaRPr lang="en-US" dirty="0"/>
          </a:p>
        </p:txBody>
      </p:sp>
      <p:sp>
        <p:nvSpPr>
          <p:cNvPr id="4" name="Content Placeholder 3">
            <a:extLst>
              <a:ext uri="{FF2B5EF4-FFF2-40B4-BE49-F238E27FC236}">
                <a16:creationId xmlns:a16="http://schemas.microsoft.com/office/drawing/2014/main" id="{CCE17F8F-30E6-454B-9A35-F8FFF82758BF}"/>
              </a:ext>
            </a:extLst>
          </p:cNvPr>
          <p:cNvSpPr>
            <a:spLocks noGrp="1"/>
          </p:cNvSpPr>
          <p:nvPr>
            <p:ph sz="half" idx="2"/>
          </p:nvPr>
        </p:nvSpPr>
        <p:spPr>
          <a:xfrm>
            <a:off x="4629150" y="838200"/>
            <a:ext cx="3886200" cy="5255427"/>
          </a:xfrm>
        </p:spPr>
        <p:txBody>
          <a:bodyPr>
            <a:noAutofit/>
          </a:bodyPr>
          <a:lstStyle/>
          <a:p>
            <a:r>
              <a:rPr lang="en-US" sz="2800" b="1" dirty="0"/>
              <a:t>Business management, employment, or investment</a:t>
            </a:r>
          </a:p>
          <a:p>
            <a:pPr lvl="1"/>
            <a:r>
              <a:rPr lang="en-US" sz="2600" dirty="0"/>
              <a:t>Direct or indirect investment of $2000 or more</a:t>
            </a:r>
          </a:p>
          <a:p>
            <a:pPr lvl="1"/>
            <a:r>
              <a:rPr lang="en-US" sz="2600" dirty="0"/>
              <a:t>Any business entity in which an official is a director, officer, partner, trustee, manager or employee</a:t>
            </a:r>
          </a:p>
        </p:txBody>
      </p:sp>
    </p:spTree>
    <p:extLst>
      <p:ext uri="{BB962C8B-B14F-4D97-AF65-F5344CB8AC3E}">
        <p14:creationId xmlns:p14="http://schemas.microsoft.com/office/powerpoint/2010/main" val="38539688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589AD5-5E78-C47B-39C7-52662752DA50}"/>
              </a:ext>
            </a:extLst>
          </p:cNvPr>
          <p:cNvSpPr>
            <a:spLocks noGrp="1"/>
          </p:cNvSpPr>
          <p:nvPr>
            <p:ph sz="half" idx="1"/>
          </p:nvPr>
        </p:nvSpPr>
        <p:spPr>
          <a:xfrm>
            <a:off x="566021" y="1372735"/>
            <a:ext cx="3938918" cy="5051492"/>
          </a:xfrm>
        </p:spPr>
        <p:txBody>
          <a:bodyPr vert="horz" lIns="91440" tIns="45720" rIns="91440" bIns="45720" rtlCol="0" anchor="t">
            <a:normAutofit/>
          </a:bodyPr>
          <a:lstStyle/>
          <a:p>
            <a:pPr>
              <a:lnSpc>
                <a:spcPct val="80000"/>
              </a:lnSpc>
            </a:pPr>
            <a:r>
              <a:rPr lang="en-US" sz="2800" dirty="0"/>
              <a:t>Any real property interest worth $2000 or more</a:t>
            </a:r>
          </a:p>
          <a:p>
            <a:pPr>
              <a:lnSpc>
                <a:spcPct val="80000"/>
              </a:lnSpc>
            </a:pPr>
            <a:r>
              <a:rPr lang="en-US" sz="2800" dirty="0"/>
              <a:t>Can include leasehold interests</a:t>
            </a:r>
          </a:p>
          <a:p>
            <a:pPr>
              <a:lnSpc>
                <a:spcPct val="80000"/>
              </a:lnSpc>
            </a:pPr>
            <a:r>
              <a:rPr lang="en-US" sz="2800" dirty="0"/>
              <a:t>Presumed material impact if project is within 500 feet</a:t>
            </a:r>
          </a:p>
          <a:p>
            <a:r>
              <a:rPr lang="en-US" sz="2800" dirty="0"/>
              <a:t>If decision may affect the land use or value from 500-1000 feet</a:t>
            </a:r>
          </a:p>
          <a:p>
            <a:endParaRPr lang="en-US" sz="2800" dirty="0"/>
          </a:p>
        </p:txBody>
      </p:sp>
      <p:sp>
        <p:nvSpPr>
          <p:cNvPr id="4" name="Content Placeholder 3">
            <a:extLst>
              <a:ext uri="{FF2B5EF4-FFF2-40B4-BE49-F238E27FC236}">
                <a16:creationId xmlns:a16="http://schemas.microsoft.com/office/drawing/2014/main" id="{DA7DC11E-A998-E6C4-06D2-BA206E62738D}"/>
              </a:ext>
            </a:extLst>
          </p:cNvPr>
          <p:cNvSpPr>
            <a:spLocks noGrp="1"/>
          </p:cNvSpPr>
          <p:nvPr>
            <p:ph sz="half" idx="2"/>
          </p:nvPr>
        </p:nvSpPr>
        <p:spPr>
          <a:xfrm>
            <a:off x="4613760" y="1372734"/>
            <a:ext cx="3907540" cy="4069080"/>
          </a:xfrm>
        </p:spPr>
        <p:txBody>
          <a:bodyPr vert="horz" lIns="91440" tIns="45720" rIns="91440" bIns="45720" rtlCol="0" anchor="t">
            <a:normAutofit/>
          </a:bodyPr>
          <a:lstStyle/>
          <a:p>
            <a:r>
              <a:rPr lang="en-US" sz="2800"/>
              <a:t>Disqualifying financial interest if official has received gifts worth $590 or more (aggregate) in the previous 12 months from an individual or entity </a:t>
            </a:r>
          </a:p>
          <a:p>
            <a:endParaRPr lang="en-US" dirty="0"/>
          </a:p>
        </p:txBody>
      </p:sp>
      <p:sp>
        <p:nvSpPr>
          <p:cNvPr id="5" name="Slide Number Placeholder 4">
            <a:extLst>
              <a:ext uri="{FF2B5EF4-FFF2-40B4-BE49-F238E27FC236}">
                <a16:creationId xmlns:a16="http://schemas.microsoft.com/office/drawing/2014/main" id="{2C64C8CA-6E8E-BB46-408A-7E79BF6D1F0E}"/>
              </a:ext>
            </a:extLst>
          </p:cNvPr>
          <p:cNvSpPr>
            <a:spLocks noGrp="1"/>
          </p:cNvSpPr>
          <p:nvPr>
            <p:ph type="sldNum" sz="quarter" idx="12"/>
          </p:nvPr>
        </p:nvSpPr>
        <p:spPr/>
        <p:txBody>
          <a:bodyPr/>
          <a:lstStyle/>
          <a:p>
            <a:pPr>
              <a:defRPr/>
            </a:pPr>
            <a:fld id="{37852EFA-7EBD-4C4B-B516-A185115E9C12}" type="slidenum">
              <a:rPr lang="en-US" smtClean="0"/>
              <a:pPr>
                <a:defRPr/>
              </a:pPr>
              <a:t>41</a:t>
            </a:fld>
            <a:endParaRPr lang="en-US" dirty="0"/>
          </a:p>
        </p:txBody>
      </p:sp>
      <p:sp>
        <p:nvSpPr>
          <p:cNvPr id="7" name="Text Placeholder 2">
            <a:extLst>
              <a:ext uri="{FF2B5EF4-FFF2-40B4-BE49-F238E27FC236}">
                <a16:creationId xmlns:a16="http://schemas.microsoft.com/office/drawing/2014/main" id="{373CE188-918F-9298-F7B2-99296DA92C47}"/>
              </a:ext>
            </a:extLst>
          </p:cNvPr>
          <p:cNvSpPr txBox="1">
            <a:spLocks/>
          </p:cNvSpPr>
          <p:nvPr/>
        </p:nvSpPr>
        <p:spPr>
          <a:xfrm>
            <a:off x="601503" y="753355"/>
            <a:ext cx="3868340" cy="62706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en-US" sz="3000" b="1" dirty="0"/>
              <a:t>Real Property</a:t>
            </a:r>
            <a:endParaRPr lang="en-US"/>
          </a:p>
        </p:txBody>
      </p:sp>
      <p:sp>
        <p:nvSpPr>
          <p:cNvPr id="8" name="TextBox 7">
            <a:extLst>
              <a:ext uri="{FF2B5EF4-FFF2-40B4-BE49-F238E27FC236}">
                <a16:creationId xmlns:a16="http://schemas.microsoft.com/office/drawing/2014/main" id="{58C664F0-F008-E770-9FBF-C0B062F18CC3}"/>
              </a:ext>
            </a:extLst>
          </p:cNvPr>
          <p:cNvSpPr txBox="1"/>
          <p:nvPr/>
        </p:nvSpPr>
        <p:spPr>
          <a:xfrm>
            <a:off x="4815713" y="753814"/>
            <a:ext cx="2743200"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t>Gifts</a:t>
            </a:r>
            <a:endParaRPr lang="en-US"/>
          </a:p>
        </p:txBody>
      </p:sp>
      <p:sp>
        <p:nvSpPr>
          <p:cNvPr id="10" name="Title 1">
            <a:extLst>
              <a:ext uri="{FF2B5EF4-FFF2-40B4-BE49-F238E27FC236}">
                <a16:creationId xmlns:a16="http://schemas.microsoft.com/office/drawing/2014/main" id="{CC5FF2AC-1A3E-A734-F090-63C05CEF3590}"/>
              </a:ext>
            </a:extLst>
          </p:cNvPr>
          <p:cNvSpPr>
            <a:spLocks noGrp="1"/>
          </p:cNvSpPr>
          <p:nvPr>
            <p:ph type="title"/>
          </p:nvPr>
        </p:nvSpPr>
        <p:spPr>
          <a:xfrm>
            <a:off x="5105400" y="63897"/>
            <a:ext cx="4038600" cy="627063"/>
          </a:xfrm>
        </p:spPr>
        <p:txBody>
          <a:bodyPr/>
          <a:lstStyle/>
          <a:p>
            <a:r>
              <a:rPr lang="en-US" sz="3000" dirty="0"/>
              <a:t>Financial Interests</a:t>
            </a:r>
          </a:p>
        </p:txBody>
      </p:sp>
    </p:spTree>
    <p:extLst>
      <p:ext uri="{BB962C8B-B14F-4D97-AF65-F5344CB8AC3E}">
        <p14:creationId xmlns:p14="http://schemas.microsoft.com/office/powerpoint/2010/main" val="30855897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57C83-10AA-FE95-CD51-03DF02115F7A}"/>
              </a:ext>
            </a:extLst>
          </p:cNvPr>
          <p:cNvSpPr>
            <a:spLocks noGrp="1"/>
          </p:cNvSpPr>
          <p:nvPr>
            <p:ph type="title"/>
          </p:nvPr>
        </p:nvSpPr>
        <p:spPr>
          <a:xfrm>
            <a:off x="2549551" y="-3149"/>
            <a:ext cx="6377940" cy="1295400"/>
          </a:xfrm>
        </p:spPr>
        <p:txBody>
          <a:bodyPr>
            <a:normAutofit/>
          </a:bodyPr>
          <a:lstStyle/>
          <a:p>
            <a:r>
              <a:rPr lang="en-US" sz="3000" b="1" dirty="0"/>
              <a:t>Exceptions to Potential Financial Interest Conflicts</a:t>
            </a:r>
          </a:p>
        </p:txBody>
      </p:sp>
      <p:sp>
        <p:nvSpPr>
          <p:cNvPr id="3" name="Text Placeholder 2">
            <a:extLst>
              <a:ext uri="{FF2B5EF4-FFF2-40B4-BE49-F238E27FC236}">
                <a16:creationId xmlns:a16="http://schemas.microsoft.com/office/drawing/2014/main" id="{3D403FDD-D082-012F-65C6-C471842BD98A}"/>
              </a:ext>
            </a:extLst>
          </p:cNvPr>
          <p:cNvSpPr>
            <a:spLocks noGrp="1"/>
          </p:cNvSpPr>
          <p:nvPr>
            <p:ph type="body" idx="1"/>
          </p:nvPr>
        </p:nvSpPr>
        <p:spPr>
          <a:xfrm>
            <a:off x="207271" y="1050248"/>
            <a:ext cx="3683659" cy="823912"/>
          </a:xfrm>
        </p:spPr>
        <p:txBody>
          <a:bodyPr>
            <a:normAutofit/>
          </a:bodyPr>
          <a:lstStyle/>
          <a:p>
            <a:r>
              <a:rPr lang="en-US" sz="2800" b="1" dirty="0"/>
              <a:t>“Public Generally”</a:t>
            </a:r>
          </a:p>
        </p:txBody>
      </p:sp>
      <p:sp>
        <p:nvSpPr>
          <p:cNvPr id="4" name="Content Placeholder 3">
            <a:extLst>
              <a:ext uri="{FF2B5EF4-FFF2-40B4-BE49-F238E27FC236}">
                <a16:creationId xmlns:a16="http://schemas.microsoft.com/office/drawing/2014/main" id="{8CC2E5BE-4F23-3ECC-6687-E9364CB0BF5D}"/>
              </a:ext>
            </a:extLst>
          </p:cNvPr>
          <p:cNvSpPr>
            <a:spLocks noGrp="1"/>
          </p:cNvSpPr>
          <p:nvPr>
            <p:ph sz="half" idx="2"/>
          </p:nvPr>
        </p:nvSpPr>
        <p:spPr>
          <a:xfrm>
            <a:off x="329863" y="2112469"/>
            <a:ext cx="3910579" cy="3130973"/>
          </a:xfrm>
        </p:spPr>
        <p:txBody>
          <a:bodyPr>
            <a:normAutofit fontScale="77500" lnSpcReduction="20000"/>
          </a:bodyPr>
          <a:lstStyle/>
          <a:p>
            <a:pPr marL="0" indent="0">
              <a:buNone/>
              <a:defRPr/>
            </a:pPr>
            <a:r>
              <a:rPr lang="en-US" altLang="en-US" sz="2800" dirty="0">
                <a:solidFill>
                  <a:schemeClr val="tx1">
                    <a:lumMod val="75000"/>
                    <a:lumOff val="25000"/>
                  </a:schemeClr>
                </a:solidFill>
                <a:ea typeface="ＭＳ Ｐゴシック" pitchFamily="34" charset="-128"/>
              </a:rPr>
              <a:t>Decisions that affect a </a:t>
            </a:r>
            <a:r>
              <a:rPr lang="en-US" altLang="en-US" sz="2800" b="1" dirty="0">
                <a:solidFill>
                  <a:schemeClr val="tx1">
                    <a:lumMod val="75000"/>
                    <a:lumOff val="25000"/>
                  </a:schemeClr>
                </a:solidFill>
                <a:ea typeface="ＭＳ Ｐゴシック" pitchFamily="34" charset="-128"/>
              </a:rPr>
              <a:t>broad range of persons</a:t>
            </a:r>
            <a:r>
              <a:rPr lang="en-US" altLang="en-US" sz="2800" dirty="0">
                <a:solidFill>
                  <a:schemeClr val="tx1">
                    <a:lumMod val="75000"/>
                    <a:lumOff val="25000"/>
                  </a:schemeClr>
                </a:solidFill>
                <a:ea typeface="ＭＳ Ｐゴシック" pitchFamily="34" charset="-128"/>
              </a:rPr>
              <a:t> </a:t>
            </a:r>
            <a:r>
              <a:rPr lang="en-US" altLang="en-US" sz="2800" b="1" dirty="0">
                <a:solidFill>
                  <a:schemeClr val="tx1">
                    <a:lumMod val="75000"/>
                    <a:lumOff val="25000"/>
                  </a:schemeClr>
                </a:solidFill>
                <a:ea typeface="ＭＳ Ｐゴシック" pitchFamily="34" charset="-128"/>
              </a:rPr>
              <a:t>or interests </a:t>
            </a:r>
            <a:r>
              <a:rPr lang="en-US" altLang="en-US" sz="2800" dirty="0">
                <a:solidFill>
                  <a:schemeClr val="tx1">
                    <a:lumMod val="75000"/>
                    <a:lumOff val="25000"/>
                  </a:schemeClr>
                </a:solidFill>
                <a:ea typeface="ＭＳ Ｐゴシック" pitchFamily="34" charset="-128"/>
              </a:rPr>
              <a:t>may be exempted: 25% of all businesses, all real property, or all individuals.  </a:t>
            </a:r>
          </a:p>
          <a:p>
            <a:pPr marL="0" indent="0">
              <a:buNone/>
              <a:defRPr/>
            </a:pPr>
            <a:r>
              <a:rPr lang="en-US" altLang="en-US" sz="2800" dirty="0">
                <a:solidFill>
                  <a:schemeClr val="tx1">
                    <a:lumMod val="75000"/>
                    <a:lumOff val="25000"/>
                  </a:schemeClr>
                </a:solidFill>
                <a:ea typeface="ＭＳ Ｐゴシック" pitchFamily="34" charset="-128"/>
              </a:rPr>
              <a:t>15% if only real property interest is your home</a:t>
            </a:r>
          </a:p>
          <a:p>
            <a:pPr>
              <a:buNone/>
              <a:defRPr/>
            </a:pPr>
            <a:r>
              <a:rPr lang="en-US" altLang="en-US" sz="2600" b="1" dirty="0">
                <a:solidFill>
                  <a:schemeClr val="tx1">
                    <a:lumMod val="75000"/>
                    <a:lumOff val="25000"/>
                  </a:schemeClr>
                </a:solidFill>
                <a:ea typeface="ＭＳ Ｐゴシック" pitchFamily="34" charset="-128"/>
              </a:rPr>
              <a:t>	Examples</a:t>
            </a:r>
            <a:r>
              <a:rPr lang="en-US" altLang="en-US" sz="2600" dirty="0">
                <a:solidFill>
                  <a:schemeClr val="tx1">
                    <a:lumMod val="75000"/>
                    <a:lumOff val="25000"/>
                  </a:schemeClr>
                </a:solidFill>
                <a:ea typeface="ＭＳ Ｐゴシック" pitchFamily="34" charset="-128"/>
              </a:rPr>
              <a:t>: Water rate decisions; City wide Sign Code ordinance</a:t>
            </a:r>
          </a:p>
          <a:p>
            <a:endParaRPr lang="en-US" dirty="0"/>
          </a:p>
        </p:txBody>
      </p:sp>
      <p:sp>
        <p:nvSpPr>
          <p:cNvPr id="5" name="Text Placeholder 4">
            <a:extLst>
              <a:ext uri="{FF2B5EF4-FFF2-40B4-BE49-F238E27FC236}">
                <a16:creationId xmlns:a16="http://schemas.microsoft.com/office/drawing/2014/main" id="{1DB8C6BA-BADC-0257-11B3-815F843C6E84}"/>
              </a:ext>
            </a:extLst>
          </p:cNvPr>
          <p:cNvSpPr>
            <a:spLocks noGrp="1"/>
          </p:cNvSpPr>
          <p:nvPr>
            <p:ph type="body" sz="quarter" idx="3"/>
          </p:nvPr>
        </p:nvSpPr>
        <p:spPr>
          <a:xfrm>
            <a:off x="4802894" y="1286405"/>
            <a:ext cx="3680621" cy="823912"/>
          </a:xfrm>
        </p:spPr>
        <p:txBody>
          <a:bodyPr>
            <a:noAutofit/>
          </a:bodyPr>
          <a:lstStyle/>
          <a:p>
            <a:r>
              <a:rPr lang="en-US" sz="2800" b="1" dirty="0"/>
              <a:t>“Legally Required Participation”</a:t>
            </a:r>
          </a:p>
        </p:txBody>
      </p:sp>
      <p:sp>
        <p:nvSpPr>
          <p:cNvPr id="6" name="Content Placeholder 5">
            <a:extLst>
              <a:ext uri="{FF2B5EF4-FFF2-40B4-BE49-F238E27FC236}">
                <a16:creationId xmlns:a16="http://schemas.microsoft.com/office/drawing/2014/main" id="{8F221528-C450-7889-54B8-46631566E984}"/>
              </a:ext>
            </a:extLst>
          </p:cNvPr>
          <p:cNvSpPr>
            <a:spLocks noGrp="1"/>
          </p:cNvSpPr>
          <p:nvPr>
            <p:ph sz="quarter" idx="4"/>
          </p:nvPr>
        </p:nvSpPr>
        <p:spPr>
          <a:xfrm>
            <a:off x="4575974" y="2112469"/>
            <a:ext cx="3907541" cy="3943353"/>
          </a:xfrm>
        </p:spPr>
        <p:txBody>
          <a:bodyPr vert="horz" lIns="91440" tIns="45720" rIns="91440" bIns="45720" rtlCol="0" anchor="t">
            <a:noAutofit/>
          </a:bodyPr>
          <a:lstStyle/>
          <a:p>
            <a:pPr marL="0" indent="0" eaLnBrk="1" hangingPunct="1">
              <a:buNone/>
            </a:pPr>
            <a:r>
              <a:rPr lang="en-US" altLang="en-US" sz="2400" dirty="0">
                <a:ea typeface="ＭＳ Ｐゴシック"/>
              </a:rPr>
              <a:t>May apply if a conflict disqualifies so many officials that there is no longer a quorum to make a decision.</a:t>
            </a:r>
            <a:endParaRPr lang="en-US" sz="2400">
              <a:ea typeface="ＭＳ Ｐゴシック"/>
            </a:endParaRPr>
          </a:p>
          <a:p>
            <a:pPr eaLnBrk="1" hangingPunct="1"/>
            <a:endParaRPr lang="en-US" altLang="en-US" sz="2400" dirty="0">
              <a:ea typeface="ＭＳ Ｐゴシック" panose="020B0600070205080204" pitchFamily="34" charset="-128"/>
            </a:endParaRPr>
          </a:p>
          <a:p>
            <a:pPr marL="0" indent="0" eaLnBrk="1" hangingPunct="1">
              <a:buNone/>
            </a:pPr>
            <a:r>
              <a:rPr lang="en-US" altLang="en-US" sz="2400" dirty="0">
                <a:ea typeface="ＭＳ Ｐゴシック"/>
              </a:rPr>
              <a:t>Does not apply: (1) quorum could later be met; (2) to break a tie vote.</a:t>
            </a:r>
          </a:p>
          <a:p>
            <a:endParaRPr lang="en-US" dirty="0"/>
          </a:p>
        </p:txBody>
      </p:sp>
    </p:spTree>
    <p:extLst>
      <p:ext uri="{BB962C8B-B14F-4D97-AF65-F5344CB8AC3E}">
        <p14:creationId xmlns:p14="http://schemas.microsoft.com/office/powerpoint/2010/main" val="14719111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FF67-8FC9-4D91-828E-18813CAEEA24}"/>
              </a:ext>
            </a:extLst>
          </p:cNvPr>
          <p:cNvSpPr>
            <a:spLocks noGrp="1"/>
          </p:cNvSpPr>
          <p:nvPr>
            <p:ph type="title"/>
          </p:nvPr>
        </p:nvSpPr>
        <p:spPr>
          <a:xfrm>
            <a:off x="381000" y="228600"/>
            <a:ext cx="2949178" cy="2133599"/>
          </a:xfrm>
        </p:spPr>
        <p:txBody>
          <a:bodyPr>
            <a:normAutofit fontScale="90000"/>
          </a:bodyPr>
          <a:lstStyle/>
          <a:p>
            <a:r>
              <a:rPr lang="en-US" sz="3100" b="1" dirty="0"/>
              <a:t>what happens when your city is the cautionary tale?</a:t>
            </a:r>
          </a:p>
        </p:txBody>
      </p:sp>
      <p:sp>
        <p:nvSpPr>
          <p:cNvPr id="4" name="Text Placeholder 3">
            <a:extLst>
              <a:ext uri="{FF2B5EF4-FFF2-40B4-BE49-F238E27FC236}">
                <a16:creationId xmlns:a16="http://schemas.microsoft.com/office/drawing/2014/main" id="{15DED3E2-99B0-4C39-87A1-43471F261BA7}"/>
              </a:ext>
            </a:extLst>
          </p:cNvPr>
          <p:cNvSpPr>
            <a:spLocks noGrp="1"/>
          </p:cNvSpPr>
          <p:nvPr>
            <p:ph type="body" sz="half" idx="2"/>
          </p:nvPr>
        </p:nvSpPr>
        <p:spPr>
          <a:xfrm>
            <a:off x="603170" y="2514598"/>
            <a:ext cx="3103959" cy="4114801"/>
          </a:xfrm>
        </p:spPr>
        <p:txBody>
          <a:bodyPr>
            <a:noAutofit/>
          </a:bodyPr>
          <a:lstStyle/>
          <a:p>
            <a:pPr marL="257175" indent="-257175">
              <a:buFont typeface="Arial" panose="020B0604020202020204" pitchFamily="34" charset="0"/>
              <a:buChar char="•"/>
            </a:pPr>
            <a:r>
              <a:rPr lang="en-US" sz="2600" dirty="0"/>
              <a:t>Vernon, CA</a:t>
            </a:r>
          </a:p>
          <a:p>
            <a:pPr marL="257175" indent="-257175">
              <a:buFont typeface="Arial" panose="020B0604020202020204" pitchFamily="34" charset="0"/>
              <a:buChar char="•"/>
            </a:pPr>
            <a:r>
              <a:rPr lang="en-US" sz="2600" dirty="0"/>
              <a:t>Charter city founded in 1905 as “exclusively industrial” haven for business</a:t>
            </a:r>
          </a:p>
          <a:p>
            <a:pPr marL="257175" indent="-257175">
              <a:buFont typeface="Arial" panose="020B0604020202020204" pitchFamily="34" charset="0"/>
              <a:buChar char="•"/>
            </a:pPr>
            <a:r>
              <a:rPr lang="en-US" sz="2600" dirty="0"/>
              <a:t>5 sq miles, 1800 businesses, 220 residents</a:t>
            </a:r>
          </a:p>
          <a:p>
            <a:pPr marL="257175" indent="-257175">
              <a:buFont typeface="Arial" panose="020B0604020202020204" pitchFamily="34" charset="0"/>
              <a:buChar char="•"/>
            </a:pPr>
            <a:endParaRPr lang="en-US" sz="2600" dirty="0"/>
          </a:p>
        </p:txBody>
      </p:sp>
      <p:pic>
        <p:nvPicPr>
          <p:cNvPr id="1026" name="Picture 2">
            <a:extLst>
              <a:ext uri="{FF2B5EF4-FFF2-40B4-BE49-F238E27FC236}">
                <a16:creationId xmlns:a16="http://schemas.microsoft.com/office/drawing/2014/main" id="{66D339BF-E8C2-1FA8-32F8-DF1F0BFADC8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p:blipFill>
        <p:spPr bwMode="auto">
          <a:xfrm>
            <a:off x="3810000" y="228600"/>
            <a:ext cx="4267200" cy="3008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ore pictures of Vernon, California. It ...">
            <a:extLst>
              <a:ext uri="{FF2B5EF4-FFF2-40B4-BE49-F238E27FC236}">
                <a16:creationId xmlns:a16="http://schemas.microsoft.com/office/drawing/2014/main" id="{50400486-1A1B-A5D4-72E0-A8674004E8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625596"/>
            <a:ext cx="2722095" cy="2722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83435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1DDA4-48B3-E0D4-9CEC-DCF63F17E7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2D3F92-4927-29AC-4C7D-76C750B6A736}"/>
              </a:ext>
            </a:extLst>
          </p:cNvPr>
          <p:cNvSpPr>
            <a:spLocks noGrp="1"/>
          </p:cNvSpPr>
          <p:nvPr>
            <p:ph type="title"/>
          </p:nvPr>
        </p:nvSpPr>
        <p:spPr>
          <a:xfrm>
            <a:off x="990600" y="190500"/>
            <a:ext cx="7620000" cy="990600"/>
          </a:xfrm>
        </p:spPr>
        <p:txBody>
          <a:bodyPr>
            <a:noAutofit/>
          </a:bodyPr>
          <a:lstStyle/>
          <a:p>
            <a:pPr algn="r"/>
            <a:r>
              <a:rPr lang="en-US" sz="3000" b="1" dirty="0"/>
              <a:t>CITYWIDE CORRUPTION &amp; </a:t>
            </a:r>
            <a:br>
              <a:rPr lang="en-US" sz="3000" b="1" dirty="0"/>
            </a:br>
            <a:r>
              <a:rPr lang="en-US" sz="3000" b="1" dirty="0"/>
              <a:t>CITYWIDE reforms</a:t>
            </a:r>
          </a:p>
        </p:txBody>
      </p:sp>
      <p:sp>
        <p:nvSpPr>
          <p:cNvPr id="4" name="Text Placeholder 3">
            <a:extLst>
              <a:ext uri="{FF2B5EF4-FFF2-40B4-BE49-F238E27FC236}">
                <a16:creationId xmlns:a16="http://schemas.microsoft.com/office/drawing/2014/main" id="{D3877D85-A47B-5795-9979-3AB22E8E23AF}"/>
              </a:ext>
            </a:extLst>
          </p:cNvPr>
          <p:cNvSpPr>
            <a:spLocks noGrp="1"/>
          </p:cNvSpPr>
          <p:nvPr>
            <p:ph type="body" sz="half" idx="2"/>
          </p:nvPr>
        </p:nvSpPr>
        <p:spPr>
          <a:xfrm>
            <a:off x="251255" y="685800"/>
            <a:ext cx="3025345" cy="3078480"/>
          </a:xfrm>
        </p:spPr>
        <p:txBody>
          <a:bodyPr>
            <a:noAutofit/>
          </a:bodyPr>
          <a:lstStyle/>
          <a:p>
            <a:pPr marL="257175" indent="-257175">
              <a:buFont typeface="Arial" panose="020B0604020202020204" pitchFamily="34" charset="0"/>
              <a:buChar char="•"/>
            </a:pPr>
            <a:r>
              <a:rPr lang="en-US" sz="2600" dirty="0"/>
              <a:t>Scandal in neighboring Bell brought scrutiny to local govt</a:t>
            </a:r>
          </a:p>
          <a:p>
            <a:pPr marL="257175" indent="-257175">
              <a:buFont typeface="Arial" panose="020B0604020202020204" pitchFamily="34" charset="0"/>
              <a:buChar char="•"/>
            </a:pPr>
            <a:r>
              <a:rPr lang="en-US" sz="2600" dirty="0"/>
              <a:t>2010 LA Times: “[A] criminal enterprise posing as a city government”</a:t>
            </a:r>
          </a:p>
          <a:p>
            <a:pPr marL="257175" indent="-257175">
              <a:buFont typeface="Arial" panose="020B0604020202020204" pitchFamily="34" charset="0"/>
              <a:buChar char="•"/>
            </a:pPr>
            <a:r>
              <a:rPr lang="en-US" sz="2600" dirty="0"/>
              <a:t>Unprecedented legislation (AB 46) would have disincorporated the city </a:t>
            </a:r>
          </a:p>
          <a:p>
            <a:pPr marL="257175" indent="-257175">
              <a:buFont typeface="Arial" panose="020B0604020202020204" pitchFamily="34" charset="0"/>
              <a:buChar char="•"/>
            </a:pPr>
            <a:endParaRPr lang="en-US" sz="2600" dirty="0"/>
          </a:p>
          <a:p>
            <a:pPr marL="257175" indent="-257175">
              <a:buFont typeface="Arial" panose="020B0604020202020204" pitchFamily="34" charset="0"/>
              <a:buChar char="•"/>
            </a:pPr>
            <a:endParaRPr lang="en-US" sz="2600" dirty="0"/>
          </a:p>
          <a:p>
            <a:endParaRPr lang="en-US" sz="2600" dirty="0"/>
          </a:p>
          <a:p>
            <a:pPr marL="257175" indent="-257175">
              <a:buFont typeface="Arial" panose="020B0604020202020204" pitchFamily="34" charset="0"/>
              <a:buChar char="•"/>
            </a:pPr>
            <a:endParaRPr lang="en-US" sz="2600" dirty="0"/>
          </a:p>
        </p:txBody>
      </p:sp>
      <p:pic>
        <p:nvPicPr>
          <p:cNvPr id="3076" name="Picture 4" descr="Vernon, Calif., May Be Undone by State - The New York Times">
            <a:extLst>
              <a:ext uri="{FF2B5EF4-FFF2-40B4-BE49-F238E27FC236}">
                <a16:creationId xmlns:a16="http://schemas.microsoft.com/office/drawing/2014/main" id="{60CA92C2-5CA0-9AA4-CC68-0EC91D482D2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07129" y="1600200"/>
            <a:ext cx="5185616" cy="3458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69097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7962F-DCFC-AADC-4C5B-C581796C398E}"/>
              </a:ext>
            </a:extLst>
          </p:cNvPr>
          <p:cNvSpPr>
            <a:spLocks noGrp="1"/>
          </p:cNvSpPr>
          <p:nvPr>
            <p:ph type="title"/>
          </p:nvPr>
        </p:nvSpPr>
        <p:spPr>
          <a:xfrm>
            <a:off x="2209800" y="164435"/>
            <a:ext cx="6629400" cy="609600"/>
          </a:xfrm>
        </p:spPr>
        <p:txBody>
          <a:bodyPr>
            <a:noAutofit/>
          </a:bodyPr>
          <a:lstStyle/>
          <a:p>
            <a:pPr algn="r"/>
            <a:r>
              <a:rPr lang="en-US" sz="3000" b="1" dirty="0"/>
              <a:t>Moving forward post-reform</a:t>
            </a:r>
          </a:p>
        </p:txBody>
      </p:sp>
      <p:sp>
        <p:nvSpPr>
          <p:cNvPr id="4" name="Text Placeholder 3">
            <a:extLst>
              <a:ext uri="{FF2B5EF4-FFF2-40B4-BE49-F238E27FC236}">
                <a16:creationId xmlns:a16="http://schemas.microsoft.com/office/drawing/2014/main" id="{F1A98677-91B9-B150-A598-91F2636FAAED}"/>
              </a:ext>
            </a:extLst>
          </p:cNvPr>
          <p:cNvSpPr>
            <a:spLocks noGrp="1"/>
          </p:cNvSpPr>
          <p:nvPr>
            <p:ph type="body" sz="half" idx="2"/>
          </p:nvPr>
        </p:nvSpPr>
        <p:spPr>
          <a:xfrm>
            <a:off x="228600" y="838200"/>
            <a:ext cx="3657600" cy="5334000"/>
          </a:xfrm>
        </p:spPr>
        <p:txBody>
          <a:bodyPr>
            <a:noAutofit/>
          </a:bodyPr>
          <a:lstStyle/>
          <a:p>
            <a:pPr marL="214313" indent="-214313">
              <a:buFont typeface="Arial" panose="020B0604020202020204" pitchFamily="34" charset="0"/>
              <a:buChar char="•"/>
            </a:pPr>
            <a:r>
              <a:rPr lang="en-US" sz="2800" dirty="0"/>
              <a:t>Over 150 reform measures </a:t>
            </a:r>
          </a:p>
          <a:p>
            <a:pPr marL="214313" indent="-214313">
              <a:buFont typeface="Arial" panose="020B0604020202020204" pitchFamily="34" charset="0"/>
              <a:buChar char="•"/>
            </a:pPr>
            <a:r>
              <a:rPr lang="en-US" sz="2800" dirty="0"/>
              <a:t>Independent ethics monitor</a:t>
            </a:r>
          </a:p>
          <a:p>
            <a:pPr marL="214313" indent="-214313">
              <a:buFont typeface="Arial" panose="020B0604020202020204" pitchFamily="34" charset="0"/>
              <a:buChar char="•"/>
            </a:pPr>
            <a:r>
              <a:rPr lang="en-US" sz="2800" dirty="0"/>
              <a:t>Commitment to neighboring communities </a:t>
            </a:r>
            <a:r>
              <a:rPr lang="en-US" sz="2600" dirty="0"/>
              <a:t>(funding &amp; environmental)</a:t>
            </a:r>
          </a:p>
          <a:p>
            <a:pPr marL="214313" indent="-214313">
              <a:buFont typeface="Arial" panose="020B0604020202020204" pitchFamily="34" charset="0"/>
              <a:buChar char="•"/>
            </a:pPr>
            <a:r>
              <a:rPr lang="en-US" sz="2800" dirty="0"/>
              <a:t>Rebuilding reputation and public confidence, ongoing </a:t>
            </a:r>
          </a:p>
        </p:txBody>
      </p:sp>
      <p:pic>
        <p:nvPicPr>
          <p:cNvPr id="6146" name="Picture 2" descr="May be an image of 11 people and text">
            <a:extLst>
              <a:ext uri="{FF2B5EF4-FFF2-40B4-BE49-F238E27FC236}">
                <a16:creationId xmlns:a16="http://schemas.microsoft.com/office/drawing/2014/main" id="{17197A79-E7F3-20F7-37DE-4546CD8DAE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3876596"/>
            <a:ext cx="4461948" cy="251216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May be an image of 7 people and text">
            <a:extLst>
              <a:ext uri="{FF2B5EF4-FFF2-40B4-BE49-F238E27FC236}">
                <a16:creationId xmlns:a16="http://schemas.microsoft.com/office/drawing/2014/main" id="{0C3B431C-4068-FEB4-2F7E-614695046F74}"/>
              </a:ext>
            </a:extLst>
          </p:cNvPr>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823956"/>
            <a:ext cx="3825873" cy="2891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582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434D4-AA92-B1E8-4431-09BF1B1FD326}"/>
              </a:ext>
            </a:extLst>
          </p:cNvPr>
          <p:cNvSpPr>
            <a:spLocks noGrp="1"/>
          </p:cNvSpPr>
          <p:nvPr>
            <p:ph type="ctrTitle"/>
          </p:nvPr>
        </p:nvSpPr>
        <p:spPr>
          <a:xfrm>
            <a:off x="1143000" y="2388989"/>
            <a:ext cx="6858000" cy="1790700"/>
          </a:xfrm>
        </p:spPr>
        <p:txBody>
          <a:bodyPr>
            <a:normAutofit fontScale="90000"/>
          </a:bodyPr>
          <a:lstStyle/>
          <a:p>
            <a:r>
              <a:rPr lang="en-US" dirty="0">
                <a:cs typeface="Times New Roman" panose="02020603050405020304" pitchFamily="18" charset="0"/>
              </a:rPr>
              <a:t>Government Code Section 84308</a:t>
            </a:r>
            <a:br>
              <a:rPr lang="en-US" dirty="0">
                <a:cs typeface="Times New Roman" panose="02020603050405020304" pitchFamily="18" charset="0"/>
              </a:rPr>
            </a:br>
            <a:r>
              <a:rPr lang="en-US" sz="3300" dirty="0">
                <a:cs typeface="Times New Roman" panose="02020603050405020304" pitchFamily="18" charset="0"/>
              </a:rPr>
              <a:t>(The Levine Act)</a:t>
            </a:r>
          </a:p>
        </p:txBody>
      </p:sp>
      <p:sp>
        <p:nvSpPr>
          <p:cNvPr id="3" name="Subtitle 2">
            <a:extLst>
              <a:ext uri="{FF2B5EF4-FFF2-40B4-BE49-F238E27FC236}">
                <a16:creationId xmlns:a16="http://schemas.microsoft.com/office/drawing/2014/main" id="{F91C50A2-34F1-07F7-1BB0-AD2326E070CA}"/>
              </a:ext>
            </a:extLst>
          </p:cNvPr>
          <p:cNvSpPr>
            <a:spLocks noGrp="1"/>
          </p:cNvSpPr>
          <p:nvPr>
            <p:ph type="subTitle" idx="1"/>
          </p:nvPr>
        </p:nvSpPr>
        <p:spPr>
          <a:xfrm>
            <a:off x="1143000" y="4179689"/>
            <a:ext cx="6858000" cy="1241822"/>
          </a:xfrm>
        </p:spPr>
        <p:txBody>
          <a:bodyPr/>
          <a:lstStyle/>
          <a:p>
            <a:r>
              <a:rPr lang="en-US" dirty="0"/>
              <a:t>Campaign Contributions</a:t>
            </a:r>
          </a:p>
          <a:p>
            <a:r>
              <a:rPr lang="en-US" dirty="0"/>
              <a:t>and “Pay to Play” Corruption</a:t>
            </a:r>
          </a:p>
        </p:txBody>
      </p:sp>
    </p:spTree>
    <p:extLst>
      <p:ext uri="{BB962C8B-B14F-4D97-AF65-F5344CB8AC3E}">
        <p14:creationId xmlns:p14="http://schemas.microsoft.com/office/powerpoint/2010/main" val="37050523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E6D86-68D5-F585-7ED1-AFB52BC9EC13}"/>
              </a:ext>
            </a:extLst>
          </p:cNvPr>
          <p:cNvSpPr>
            <a:spLocks noGrp="1"/>
          </p:cNvSpPr>
          <p:nvPr>
            <p:ph type="title"/>
          </p:nvPr>
        </p:nvSpPr>
        <p:spPr>
          <a:xfrm>
            <a:off x="628650" y="457200"/>
            <a:ext cx="4771940" cy="1475088"/>
          </a:xfrm>
        </p:spPr>
        <p:txBody>
          <a:bodyPr>
            <a:normAutofit fontScale="90000"/>
          </a:bodyPr>
          <a:lstStyle/>
          <a:p>
            <a:pPr algn="l"/>
            <a:r>
              <a:rPr lang="en-US" dirty="0"/>
              <a:t>What does “Pay to Play” mean in government?</a:t>
            </a:r>
          </a:p>
        </p:txBody>
      </p:sp>
      <p:sp>
        <p:nvSpPr>
          <p:cNvPr id="3" name="Content Placeholder 2">
            <a:extLst>
              <a:ext uri="{FF2B5EF4-FFF2-40B4-BE49-F238E27FC236}">
                <a16:creationId xmlns:a16="http://schemas.microsoft.com/office/drawing/2014/main" id="{D620320D-D2D7-15C9-BC03-BCD806F1E4FD}"/>
              </a:ext>
            </a:extLst>
          </p:cNvPr>
          <p:cNvSpPr>
            <a:spLocks noGrp="1"/>
          </p:cNvSpPr>
          <p:nvPr>
            <p:ph sz="half" idx="1"/>
          </p:nvPr>
        </p:nvSpPr>
        <p:spPr>
          <a:xfrm>
            <a:off x="454342" y="2057400"/>
            <a:ext cx="4620578" cy="4571999"/>
          </a:xfrm>
        </p:spPr>
        <p:txBody>
          <a:bodyPr>
            <a:normAutofit lnSpcReduction="10000"/>
          </a:bodyPr>
          <a:lstStyle/>
          <a:p>
            <a:r>
              <a:rPr lang="en-US" sz="2800" dirty="0"/>
              <a:t>Expressly trading votes for campaign contributions; </a:t>
            </a:r>
          </a:p>
          <a:p>
            <a:r>
              <a:rPr lang="en-US" sz="2800" dirty="0"/>
              <a:t>Approving permits or awarding contracts to reward campaign contributors;</a:t>
            </a:r>
          </a:p>
          <a:p>
            <a:r>
              <a:rPr lang="en-US" sz="2800" dirty="0"/>
              <a:t>The appearance of impropriety from campaign contributions that leads to loss of trust in government.</a:t>
            </a:r>
          </a:p>
          <a:p>
            <a:endParaRPr lang="en-US" dirty="0"/>
          </a:p>
        </p:txBody>
      </p:sp>
      <p:pic>
        <p:nvPicPr>
          <p:cNvPr id="5" name="Picture Placeholder 19" descr="Cash money falling in front of a government building">
            <a:extLst>
              <a:ext uri="{FF2B5EF4-FFF2-40B4-BE49-F238E27FC236}">
                <a16:creationId xmlns:a16="http://schemas.microsoft.com/office/drawing/2014/main" id="{6FEF14BD-049D-C982-40CD-8D17D2C4B522}"/>
              </a:ext>
            </a:extLst>
          </p:cNvPr>
          <p:cNvPicPr>
            <a:picLocks noChangeAspect="1"/>
          </p:cNvPicPr>
          <p:nvPr/>
        </p:nvPicPr>
        <p:blipFill>
          <a:blip r:embed="rId3">
            <a:extLst>
              <a:ext uri="{28A0092B-C50C-407E-A947-70E740481C1C}">
                <a14:useLocalDpi xmlns:a14="http://schemas.microsoft.com/office/drawing/2010/main" val="0"/>
              </a:ext>
            </a:extLst>
          </a:blip>
          <a:srcRect l="11695" r="11695"/>
          <a:stretch>
            <a:fillRect/>
          </a:stretch>
        </p:blipFill>
        <p:spPr>
          <a:xfrm>
            <a:off x="5400590" y="1131094"/>
            <a:ext cx="3743410" cy="4886325"/>
          </a:xfrm>
          <a:prstGeom prst="rect">
            <a:avLst/>
          </a:prstGeom>
        </p:spPr>
      </p:pic>
    </p:spTree>
    <p:extLst>
      <p:ext uri="{BB962C8B-B14F-4D97-AF65-F5344CB8AC3E}">
        <p14:creationId xmlns:p14="http://schemas.microsoft.com/office/powerpoint/2010/main" val="21445805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F3671D-6473-D41F-D29A-D67E63BB575C}"/>
              </a:ext>
            </a:extLst>
          </p:cNvPr>
          <p:cNvSpPr>
            <a:spLocks noGrp="1"/>
          </p:cNvSpPr>
          <p:nvPr>
            <p:ph type="sldNum" sz="quarter" idx="12"/>
          </p:nvPr>
        </p:nvSpPr>
        <p:spPr/>
        <p:txBody>
          <a:bodyPr/>
          <a:lstStyle/>
          <a:p>
            <a:pPr>
              <a:defRPr/>
            </a:pPr>
            <a:fld id="{9F6E3C55-BC4E-4F1E-817C-B386DB1AFEEC}" type="slidenum">
              <a:rPr lang="en-US" smtClean="0"/>
              <a:pPr>
                <a:defRPr/>
              </a:pPr>
              <a:t>48</a:t>
            </a:fld>
            <a:endParaRPr lang="en-US" dirty="0"/>
          </a:p>
        </p:txBody>
      </p:sp>
      <p:sp>
        <p:nvSpPr>
          <p:cNvPr id="4" name="Title 1">
            <a:extLst>
              <a:ext uri="{FF2B5EF4-FFF2-40B4-BE49-F238E27FC236}">
                <a16:creationId xmlns:a16="http://schemas.microsoft.com/office/drawing/2014/main" id="{194C8234-BA72-22DC-9899-DC3BA1252FE2}"/>
              </a:ext>
            </a:extLst>
          </p:cNvPr>
          <p:cNvSpPr txBox="1">
            <a:spLocks/>
          </p:cNvSpPr>
          <p:nvPr/>
        </p:nvSpPr>
        <p:spPr>
          <a:xfrm>
            <a:off x="630936" y="365126"/>
            <a:ext cx="8305800" cy="919978"/>
          </a:xfrm>
          <a:prstGeom prst="rect">
            <a:avLst/>
          </a:prstGeom>
        </p:spPr>
        <p:txBody>
          <a:bodyPr>
            <a:normAutofit/>
          </a:bodyPr>
          <a:lst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pPr algn="l"/>
            <a:r>
              <a:rPr lang="en-US" dirty="0"/>
              <a:t>Is “Pay to Play” BRIBERY?</a:t>
            </a:r>
          </a:p>
        </p:txBody>
      </p:sp>
      <p:sp>
        <p:nvSpPr>
          <p:cNvPr id="6" name="Content Placeholder 2">
            <a:extLst>
              <a:ext uri="{FF2B5EF4-FFF2-40B4-BE49-F238E27FC236}">
                <a16:creationId xmlns:a16="http://schemas.microsoft.com/office/drawing/2014/main" id="{3F585A06-2C76-EFC1-ACE1-B5E5DE981175}"/>
              </a:ext>
            </a:extLst>
          </p:cNvPr>
          <p:cNvSpPr txBox="1">
            <a:spLocks/>
          </p:cNvSpPr>
          <p:nvPr/>
        </p:nvSpPr>
        <p:spPr>
          <a:xfrm>
            <a:off x="304800" y="1447800"/>
            <a:ext cx="8458200" cy="412866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spcBef>
                <a:spcPts val="900"/>
              </a:spcBef>
              <a:spcAft>
                <a:spcPts val="900"/>
              </a:spcAft>
            </a:pPr>
            <a:r>
              <a:rPr lang="en-US" sz="2800" dirty="0">
                <a:cs typeface="Times New Roman" panose="02020603050405020304" pitchFamily="18" charset="0"/>
              </a:rPr>
              <a:t>Felony for an elected official to solicit or receive money or anything of value to influence their vote (Penal Code 86).</a:t>
            </a:r>
          </a:p>
          <a:p>
            <a:r>
              <a:rPr lang="en-US" sz="2800" dirty="0">
                <a:cs typeface="Times New Roman" panose="02020603050405020304" pitchFamily="18" charset="0"/>
              </a:rPr>
              <a:t>Key to criminal prosecution: </a:t>
            </a:r>
            <a:r>
              <a:rPr lang="en-US" sz="2800" b="1" dirty="0">
                <a:cs typeface="Times New Roman" panose="02020603050405020304" pitchFamily="18" charset="0"/>
              </a:rPr>
              <a:t>proving a “quid pro quo” </a:t>
            </a:r>
            <a:r>
              <a:rPr lang="en-US" sz="2800" dirty="0">
                <a:cs typeface="Times New Roman" panose="02020603050405020304" pitchFamily="18" charset="0"/>
              </a:rPr>
              <a:t>beyond a reasonable doubt.</a:t>
            </a:r>
          </a:p>
          <a:p>
            <a:pPr lvl="1"/>
            <a:r>
              <a:rPr lang="en-US" sz="2600" dirty="0">
                <a:cs typeface="Times New Roman" panose="02020603050405020304" pitchFamily="18" charset="0"/>
              </a:rPr>
              <a:t>Rare to have evidence that campaign contribution actually changed a politician’s position or vote.</a:t>
            </a:r>
          </a:p>
          <a:p>
            <a:pPr lvl="1"/>
            <a:r>
              <a:rPr lang="en-US" sz="2600" dirty="0">
                <a:cs typeface="Times New Roman" panose="02020603050405020304" pitchFamily="18" charset="0"/>
              </a:rPr>
              <a:t>Prosecutions usually involve multiple forms of corruption beyond just pay-to-play influence.</a:t>
            </a:r>
          </a:p>
        </p:txBody>
      </p:sp>
    </p:spTree>
    <p:extLst>
      <p:ext uri="{BB962C8B-B14F-4D97-AF65-F5344CB8AC3E}">
        <p14:creationId xmlns:p14="http://schemas.microsoft.com/office/powerpoint/2010/main" val="21730353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65EE76-91B7-4826-08D0-F3F617104C57}"/>
              </a:ext>
            </a:extLst>
          </p:cNvPr>
          <p:cNvSpPr>
            <a:spLocks noGrp="1"/>
          </p:cNvSpPr>
          <p:nvPr>
            <p:ph type="sldNum" sz="quarter" idx="12"/>
          </p:nvPr>
        </p:nvSpPr>
        <p:spPr/>
        <p:txBody>
          <a:bodyPr/>
          <a:lstStyle/>
          <a:p>
            <a:pPr>
              <a:defRPr/>
            </a:pPr>
            <a:fld id="{9F6E3C55-BC4E-4F1E-817C-B386DB1AFEEC}" type="slidenum">
              <a:rPr lang="en-US" smtClean="0"/>
              <a:pPr>
                <a:defRPr/>
              </a:pPr>
              <a:t>49</a:t>
            </a:fld>
            <a:endParaRPr lang="en-US" dirty="0"/>
          </a:p>
        </p:txBody>
      </p:sp>
      <p:sp>
        <p:nvSpPr>
          <p:cNvPr id="4" name="Title 1">
            <a:extLst>
              <a:ext uri="{FF2B5EF4-FFF2-40B4-BE49-F238E27FC236}">
                <a16:creationId xmlns:a16="http://schemas.microsoft.com/office/drawing/2014/main" id="{6AF8F3E1-B11B-A1FB-01F9-7FE12C7D0D11}"/>
              </a:ext>
            </a:extLst>
          </p:cNvPr>
          <p:cNvSpPr txBox="1">
            <a:spLocks/>
          </p:cNvSpPr>
          <p:nvPr/>
        </p:nvSpPr>
        <p:spPr>
          <a:xfrm>
            <a:off x="630936" y="365126"/>
            <a:ext cx="7903464" cy="919978"/>
          </a:xfrm>
          <a:prstGeom prst="rect">
            <a:avLst/>
          </a:prstGeom>
        </p:spPr>
        <p:txBody>
          <a:bodyPr/>
          <a:lst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r>
              <a:rPr lang="en-US" dirty="0"/>
              <a:t>Recent Cases in the News</a:t>
            </a:r>
          </a:p>
        </p:txBody>
      </p:sp>
      <p:sp>
        <p:nvSpPr>
          <p:cNvPr id="8" name="Content Placeholder 2">
            <a:extLst>
              <a:ext uri="{FF2B5EF4-FFF2-40B4-BE49-F238E27FC236}">
                <a16:creationId xmlns:a16="http://schemas.microsoft.com/office/drawing/2014/main" id="{50C7392A-875F-0D9E-415B-9D5A0639BDA8}"/>
              </a:ext>
            </a:extLst>
          </p:cNvPr>
          <p:cNvSpPr txBox="1">
            <a:spLocks/>
          </p:cNvSpPr>
          <p:nvPr/>
        </p:nvSpPr>
        <p:spPr>
          <a:xfrm>
            <a:off x="480060" y="1676400"/>
            <a:ext cx="8282940" cy="4267200"/>
          </a:xfrm>
          <a:prstGeom prst="rect">
            <a:avLst/>
          </a:prstGeom>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spcBef>
                <a:spcPts val="900"/>
              </a:spcBef>
              <a:spcAft>
                <a:spcPts val="900"/>
              </a:spcAft>
            </a:pPr>
            <a:r>
              <a:rPr lang="en-US" sz="3000" b="1" dirty="0">
                <a:cs typeface="Times New Roman" panose="02020603050405020304" pitchFamily="18" charset="0"/>
              </a:rPr>
              <a:t>An elected county sheriff </a:t>
            </a:r>
            <a:r>
              <a:rPr lang="en-US" sz="3000" dirty="0">
                <a:cs typeface="Times New Roman" panose="02020603050405020304" pitchFamily="18" charset="0"/>
              </a:rPr>
              <a:t>ran a decades-long scheme to grant concealed carry weapons permits to “VIP” campaign donors.</a:t>
            </a:r>
          </a:p>
          <a:p>
            <a:pPr>
              <a:spcBef>
                <a:spcPts val="900"/>
              </a:spcBef>
              <a:spcAft>
                <a:spcPts val="900"/>
              </a:spcAft>
            </a:pPr>
            <a:r>
              <a:rPr lang="en-US" sz="3000" b="1" dirty="0">
                <a:cs typeface="Times New Roman" panose="02020603050405020304" pitchFamily="18" charset="0"/>
              </a:rPr>
              <a:t>City councilmember </a:t>
            </a:r>
            <a:r>
              <a:rPr lang="en-US" sz="3000" dirty="0">
                <a:cs typeface="Times New Roman" panose="02020603050405020304" pitchFamily="18" charset="0"/>
              </a:rPr>
              <a:t>ensured approval of development projects in return for campaign donations, cash, luxury travel, sports and concert tickets, and more.</a:t>
            </a:r>
          </a:p>
          <a:p>
            <a:r>
              <a:rPr lang="en-US" sz="3000" b="1" dirty="0">
                <a:cs typeface="Times New Roman" panose="02020603050405020304" pitchFamily="18" charset="0"/>
              </a:rPr>
              <a:t>Several city councilmembers </a:t>
            </a:r>
            <a:r>
              <a:rPr lang="en-US" sz="3000" dirty="0">
                <a:cs typeface="Times New Roman" panose="02020603050405020304" pitchFamily="18" charset="0"/>
              </a:rPr>
              <a:t>voted to award millions of dollars of contracts to companies that donated to their campaigns.</a:t>
            </a:r>
          </a:p>
          <a:p>
            <a:endParaRPr lang="en-US" dirty="0">
              <a:cs typeface="Times New Roman" panose="02020603050405020304" pitchFamily="18" charset="0"/>
            </a:endParaRPr>
          </a:p>
          <a:p>
            <a:endParaRPr lang="en-US" dirty="0">
              <a:cs typeface="Times New Roman" panose="02020603050405020304" pitchFamily="18" charset="0"/>
            </a:endParaRPr>
          </a:p>
          <a:p>
            <a:endParaRPr lang="en-US" dirty="0">
              <a:cs typeface="Times New Roman" panose="02020603050405020304" pitchFamily="18" charset="0"/>
            </a:endParaRPr>
          </a:p>
          <a:p>
            <a:endParaRPr lang="en-US" dirty="0">
              <a:cs typeface="Times New Roman" panose="02020603050405020304" pitchFamily="18" charset="0"/>
            </a:endParaRPr>
          </a:p>
        </p:txBody>
      </p:sp>
    </p:spTree>
    <p:extLst>
      <p:ext uri="{BB962C8B-B14F-4D97-AF65-F5344CB8AC3E}">
        <p14:creationId xmlns:p14="http://schemas.microsoft.com/office/powerpoint/2010/main" val="2363957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CD72372-382A-4DE2-CB0E-B27C19518A84}"/>
              </a:ext>
            </a:extLst>
          </p:cNvPr>
          <p:cNvSpPr txBox="1"/>
          <p:nvPr/>
        </p:nvSpPr>
        <p:spPr>
          <a:xfrm>
            <a:off x="1600200" y="1219200"/>
            <a:ext cx="6128766" cy="3539430"/>
          </a:xfrm>
          <a:prstGeom prst="rect">
            <a:avLst/>
          </a:prstGeom>
          <a:noFill/>
        </p:spPr>
        <p:txBody>
          <a:bodyPr wrap="square">
            <a:spAutoFit/>
          </a:bodyPr>
          <a:lstStyle/>
          <a:p>
            <a:pPr marL="457200" indent="-457200">
              <a:buFont typeface="Arial" panose="020B0604020202020204" pitchFamily="34" charset="0"/>
              <a:buChar char="•"/>
            </a:pPr>
            <a:r>
              <a:rPr lang="en-US" sz="2800" dirty="0">
                <a:cs typeface="Times New Roman" panose="02020603050405020304" pitchFamily="18" charset="0"/>
              </a:rPr>
              <a:t>History of Government Code Section 1090</a:t>
            </a:r>
          </a:p>
          <a:p>
            <a:endParaRPr lang="en-US" sz="2800" dirty="0">
              <a:cs typeface="Times New Roman" panose="02020603050405020304" pitchFamily="18" charset="0"/>
            </a:endParaRPr>
          </a:p>
          <a:p>
            <a:pPr marL="457200" indent="-457200">
              <a:buFont typeface="Arial" panose="020B0604020202020204" pitchFamily="34" charset="0"/>
              <a:buChar char="•"/>
            </a:pPr>
            <a:r>
              <a:rPr lang="en-US" sz="2800" dirty="0">
                <a:cs typeface="Times New Roman" panose="02020603050405020304" pitchFamily="18" charset="0"/>
              </a:rPr>
              <a:t>1090 Basics</a:t>
            </a:r>
          </a:p>
          <a:p>
            <a:endParaRPr lang="en-US" sz="2800" dirty="0">
              <a:cs typeface="Times New Roman" panose="02020603050405020304" pitchFamily="18" charset="0"/>
            </a:endParaRPr>
          </a:p>
          <a:p>
            <a:pPr marL="457200" indent="-457200">
              <a:buFont typeface="Arial" panose="020B0604020202020204" pitchFamily="34" charset="0"/>
              <a:buChar char="•"/>
            </a:pPr>
            <a:r>
              <a:rPr lang="en-US" sz="2800" dirty="0">
                <a:cs typeface="Times New Roman" panose="02020603050405020304" pitchFamily="18" charset="0"/>
              </a:rPr>
              <a:t>Notable 1090 Cases</a:t>
            </a:r>
          </a:p>
          <a:p>
            <a:endParaRPr lang="en-US" sz="2800" dirty="0">
              <a:cs typeface="Times New Roman" panose="02020603050405020304" pitchFamily="18" charset="0"/>
            </a:endParaRPr>
          </a:p>
          <a:p>
            <a:pPr marL="457200" indent="-457200">
              <a:buFont typeface="Arial" panose="020B0604020202020204" pitchFamily="34" charset="0"/>
              <a:buChar char="•"/>
            </a:pPr>
            <a:r>
              <a:rPr lang="en-US" sz="2800" dirty="0">
                <a:cs typeface="Times New Roman" panose="02020603050405020304" pitchFamily="18" charset="0"/>
              </a:rPr>
              <a:t>Resources</a:t>
            </a:r>
          </a:p>
        </p:txBody>
      </p:sp>
    </p:spTree>
    <p:extLst>
      <p:ext uri="{BB962C8B-B14F-4D97-AF65-F5344CB8AC3E}">
        <p14:creationId xmlns:p14="http://schemas.microsoft.com/office/powerpoint/2010/main" val="19186989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7ECCC-9F77-7FEC-DC06-E9821B76A98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CF24F2-03F3-C1F3-9EB7-05876EE5B4A6}"/>
              </a:ext>
            </a:extLst>
          </p:cNvPr>
          <p:cNvSpPr>
            <a:spLocks noGrp="1"/>
          </p:cNvSpPr>
          <p:nvPr>
            <p:ph type="sldNum" sz="quarter" idx="12"/>
          </p:nvPr>
        </p:nvSpPr>
        <p:spPr/>
        <p:txBody>
          <a:bodyPr/>
          <a:lstStyle/>
          <a:p>
            <a:pPr>
              <a:defRPr/>
            </a:pPr>
            <a:fld id="{9F6E3C55-BC4E-4F1E-817C-B386DB1AFEEC}" type="slidenum">
              <a:rPr lang="en-US" smtClean="0"/>
              <a:pPr>
                <a:defRPr/>
              </a:pPr>
              <a:t>50</a:t>
            </a:fld>
            <a:endParaRPr lang="en-US" dirty="0"/>
          </a:p>
        </p:txBody>
      </p:sp>
      <p:sp>
        <p:nvSpPr>
          <p:cNvPr id="4" name="Title 1">
            <a:extLst>
              <a:ext uri="{FF2B5EF4-FFF2-40B4-BE49-F238E27FC236}">
                <a16:creationId xmlns:a16="http://schemas.microsoft.com/office/drawing/2014/main" id="{620939A7-BEBF-A0C9-1EC4-EA151DD75591}"/>
              </a:ext>
            </a:extLst>
          </p:cNvPr>
          <p:cNvSpPr txBox="1">
            <a:spLocks/>
          </p:cNvSpPr>
          <p:nvPr/>
        </p:nvSpPr>
        <p:spPr>
          <a:xfrm>
            <a:off x="630936" y="365126"/>
            <a:ext cx="7903464" cy="919978"/>
          </a:xfrm>
          <a:prstGeom prst="rect">
            <a:avLst/>
          </a:prstGeom>
        </p:spPr>
        <p:txBody>
          <a:bodyPr>
            <a:normAutofit fontScale="90000"/>
          </a:bodyPr>
          <a:lst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r>
              <a:rPr lang="en-US" dirty="0"/>
              <a:t>History of Campaign </a:t>
            </a:r>
            <a:br>
              <a:rPr lang="en-US" dirty="0"/>
            </a:br>
            <a:r>
              <a:rPr lang="en-US" dirty="0"/>
              <a:t>Finance REFORM</a:t>
            </a:r>
          </a:p>
        </p:txBody>
      </p:sp>
      <p:sp>
        <p:nvSpPr>
          <p:cNvPr id="6" name="Content Placeholder 2">
            <a:extLst>
              <a:ext uri="{FF2B5EF4-FFF2-40B4-BE49-F238E27FC236}">
                <a16:creationId xmlns:a16="http://schemas.microsoft.com/office/drawing/2014/main" id="{0A20D1F5-5DFF-202D-3F87-5E52CD7F26C3}"/>
              </a:ext>
            </a:extLst>
          </p:cNvPr>
          <p:cNvSpPr txBox="1">
            <a:spLocks/>
          </p:cNvSpPr>
          <p:nvPr/>
        </p:nvSpPr>
        <p:spPr>
          <a:xfrm>
            <a:off x="1" y="1600200"/>
            <a:ext cx="8839200" cy="4648200"/>
          </a:xfrm>
          <a:prstGeom prst="rect">
            <a:avLst/>
          </a:prstGeom>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spcBef>
                <a:spcPts val="900"/>
              </a:spcBef>
              <a:spcAft>
                <a:spcPts val="1200"/>
              </a:spcAft>
            </a:pPr>
            <a:r>
              <a:rPr lang="en-US" sz="4000" b="1" dirty="0">
                <a:cs typeface="Times New Roman" panose="02020603050405020304" pitchFamily="18" charset="0"/>
              </a:rPr>
              <a:t>1</a:t>
            </a:r>
            <a:r>
              <a:rPr lang="en-US" sz="4000" b="1" baseline="30000" dirty="0">
                <a:cs typeface="Times New Roman" panose="02020603050405020304" pitchFamily="18" charset="0"/>
              </a:rPr>
              <a:t>st</a:t>
            </a:r>
            <a:r>
              <a:rPr lang="en-US" sz="4000" b="1" dirty="0">
                <a:cs typeface="Times New Roman" panose="02020603050405020304" pitchFamily="18" charset="0"/>
              </a:rPr>
              <a:t> donor funded campaign</a:t>
            </a:r>
            <a:r>
              <a:rPr lang="en-US" sz="4000" dirty="0">
                <a:cs typeface="Times New Roman" panose="02020603050405020304" pitchFamily="18" charset="0"/>
              </a:rPr>
              <a:t>: </a:t>
            </a:r>
            <a:r>
              <a:rPr lang="en-US" sz="4000" u="sng" dirty="0">
                <a:cs typeface="Times New Roman" panose="02020603050405020304" pitchFamily="18" charset="0"/>
              </a:rPr>
              <a:t>1828</a:t>
            </a:r>
            <a:r>
              <a:rPr lang="en-US" sz="4000" dirty="0">
                <a:cs typeface="Times New Roman" panose="02020603050405020304" pitchFamily="18" charset="0"/>
              </a:rPr>
              <a:t> pres. election</a:t>
            </a:r>
          </a:p>
          <a:p>
            <a:pPr>
              <a:spcBef>
                <a:spcPts val="900"/>
              </a:spcBef>
            </a:pPr>
            <a:r>
              <a:rPr lang="en-US" sz="4000" b="1" dirty="0">
                <a:cs typeface="Times New Roman" panose="02020603050405020304" pitchFamily="18" charset="0"/>
              </a:rPr>
              <a:t>Watergate Scandal (1972-74)</a:t>
            </a:r>
          </a:p>
          <a:p>
            <a:pPr lvl="1">
              <a:spcBef>
                <a:spcPts val="900"/>
              </a:spcBef>
            </a:pPr>
            <a:r>
              <a:rPr lang="en-US" sz="3700" dirty="0">
                <a:cs typeface="Times New Roman" panose="02020603050405020304" pitchFamily="18" charset="0"/>
              </a:rPr>
              <a:t>Revealed Nixon’s secret donation slush fund - led to first 1st federal campaign finance laws</a:t>
            </a:r>
          </a:p>
          <a:p>
            <a:pPr lvl="1">
              <a:spcBef>
                <a:spcPts val="900"/>
              </a:spcBef>
            </a:pPr>
            <a:r>
              <a:rPr lang="en-US" sz="3700" dirty="0">
                <a:cs typeface="Times New Roman" panose="02020603050405020304" pitchFamily="18" charset="0"/>
              </a:rPr>
              <a:t>Calif. Political Reform Act (1974)</a:t>
            </a:r>
          </a:p>
          <a:p>
            <a:pPr lvl="1">
              <a:spcBef>
                <a:spcPts val="900"/>
              </a:spcBef>
            </a:pPr>
            <a:r>
              <a:rPr lang="en-US" sz="3700" i="1" dirty="0">
                <a:cs typeface="Times New Roman" panose="02020603050405020304" pitchFamily="18" charset="0"/>
              </a:rPr>
              <a:t>Buckley v. </a:t>
            </a:r>
            <a:r>
              <a:rPr lang="en-US" sz="3700" i="1" dirty="0" err="1">
                <a:cs typeface="Times New Roman" panose="02020603050405020304" pitchFamily="18" charset="0"/>
              </a:rPr>
              <a:t>Valeo</a:t>
            </a:r>
            <a:r>
              <a:rPr lang="en-US" sz="3700" i="1" dirty="0">
                <a:cs typeface="Times New Roman" panose="02020603050405020304" pitchFamily="18" charset="0"/>
              </a:rPr>
              <a:t> </a:t>
            </a:r>
            <a:r>
              <a:rPr lang="en-US" sz="3700" dirty="0">
                <a:cs typeface="Times New Roman" panose="02020603050405020304" pitchFamily="18" charset="0"/>
              </a:rPr>
              <a:t>(1976) overturned limits on campaign spending.</a:t>
            </a:r>
          </a:p>
          <a:p>
            <a:pPr lvl="1">
              <a:spcBef>
                <a:spcPts val="900"/>
              </a:spcBef>
            </a:pPr>
            <a:r>
              <a:rPr lang="en-US" sz="3700" i="1" dirty="0">
                <a:cs typeface="Times New Roman" panose="02020603050405020304" pitchFamily="18" charset="0"/>
              </a:rPr>
              <a:t>Citizens United </a:t>
            </a:r>
            <a:r>
              <a:rPr lang="en-US" sz="3700" dirty="0">
                <a:cs typeface="Times New Roman" panose="02020603050405020304" pitchFamily="18" charset="0"/>
              </a:rPr>
              <a:t>(2010) overturned law prohibiting </a:t>
            </a:r>
            <a:r>
              <a:rPr lang="en-US" sz="3700" u="sng" dirty="0">
                <a:cs typeface="Times New Roman" panose="02020603050405020304" pitchFamily="18" charset="0"/>
              </a:rPr>
              <a:t>independent</a:t>
            </a:r>
            <a:r>
              <a:rPr lang="en-US" sz="3700" dirty="0">
                <a:cs typeface="Times New Roman" panose="02020603050405020304" pitchFamily="18" charset="0"/>
              </a:rPr>
              <a:t> expenditures by corporations &amp; unions. </a:t>
            </a:r>
          </a:p>
          <a:p>
            <a:pPr lvl="1">
              <a:spcBef>
                <a:spcPts val="900"/>
              </a:spcBef>
            </a:pPr>
            <a:r>
              <a:rPr lang="en-US" sz="3700" dirty="0">
                <a:cs typeface="Times New Roman" panose="02020603050405020304" pitchFamily="18" charset="0"/>
              </a:rPr>
              <a:t>Courts have upheld caps on individual contributions to candidates.</a:t>
            </a:r>
          </a:p>
          <a:p>
            <a:pPr marL="0" indent="0">
              <a:buFont typeface="Arial" panose="020B0604020202020204" pitchFamily="34" charset="0"/>
              <a:buNone/>
            </a:pPr>
            <a:endParaRPr lang="en-US" dirty="0">
              <a:cs typeface="Times New Roman" panose="02020603050405020304" pitchFamily="18" charset="0"/>
            </a:endParaRPr>
          </a:p>
          <a:p>
            <a:endParaRPr lang="en-US" dirty="0">
              <a:cs typeface="Times New Roman" panose="02020603050405020304" pitchFamily="18" charset="0"/>
            </a:endParaRPr>
          </a:p>
          <a:p>
            <a:endParaRPr lang="en-US" dirty="0">
              <a:cs typeface="Times New Roman" panose="02020603050405020304" pitchFamily="18" charset="0"/>
            </a:endParaRPr>
          </a:p>
        </p:txBody>
      </p:sp>
    </p:spTree>
    <p:extLst>
      <p:ext uri="{BB962C8B-B14F-4D97-AF65-F5344CB8AC3E}">
        <p14:creationId xmlns:p14="http://schemas.microsoft.com/office/powerpoint/2010/main" val="13913466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C7A-0AF6-2A6E-D0B4-BC4592326876}"/>
              </a:ext>
            </a:extLst>
          </p:cNvPr>
          <p:cNvSpPr>
            <a:spLocks noGrp="1"/>
          </p:cNvSpPr>
          <p:nvPr>
            <p:ph type="title" idx="4294967295"/>
          </p:nvPr>
        </p:nvSpPr>
        <p:spPr>
          <a:xfrm>
            <a:off x="0" y="228600"/>
            <a:ext cx="8763000" cy="1320800"/>
          </a:xfrm>
        </p:spPr>
        <p:txBody>
          <a:bodyPr>
            <a:normAutofit/>
          </a:bodyPr>
          <a:lstStyle/>
          <a:p>
            <a:r>
              <a:rPr lang="en-US" dirty="0"/>
              <a:t>King of Pay to Play Scandals: </a:t>
            </a:r>
            <a:br>
              <a:rPr lang="en-US" dirty="0"/>
            </a:br>
            <a:r>
              <a:rPr lang="en-US" dirty="0"/>
              <a:t>CALIF. Coastal Commission</a:t>
            </a:r>
          </a:p>
        </p:txBody>
      </p:sp>
      <p:sp>
        <p:nvSpPr>
          <p:cNvPr id="13" name="Content Placeholder 2">
            <a:extLst>
              <a:ext uri="{FF2B5EF4-FFF2-40B4-BE49-F238E27FC236}">
                <a16:creationId xmlns:a16="http://schemas.microsoft.com/office/drawing/2014/main" id="{6B0DBE1C-FA14-664E-73A7-67F0C5B53244}"/>
              </a:ext>
            </a:extLst>
          </p:cNvPr>
          <p:cNvSpPr>
            <a:spLocks noGrp="1"/>
          </p:cNvSpPr>
          <p:nvPr>
            <p:ph idx="4294967295"/>
          </p:nvPr>
        </p:nvSpPr>
        <p:spPr>
          <a:xfrm>
            <a:off x="0" y="1828800"/>
            <a:ext cx="8916988" cy="4419600"/>
          </a:xfrm>
        </p:spPr>
        <p:txBody>
          <a:bodyPr>
            <a:normAutofit/>
          </a:bodyPr>
          <a:lstStyle/>
          <a:p>
            <a:pPr>
              <a:spcBef>
                <a:spcPts val="900"/>
              </a:spcBef>
            </a:pPr>
            <a:r>
              <a:rPr lang="en-US" sz="2800" b="1" dirty="0">
                <a:cs typeface="Times New Roman" panose="02020603050405020304" pitchFamily="18" charset="0"/>
              </a:rPr>
              <a:t>1972: </a:t>
            </a:r>
            <a:r>
              <a:rPr lang="en-US" sz="2800" dirty="0">
                <a:cs typeface="Times New Roman" panose="02020603050405020304" pitchFamily="18" charset="0"/>
              </a:rPr>
              <a:t>Prop. 20 creates the Coastal Commission.</a:t>
            </a:r>
          </a:p>
          <a:p>
            <a:pPr>
              <a:spcBef>
                <a:spcPts val="900"/>
              </a:spcBef>
            </a:pPr>
            <a:r>
              <a:rPr lang="en-US" sz="2800" b="1" dirty="0">
                <a:cs typeface="Times New Roman" panose="02020603050405020304" pitchFamily="18" charset="0"/>
              </a:rPr>
              <a:t>1976:</a:t>
            </a:r>
            <a:r>
              <a:rPr lang="en-US" sz="2800" dirty="0">
                <a:cs typeface="Times New Roman" panose="02020603050405020304" pitchFamily="18" charset="0"/>
              </a:rPr>
              <a:t> Coastal Act gives the Coastal Commission broad authority over coastal development.</a:t>
            </a:r>
          </a:p>
          <a:p>
            <a:pPr lvl="1">
              <a:spcBef>
                <a:spcPts val="900"/>
              </a:spcBef>
            </a:pPr>
            <a:r>
              <a:rPr lang="en-US" sz="2600" dirty="0">
                <a:cs typeface="Times New Roman" panose="02020603050405020304" pitchFamily="18" charset="0"/>
              </a:rPr>
              <a:t>12 members appointed by the Gov., Senate, and Assembly; 6 must be local elected officials.</a:t>
            </a:r>
          </a:p>
          <a:p>
            <a:pPr lvl="1">
              <a:spcBef>
                <a:spcPts val="900"/>
              </a:spcBef>
            </a:pPr>
            <a:r>
              <a:rPr lang="en-US" sz="2600" dirty="0">
                <a:cs typeface="Times New Roman" panose="02020603050405020304" pitchFamily="18" charset="0"/>
              </a:rPr>
              <a:t>“Coastal zone” covers entire California coast, including a 3-mile band of the ocean, extending inland up to 5 miles in some rural areas.</a:t>
            </a:r>
          </a:p>
          <a:p>
            <a:pPr lvl="1">
              <a:spcBef>
                <a:spcPts val="900"/>
              </a:spcBef>
            </a:pPr>
            <a:r>
              <a:rPr lang="en-US" sz="2600" dirty="0">
                <a:cs typeface="Times New Roman" panose="02020603050405020304" pitchFamily="18" charset="0"/>
              </a:rPr>
              <a:t>Myriad regulations; slow and bureaucratic.</a:t>
            </a:r>
          </a:p>
          <a:p>
            <a:endParaRPr lang="en-US" dirty="0">
              <a:cs typeface="Times New Roman" panose="02020603050405020304" pitchFamily="18" charset="0"/>
            </a:endParaRPr>
          </a:p>
          <a:p>
            <a:endParaRPr lang="en-US" dirty="0">
              <a:cs typeface="Times New Roman" panose="02020603050405020304" pitchFamily="18" charset="0"/>
            </a:endParaRPr>
          </a:p>
          <a:p>
            <a:endParaRPr lang="en-US" dirty="0">
              <a:cs typeface="Times New Roman" panose="02020603050405020304" pitchFamily="18" charset="0"/>
            </a:endParaRPr>
          </a:p>
        </p:txBody>
      </p:sp>
    </p:spTree>
    <p:extLst>
      <p:ext uri="{BB962C8B-B14F-4D97-AF65-F5344CB8AC3E}">
        <p14:creationId xmlns:p14="http://schemas.microsoft.com/office/powerpoint/2010/main" val="18390771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C7A-0AF6-2A6E-D0B4-BC4592326876}"/>
              </a:ext>
            </a:extLst>
          </p:cNvPr>
          <p:cNvSpPr>
            <a:spLocks noGrp="1"/>
          </p:cNvSpPr>
          <p:nvPr>
            <p:ph type="title" idx="4294967295"/>
          </p:nvPr>
        </p:nvSpPr>
        <p:spPr>
          <a:xfrm>
            <a:off x="0" y="0"/>
            <a:ext cx="8512175" cy="1320800"/>
          </a:xfrm>
        </p:spPr>
        <p:txBody>
          <a:bodyPr/>
          <a:lstStyle/>
          <a:p>
            <a:r>
              <a:rPr lang="en-US" dirty="0"/>
              <a:t>LA Times Investigation: 1980</a:t>
            </a:r>
          </a:p>
        </p:txBody>
      </p:sp>
      <p:sp>
        <p:nvSpPr>
          <p:cNvPr id="13" name="Content Placeholder 2">
            <a:extLst>
              <a:ext uri="{FF2B5EF4-FFF2-40B4-BE49-F238E27FC236}">
                <a16:creationId xmlns:a16="http://schemas.microsoft.com/office/drawing/2014/main" id="{6B0DBE1C-FA14-664E-73A7-67F0C5B53244}"/>
              </a:ext>
            </a:extLst>
          </p:cNvPr>
          <p:cNvSpPr>
            <a:spLocks noGrp="1"/>
          </p:cNvSpPr>
          <p:nvPr>
            <p:ph idx="4294967295"/>
          </p:nvPr>
        </p:nvSpPr>
        <p:spPr>
          <a:xfrm>
            <a:off x="0" y="1143000"/>
            <a:ext cx="5715000" cy="4953000"/>
          </a:xfrm>
        </p:spPr>
        <p:txBody>
          <a:bodyPr>
            <a:normAutofit fontScale="92500" lnSpcReduction="10000"/>
          </a:bodyPr>
          <a:lstStyle/>
          <a:p>
            <a:pPr>
              <a:spcBef>
                <a:spcPts val="900"/>
              </a:spcBef>
              <a:spcAft>
                <a:spcPts val="450"/>
              </a:spcAft>
            </a:pPr>
            <a:r>
              <a:rPr lang="en-US" sz="3300" dirty="0">
                <a:cs typeface="Times New Roman" panose="02020603050405020304" pitchFamily="18" charset="0"/>
              </a:rPr>
              <a:t>Coastal Commissioners were contacting applicants to request campaign donations;</a:t>
            </a:r>
          </a:p>
          <a:p>
            <a:pPr>
              <a:spcBef>
                <a:spcPts val="900"/>
              </a:spcBef>
              <a:spcAft>
                <a:spcPts val="450"/>
              </a:spcAft>
            </a:pPr>
            <a:r>
              <a:rPr lang="en-US" sz="3300" dirty="0">
                <a:cs typeface="Times New Roman" panose="02020603050405020304" pitchFamily="18" charset="0"/>
              </a:rPr>
              <a:t>Attorneys and consultants donated to get clients’ projects approved;</a:t>
            </a:r>
          </a:p>
          <a:p>
            <a:pPr>
              <a:spcBef>
                <a:spcPts val="900"/>
              </a:spcBef>
              <a:spcAft>
                <a:spcPts val="450"/>
              </a:spcAft>
            </a:pPr>
            <a:r>
              <a:rPr lang="en-US" sz="3300" dirty="0">
                <a:cs typeface="Times New Roman" panose="02020603050405020304" pitchFamily="18" charset="0"/>
              </a:rPr>
              <a:t>Applicants contacted </a:t>
            </a:r>
            <a:r>
              <a:rPr lang="en-US" sz="3300" u="sng" dirty="0">
                <a:cs typeface="Times New Roman" panose="02020603050405020304" pitchFamily="18" charset="0"/>
              </a:rPr>
              <a:t>after</a:t>
            </a:r>
            <a:r>
              <a:rPr lang="en-US" sz="3300" dirty="0">
                <a:cs typeface="Times New Roman" panose="02020603050405020304" pitchFamily="18" charset="0"/>
              </a:rPr>
              <a:t> the hearing for more donations! </a:t>
            </a:r>
          </a:p>
          <a:p>
            <a:pPr marL="171450" indent="0">
              <a:spcBef>
                <a:spcPts val="900"/>
              </a:spcBef>
              <a:buNone/>
            </a:pPr>
            <a:r>
              <a:rPr lang="en-US" sz="3300" dirty="0">
                <a:cs typeface="Times New Roman" panose="02020603050405020304" pitchFamily="18" charset="0"/>
              </a:rPr>
              <a:t>	</a:t>
            </a:r>
            <a:r>
              <a:rPr lang="en-US" sz="3300" i="1" dirty="0">
                <a:cs typeface="Times New Roman" panose="02020603050405020304" pitchFamily="18" charset="0"/>
              </a:rPr>
              <a:t>LA Times, </a:t>
            </a:r>
            <a:r>
              <a:rPr lang="en-US" sz="3300" dirty="0">
                <a:cs typeface="Times New Roman" panose="02020603050405020304" pitchFamily="18" charset="0"/>
              </a:rPr>
              <a:t>Mar. 12, 1980</a:t>
            </a:r>
          </a:p>
          <a:p>
            <a:endParaRPr lang="en-US" dirty="0">
              <a:cs typeface="Times New Roman" panose="02020603050405020304" pitchFamily="18" charset="0"/>
            </a:endParaRPr>
          </a:p>
          <a:p>
            <a:endParaRPr lang="en-US" dirty="0">
              <a:cs typeface="Times New Roman" panose="02020603050405020304" pitchFamily="18" charset="0"/>
            </a:endParaRPr>
          </a:p>
        </p:txBody>
      </p:sp>
      <p:pic>
        <p:nvPicPr>
          <p:cNvPr id="3" name="Picture 2" descr="Smiling politician on the beach holding a bag of money">
            <a:extLst>
              <a:ext uri="{FF2B5EF4-FFF2-40B4-BE49-F238E27FC236}">
                <a16:creationId xmlns:a16="http://schemas.microsoft.com/office/drawing/2014/main" id="{8D8722A1-E579-5333-8C83-827604860C0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7" t="2794" r="12841"/>
          <a:stretch/>
        </p:blipFill>
        <p:spPr>
          <a:xfrm>
            <a:off x="6056773" y="1858477"/>
            <a:ext cx="3039776" cy="3449657"/>
          </a:xfrm>
          <a:prstGeom prst="rect">
            <a:avLst/>
          </a:prstGeom>
        </p:spPr>
      </p:pic>
    </p:spTree>
    <p:extLst>
      <p:ext uri="{BB962C8B-B14F-4D97-AF65-F5344CB8AC3E}">
        <p14:creationId xmlns:p14="http://schemas.microsoft.com/office/powerpoint/2010/main" val="5792944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C7A-0AF6-2A6E-D0B4-BC4592326876}"/>
              </a:ext>
            </a:extLst>
          </p:cNvPr>
          <p:cNvSpPr>
            <a:spLocks noGrp="1"/>
          </p:cNvSpPr>
          <p:nvPr>
            <p:ph type="title" idx="4294967295"/>
          </p:nvPr>
        </p:nvSpPr>
        <p:spPr>
          <a:xfrm>
            <a:off x="1087438" y="365125"/>
            <a:ext cx="8056562" cy="920750"/>
          </a:xfrm>
        </p:spPr>
        <p:txBody>
          <a:bodyPr>
            <a:normAutofit fontScale="90000"/>
          </a:bodyPr>
          <a:lstStyle/>
          <a:p>
            <a:r>
              <a:rPr lang="en-US" dirty="0"/>
              <a:t>The Levine Act: Gov’t Code Section 84308</a:t>
            </a:r>
          </a:p>
        </p:txBody>
      </p:sp>
      <p:sp>
        <p:nvSpPr>
          <p:cNvPr id="13" name="Content Placeholder 2">
            <a:extLst>
              <a:ext uri="{FF2B5EF4-FFF2-40B4-BE49-F238E27FC236}">
                <a16:creationId xmlns:a16="http://schemas.microsoft.com/office/drawing/2014/main" id="{6B0DBE1C-FA14-664E-73A7-67F0C5B53244}"/>
              </a:ext>
            </a:extLst>
          </p:cNvPr>
          <p:cNvSpPr>
            <a:spLocks noGrp="1"/>
          </p:cNvSpPr>
          <p:nvPr>
            <p:ph idx="4294967295"/>
          </p:nvPr>
        </p:nvSpPr>
        <p:spPr>
          <a:xfrm>
            <a:off x="0" y="1447800"/>
            <a:ext cx="8915400" cy="4724400"/>
          </a:xfrm>
        </p:spPr>
        <p:txBody>
          <a:bodyPr>
            <a:normAutofit fontScale="92500"/>
          </a:bodyPr>
          <a:lstStyle/>
          <a:p>
            <a:pPr>
              <a:spcBef>
                <a:spcPts val="900"/>
              </a:spcBef>
              <a:spcAft>
                <a:spcPts val="450"/>
              </a:spcAft>
            </a:pPr>
            <a:r>
              <a:rPr lang="en-US" sz="3000" dirty="0">
                <a:cs typeface="Times New Roman" panose="02020603050405020304" pitchFamily="18" charset="0"/>
              </a:rPr>
              <a:t>Enacted 1982 after the Coastal </a:t>
            </a:r>
            <a:r>
              <a:rPr lang="en-US" sz="3000" dirty="0" err="1">
                <a:cs typeface="Times New Roman" panose="02020603050405020304" pitchFamily="18" charset="0"/>
              </a:rPr>
              <a:t>Com’n</a:t>
            </a:r>
            <a:r>
              <a:rPr lang="en-US" sz="3000" dirty="0">
                <a:cs typeface="Times New Roman" panose="02020603050405020304" pitchFamily="18" charset="0"/>
              </a:rPr>
              <a:t> scandal.</a:t>
            </a:r>
          </a:p>
          <a:p>
            <a:pPr>
              <a:spcBef>
                <a:spcPts val="900"/>
              </a:spcBef>
              <a:spcAft>
                <a:spcPts val="450"/>
              </a:spcAft>
            </a:pPr>
            <a:r>
              <a:rPr lang="en-US" sz="3000" dirty="0">
                <a:cs typeface="Times New Roman" panose="02020603050405020304" pitchFamily="18" charset="0"/>
              </a:rPr>
              <a:t>Aimed at “pay to play” corruption by </a:t>
            </a:r>
            <a:r>
              <a:rPr lang="en-US" sz="3000" u="sng" dirty="0">
                <a:cs typeface="Times New Roman" panose="02020603050405020304" pitchFamily="18" charset="0"/>
              </a:rPr>
              <a:t>appointed</a:t>
            </a:r>
            <a:r>
              <a:rPr lang="en-US" sz="3000" dirty="0">
                <a:cs typeface="Times New Roman" panose="02020603050405020304" pitchFamily="18" charset="0"/>
              </a:rPr>
              <a:t> officials.</a:t>
            </a:r>
          </a:p>
          <a:p>
            <a:pPr>
              <a:spcBef>
                <a:spcPts val="900"/>
              </a:spcBef>
              <a:spcAft>
                <a:spcPts val="450"/>
              </a:spcAft>
            </a:pPr>
            <a:r>
              <a:rPr lang="en-US" sz="3000" dirty="0">
                <a:cs typeface="Times New Roman" panose="02020603050405020304" pitchFamily="18" charset="0"/>
              </a:rPr>
              <a:t>Original law did </a:t>
            </a:r>
            <a:r>
              <a:rPr lang="en-US" sz="3000" u="sng" dirty="0">
                <a:cs typeface="Times New Roman" panose="02020603050405020304" pitchFamily="18" charset="0"/>
              </a:rPr>
              <a:t>not</a:t>
            </a:r>
            <a:r>
              <a:rPr lang="en-US" sz="3000" dirty="0">
                <a:cs typeface="Times New Roman" panose="02020603050405020304" pitchFamily="18" charset="0"/>
              </a:rPr>
              <a:t> apply to local </a:t>
            </a:r>
            <a:r>
              <a:rPr lang="en-US" sz="3000" u="sng" dirty="0">
                <a:cs typeface="Times New Roman" panose="02020603050405020304" pitchFamily="18" charset="0"/>
              </a:rPr>
              <a:t>elected</a:t>
            </a:r>
            <a:r>
              <a:rPr lang="en-US" sz="3000" dirty="0">
                <a:cs typeface="Times New Roman" panose="02020603050405020304" pitchFamily="18" charset="0"/>
              </a:rPr>
              <a:t> officials except when appointed to another board or commission.</a:t>
            </a:r>
          </a:p>
          <a:p>
            <a:pPr>
              <a:spcBef>
                <a:spcPts val="900"/>
              </a:spcBef>
              <a:spcAft>
                <a:spcPts val="450"/>
              </a:spcAft>
            </a:pPr>
            <a:r>
              <a:rPr lang="en-US" sz="3000" dirty="0">
                <a:cs typeface="Times New Roman" panose="02020603050405020304" pitchFamily="18" charset="0"/>
              </a:rPr>
              <a:t>SB 1439 (2022) closed loophole for local elected officials.</a:t>
            </a:r>
          </a:p>
          <a:p>
            <a:pPr>
              <a:spcBef>
                <a:spcPts val="900"/>
              </a:spcBef>
              <a:spcAft>
                <a:spcPts val="450"/>
              </a:spcAft>
            </a:pPr>
            <a:r>
              <a:rPr lang="en-US" sz="3000" dirty="0">
                <a:cs typeface="Times New Roman" panose="02020603050405020304" pitchFamily="18" charset="0"/>
              </a:rPr>
              <a:t>Also see Levine Act Regulations: 2 Cal. Code Regs. 18438-18438.8 </a:t>
            </a:r>
          </a:p>
          <a:p>
            <a:endParaRPr lang="en-US" dirty="0">
              <a:cs typeface="Times New Roman" panose="02020603050405020304" pitchFamily="18" charset="0"/>
            </a:endParaRPr>
          </a:p>
        </p:txBody>
      </p:sp>
    </p:spTree>
    <p:extLst>
      <p:ext uri="{BB962C8B-B14F-4D97-AF65-F5344CB8AC3E}">
        <p14:creationId xmlns:p14="http://schemas.microsoft.com/office/powerpoint/2010/main" val="4010590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F53D1AE-33E0-8509-76E3-718668525691}"/>
              </a:ext>
            </a:extLst>
          </p:cNvPr>
          <p:cNvSpPr>
            <a:spLocks noGrp="1"/>
          </p:cNvSpPr>
          <p:nvPr>
            <p:ph type="body" idx="4294967295"/>
          </p:nvPr>
        </p:nvSpPr>
        <p:spPr>
          <a:xfrm>
            <a:off x="0" y="322263"/>
            <a:ext cx="2460625" cy="811212"/>
          </a:xfrm>
        </p:spPr>
        <p:txBody>
          <a:bodyPr>
            <a:noAutofit/>
          </a:bodyPr>
          <a:lstStyle/>
          <a:p>
            <a:r>
              <a:rPr lang="en-US" sz="2600" b="1" dirty="0"/>
              <a:t>Fundraising Ban</a:t>
            </a:r>
          </a:p>
        </p:txBody>
      </p:sp>
      <p:sp>
        <p:nvSpPr>
          <p:cNvPr id="4" name="Content Placeholder 3">
            <a:extLst>
              <a:ext uri="{FF2B5EF4-FFF2-40B4-BE49-F238E27FC236}">
                <a16:creationId xmlns:a16="http://schemas.microsoft.com/office/drawing/2014/main" id="{625E33FC-FCCB-01D6-FD38-1CFF4C731896}"/>
              </a:ext>
            </a:extLst>
          </p:cNvPr>
          <p:cNvSpPr>
            <a:spLocks noGrp="1"/>
          </p:cNvSpPr>
          <p:nvPr>
            <p:ph sz="half" idx="4294967295"/>
          </p:nvPr>
        </p:nvSpPr>
        <p:spPr>
          <a:xfrm>
            <a:off x="0" y="1325563"/>
            <a:ext cx="2968625" cy="4629150"/>
          </a:xfrm>
        </p:spPr>
        <p:txBody>
          <a:bodyPr>
            <a:normAutofit/>
          </a:bodyPr>
          <a:lstStyle/>
          <a:p>
            <a:pPr marL="171450" indent="0">
              <a:buNone/>
            </a:pPr>
            <a:r>
              <a:rPr lang="en-US" sz="2400" dirty="0"/>
              <a:t>While a </a:t>
            </a:r>
            <a:r>
              <a:rPr lang="en-US" sz="2400" b="1" dirty="0"/>
              <a:t>proceeding</a:t>
            </a:r>
            <a:r>
              <a:rPr lang="en-US" sz="2400" dirty="0"/>
              <a:t> is </a:t>
            </a:r>
            <a:r>
              <a:rPr lang="en-US" sz="2400" b="1" dirty="0"/>
              <a:t>pending</a:t>
            </a:r>
            <a:r>
              <a:rPr lang="en-US" sz="2400" dirty="0"/>
              <a:t> &amp; for 12 months after final decision:</a:t>
            </a:r>
          </a:p>
          <a:p>
            <a:r>
              <a:rPr lang="en-US" sz="2400" b="1" dirty="0"/>
              <a:t>Officer</a:t>
            </a:r>
            <a:r>
              <a:rPr lang="en-US" sz="2400" dirty="0"/>
              <a:t> cannot accept, solicit, or direct a contrib. over $500 from a party, participant, or their agents.</a:t>
            </a:r>
          </a:p>
          <a:p>
            <a:endParaRPr lang="en-US" dirty="0"/>
          </a:p>
        </p:txBody>
      </p:sp>
      <p:sp>
        <p:nvSpPr>
          <p:cNvPr id="7" name="Content Placeholder 3">
            <a:extLst>
              <a:ext uri="{FF2B5EF4-FFF2-40B4-BE49-F238E27FC236}">
                <a16:creationId xmlns:a16="http://schemas.microsoft.com/office/drawing/2014/main" id="{9C9BB23C-94AF-ACDC-69BF-083CDB99A31A}"/>
              </a:ext>
            </a:extLst>
          </p:cNvPr>
          <p:cNvSpPr txBox="1">
            <a:spLocks/>
          </p:cNvSpPr>
          <p:nvPr/>
        </p:nvSpPr>
        <p:spPr>
          <a:xfrm>
            <a:off x="2754672" y="1310847"/>
            <a:ext cx="3235720" cy="4690465"/>
          </a:xfrm>
          <a:prstGeom prst="rect">
            <a:avLst/>
          </a:prstGeom>
        </p:spPr>
        <p:txBody>
          <a:bodyPr vert="horz" lIns="205740" tIns="34290" rIns="205740" bIns="34290" rtlCol="0">
            <a:noAutofit/>
          </a:bodyPr>
          <a:lstStyle>
            <a:lvl1pPr marL="457200" indent="-228600" algn="l" defTabSz="914400" rtl="0" eaLnBrk="1" latinLnBrk="0" hangingPunct="1">
              <a:lnSpc>
                <a:spcPct val="90000"/>
              </a:lnSpc>
              <a:spcBef>
                <a:spcPts val="1000"/>
              </a:spcBef>
              <a:buClr>
                <a:schemeClr val="accent1"/>
              </a:buClr>
              <a:buSzPct val="100000"/>
              <a:buFont typeface="Arial" panose="020B0604020202020204" pitchFamily="34" charset="0"/>
              <a:buChar char="•"/>
              <a:defRPr sz="2800" kern="1200">
                <a:solidFill>
                  <a:schemeClr val="tx1"/>
                </a:solidFill>
                <a:latin typeface="+mn-lt"/>
                <a:ea typeface="+mn-ea"/>
                <a:cs typeface="+mn-cs"/>
              </a:defRPr>
            </a:lvl1pPr>
            <a:lvl2pPr marL="800100" indent="-228600" algn="l" defTabSz="914400" rtl="0" eaLnBrk="1" latinLnBrk="0" hangingPunct="1">
              <a:lnSpc>
                <a:spcPct val="90000"/>
              </a:lnSpc>
              <a:spcBef>
                <a:spcPts val="500"/>
              </a:spcBef>
              <a:buClr>
                <a:srgbClr val="F99D31"/>
              </a:buClr>
              <a:buSzPct val="100000"/>
              <a:buFont typeface="Wingdings" panose="05000000000000000000" pitchFamily="2" charset="2"/>
              <a:buChar char="§"/>
              <a:defRPr sz="2400" kern="1200">
                <a:solidFill>
                  <a:schemeClr val="tx1"/>
                </a:solidFill>
                <a:latin typeface="+mn-lt"/>
                <a:ea typeface="+mn-ea"/>
                <a:cs typeface="+mn-cs"/>
              </a:defRPr>
            </a:lvl2pPr>
            <a:lvl3pPr marL="1257300" indent="-228600" algn="l" defTabSz="914400" rtl="0" eaLnBrk="1" latinLnBrk="0" hangingPunct="1">
              <a:lnSpc>
                <a:spcPct val="90000"/>
              </a:lnSpc>
              <a:spcBef>
                <a:spcPts val="500"/>
              </a:spcBef>
              <a:buClr>
                <a:srgbClr val="317297"/>
              </a:buClr>
              <a:buSzPct val="100000"/>
              <a:buFont typeface="Wingdings" panose="05000000000000000000" pitchFamily="2" charset="2"/>
              <a:buChar char="§"/>
              <a:defRPr sz="2200" kern="1200">
                <a:solidFill>
                  <a:schemeClr val="tx1"/>
                </a:solidFill>
                <a:latin typeface="+mn-lt"/>
                <a:ea typeface="+mn-ea"/>
                <a:cs typeface="+mn-cs"/>
              </a:defRPr>
            </a:lvl3pPr>
            <a:lvl4pPr marL="1657350" indent="-228600" algn="l" defTabSz="914400" rtl="0" eaLnBrk="1" latinLnBrk="0" hangingPunct="1">
              <a:lnSpc>
                <a:spcPct val="90000"/>
              </a:lnSpc>
              <a:spcBef>
                <a:spcPts val="500"/>
              </a:spcBef>
              <a:buClr>
                <a:srgbClr val="F99D31"/>
              </a:buClr>
              <a:buSzPct val="100000"/>
              <a:buFont typeface="Arial" panose="020B0604020202020204" pitchFamily="34" charset="0"/>
              <a:buChar char="•"/>
              <a:defRPr sz="2000" kern="1200">
                <a:solidFill>
                  <a:schemeClr val="tx1"/>
                </a:solidFill>
                <a:latin typeface="+mn-lt"/>
                <a:ea typeface="+mn-ea"/>
                <a:cs typeface="+mn-cs"/>
              </a:defRPr>
            </a:lvl4pPr>
            <a:lvl5pPr marL="2114550" indent="-228600" algn="l" defTabSz="914400" rtl="0" eaLnBrk="1" latinLnBrk="0" hangingPunct="1">
              <a:lnSpc>
                <a:spcPct val="90000"/>
              </a:lnSpc>
              <a:spcBef>
                <a:spcPts val="500"/>
              </a:spcBef>
              <a:buClr>
                <a:srgbClr val="317297"/>
              </a:buClr>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dirty="0"/>
              <a:t>Officer</a:t>
            </a:r>
            <a:r>
              <a:rPr lang="en-US" sz="2400" dirty="0"/>
              <a:t> must </a:t>
            </a:r>
            <a:r>
              <a:rPr lang="en-US" sz="2400" b="1" dirty="0"/>
              <a:t>disclose</a:t>
            </a:r>
            <a:r>
              <a:rPr lang="en-US" sz="2400" dirty="0"/>
              <a:t> contrib.’s over $500 received in previous 12 mos. from a party, participant, or their agent.</a:t>
            </a:r>
          </a:p>
          <a:p>
            <a:r>
              <a:rPr lang="en-US" sz="2400" dirty="0"/>
              <a:t>Must </a:t>
            </a:r>
            <a:r>
              <a:rPr lang="en-US" sz="2400" b="1" dirty="0"/>
              <a:t>recuse</a:t>
            </a:r>
            <a:r>
              <a:rPr lang="en-US" sz="2400" dirty="0"/>
              <a:t> unless cure is available.</a:t>
            </a:r>
          </a:p>
          <a:p>
            <a:endParaRPr lang="en-US" sz="2100" dirty="0"/>
          </a:p>
        </p:txBody>
      </p:sp>
      <p:sp>
        <p:nvSpPr>
          <p:cNvPr id="8" name="Content Placeholder 3">
            <a:extLst>
              <a:ext uri="{FF2B5EF4-FFF2-40B4-BE49-F238E27FC236}">
                <a16:creationId xmlns:a16="http://schemas.microsoft.com/office/drawing/2014/main" id="{85538AF2-F82E-0586-C878-A1E0BBA207E0}"/>
              </a:ext>
            </a:extLst>
          </p:cNvPr>
          <p:cNvSpPr txBox="1">
            <a:spLocks/>
          </p:cNvSpPr>
          <p:nvPr/>
        </p:nvSpPr>
        <p:spPr>
          <a:xfrm>
            <a:off x="5596260" y="1295401"/>
            <a:ext cx="3528247" cy="5562600"/>
          </a:xfrm>
          <a:prstGeom prst="rect">
            <a:avLst/>
          </a:prstGeom>
        </p:spPr>
        <p:txBody>
          <a:bodyPr vert="horz" lIns="205740" tIns="34290" rIns="205740" bIns="34290" rtlCol="0">
            <a:noAutofit/>
          </a:bodyPr>
          <a:lstStyle>
            <a:lvl1pPr marL="457200" indent="-228600" algn="l" defTabSz="914400" rtl="0" eaLnBrk="1" latinLnBrk="0" hangingPunct="1">
              <a:lnSpc>
                <a:spcPct val="90000"/>
              </a:lnSpc>
              <a:spcBef>
                <a:spcPts val="1000"/>
              </a:spcBef>
              <a:buClr>
                <a:schemeClr val="accent1"/>
              </a:buClr>
              <a:buSzPct val="100000"/>
              <a:buFont typeface="Arial" panose="020B0604020202020204" pitchFamily="34" charset="0"/>
              <a:buChar char="•"/>
              <a:defRPr sz="2800" kern="1200">
                <a:solidFill>
                  <a:schemeClr val="tx1"/>
                </a:solidFill>
                <a:latin typeface="+mn-lt"/>
                <a:ea typeface="+mn-ea"/>
                <a:cs typeface="+mn-cs"/>
              </a:defRPr>
            </a:lvl1pPr>
            <a:lvl2pPr marL="800100" indent="-228600" algn="l" defTabSz="914400" rtl="0" eaLnBrk="1" latinLnBrk="0" hangingPunct="1">
              <a:lnSpc>
                <a:spcPct val="90000"/>
              </a:lnSpc>
              <a:spcBef>
                <a:spcPts val="500"/>
              </a:spcBef>
              <a:buClr>
                <a:srgbClr val="F99D31"/>
              </a:buClr>
              <a:buSzPct val="100000"/>
              <a:buFont typeface="Wingdings" panose="05000000000000000000" pitchFamily="2" charset="2"/>
              <a:buChar char="§"/>
              <a:defRPr sz="2400" kern="1200">
                <a:solidFill>
                  <a:schemeClr val="tx1"/>
                </a:solidFill>
                <a:latin typeface="+mn-lt"/>
                <a:ea typeface="+mn-ea"/>
                <a:cs typeface="+mn-cs"/>
              </a:defRPr>
            </a:lvl2pPr>
            <a:lvl3pPr marL="1257300" indent="-228600" algn="l" defTabSz="914400" rtl="0" eaLnBrk="1" latinLnBrk="0" hangingPunct="1">
              <a:lnSpc>
                <a:spcPct val="90000"/>
              </a:lnSpc>
              <a:spcBef>
                <a:spcPts val="500"/>
              </a:spcBef>
              <a:buClr>
                <a:srgbClr val="317297"/>
              </a:buClr>
              <a:buSzPct val="100000"/>
              <a:buFont typeface="Wingdings" panose="05000000000000000000" pitchFamily="2" charset="2"/>
              <a:buChar char="§"/>
              <a:defRPr sz="2200" kern="1200">
                <a:solidFill>
                  <a:schemeClr val="tx1"/>
                </a:solidFill>
                <a:latin typeface="+mn-lt"/>
                <a:ea typeface="+mn-ea"/>
                <a:cs typeface="+mn-cs"/>
              </a:defRPr>
            </a:lvl3pPr>
            <a:lvl4pPr marL="1657350" indent="-228600" algn="l" defTabSz="914400" rtl="0" eaLnBrk="1" latinLnBrk="0" hangingPunct="1">
              <a:lnSpc>
                <a:spcPct val="90000"/>
              </a:lnSpc>
              <a:spcBef>
                <a:spcPts val="500"/>
              </a:spcBef>
              <a:buClr>
                <a:srgbClr val="F99D31"/>
              </a:buClr>
              <a:buSzPct val="100000"/>
              <a:buFont typeface="Arial" panose="020B0604020202020204" pitchFamily="34" charset="0"/>
              <a:buChar char="•"/>
              <a:defRPr sz="2000" kern="1200">
                <a:solidFill>
                  <a:schemeClr val="tx1"/>
                </a:solidFill>
                <a:latin typeface="+mn-lt"/>
                <a:ea typeface="+mn-ea"/>
                <a:cs typeface="+mn-cs"/>
              </a:defRPr>
            </a:lvl4pPr>
            <a:lvl5pPr marL="2114550" indent="-228600" algn="l" defTabSz="914400" rtl="0" eaLnBrk="1" latinLnBrk="0" hangingPunct="1">
              <a:lnSpc>
                <a:spcPct val="90000"/>
              </a:lnSpc>
              <a:spcBef>
                <a:spcPts val="500"/>
              </a:spcBef>
              <a:buClr>
                <a:srgbClr val="317297"/>
              </a:buClr>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Parties/</a:t>
            </a:r>
            <a:r>
              <a:rPr lang="en-US" sz="2400" dirty="0" err="1"/>
              <a:t>particip’s</a:t>
            </a:r>
            <a:r>
              <a:rPr lang="en-US" sz="2400" dirty="0"/>
              <a:t> can’t contribute over $500 while a </a:t>
            </a:r>
            <a:r>
              <a:rPr lang="en-US" sz="2400" b="1" dirty="0"/>
              <a:t>proceeding</a:t>
            </a:r>
            <a:r>
              <a:rPr lang="en-US" sz="2400" dirty="0"/>
              <a:t> is </a:t>
            </a:r>
            <a:r>
              <a:rPr lang="en-US" sz="2400" b="1" dirty="0"/>
              <a:t>pending</a:t>
            </a:r>
            <a:r>
              <a:rPr lang="en-US" sz="2400" dirty="0"/>
              <a:t> and for 12 mos. after.</a:t>
            </a:r>
          </a:p>
          <a:p>
            <a:r>
              <a:rPr lang="en-US" sz="2400" b="1" dirty="0"/>
              <a:t>Agents</a:t>
            </a:r>
            <a:r>
              <a:rPr lang="en-US" sz="2400" dirty="0"/>
              <a:t> prohibited from donating any amount.</a:t>
            </a:r>
          </a:p>
          <a:p>
            <a:r>
              <a:rPr lang="en-US" sz="2400" b="1" dirty="0"/>
              <a:t>Parties </a:t>
            </a:r>
            <a:r>
              <a:rPr lang="en-US" sz="2400" dirty="0"/>
              <a:t>must disclose on the record of proceeding.</a:t>
            </a:r>
          </a:p>
          <a:p>
            <a:endParaRPr lang="en-US" sz="2400" dirty="0"/>
          </a:p>
          <a:p>
            <a:endParaRPr lang="en-US" sz="2100" dirty="0"/>
          </a:p>
        </p:txBody>
      </p:sp>
      <p:sp>
        <p:nvSpPr>
          <p:cNvPr id="9" name="Text Placeholder 2">
            <a:extLst>
              <a:ext uri="{FF2B5EF4-FFF2-40B4-BE49-F238E27FC236}">
                <a16:creationId xmlns:a16="http://schemas.microsoft.com/office/drawing/2014/main" id="{FAC0F7EE-C8CA-4BAB-7754-824972F6A966}"/>
              </a:ext>
            </a:extLst>
          </p:cNvPr>
          <p:cNvSpPr txBox="1">
            <a:spLocks/>
          </p:cNvSpPr>
          <p:nvPr/>
        </p:nvSpPr>
        <p:spPr>
          <a:xfrm>
            <a:off x="3064667" y="307265"/>
            <a:ext cx="2785883" cy="810874"/>
          </a:xfrm>
          <a:prstGeom prst="rect">
            <a:avLst/>
          </a:prstGeom>
        </p:spPr>
        <p:txBody>
          <a:bodyPr vert="horz" lIns="205740" tIns="34290" rIns="205740" bIns="34290" rtlCol="0" anchor="b">
            <a:noAutofit/>
          </a:bodyPr>
          <a:lstStyle>
            <a:lvl1pPr marL="0" indent="0" algn="l" defTabSz="914400" rtl="0" eaLnBrk="1" latinLnBrk="0" hangingPunct="1">
              <a:lnSpc>
                <a:spcPct val="90000"/>
              </a:lnSpc>
              <a:spcBef>
                <a:spcPts val="1000"/>
              </a:spcBef>
              <a:buClr>
                <a:schemeClr val="accent1"/>
              </a:buClr>
              <a:buSzPct val="100000"/>
              <a:buFont typeface="Arial" panose="020B0604020202020204" pitchFamily="34" charset="0"/>
              <a:buNone/>
              <a:defRPr sz="2400" b="0" kern="1200">
                <a:solidFill>
                  <a:schemeClr val="accent6"/>
                </a:solidFill>
                <a:latin typeface="+mn-lt"/>
                <a:ea typeface="+mn-ea"/>
                <a:cs typeface="+mn-cs"/>
              </a:defRPr>
            </a:lvl1pPr>
            <a:lvl2pPr marL="457200" indent="0" algn="l" defTabSz="914400" rtl="0" eaLnBrk="1" latinLnBrk="0" hangingPunct="1">
              <a:lnSpc>
                <a:spcPct val="90000"/>
              </a:lnSpc>
              <a:spcBef>
                <a:spcPts val="500"/>
              </a:spcBef>
              <a:buClr>
                <a:srgbClr val="F99D31"/>
              </a:buClr>
              <a:buSzPct val="100000"/>
              <a:buFont typeface="Wingdings" panose="05000000000000000000" pitchFamily="2" charset="2"/>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Clr>
                <a:schemeClr val="accent1"/>
              </a:buClr>
              <a:buSzPct val="100000"/>
              <a:buFont typeface="Wingdings" panose="05000000000000000000" pitchFamily="2" charset="2"/>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Clr>
                <a:srgbClr val="F99D31"/>
              </a:buClr>
              <a:buSzPct val="100000"/>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Clr>
                <a:schemeClr val="accent1"/>
              </a:buClr>
              <a:buSzPct val="100000"/>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600" b="1" dirty="0"/>
              <a:t>Disclosure/ Recusal</a:t>
            </a:r>
          </a:p>
        </p:txBody>
      </p:sp>
      <p:sp>
        <p:nvSpPr>
          <p:cNvPr id="10" name="Text Placeholder 2">
            <a:extLst>
              <a:ext uri="{FF2B5EF4-FFF2-40B4-BE49-F238E27FC236}">
                <a16:creationId xmlns:a16="http://schemas.microsoft.com/office/drawing/2014/main" id="{E1D7CABF-A1E7-07EB-879E-1D166DF7AE9E}"/>
              </a:ext>
            </a:extLst>
          </p:cNvPr>
          <p:cNvSpPr txBox="1">
            <a:spLocks/>
          </p:cNvSpPr>
          <p:nvPr/>
        </p:nvSpPr>
        <p:spPr>
          <a:xfrm>
            <a:off x="5990392" y="508803"/>
            <a:ext cx="2803923" cy="624782"/>
          </a:xfrm>
          <a:prstGeom prst="rect">
            <a:avLst/>
          </a:prstGeom>
        </p:spPr>
        <p:txBody>
          <a:bodyPr vert="horz" lIns="205740" tIns="34290" rIns="205740" bIns="34290" rtlCol="0" anchor="b">
            <a:noAutofit/>
          </a:bodyPr>
          <a:lstStyle>
            <a:lvl1pPr marL="0" indent="0" algn="l" defTabSz="914400" rtl="0" eaLnBrk="1" latinLnBrk="0" hangingPunct="1">
              <a:lnSpc>
                <a:spcPct val="90000"/>
              </a:lnSpc>
              <a:spcBef>
                <a:spcPts val="1000"/>
              </a:spcBef>
              <a:buClr>
                <a:schemeClr val="accent1"/>
              </a:buClr>
              <a:buSzPct val="100000"/>
              <a:buFont typeface="Arial" panose="020B0604020202020204" pitchFamily="34" charset="0"/>
              <a:buNone/>
              <a:defRPr sz="2400" b="0" kern="1200">
                <a:solidFill>
                  <a:schemeClr val="accent6"/>
                </a:solidFill>
                <a:latin typeface="+mn-lt"/>
                <a:ea typeface="+mn-ea"/>
                <a:cs typeface="+mn-cs"/>
              </a:defRPr>
            </a:lvl1pPr>
            <a:lvl2pPr marL="457200" indent="0" algn="l" defTabSz="914400" rtl="0" eaLnBrk="1" latinLnBrk="0" hangingPunct="1">
              <a:lnSpc>
                <a:spcPct val="90000"/>
              </a:lnSpc>
              <a:spcBef>
                <a:spcPts val="500"/>
              </a:spcBef>
              <a:buClr>
                <a:srgbClr val="F99D31"/>
              </a:buClr>
              <a:buSzPct val="100000"/>
              <a:buFont typeface="Wingdings" panose="05000000000000000000" pitchFamily="2" charset="2"/>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Clr>
                <a:schemeClr val="accent1"/>
              </a:buClr>
              <a:buSzPct val="100000"/>
              <a:buFont typeface="Wingdings" panose="05000000000000000000" pitchFamily="2" charset="2"/>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Clr>
                <a:srgbClr val="F99D31"/>
              </a:buClr>
              <a:buSzPct val="100000"/>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Clr>
                <a:schemeClr val="accent1"/>
              </a:buClr>
              <a:buSzPct val="100000"/>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600" b="1" dirty="0"/>
              <a:t>Parties, Participants, and Agents</a:t>
            </a:r>
          </a:p>
        </p:txBody>
      </p:sp>
    </p:spTree>
    <p:extLst>
      <p:ext uri="{BB962C8B-B14F-4D97-AF65-F5344CB8AC3E}">
        <p14:creationId xmlns:p14="http://schemas.microsoft.com/office/powerpoint/2010/main" val="236218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C7A-0AF6-2A6E-D0B4-BC4592326876}"/>
              </a:ext>
            </a:extLst>
          </p:cNvPr>
          <p:cNvSpPr>
            <a:spLocks noGrp="1"/>
          </p:cNvSpPr>
          <p:nvPr>
            <p:ph type="title" idx="4294967295"/>
          </p:nvPr>
        </p:nvSpPr>
        <p:spPr>
          <a:xfrm>
            <a:off x="0" y="0"/>
            <a:ext cx="8626475" cy="1066800"/>
          </a:xfrm>
        </p:spPr>
        <p:txBody>
          <a:bodyPr>
            <a:normAutofit/>
          </a:bodyPr>
          <a:lstStyle/>
          <a:p>
            <a:r>
              <a:rPr lang="en-US" dirty="0"/>
              <a:t>Who Is Covered?</a:t>
            </a:r>
          </a:p>
        </p:txBody>
      </p:sp>
      <p:sp>
        <p:nvSpPr>
          <p:cNvPr id="13" name="Content Placeholder 2">
            <a:extLst>
              <a:ext uri="{FF2B5EF4-FFF2-40B4-BE49-F238E27FC236}">
                <a16:creationId xmlns:a16="http://schemas.microsoft.com/office/drawing/2014/main" id="{6B0DBE1C-FA14-664E-73A7-67F0C5B53244}"/>
              </a:ext>
            </a:extLst>
          </p:cNvPr>
          <p:cNvSpPr>
            <a:spLocks noGrp="1"/>
          </p:cNvSpPr>
          <p:nvPr>
            <p:ph idx="4294967295"/>
          </p:nvPr>
        </p:nvSpPr>
        <p:spPr>
          <a:xfrm>
            <a:off x="0" y="1066800"/>
            <a:ext cx="8626475" cy="5638800"/>
          </a:xfrm>
        </p:spPr>
        <p:txBody>
          <a:bodyPr>
            <a:normAutofit fontScale="92500"/>
          </a:bodyPr>
          <a:lstStyle/>
          <a:p>
            <a:pPr>
              <a:spcBef>
                <a:spcPts val="900"/>
              </a:spcBef>
              <a:spcAft>
                <a:spcPts val="450"/>
              </a:spcAft>
            </a:pPr>
            <a:r>
              <a:rPr lang="en-US" sz="2800" b="1" dirty="0">
                <a:cs typeface="Times New Roman" panose="02020603050405020304" pitchFamily="18" charset="0"/>
              </a:rPr>
              <a:t>Officer </a:t>
            </a:r>
            <a:r>
              <a:rPr lang="en-US" sz="2800" dirty="0">
                <a:cs typeface="Times New Roman" panose="02020603050405020304" pitchFamily="18" charset="0"/>
              </a:rPr>
              <a:t>= local elected officials, appointed board &amp; </a:t>
            </a:r>
            <a:r>
              <a:rPr lang="en-US" sz="2800" dirty="0" err="1">
                <a:cs typeface="Times New Roman" panose="02020603050405020304" pitchFamily="18" charset="0"/>
              </a:rPr>
              <a:t>comm’n</a:t>
            </a:r>
            <a:r>
              <a:rPr lang="en-US" sz="2800" dirty="0">
                <a:cs typeface="Times New Roman" panose="02020603050405020304" pitchFamily="18" charset="0"/>
              </a:rPr>
              <a:t> members, chief exec of agencies, and others with decision-making authority. </a:t>
            </a:r>
          </a:p>
          <a:p>
            <a:pPr lvl="1">
              <a:spcBef>
                <a:spcPts val="450"/>
              </a:spcBef>
              <a:spcAft>
                <a:spcPts val="450"/>
              </a:spcAft>
            </a:pPr>
            <a:r>
              <a:rPr lang="en-US" sz="2800" b="1" i="1" dirty="0">
                <a:cs typeface="Times New Roman" panose="02020603050405020304" pitchFamily="18" charset="0"/>
              </a:rPr>
              <a:t>Not covered: State Legislature and judges.</a:t>
            </a:r>
          </a:p>
          <a:p>
            <a:pPr>
              <a:spcBef>
                <a:spcPts val="900"/>
              </a:spcBef>
              <a:spcAft>
                <a:spcPts val="450"/>
              </a:spcAft>
            </a:pPr>
            <a:r>
              <a:rPr lang="en-US" sz="2800" b="1" dirty="0">
                <a:cs typeface="Times New Roman" panose="02020603050405020304" pitchFamily="18" charset="0"/>
              </a:rPr>
              <a:t>Party</a:t>
            </a:r>
            <a:r>
              <a:rPr lang="en-US" sz="2800" dirty="0">
                <a:cs typeface="Times New Roman" panose="02020603050405020304" pitchFamily="18" charset="0"/>
              </a:rPr>
              <a:t> = someone who files an application, bids on a contract, or is subject to other proceeding for a license, permit, or entitlement for use.</a:t>
            </a:r>
          </a:p>
          <a:p>
            <a:pPr>
              <a:spcBef>
                <a:spcPts val="900"/>
              </a:spcBef>
              <a:spcAft>
                <a:spcPts val="450"/>
              </a:spcAft>
            </a:pPr>
            <a:r>
              <a:rPr lang="en-US" sz="2800" b="1" dirty="0">
                <a:cs typeface="Times New Roman" panose="02020603050405020304" pitchFamily="18" charset="0"/>
              </a:rPr>
              <a:t>Participant </a:t>
            </a:r>
            <a:r>
              <a:rPr lang="en-US" sz="2800" dirty="0">
                <a:cs typeface="Times New Roman" panose="02020603050405020304" pitchFamily="18" charset="0"/>
              </a:rPr>
              <a:t>= someone with a financial interest in a covered proceeding, e.g. neighbor, employee.</a:t>
            </a:r>
          </a:p>
          <a:p>
            <a:pPr>
              <a:spcBef>
                <a:spcPts val="900"/>
              </a:spcBef>
              <a:spcAft>
                <a:spcPts val="450"/>
              </a:spcAft>
            </a:pPr>
            <a:r>
              <a:rPr lang="en-US" sz="2800" b="1" dirty="0">
                <a:cs typeface="Times New Roman" panose="02020603050405020304" pitchFamily="18" charset="0"/>
              </a:rPr>
              <a:t>Agent </a:t>
            </a:r>
            <a:r>
              <a:rPr lang="en-US" sz="2800" dirty="0">
                <a:cs typeface="Times New Roman" panose="02020603050405020304" pitchFamily="18" charset="0"/>
              </a:rPr>
              <a:t>= someone </a:t>
            </a:r>
            <a:r>
              <a:rPr lang="en-US" sz="2800" u="sng" dirty="0">
                <a:cs typeface="Times New Roman" panose="02020603050405020304" pitchFamily="18" charset="0"/>
              </a:rPr>
              <a:t>paid</a:t>
            </a:r>
            <a:r>
              <a:rPr lang="en-US" sz="2800" dirty="0">
                <a:cs typeface="Times New Roman" panose="02020603050405020304" pitchFamily="18" charset="0"/>
              </a:rPr>
              <a:t> to represent a party or participant &amp; communicates with the agency to influence the decision.</a:t>
            </a:r>
          </a:p>
          <a:p>
            <a:endParaRPr lang="en-US" dirty="0">
              <a:cs typeface="Times New Roman" panose="02020603050405020304" pitchFamily="18" charset="0"/>
            </a:endParaRPr>
          </a:p>
        </p:txBody>
      </p:sp>
    </p:spTree>
    <p:extLst>
      <p:ext uri="{BB962C8B-B14F-4D97-AF65-F5344CB8AC3E}">
        <p14:creationId xmlns:p14="http://schemas.microsoft.com/office/powerpoint/2010/main" val="4343798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C7A-0AF6-2A6E-D0B4-BC4592326876}"/>
              </a:ext>
            </a:extLst>
          </p:cNvPr>
          <p:cNvSpPr>
            <a:spLocks noGrp="1"/>
          </p:cNvSpPr>
          <p:nvPr>
            <p:ph type="title" idx="4294967295"/>
          </p:nvPr>
        </p:nvSpPr>
        <p:spPr>
          <a:xfrm>
            <a:off x="0" y="152400"/>
            <a:ext cx="9144000" cy="1133475"/>
          </a:xfrm>
        </p:spPr>
        <p:txBody>
          <a:bodyPr>
            <a:normAutofit fontScale="90000"/>
          </a:bodyPr>
          <a:lstStyle/>
          <a:p>
            <a:r>
              <a:rPr lang="en-US" dirty="0"/>
              <a:t>When is a “Proceeding” “Pending”?</a:t>
            </a:r>
          </a:p>
        </p:txBody>
      </p:sp>
      <p:sp>
        <p:nvSpPr>
          <p:cNvPr id="13" name="Content Placeholder 2">
            <a:extLst>
              <a:ext uri="{FF2B5EF4-FFF2-40B4-BE49-F238E27FC236}">
                <a16:creationId xmlns:a16="http://schemas.microsoft.com/office/drawing/2014/main" id="{6B0DBE1C-FA14-664E-73A7-67F0C5B53244}"/>
              </a:ext>
            </a:extLst>
          </p:cNvPr>
          <p:cNvSpPr>
            <a:spLocks noGrp="1"/>
          </p:cNvSpPr>
          <p:nvPr>
            <p:ph idx="4294967295"/>
          </p:nvPr>
        </p:nvSpPr>
        <p:spPr>
          <a:xfrm>
            <a:off x="0" y="1219200"/>
            <a:ext cx="8915400" cy="5638800"/>
          </a:xfrm>
        </p:spPr>
        <p:txBody>
          <a:bodyPr>
            <a:normAutofit/>
          </a:bodyPr>
          <a:lstStyle/>
          <a:p>
            <a:pPr>
              <a:spcBef>
                <a:spcPts val="900"/>
              </a:spcBef>
              <a:spcAft>
                <a:spcPts val="450"/>
              </a:spcAft>
            </a:pPr>
            <a:r>
              <a:rPr lang="en-US" sz="2800" b="1" dirty="0">
                <a:cs typeface="Times New Roman" panose="02020603050405020304" pitchFamily="18" charset="0"/>
              </a:rPr>
              <a:t>Proceeding</a:t>
            </a:r>
            <a:r>
              <a:rPr lang="en-US" sz="2800" dirty="0">
                <a:cs typeface="Times New Roman" panose="02020603050405020304" pitchFamily="18" charset="0"/>
              </a:rPr>
              <a:t> = permits, licenses, contracts, franchises, and land use entitlements (decisions affecting specific property) that involve discretion (not purely ministerial)</a:t>
            </a:r>
          </a:p>
          <a:p>
            <a:pPr>
              <a:spcBef>
                <a:spcPts val="900"/>
              </a:spcBef>
              <a:spcAft>
                <a:spcPts val="450"/>
              </a:spcAft>
            </a:pPr>
            <a:r>
              <a:rPr lang="en-US" sz="2800" b="1" dirty="0">
                <a:cs typeface="Times New Roman" panose="02020603050405020304" pitchFamily="18" charset="0"/>
              </a:rPr>
              <a:t>Pending </a:t>
            </a:r>
            <a:r>
              <a:rPr lang="en-US" sz="2800" dirty="0">
                <a:cs typeface="Times New Roman" panose="02020603050405020304" pitchFamily="18" charset="0"/>
              </a:rPr>
              <a:t>= placed on an agenda for a public meeting, or before agency’s jurisdiction (e.g. application filed) and reasonably foreseeable to come before the officer for a decision.</a:t>
            </a:r>
          </a:p>
          <a:p>
            <a:pPr>
              <a:spcBef>
                <a:spcPts val="900"/>
              </a:spcBef>
              <a:spcAft>
                <a:spcPts val="450"/>
              </a:spcAft>
            </a:pPr>
            <a:r>
              <a:rPr lang="en-US" sz="2800" dirty="0">
                <a:cs typeface="Times New Roman" panose="02020603050405020304" pitchFamily="18" charset="0"/>
              </a:rPr>
              <a:t>Several exemptions such as:</a:t>
            </a:r>
          </a:p>
          <a:p>
            <a:pPr lvl="1">
              <a:spcBef>
                <a:spcPts val="900"/>
              </a:spcBef>
              <a:spcAft>
                <a:spcPts val="450"/>
              </a:spcAft>
            </a:pPr>
            <a:r>
              <a:rPr lang="en-US" sz="2600" dirty="0">
                <a:cs typeface="Times New Roman" panose="02020603050405020304" pitchFamily="18" charset="0"/>
              </a:rPr>
              <a:t>Competitively bid contracts, labor contracts, contracts under $50,000, </a:t>
            </a:r>
            <a:r>
              <a:rPr lang="en-US" sz="2600" dirty="0" err="1">
                <a:cs typeface="Times New Roman" panose="02020603050405020304" pitchFamily="18" charset="0"/>
              </a:rPr>
              <a:t>agts</a:t>
            </a:r>
            <a:r>
              <a:rPr lang="en-US" sz="2600" dirty="0">
                <a:cs typeface="Times New Roman" panose="02020603050405020304" pitchFamily="18" charset="0"/>
              </a:rPr>
              <a:t> btw public entities</a:t>
            </a:r>
          </a:p>
          <a:p>
            <a:endParaRPr lang="en-US" dirty="0">
              <a:cs typeface="Times New Roman" panose="02020603050405020304" pitchFamily="18" charset="0"/>
            </a:endParaRPr>
          </a:p>
        </p:txBody>
      </p:sp>
    </p:spTree>
    <p:extLst>
      <p:ext uri="{BB962C8B-B14F-4D97-AF65-F5344CB8AC3E}">
        <p14:creationId xmlns:p14="http://schemas.microsoft.com/office/powerpoint/2010/main" val="26367284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C7A-0AF6-2A6E-D0B4-BC4592326876}"/>
              </a:ext>
            </a:extLst>
          </p:cNvPr>
          <p:cNvSpPr>
            <a:spLocks noGrp="1"/>
          </p:cNvSpPr>
          <p:nvPr>
            <p:ph type="title" idx="4294967295"/>
          </p:nvPr>
        </p:nvSpPr>
        <p:spPr>
          <a:xfrm>
            <a:off x="5410200" y="365125"/>
            <a:ext cx="3733800" cy="920750"/>
          </a:xfrm>
        </p:spPr>
        <p:txBody>
          <a:bodyPr/>
          <a:lstStyle/>
          <a:p>
            <a:pPr algn="l"/>
            <a:r>
              <a:rPr lang="en-US" dirty="0"/>
              <a:t>Recusal</a:t>
            </a:r>
          </a:p>
        </p:txBody>
      </p:sp>
      <p:sp>
        <p:nvSpPr>
          <p:cNvPr id="13" name="Content Placeholder 2">
            <a:extLst>
              <a:ext uri="{FF2B5EF4-FFF2-40B4-BE49-F238E27FC236}">
                <a16:creationId xmlns:a16="http://schemas.microsoft.com/office/drawing/2014/main" id="{6B0DBE1C-FA14-664E-73A7-67F0C5B53244}"/>
              </a:ext>
            </a:extLst>
          </p:cNvPr>
          <p:cNvSpPr>
            <a:spLocks noGrp="1"/>
          </p:cNvSpPr>
          <p:nvPr>
            <p:ph idx="4294967295"/>
          </p:nvPr>
        </p:nvSpPr>
        <p:spPr>
          <a:xfrm>
            <a:off x="0" y="1285875"/>
            <a:ext cx="9067800" cy="4733925"/>
          </a:xfrm>
        </p:spPr>
        <p:txBody>
          <a:bodyPr>
            <a:noAutofit/>
          </a:bodyPr>
          <a:lstStyle/>
          <a:p>
            <a:pPr>
              <a:spcBef>
                <a:spcPts val="900"/>
              </a:spcBef>
              <a:spcAft>
                <a:spcPts val="450"/>
              </a:spcAft>
            </a:pPr>
            <a:r>
              <a:rPr lang="en-US" sz="2800" b="1" dirty="0">
                <a:cs typeface="Times New Roman" panose="02020603050405020304" pitchFamily="18" charset="0"/>
              </a:rPr>
              <a:t>Recusal</a:t>
            </a:r>
            <a:r>
              <a:rPr lang="en-US" sz="2800" dirty="0">
                <a:cs typeface="Times New Roman" panose="02020603050405020304" pitchFamily="18" charset="0"/>
              </a:rPr>
              <a:t> is required if the officer:</a:t>
            </a:r>
          </a:p>
          <a:p>
            <a:pPr lvl="1">
              <a:spcBef>
                <a:spcPts val="900"/>
              </a:spcBef>
              <a:spcAft>
                <a:spcPts val="450"/>
              </a:spcAft>
            </a:pPr>
            <a:r>
              <a:rPr lang="en-US" sz="2600" dirty="0">
                <a:cs typeface="Times New Roman" panose="02020603050405020304" pitchFamily="18" charset="0"/>
              </a:rPr>
              <a:t>“Willfully or knowingly” receives a contribution; or</a:t>
            </a:r>
          </a:p>
          <a:p>
            <a:pPr lvl="1">
              <a:spcBef>
                <a:spcPts val="900"/>
              </a:spcBef>
              <a:spcAft>
                <a:spcPts val="450"/>
              </a:spcAft>
            </a:pPr>
            <a:r>
              <a:rPr lang="en-US" sz="2600" dirty="0">
                <a:cs typeface="Times New Roman" panose="02020603050405020304" pitchFamily="18" charset="0"/>
              </a:rPr>
              <a:t>Receives a contribution from a participant and has “reason to know” of their financial interest.</a:t>
            </a:r>
          </a:p>
          <a:p>
            <a:pPr>
              <a:spcBef>
                <a:spcPts val="900"/>
              </a:spcBef>
              <a:spcAft>
                <a:spcPts val="450"/>
              </a:spcAft>
            </a:pPr>
            <a:r>
              <a:rPr lang="en-US" sz="2800" dirty="0">
                <a:cs typeface="Times New Roman" panose="02020603050405020304" pitchFamily="18" charset="0"/>
              </a:rPr>
              <a:t>“</a:t>
            </a:r>
            <a:r>
              <a:rPr lang="en-US" sz="2800" b="1" dirty="0">
                <a:cs typeface="Times New Roman" panose="02020603050405020304" pitchFamily="18" charset="0"/>
              </a:rPr>
              <a:t>Willful or knowing”</a:t>
            </a:r>
            <a:r>
              <a:rPr lang="en-US" sz="2800" dirty="0">
                <a:cs typeface="Times New Roman" panose="02020603050405020304" pitchFamily="18" charset="0"/>
              </a:rPr>
              <a:t> means:</a:t>
            </a:r>
          </a:p>
          <a:p>
            <a:pPr lvl="1">
              <a:spcBef>
                <a:spcPts val="0"/>
              </a:spcBef>
            </a:pPr>
            <a:r>
              <a:rPr lang="en-US" sz="2600" dirty="0">
                <a:cs typeface="Times New Roman" panose="02020603050405020304" pitchFamily="18" charset="0"/>
              </a:rPr>
              <a:t>Actual knowledge of the contribution, </a:t>
            </a:r>
          </a:p>
          <a:p>
            <a:pPr lvl="1">
              <a:spcBef>
                <a:spcPts val="0"/>
              </a:spcBef>
            </a:pPr>
            <a:r>
              <a:rPr lang="en-US" sz="2600" dirty="0">
                <a:cs typeface="Times New Roman" panose="02020603050405020304" pitchFamily="18" charset="0"/>
              </a:rPr>
              <a:t>Personally solicited or accepted the contribution,</a:t>
            </a:r>
          </a:p>
          <a:p>
            <a:pPr lvl="1">
              <a:spcBef>
                <a:spcPts val="0"/>
              </a:spcBef>
            </a:pPr>
            <a:r>
              <a:rPr lang="en-US" sz="2600" dirty="0">
                <a:cs typeface="Times New Roman" panose="02020603050405020304" pitchFamily="18" charset="0"/>
              </a:rPr>
              <a:t>Party discloses a contribution on the record, or</a:t>
            </a:r>
          </a:p>
          <a:p>
            <a:pPr lvl="1">
              <a:spcBef>
                <a:spcPts val="0"/>
              </a:spcBef>
            </a:pPr>
            <a:r>
              <a:rPr lang="en-US" sz="2600" dirty="0">
                <a:cs typeface="Times New Roman" panose="02020603050405020304" pitchFamily="18" charset="0"/>
              </a:rPr>
              <a:t>Other facts e.g. 2 or more previous contributions by the donor over $500.	</a:t>
            </a:r>
            <a:r>
              <a:rPr lang="en-US" sz="2200" dirty="0">
                <a:cs typeface="Times New Roman" panose="02020603050405020304" pitchFamily="18" charset="0"/>
              </a:rPr>
              <a:t>	</a:t>
            </a:r>
          </a:p>
          <a:p>
            <a:pPr marL="3200400" lvl="7" indent="0">
              <a:spcBef>
                <a:spcPts val="0"/>
              </a:spcBef>
              <a:buNone/>
            </a:pPr>
            <a:r>
              <a:rPr lang="en-US" sz="1800" dirty="0">
                <a:cs typeface="Times New Roman" panose="02020603050405020304" pitchFamily="18" charset="0"/>
              </a:rPr>
              <a:t>			See FPPC Reg. 18438.7</a:t>
            </a:r>
          </a:p>
        </p:txBody>
      </p:sp>
    </p:spTree>
    <p:extLst>
      <p:ext uri="{BB962C8B-B14F-4D97-AF65-F5344CB8AC3E}">
        <p14:creationId xmlns:p14="http://schemas.microsoft.com/office/powerpoint/2010/main" val="40441605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C7A-0AF6-2A6E-D0B4-BC4592326876}"/>
              </a:ext>
            </a:extLst>
          </p:cNvPr>
          <p:cNvSpPr>
            <a:spLocks noGrp="1"/>
          </p:cNvSpPr>
          <p:nvPr>
            <p:ph type="title" idx="4294967295"/>
          </p:nvPr>
        </p:nvSpPr>
        <p:spPr>
          <a:xfrm>
            <a:off x="0" y="365125"/>
            <a:ext cx="9144000" cy="920750"/>
          </a:xfrm>
        </p:spPr>
        <p:txBody>
          <a:bodyPr>
            <a:normAutofit fontScale="90000"/>
          </a:bodyPr>
          <a:lstStyle/>
          <a:p>
            <a:r>
              <a:rPr lang="en-US" dirty="0"/>
              <a:t>“Reason to Know” of Participant’s Financial Interest</a:t>
            </a:r>
          </a:p>
        </p:txBody>
      </p:sp>
      <p:sp>
        <p:nvSpPr>
          <p:cNvPr id="13" name="Content Placeholder 2">
            <a:extLst>
              <a:ext uri="{FF2B5EF4-FFF2-40B4-BE49-F238E27FC236}">
                <a16:creationId xmlns:a16="http://schemas.microsoft.com/office/drawing/2014/main" id="{6B0DBE1C-FA14-664E-73A7-67F0C5B53244}"/>
              </a:ext>
            </a:extLst>
          </p:cNvPr>
          <p:cNvSpPr>
            <a:spLocks noGrp="1"/>
          </p:cNvSpPr>
          <p:nvPr>
            <p:ph idx="4294967295"/>
          </p:nvPr>
        </p:nvSpPr>
        <p:spPr>
          <a:xfrm>
            <a:off x="0" y="1524000"/>
            <a:ext cx="8699500" cy="4202113"/>
          </a:xfrm>
        </p:spPr>
        <p:txBody>
          <a:bodyPr>
            <a:noAutofit/>
          </a:bodyPr>
          <a:lstStyle/>
          <a:p>
            <a:pPr>
              <a:spcBef>
                <a:spcPts val="900"/>
              </a:spcBef>
              <a:spcAft>
                <a:spcPts val="450"/>
              </a:spcAft>
            </a:pPr>
            <a:r>
              <a:rPr lang="en-US" sz="2800" b="1" dirty="0">
                <a:cs typeface="Times New Roman" panose="02020603050405020304" pitchFamily="18" charset="0"/>
              </a:rPr>
              <a:t>Actual knowledge </a:t>
            </a:r>
            <a:r>
              <a:rPr lang="en-US" sz="2800" dirty="0">
                <a:cs typeface="Times New Roman" panose="02020603050405020304" pitchFamily="18" charset="0"/>
              </a:rPr>
              <a:t>of the participant’s financial interest, or </a:t>
            </a:r>
          </a:p>
          <a:p>
            <a:pPr>
              <a:spcBef>
                <a:spcPts val="900"/>
              </a:spcBef>
              <a:spcAft>
                <a:spcPts val="450"/>
              </a:spcAft>
            </a:pPr>
            <a:r>
              <a:rPr lang="en-US" sz="2800" b="1" dirty="0">
                <a:cs typeface="Times New Roman" panose="02020603050405020304" pitchFamily="18" charset="0"/>
              </a:rPr>
              <a:t>Participant discloses facts</a:t>
            </a:r>
            <a:r>
              <a:rPr lang="en-US" sz="2800" dirty="0">
                <a:cs typeface="Times New Roman" panose="02020603050405020304" pitchFamily="18" charset="0"/>
              </a:rPr>
              <a:t> that make their financial interest “</a:t>
            </a:r>
            <a:r>
              <a:rPr lang="en-US" sz="2800" b="1" dirty="0">
                <a:cs typeface="Times New Roman" panose="02020603050405020304" pitchFamily="18" charset="0"/>
              </a:rPr>
              <a:t>apparent</a:t>
            </a:r>
            <a:r>
              <a:rPr lang="en-US" sz="2800" dirty="0">
                <a:cs typeface="Times New Roman" panose="02020603050405020304" pitchFamily="18" charset="0"/>
              </a:rPr>
              <a:t>”</a:t>
            </a:r>
          </a:p>
          <a:p>
            <a:pPr>
              <a:spcBef>
                <a:spcPts val="900"/>
              </a:spcBef>
              <a:spcAft>
                <a:spcPts val="450"/>
              </a:spcAft>
            </a:pPr>
            <a:r>
              <a:rPr lang="en-US" sz="2800" b="1" dirty="0">
                <a:cs typeface="Times New Roman" panose="02020603050405020304" pitchFamily="18" charset="0"/>
              </a:rPr>
              <a:t>Rebuttable presumptions: </a:t>
            </a:r>
          </a:p>
          <a:p>
            <a:pPr lvl="1">
              <a:spcBef>
                <a:spcPts val="0"/>
              </a:spcBef>
            </a:pPr>
            <a:r>
              <a:rPr lang="en-US" sz="2600" dirty="0">
                <a:cs typeface="Times New Roman" panose="02020603050405020304" pitchFamily="18" charset="0"/>
              </a:rPr>
              <a:t>Real property within 500’ of a project</a:t>
            </a:r>
          </a:p>
          <a:p>
            <a:pPr lvl="1">
              <a:spcBef>
                <a:spcPts val="0"/>
              </a:spcBef>
            </a:pPr>
            <a:r>
              <a:rPr lang="en-US" sz="2600" dirty="0">
                <a:cs typeface="Times New Roman" panose="02020603050405020304" pitchFamily="18" charset="0"/>
              </a:rPr>
              <a:t>Business entity that may have significant increase or decrease in customers</a:t>
            </a:r>
          </a:p>
          <a:p>
            <a:pPr lvl="1">
              <a:spcBef>
                <a:spcPts val="0"/>
              </a:spcBef>
            </a:pPr>
            <a:r>
              <a:rPr lang="en-US" sz="2600" dirty="0">
                <a:cs typeface="Times New Roman" panose="02020603050405020304" pitchFamily="18" charset="0"/>
              </a:rPr>
              <a:t>Business relationship with applicant that may result in more services</a:t>
            </a:r>
          </a:p>
          <a:p>
            <a:pPr marL="428625" lvl="1" indent="0">
              <a:spcBef>
                <a:spcPts val="0"/>
              </a:spcBef>
              <a:buNone/>
            </a:pPr>
            <a:r>
              <a:rPr lang="en-US" sz="2600" dirty="0">
                <a:cs typeface="Times New Roman" panose="02020603050405020304" pitchFamily="18" charset="0"/>
              </a:rPr>
              <a:t>					</a:t>
            </a:r>
            <a:r>
              <a:rPr lang="en-US" sz="2200" dirty="0">
                <a:cs typeface="Times New Roman" panose="02020603050405020304" pitchFamily="18" charset="0"/>
              </a:rPr>
              <a:t>See FPPC Reg. 18438.7</a:t>
            </a:r>
          </a:p>
        </p:txBody>
      </p:sp>
    </p:spTree>
    <p:extLst>
      <p:ext uri="{BB962C8B-B14F-4D97-AF65-F5344CB8AC3E}">
        <p14:creationId xmlns:p14="http://schemas.microsoft.com/office/powerpoint/2010/main" val="16834401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C7A-0AF6-2A6E-D0B4-BC4592326876}"/>
              </a:ext>
            </a:extLst>
          </p:cNvPr>
          <p:cNvSpPr>
            <a:spLocks noGrp="1"/>
          </p:cNvSpPr>
          <p:nvPr>
            <p:ph type="title" idx="4294967295"/>
          </p:nvPr>
        </p:nvSpPr>
        <p:spPr>
          <a:xfrm>
            <a:off x="630238" y="365125"/>
            <a:ext cx="8513762" cy="920750"/>
          </a:xfrm>
        </p:spPr>
        <p:txBody>
          <a:bodyPr/>
          <a:lstStyle/>
          <a:p>
            <a:r>
              <a:rPr lang="en-US" dirty="0"/>
              <a:t>How to Cure and Participate</a:t>
            </a:r>
          </a:p>
        </p:txBody>
      </p:sp>
      <p:sp>
        <p:nvSpPr>
          <p:cNvPr id="13" name="Content Placeholder 2">
            <a:extLst>
              <a:ext uri="{FF2B5EF4-FFF2-40B4-BE49-F238E27FC236}">
                <a16:creationId xmlns:a16="http://schemas.microsoft.com/office/drawing/2014/main" id="{6B0DBE1C-FA14-664E-73A7-67F0C5B53244}"/>
              </a:ext>
            </a:extLst>
          </p:cNvPr>
          <p:cNvSpPr>
            <a:spLocks noGrp="1"/>
          </p:cNvSpPr>
          <p:nvPr>
            <p:ph idx="4294967295"/>
          </p:nvPr>
        </p:nvSpPr>
        <p:spPr>
          <a:xfrm>
            <a:off x="0" y="1285875"/>
            <a:ext cx="7789863" cy="4810125"/>
          </a:xfrm>
        </p:spPr>
        <p:txBody>
          <a:bodyPr>
            <a:normAutofit fontScale="92500" lnSpcReduction="10000"/>
          </a:bodyPr>
          <a:lstStyle/>
          <a:p>
            <a:pPr>
              <a:spcBef>
                <a:spcPts val="900"/>
              </a:spcBef>
              <a:spcAft>
                <a:spcPts val="450"/>
              </a:spcAft>
            </a:pPr>
            <a:r>
              <a:rPr lang="en-US" sz="3000" b="1" dirty="0">
                <a:cs typeface="Times New Roman" panose="02020603050405020304" pitchFamily="18" charset="0"/>
              </a:rPr>
              <a:t>Return the portion of the contribution over $500 within 30 days </a:t>
            </a:r>
            <a:r>
              <a:rPr lang="en-US" sz="3000" dirty="0">
                <a:cs typeface="Times New Roman" panose="02020603050405020304" pitchFamily="18" charset="0"/>
              </a:rPr>
              <a:t>of the decision, or from the time the officer knows or should have known about the contribution and proceeding, whichever comes </a:t>
            </a:r>
            <a:r>
              <a:rPr lang="en-US" sz="3000" u="sng" dirty="0">
                <a:cs typeface="Times New Roman" panose="02020603050405020304" pitchFamily="18" charset="0"/>
              </a:rPr>
              <a:t>last,</a:t>
            </a:r>
          </a:p>
          <a:p>
            <a:pPr>
              <a:spcBef>
                <a:spcPts val="900"/>
              </a:spcBef>
              <a:spcAft>
                <a:spcPts val="450"/>
              </a:spcAft>
            </a:pPr>
            <a:r>
              <a:rPr lang="en-US" sz="3000" b="1" dirty="0">
                <a:cs typeface="Times New Roman" panose="02020603050405020304" pitchFamily="18" charset="0"/>
              </a:rPr>
              <a:t>Curing from the dais:</a:t>
            </a:r>
          </a:p>
          <a:p>
            <a:pPr lvl="1">
              <a:spcBef>
                <a:spcPts val="900"/>
              </a:spcBef>
              <a:spcAft>
                <a:spcPts val="450"/>
              </a:spcAft>
            </a:pPr>
            <a:r>
              <a:rPr lang="en-US" sz="3000" dirty="0">
                <a:cs typeface="Times New Roman" panose="02020603050405020304" pitchFamily="18" charset="0"/>
              </a:rPr>
              <a:t>Must disclose contribution on the record and commit to returning it within 30 days, and then actually return it.</a:t>
            </a:r>
          </a:p>
          <a:p>
            <a:pPr marL="171450" indent="0">
              <a:spcBef>
                <a:spcPts val="900"/>
              </a:spcBef>
              <a:spcAft>
                <a:spcPts val="450"/>
              </a:spcAft>
              <a:buNone/>
            </a:pPr>
            <a:r>
              <a:rPr lang="en-US" dirty="0">
                <a:cs typeface="Times New Roman" panose="02020603050405020304" pitchFamily="18" charset="0"/>
              </a:rPr>
              <a:t>											</a:t>
            </a:r>
            <a:r>
              <a:rPr lang="en-US" sz="2100" dirty="0">
                <a:cs typeface="Times New Roman" panose="02020603050405020304" pitchFamily="18" charset="0"/>
              </a:rPr>
              <a:t> 				</a:t>
            </a:r>
            <a:r>
              <a:rPr lang="en-US" dirty="0">
                <a:cs typeface="Times New Roman" panose="02020603050405020304" pitchFamily="18" charset="0"/>
              </a:rPr>
              <a:t>						See FPPC Reg. 18438.7</a:t>
            </a:r>
          </a:p>
        </p:txBody>
      </p:sp>
    </p:spTree>
    <p:extLst>
      <p:ext uri="{BB962C8B-B14F-4D97-AF65-F5344CB8AC3E}">
        <p14:creationId xmlns:p14="http://schemas.microsoft.com/office/powerpoint/2010/main" val="31425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32BD1-FDC3-4E5C-284D-FBB86AF772FE}"/>
              </a:ext>
            </a:extLst>
          </p:cNvPr>
          <p:cNvSpPr>
            <a:spLocks noGrp="1"/>
          </p:cNvSpPr>
          <p:nvPr>
            <p:ph type="title"/>
          </p:nvPr>
        </p:nvSpPr>
        <p:spPr>
          <a:xfrm>
            <a:off x="502920" y="228600"/>
            <a:ext cx="7726680" cy="1752601"/>
          </a:xfrm>
        </p:spPr>
        <p:txBody>
          <a:bodyPr>
            <a:noAutofit/>
          </a:bodyPr>
          <a:lstStyle/>
          <a:p>
            <a:pPr algn="ctr"/>
            <a:r>
              <a:rPr lang="en-US" sz="2800" dirty="0">
                <a:latin typeface="Times New Roman" panose="02020603050405020304" pitchFamily="18" charset="0"/>
                <a:cs typeface="Times New Roman" panose="02020603050405020304" pitchFamily="18" charset="0"/>
              </a:rPr>
              <a:t>          </a:t>
            </a:r>
            <a:r>
              <a:rPr lang="en-US" sz="2800" dirty="0">
                <a:cs typeface="Times New Roman" panose="02020603050405020304" pitchFamily="18" charset="0"/>
              </a:rPr>
              <a:t>History of Government code Section 1090</a:t>
            </a:r>
          </a:p>
        </p:txBody>
      </p:sp>
      <p:sp>
        <p:nvSpPr>
          <p:cNvPr id="3" name="Content Placeholder 2">
            <a:extLst>
              <a:ext uri="{FF2B5EF4-FFF2-40B4-BE49-F238E27FC236}">
                <a16:creationId xmlns:a16="http://schemas.microsoft.com/office/drawing/2014/main" id="{AE560B14-3E95-65E8-161F-FC2AF39FB26F}"/>
              </a:ext>
            </a:extLst>
          </p:cNvPr>
          <p:cNvSpPr>
            <a:spLocks noGrp="1"/>
          </p:cNvSpPr>
          <p:nvPr>
            <p:ph idx="1"/>
          </p:nvPr>
        </p:nvSpPr>
        <p:spPr>
          <a:xfrm>
            <a:off x="685800" y="1981201"/>
            <a:ext cx="7955280" cy="4069080"/>
          </a:xfrm>
        </p:spPr>
        <p:txBody>
          <a:bodyPr>
            <a:normAutofit/>
          </a:bodyPr>
          <a:lstStyle/>
          <a:p>
            <a:r>
              <a:rPr lang="en-US" sz="2800" dirty="0">
                <a:cs typeface="Times New Roman" panose="02020603050405020304" pitchFamily="18" charset="0"/>
              </a:rPr>
              <a:t>Can be traced back to an uncodified act of the Legislature in 1851</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In 1921, it was added to the Political Code (precursor to the Government Code) as section 920</a:t>
            </a:r>
          </a:p>
          <a:p>
            <a:pPr marL="0" indent="0">
              <a:buNone/>
            </a:pPr>
            <a:endParaRPr lang="en-US" sz="2800" dirty="0">
              <a:cs typeface="Times New Roman" panose="02020603050405020304" pitchFamily="18" charset="0"/>
            </a:endParaRPr>
          </a:p>
          <a:p>
            <a:r>
              <a:rPr lang="en-US" sz="2800" dirty="0">
                <a:cs typeface="Times New Roman" panose="02020603050405020304" pitchFamily="18" charset="0"/>
              </a:rPr>
              <a:t>Transferred to the Government Code in 1943 as section 1090</a:t>
            </a:r>
          </a:p>
        </p:txBody>
      </p:sp>
    </p:spTree>
    <p:extLst>
      <p:ext uri="{BB962C8B-B14F-4D97-AF65-F5344CB8AC3E}">
        <p14:creationId xmlns:p14="http://schemas.microsoft.com/office/powerpoint/2010/main" val="16018933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15619-729F-4CB8-252F-19C70012B7E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B48D4F-C99B-D3FD-5BF1-E71481CCEDA6}"/>
              </a:ext>
            </a:extLst>
          </p:cNvPr>
          <p:cNvSpPr>
            <a:spLocks noGrp="1"/>
          </p:cNvSpPr>
          <p:nvPr>
            <p:ph type="sldNum" sz="quarter" idx="12"/>
          </p:nvPr>
        </p:nvSpPr>
        <p:spPr/>
        <p:txBody>
          <a:bodyPr/>
          <a:lstStyle/>
          <a:p>
            <a:pPr>
              <a:defRPr/>
            </a:pPr>
            <a:fld id="{9F6E3C55-BC4E-4F1E-817C-B386DB1AFEEC}" type="slidenum">
              <a:rPr lang="en-US" smtClean="0"/>
              <a:pPr>
                <a:defRPr/>
              </a:pPr>
              <a:t>60</a:t>
            </a:fld>
            <a:endParaRPr lang="en-US" dirty="0"/>
          </a:p>
        </p:txBody>
      </p:sp>
      <p:sp>
        <p:nvSpPr>
          <p:cNvPr id="4" name="Title 1">
            <a:extLst>
              <a:ext uri="{FF2B5EF4-FFF2-40B4-BE49-F238E27FC236}">
                <a16:creationId xmlns:a16="http://schemas.microsoft.com/office/drawing/2014/main" id="{6699936A-36F0-52C0-A1A7-4F9558981E3B}"/>
              </a:ext>
            </a:extLst>
          </p:cNvPr>
          <p:cNvSpPr txBox="1">
            <a:spLocks/>
          </p:cNvSpPr>
          <p:nvPr/>
        </p:nvSpPr>
        <p:spPr>
          <a:xfrm>
            <a:off x="630936" y="365126"/>
            <a:ext cx="8513064" cy="919978"/>
          </a:xfrm>
          <a:prstGeom prst="rect">
            <a:avLst/>
          </a:prstGeom>
        </p:spPr>
        <p:txBody>
          <a:bodyPr/>
          <a:lst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r>
              <a:rPr lang="en-US" dirty="0"/>
              <a:t>More Information</a:t>
            </a:r>
          </a:p>
        </p:txBody>
      </p:sp>
      <p:sp>
        <p:nvSpPr>
          <p:cNvPr id="8" name="Content Placeholder 2">
            <a:extLst>
              <a:ext uri="{FF2B5EF4-FFF2-40B4-BE49-F238E27FC236}">
                <a16:creationId xmlns:a16="http://schemas.microsoft.com/office/drawing/2014/main" id="{382D5BCE-4DAC-540B-E34F-7177F2AEC30B}"/>
              </a:ext>
            </a:extLst>
          </p:cNvPr>
          <p:cNvSpPr txBox="1">
            <a:spLocks/>
          </p:cNvSpPr>
          <p:nvPr/>
        </p:nvSpPr>
        <p:spPr>
          <a:xfrm>
            <a:off x="480060" y="1524000"/>
            <a:ext cx="8206740" cy="4495800"/>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spcBef>
                <a:spcPts val="900"/>
              </a:spcBef>
              <a:spcAft>
                <a:spcPts val="450"/>
              </a:spcAft>
            </a:pPr>
            <a:r>
              <a:rPr lang="en-US" sz="2800" b="1" dirty="0">
                <a:cs typeface="Times New Roman" panose="02020603050405020304" pitchFamily="18" charset="0"/>
              </a:rPr>
              <a:t>FPPC Levine Act Regs</a:t>
            </a:r>
            <a:r>
              <a:rPr lang="en-US" sz="2800" dirty="0">
                <a:cs typeface="Times New Roman" panose="02020603050405020304" pitchFamily="18" charset="0"/>
              </a:rPr>
              <a:t>:</a:t>
            </a:r>
            <a:r>
              <a:rPr lang="en-US" sz="2800" b="1" dirty="0">
                <a:cs typeface="Times New Roman" panose="02020603050405020304" pitchFamily="18" charset="0"/>
              </a:rPr>
              <a:t> </a:t>
            </a:r>
            <a:r>
              <a:rPr lang="en-US" sz="2800" dirty="0">
                <a:cs typeface="Times New Roman" panose="02020603050405020304" pitchFamily="18" charset="0"/>
              </a:rPr>
              <a:t>2 Cal. Code Regs. 18438-18438.8</a:t>
            </a:r>
          </a:p>
          <a:p>
            <a:pPr>
              <a:spcBef>
                <a:spcPts val="900"/>
              </a:spcBef>
              <a:spcAft>
                <a:spcPts val="450"/>
              </a:spcAft>
            </a:pPr>
            <a:r>
              <a:rPr lang="en-US" sz="2800" b="1" dirty="0">
                <a:cs typeface="Times New Roman" panose="02020603050405020304" pitchFamily="18" charset="0"/>
              </a:rPr>
              <a:t>FPPC Website</a:t>
            </a:r>
            <a:r>
              <a:rPr lang="en-US" sz="2800" dirty="0">
                <a:cs typeface="Times New Roman" panose="02020603050405020304" pitchFamily="18" charset="0"/>
              </a:rPr>
              <a:t>: </a:t>
            </a:r>
            <a:r>
              <a:rPr lang="en-US" sz="2800" dirty="0">
                <a:cs typeface="Times New Roman" panose="02020603050405020304" pitchFamily="18" charset="0"/>
                <a:hlinkClick r:id="rId2"/>
              </a:rPr>
              <a:t>https://www.fppc.ca.gov/learn/pay-to-play-limits-and-prohibitions.html</a:t>
            </a:r>
            <a:endParaRPr lang="en-US" sz="2800" dirty="0">
              <a:cs typeface="Times New Roman" panose="02020603050405020304" pitchFamily="18" charset="0"/>
            </a:endParaRPr>
          </a:p>
          <a:p>
            <a:pPr lvl="1">
              <a:spcBef>
                <a:spcPts val="900"/>
              </a:spcBef>
              <a:spcAft>
                <a:spcPts val="450"/>
              </a:spcAft>
            </a:pPr>
            <a:r>
              <a:rPr lang="en-US" sz="2800" dirty="0">
                <a:cs typeface="Times New Roman" panose="02020603050405020304" pitchFamily="18" charset="0"/>
              </a:rPr>
              <a:t>Fact Sheets</a:t>
            </a:r>
          </a:p>
          <a:p>
            <a:pPr lvl="1">
              <a:spcBef>
                <a:spcPts val="900"/>
              </a:spcBef>
              <a:spcAft>
                <a:spcPts val="450"/>
              </a:spcAft>
            </a:pPr>
            <a:r>
              <a:rPr lang="en-US" sz="2800" dirty="0">
                <a:cs typeface="Times New Roman" panose="02020603050405020304" pitchFamily="18" charset="0"/>
              </a:rPr>
              <a:t>Guidebook for Officers</a:t>
            </a:r>
          </a:p>
          <a:p>
            <a:pPr lvl="1">
              <a:spcBef>
                <a:spcPts val="900"/>
              </a:spcBef>
              <a:spcAft>
                <a:spcPts val="450"/>
              </a:spcAft>
            </a:pPr>
            <a:r>
              <a:rPr lang="en-US" sz="2800" dirty="0">
                <a:cs typeface="Times New Roman" panose="02020603050405020304" pitchFamily="18" charset="0"/>
              </a:rPr>
              <a:t>Guidebook for Parties, Participants, and Agents</a:t>
            </a:r>
          </a:p>
          <a:p>
            <a:pPr lvl="1">
              <a:spcBef>
                <a:spcPts val="900"/>
              </a:spcBef>
              <a:spcAft>
                <a:spcPts val="450"/>
              </a:spcAft>
            </a:pPr>
            <a:r>
              <a:rPr lang="en-US" sz="2800" dirty="0">
                <a:cs typeface="Times New Roman" panose="02020603050405020304" pitchFamily="18" charset="0"/>
              </a:rPr>
              <a:t>Advice Letters</a:t>
            </a:r>
          </a:p>
          <a:p>
            <a:endParaRPr lang="en-US" dirty="0">
              <a:cs typeface="Times New Roman" panose="02020603050405020304" pitchFamily="18" charset="0"/>
            </a:endParaRPr>
          </a:p>
        </p:txBody>
      </p:sp>
    </p:spTree>
    <p:extLst>
      <p:ext uri="{BB962C8B-B14F-4D97-AF65-F5344CB8AC3E}">
        <p14:creationId xmlns:p14="http://schemas.microsoft.com/office/powerpoint/2010/main" val="30233715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3578F-B5C0-6DED-2C8E-3AFB92E0FF8E}"/>
              </a:ext>
            </a:extLst>
          </p:cNvPr>
          <p:cNvSpPr>
            <a:spLocks noGrp="1"/>
          </p:cNvSpPr>
          <p:nvPr>
            <p:ph type="ctrTitle"/>
          </p:nvPr>
        </p:nvSpPr>
        <p:spPr/>
        <p:txBody>
          <a:bodyPr/>
          <a:lstStyle/>
          <a:p>
            <a:pPr algn="ctr"/>
            <a:r>
              <a:rPr lang="en-US" err="1"/>
              <a:t>DisCUSSION</a:t>
            </a:r>
          </a:p>
        </p:txBody>
      </p:sp>
      <p:sp>
        <p:nvSpPr>
          <p:cNvPr id="3" name="Subtitle 2">
            <a:extLst>
              <a:ext uri="{FF2B5EF4-FFF2-40B4-BE49-F238E27FC236}">
                <a16:creationId xmlns:a16="http://schemas.microsoft.com/office/drawing/2014/main" id="{359B7CF5-CCE3-2A38-4923-9C16E0EC08C7}"/>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FE720972-0E99-49BD-08B7-A0A21B367A70}"/>
              </a:ext>
            </a:extLst>
          </p:cNvPr>
          <p:cNvSpPr>
            <a:spLocks noGrp="1"/>
          </p:cNvSpPr>
          <p:nvPr>
            <p:ph type="sldNum" sz="quarter" idx="12"/>
          </p:nvPr>
        </p:nvSpPr>
        <p:spPr/>
        <p:txBody>
          <a:bodyPr/>
          <a:lstStyle/>
          <a:p>
            <a:pPr>
              <a:defRPr/>
            </a:pPr>
            <a:fld id="{B879BB4A-9041-4BC5-A468-9F5E953764A5}" type="slidenum">
              <a:rPr lang="en-US" smtClean="0"/>
              <a:pPr>
                <a:defRPr/>
              </a:pPr>
              <a:t>61</a:t>
            </a:fld>
            <a:endParaRPr lang="en-US" dirty="0"/>
          </a:p>
        </p:txBody>
      </p:sp>
    </p:spTree>
    <p:extLst>
      <p:ext uri="{BB962C8B-B14F-4D97-AF65-F5344CB8AC3E}">
        <p14:creationId xmlns:p14="http://schemas.microsoft.com/office/powerpoint/2010/main" val="8049763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360ED4-C87C-C292-DC11-03A9EC525371}"/>
              </a:ext>
            </a:extLst>
          </p:cNvPr>
          <p:cNvSpPr>
            <a:spLocks noGrp="1"/>
          </p:cNvSpPr>
          <p:nvPr>
            <p:ph type="sldNum" sz="quarter" idx="12"/>
          </p:nvPr>
        </p:nvSpPr>
        <p:spPr/>
        <p:txBody>
          <a:bodyPr/>
          <a:lstStyle/>
          <a:p>
            <a:pPr>
              <a:defRPr/>
            </a:pPr>
            <a:fld id="{9F6E3C55-BC4E-4F1E-817C-B386DB1AFEEC}" type="slidenum">
              <a:rPr lang="en-US" smtClean="0"/>
              <a:pPr>
                <a:defRPr/>
              </a:pPr>
              <a:t>62</a:t>
            </a:fld>
            <a:endParaRPr lang="en-US" dirty="0"/>
          </a:p>
        </p:txBody>
      </p:sp>
      <p:sp>
        <p:nvSpPr>
          <p:cNvPr id="4" name="TextBox 3">
            <a:extLst>
              <a:ext uri="{FF2B5EF4-FFF2-40B4-BE49-F238E27FC236}">
                <a16:creationId xmlns:a16="http://schemas.microsoft.com/office/drawing/2014/main" id="{80A7FECE-7CDD-4ED9-2F44-28E5276161C8}"/>
              </a:ext>
            </a:extLst>
          </p:cNvPr>
          <p:cNvSpPr txBox="1"/>
          <p:nvPr/>
        </p:nvSpPr>
        <p:spPr>
          <a:xfrm>
            <a:off x="1356504" y="935966"/>
            <a:ext cx="6700567"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DISCLAIMER This material is provided for general information only and is not offered or intended as legal advice. Readers should seek the advice of an attorney when confronted with legal issues and attorneys should perform an independent evaluation of the issues raised in these materials. The League of California Cities does not review these materials for content and has no view one way or another on the opinions, positions, or analysis contained in the materials or presentations.</a:t>
            </a:r>
          </a:p>
        </p:txBody>
      </p:sp>
    </p:spTree>
    <p:extLst>
      <p:ext uri="{BB962C8B-B14F-4D97-AF65-F5344CB8AC3E}">
        <p14:creationId xmlns:p14="http://schemas.microsoft.com/office/powerpoint/2010/main" val="2281065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AF9D7-383E-470E-CE68-B3B1A5F70F57}"/>
              </a:ext>
            </a:extLst>
          </p:cNvPr>
          <p:cNvSpPr>
            <a:spLocks noGrp="1"/>
          </p:cNvSpPr>
          <p:nvPr>
            <p:ph type="title"/>
          </p:nvPr>
        </p:nvSpPr>
        <p:spPr>
          <a:xfrm>
            <a:off x="628650" y="304800"/>
            <a:ext cx="7753350" cy="1063227"/>
          </a:xfrm>
        </p:spPr>
        <p:txBody>
          <a:bodyPr>
            <a:normAutofit fontScale="90000"/>
          </a:bodyPr>
          <a:lstStyle/>
          <a:p>
            <a:pPr algn="ctr"/>
            <a:r>
              <a:rPr lang="en-US" dirty="0"/>
              <a:t>  </a:t>
            </a:r>
            <a:r>
              <a:rPr lang="en-US" sz="3100" dirty="0">
                <a:cs typeface="Times New Roman" panose="02020603050405020304" pitchFamily="18" charset="0"/>
              </a:rPr>
              <a:t>History of Government Code </a:t>
            </a:r>
            <a:br>
              <a:rPr lang="en-US" sz="3100" dirty="0">
                <a:cs typeface="Times New Roman" panose="02020603050405020304" pitchFamily="18" charset="0"/>
              </a:rPr>
            </a:br>
            <a:r>
              <a:rPr lang="en-US" sz="3100" dirty="0">
                <a:cs typeface="Times New Roman" panose="02020603050405020304" pitchFamily="18" charset="0"/>
              </a:rPr>
              <a:t>Section 1090</a:t>
            </a:r>
          </a:p>
        </p:txBody>
      </p:sp>
      <p:sp>
        <p:nvSpPr>
          <p:cNvPr id="3" name="Content Placeholder 2">
            <a:extLst>
              <a:ext uri="{FF2B5EF4-FFF2-40B4-BE49-F238E27FC236}">
                <a16:creationId xmlns:a16="http://schemas.microsoft.com/office/drawing/2014/main" id="{55C78D7B-C720-BC0C-0E76-F29042866F75}"/>
              </a:ext>
            </a:extLst>
          </p:cNvPr>
          <p:cNvSpPr>
            <a:spLocks noGrp="1"/>
          </p:cNvSpPr>
          <p:nvPr>
            <p:ph idx="1"/>
          </p:nvPr>
        </p:nvSpPr>
        <p:spPr>
          <a:xfrm>
            <a:off x="838200" y="2133599"/>
            <a:ext cx="7543800" cy="3276601"/>
          </a:xfrm>
        </p:spPr>
        <p:txBody>
          <a:bodyPr>
            <a:normAutofit fontScale="85000" lnSpcReduction="10000"/>
          </a:bodyPr>
          <a:lstStyle/>
          <a:p>
            <a:r>
              <a:rPr lang="en-US" sz="3300" dirty="0">
                <a:cs typeface="Times New Roman" panose="02020603050405020304" pitchFamily="18" charset="0"/>
              </a:rPr>
              <a:t>Before 2014, the California Attorney General’s Office and District Attorney had exclusive authority to bring enforcement actions under section 1090.</a:t>
            </a:r>
          </a:p>
          <a:p>
            <a:pPr marL="0" indent="0">
              <a:buNone/>
            </a:pPr>
            <a:endParaRPr lang="en-US" sz="3300" dirty="0">
              <a:cs typeface="Times New Roman" panose="02020603050405020304" pitchFamily="18" charset="0"/>
            </a:endParaRPr>
          </a:p>
          <a:p>
            <a:r>
              <a:rPr lang="en-US" sz="3300" dirty="0">
                <a:cs typeface="Times New Roman" panose="02020603050405020304" pitchFamily="18" charset="0"/>
              </a:rPr>
              <a:t>The California Attorney General’s Office regularly issued opinions related to section 1090.</a:t>
            </a:r>
          </a:p>
          <a:p>
            <a:pPr marL="0" indent="0">
              <a:buNone/>
            </a:pPr>
            <a:endParaRPr lang="en-US" sz="5100" dirty="0">
              <a:cs typeface="Times New Roman" panose="02020603050405020304" pitchFamily="18" charset="0"/>
            </a:endParaRPr>
          </a:p>
          <a:p>
            <a:endParaRPr lang="en-US" dirty="0"/>
          </a:p>
        </p:txBody>
      </p:sp>
    </p:spTree>
    <p:extLst>
      <p:ext uri="{BB962C8B-B14F-4D97-AF65-F5344CB8AC3E}">
        <p14:creationId xmlns:p14="http://schemas.microsoft.com/office/powerpoint/2010/main" val="1996906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EDF08-0067-DEE6-53C6-97918E4AEBE8}"/>
              </a:ext>
            </a:extLst>
          </p:cNvPr>
          <p:cNvSpPr>
            <a:spLocks noGrp="1"/>
          </p:cNvSpPr>
          <p:nvPr>
            <p:ph type="title"/>
          </p:nvPr>
        </p:nvSpPr>
        <p:spPr>
          <a:xfrm>
            <a:off x="838200" y="-228600"/>
            <a:ext cx="7711440" cy="2286001"/>
          </a:xfrm>
        </p:spPr>
        <p:txBody>
          <a:bodyPr>
            <a:normAutofit/>
          </a:bodyPr>
          <a:lstStyle/>
          <a:p>
            <a:pPr algn="ctr"/>
            <a:r>
              <a:rPr lang="en-US" sz="2800" dirty="0"/>
              <a:t>History of Government Code </a:t>
            </a:r>
            <a:br>
              <a:rPr lang="en-US" sz="2800" dirty="0"/>
            </a:br>
            <a:r>
              <a:rPr lang="en-US" sz="2800" dirty="0"/>
              <a:t>Section 1090</a:t>
            </a:r>
          </a:p>
        </p:txBody>
      </p:sp>
      <p:sp>
        <p:nvSpPr>
          <p:cNvPr id="3" name="Content Placeholder 2">
            <a:extLst>
              <a:ext uri="{FF2B5EF4-FFF2-40B4-BE49-F238E27FC236}">
                <a16:creationId xmlns:a16="http://schemas.microsoft.com/office/drawing/2014/main" id="{7DCFAD97-3FBE-7927-287A-E7AA16186927}"/>
              </a:ext>
            </a:extLst>
          </p:cNvPr>
          <p:cNvSpPr>
            <a:spLocks noGrp="1"/>
          </p:cNvSpPr>
          <p:nvPr>
            <p:ph idx="1"/>
          </p:nvPr>
        </p:nvSpPr>
        <p:spPr>
          <a:xfrm>
            <a:off x="762000" y="1828800"/>
            <a:ext cx="7787640" cy="4434840"/>
          </a:xfrm>
        </p:spPr>
        <p:txBody>
          <a:bodyPr>
            <a:normAutofit/>
          </a:bodyPr>
          <a:lstStyle/>
          <a:p>
            <a:r>
              <a:rPr lang="en-US" sz="2800" dirty="0"/>
              <a:t>In 2014, the state’s Fair Political Practices Commission (“FPPC”) was given the authority to impose administrative and civil penalties for violations of section 1090.</a:t>
            </a:r>
          </a:p>
          <a:p>
            <a:endParaRPr lang="en-US" sz="2800" dirty="0"/>
          </a:p>
          <a:p>
            <a:r>
              <a:rPr lang="en-US" sz="2800" dirty="0"/>
              <a:t>The FPPC was also given the duty and authority to issue opinions and advice related to section 1090.</a:t>
            </a:r>
          </a:p>
        </p:txBody>
      </p:sp>
      <p:sp>
        <p:nvSpPr>
          <p:cNvPr id="4" name="Slide Number Placeholder 3">
            <a:extLst>
              <a:ext uri="{FF2B5EF4-FFF2-40B4-BE49-F238E27FC236}">
                <a16:creationId xmlns:a16="http://schemas.microsoft.com/office/drawing/2014/main" id="{2E53A614-FF2A-87AD-31C3-AE2F2EFA9FA6}"/>
              </a:ext>
            </a:extLst>
          </p:cNvPr>
          <p:cNvSpPr>
            <a:spLocks noGrp="1"/>
          </p:cNvSpPr>
          <p:nvPr>
            <p:ph type="sldNum" sz="quarter" idx="12"/>
          </p:nvPr>
        </p:nvSpPr>
        <p:spPr/>
        <p:txBody>
          <a:bodyPr/>
          <a:lstStyle/>
          <a:p>
            <a:pPr>
              <a:defRPr/>
            </a:pPr>
            <a:fld id="{D474B1C9-B4CA-40D6-91CD-17DBA61D0959}" type="slidenum">
              <a:rPr lang="en-US" smtClean="0"/>
              <a:pPr>
                <a:defRPr/>
              </a:pPr>
              <a:t>8</a:t>
            </a:fld>
            <a:endParaRPr lang="en-US" dirty="0"/>
          </a:p>
        </p:txBody>
      </p:sp>
    </p:spTree>
    <p:extLst>
      <p:ext uri="{BB962C8B-B14F-4D97-AF65-F5344CB8AC3E}">
        <p14:creationId xmlns:p14="http://schemas.microsoft.com/office/powerpoint/2010/main" val="1163493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F2149-C2E9-CC57-F133-CC07DDBEC263}"/>
              </a:ext>
            </a:extLst>
          </p:cNvPr>
          <p:cNvSpPr>
            <a:spLocks noGrp="1"/>
          </p:cNvSpPr>
          <p:nvPr>
            <p:ph type="title"/>
          </p:nvPr>
        </p:nvSpPr>
        <p:spPr>
          <a:xfrm>
            <a:off x="594360" y="381000"/>
            <a:ext cx="7955280" cy="1676401"/>
          </a:xfrm>
        </p:spPr>
        <p:txBody>
          <a:bodyPr>
            <a:normAutofit/>
          </a:bodyPr>
          <a:lstStyle/>
          <a:p>
            <a:pPr algn="ctr"/>
            <a:r>
              <a:rPr lang="en-US" sz="2800" dirty="0">
                <a:cs typeface="Times New Roman" panose="02020603050405020304" pitchFamily="18" charset="0"/>
              </a:rPr>
              <a:t>1090 Basics</a:t>
            </a:r>
          </a:p>
        </p:txBody>
      </p:sp>
      <p:sp>
        <p:nvSpPr>
          <p:cNvPr id="3" name="Content Placeholder 2">
            <a:extLst>
              <a:ext uri="{FF2B5EF4-FFF2-40B4-BE49-F238E27FC236}">
                <a16:creationId xmlns:a16="http://schemas.microsoft.com/office/drawing/2014/main" id="{6C3BDF13-CC72-2790-7BF6-4281E664BACD}"/>
              </a:ext>
            </a:extLst>
          </p:cNvPr>
          <p:cNvSpPr>
            <a:spLocks noGrp="1"/>
          </p:cNvSpPr>
          <p:nvPr>
            <p:ph idx="1"/>
          </p:nvPr>
        </p:nvSpPr>
        <p:spPr>
          <a:xfrm>
            <a:off x="762000" y="1676400"/>
            <a:ext cx="7955280" cy="4069080"/>
          </a:xfrm>
        </p:spPr>
        <p:txBody>
          <a:bodyPr/>
          <a:lstStyle/>
          <a:p>
            <a:pPr marL="0" indent="0">
              <a:buNone/>
            </a:pPr>
            <a:endParaRPr lang="en-US" dirty="0"/>
          </a:p>
          <a:p>
            <a:pPr marL="0" indent="0">
              <a:buNone/>
            </a:pPr>
            <a:endParaRPr lang="en-US" dirty="0"/>
          </a:p>
          <a:p>
            <a:pPr marL="0" indent="0">
              <a:buNone/>
            </a:pPr>
            <a:r>
              <a:rPr lang="en-US" sz="2800" dirty="0">
                <a:cs typeface="Times New Roman" panose="02020603050405020304" pitchFamily="18" charset="0"/>
              </a:rPr>
              <a:t>Public Officials including “city officers or employees shall not be financially interested in any contract made by them in their official capacity, or by any body or board of which they are members.” </a:t>
            </a:r>
          </a:p>
          <a:p>
            <a:endParaRPr lang="en-US" dirty="0"/>
          </a:p>
        </p:txBody>
      </p:sp>
    </p:spTree>
    <p:extLst>
      <p:ext uri="{BB962C8B-B14F-4D97-AF65-F5344CB8AC3E}">
        <p14:creationId xmlns:p14="http://schemas.microsoft.com/office/powerpoint/2010/main" val="2686589079"/>
      </p:ext>
    </p:extLst>
  </p:cSld>
  <p:clrMapOvr>
    <a:masterClrMapping/>
  </p:clrMapOvr>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TM04033937[[fn=Vapor Trail]]</Template>
  <TotalTime>16593</TotalTime>
  <Words>4858</Words>
  <Application>Microsoft Office PowerPoint</Application>
  <PresentationFormat>On-screen Show (4:3)</PresentationFormat>
  <Paragraphs>397</Paragraphs>
  <Slides>62</Slides>
  <Notes>14</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Vapor Trail</vt:lpstr>
      <vt:lpstr>PowerPoint Presentation</vt:lpstr>
      <vt:lpstr> Agenda  Contractual Conflicts/Government Code §1090  Political Reform Act   Campaign Contributions/the Levine Act </vt:lpstr>
      <vt:lpstr>Government Code Section1090 </vt:lpstr>
      <vt:lpstr>PowerPoint Presentation</vt:lpstr>
      <vt:lpstr>PowerPoint Presentation</vt:lpstr>
      <vt:lpstr>          History of Government code Section 1090</vt:lpstr>
      <vt:lpstr>  History of Government Code  Section 1090</vt:lpstr>
      <vt:lpstr>History of Government Code  Section 1090</vt:lpstr>
      <vt:lpstr>1090 Basics</vt:lpstr>
      <vt:lpstr>1090 Basics</vt:lpstr>
      <vt:lpstr>1090 BASICS</vt:lpstr>
      <vt:lpstr>Who is Subject to Section 1090?</vt:lpstr>
      <vt:lpstr>What Contracts are Subject to Section 1090?</vt:lpstr>
      <vt:lpstr>What is “Participating in Making a Contract”</vt:lpstr>
      <vt:lpstr>Does the Official have a  “Financial Interest”</vt:lpstr>
      <vt:lpstr>Does a Remote Interest Exception Appy?</vt:lpstr>
      <vt:lpstr>Does a Noninterest Exception Appy?</vt:lpstr>
      <vt:lpstr>Ramifications for Violating  Section 1090</vt:lpstr>
      <vt:lpstr>Notable Section 1090 Cases</vt:lpstr>
      <vt:lpstr>Berka v. Woodward (1899) 125 Cal. 119</vt:lpstr>
      <vt:lpstr>Berka v. Woodward (1899) 125 Cal. 119</vt:lpstr>
      <vt:lpstr>Stigall v. Taft (1962) 58 Cal.2d 565</vt:lpstr>
      <vt:lpstr>Stigall v. Taft (1962) 58 Cal.2d 565</vt:lpstr>
      <vt:lpstr>Stigall v. Taft (1962) 58 Cal.2d 565</vt:lpstr>
      <vt:lpstr>Thomson v. Call (1985) 38 Cal.3d 633</vt:lpstr>
      <vt:lpstr>Thomson v. Call (1985) 38 Cal.3d 633</vt:lpstr>
      <vt:lpstr>People v. Honig (1996) 48 Cal.App.4th 289</vt:lpstr>
      <vt:lpstr>People v. Honig (1996) 48 Cal.App.4th 289</vt:lpstr>
      <vt:lpstr>People v. Honig (1996) 48 Cal.App.4th 289</vt:lpstr>
      <vt:lpstr>People v. Chacon (2007) 40 Cal.4th 558</vt:lpstr>
      <vt:lpstr>People v. Chacon (2007) 40 Cal.4th 558</vt:lpstr>
      <vt:lpstr>People v. Superior Court (Sahlolbei) (2017) 3 Cal.5th 230</vt:lpstr>
      <vt:lpstr>People v. Superior Court (Sahlolbei) (2017) 3 Cal.5th 230</vt:lpstr>
      <vt:lpstr>People v. Superior Court (Sahlolbei) (2017) 3 Cal.5th 230</vt:lpstr>
      <vt:lpstr>Resources</vt:lpstr>
      <vt:lpstr>California Political Reform Act </vt:lpstr>
      <vt:lpstr>Political Reform Act </vt:lpstr>
      <vt:lpstr>Conflicts of Interest &amp; the Political Reform Act</vt:lpstr>
      <vt:lpstr>Interests that may be disqualifying </vt:lpstr>
      <vt:lpstr>Financial Interests </vt:lpstr>
      <vt:lpstr>Financial Interests</vt:lpstr>
      <vt:lpstr>Exceptions to Potential Financial Interest Conflicts</vt:lpstr>
      <vt:lpstr>what happens when your city is the cautionary tale?</vt:lpstr>
      <vt:lpstr>CITYWIDE CORRUPTION &amp;  CITYWIDE reforms</vt:lpstr>
      <vt:lpstr>Moving forward post-reform</vt:lpstr>
      <vt:lpstr>Government Code Section 84308 (The Levine Act)</vt:lpstr>
      <vt:lpstr>What does “Pay to Play” mean in government?</vt:lpstr>
      <vt:lpstr>PowerPoint Presentation</vt:lpstr>
      <vt:lpstr>PowerPoint Presentation</vt:lpstr>
      <vt:lpstr>PowerPoint Presentation</vt:lpstr>
      <vt:lpstr>King of Pay to Play Scandals:  CALIF. Coastal Commission</vt:lpstr>
      <vt:lpstr>LA Times Investigation: 1980</vt:lpstr>
      <vt:lpstr>The Levine Act: Gov’t Code Section 84308</vt:lpstr>
      <vt:lpstr>PowerPoint Presentation</vt:lpstr>
      <vt:lpstr>Who Is Covered?</vt:lpstr>
      <vt:lpstr>When is a “Proceeding” “Pending”?</vt:lpstr>
      <vt:lpstr>Recusal</vt:lpstr>
      <vt:lpstr>“Reason to Know” of Participant’s Financial Interest</vt:lpstr>
      <vt:lpstr>How to Cure and Participate</vt:lpstr>
      <vt:lpstr>PowerPoint Presentation</vt:lpstr>
      <vt:lpstr>DisCUSSION</vt:lpstr>
      <vt:lpstr>PowerPoint Presentation</vt:lpstr>
    </vt:vector>
  </TitlesOfParts>
  <Company>GDQLAW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ETHICS</dc:title>
  <dc:creator>steve</dc:creator>
  <cp:lastModifiedBy>Dan Sodergren</cp:lastModifiedBy>
  <cp:revision>496</cp:revision>
  <cp:lastPrinted>2015-02-11T22:33:14Z</cp:lastPrinted>
  <dcterms:created xsi:type="dcterms:W3CDTF">2006-06-02T23:29:44Z</dcterms:created>
  <dcterms:modified xsi:type="dcterms:W3CDTF">2025-02-14T22:07:38Z</dcterms:modified>
</cp:coreProperties>
</file>