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3" r:id="rId2"/>
  </p:sldMasterIdLst>
  <p:notesMasterIdLst>
    <p:notesMasterId r:id="rId36"/>
  </p:notesMasterIdLst>
  <p:handoutMasterIdLst>
    <p:handoutMasterId r:id="rId37"/>
  </p:handoutMasterIdLst>
  <p:sldIdLst>
    <p:sldId id="256" r:id="rId3"/>
    <p:sldId id="393" r:id="rId4"/>
    <p:sldId id="435" r:id="rId5"/>
    <p:sldId id="394" r:id="rId6"/>
    <p:sldId id="436" r:id="rId7"/>
    <p:sldId id="437" r:id="rId8"/>
    <p:sldId id="438" r:id="rId9"/>
    <p:sldId id="439" r:id="rId10"/>
    <p:sldId id="442" r:id="rId11"/>
    <p:sldId id="440" r:id="rId12"/>
    <p:sldId id="444" r:id="rId13"/>
    <p:sldId id="445" r:id="rId14"/>
    <p:sldId id="446" r:id="rId15"/>
    <p:sldId id="447" r:id="rId16"/>
    <p:sldId id="448" r:id="rId17"/>
    <p:sldId id="451" r:id="rId18"/>
    <p:sldId id="449" r:id="rId19"/>
    <p:sldId id="450" r:id="rId20"/>
    <p:sldId id="453" r:id="rId21"/>
    <p:sldId id="454" r:id="rId22"/>
    <p:sldId id="455" r:id="rId23"/>
    <p:sldId id="452" r:id="rId24"/>
    <p:sldId id="461" r:id="rId25"/>
    <p:sldId id="463" r:id="rId26"/>
    <p:sldId id="462" r:id="rId27"/>
    <p:sldId id="456" r:id="rId28"/>
    <p:sldId id="457" r:id="rId29"/>
    <p:sldId id="458" r:id="rId30"/>
    <p:sldId id="459" r:id="rId31"/>
    <p:sldId id="460" r:id="rId32"/>
    <p:sldId id="464" r:id="rId33"/>
    <p:sldId id="465" r:id="rId34"/>
    <p:sldId id="466" r:id="rId35"/>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maris Martinez" initials="DM" lastIdx="1" clrIdx="0">
    <p:extLst>
      <p:ext uri="{19B8F6BF-5375-455C-9EA6-DF929625EA0E}">
        <p15:presenceInfo xmlns:p15="http://schemas.microsoft.com/office/powerpoint/2012/main" userId="S-1-5-21-4286758095-4002771541-1991307940-12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7DF749-AEFF-15BF-F56E-4D4B6FD0020D}" v="10" dt="2025-02-18T23:05:34.629"/>
    <p1510:client id="{9142CB2A-E4AD-F20D-BDB5-314E5B95C97F}" v="9" dt="2025-02-18T23:04:42.3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3532" autoAdjust="0"/>
    <p:restoredTop sz="96870" autoAdjust="0"/>
  </p:normalViewPr>
  <p:slideViewPr>
    <p:cSldViewPr>
      <p:cViewPr varScale="1">
        <p:scale>
          <a:sx n="135" d="100"/>
          <a:sy n="135" d="100"/>
        </p:scale>
        <p:origin x="1038" y="48"/>
      </p:cViewPr>
      <p:guideLst>
        <p:guide orient="horz" pos="2160"/>
        <p:guide pos="2880"/>
      </p:guideLst>
    </p:cSldViewPr>
  </p:slideViewPr>
  <p:outlineViewPr>
    <p:cViewPr>
      <p:scale>
        <a:sx n="33" d="100"/>
        <a:sy n="33" d="100"/>
      </p:scale>
      <p:origin x="0" y="781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9" d="100"/>
          <a:sy n="69" d="100"/>
        </p:scale>
        <p:origin x="-3282" y="-102"/>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Taylor" userId="S::etaylor@cacities.org::8f8492fc-aa77-4fcd-919e-4e38a02fdda5" providerId="AD" clId="Web-{A62A5351-47A8-2078-8250-A1E7C3009F71}"/>
    <pc:docChg chg="addSld modSld">
      <pc:chgData name="Emily Taylor" userId="S::etaylor@cacities.org::8f8492fc-aa77-4fcd-919e-4e38a02fdda5" providerId="AD" clId="Web-{A62A5351-47A8-2078-8250-A1E7C3009F71}" dt="2025-02-15T00:08:32.681" v="2" actId="20577"/>
      <pc:docMkLst>
        <pc:docMk/>
      </pc:docMkLst>
      <pc:sldChg chg="modSp new">
        <pc:chgData name="Emily Taylor" userId="S::etaylor@cacities.org::8f8492fc-aa77-4fcd-919e-4e38a02fdda5" providerId="AD" clId="Web-{A62A5351-47A8-2078-8250-A1E7C3009F71}" dt="2025-02-15T00:08:32.681" v="2" actId="20577"/>
        <pc:sldMkLst>
          <pc:docMk/>
          <pc:sldMk cId="1260634185" sldId="466"/>
        </pc:sldMkLst>
        <pc:spChg chg="mod">
          <ac:chgData name="Emily Taylor" userId="S::etaylor@cacities.org::8f8492fc-aa77-4fcd-919e-4e38a02fdda5" providerId="AD" clId="Web-{A62A5351-47A8-2078-8250-A1E7C3009F71}" dt="2025-02-15T00:08:32.681" v="2" actId="20577"/>
          <ac:spMkLst>
            <pc:docMk/>
            <pc:sldMk cId="1260634185" sldId="466"/>
            <ac:spMk id="3" creationId="{D4E3D357-0FFA-91E6-04B5-FEC8ECE8CADD}"/>
          </ac:spMkLst>
        </pc:spChg>
      </pc:sldChg>
    </pc:docChg>
  </pc:docChgLst>
  <pc:docChgLst>
    <pc:chgData name="Emily Taylor" userId="S::etaylor@cacities.org::8f8492fc-aa77-4fcd-919e-4e38a02fdda5" providerId="AD" clId="Web-{9142CB2A-E4AD-F20D-BDB5-314E5B95C97F}"/>
    <pc:docChg chg="modSld">
      <pc:chgData name="Emily Taylor" userId="S::etaylor@cacities.org::8f8492fc-aa77-4fcd-919e-4e38a02fdda5" providerId="AD" clId="Web-{9142CB2A-E4AD-F20D-BDB5-314E5B95C97F}" dt="2025-02-18T23:04:39.606" v="6" actId="20577"/>
      <pc:docMkLst>
        <pc:docMk/>
      </pc:docMkLst>
      <pc:sldChg chg="modSp">
        <pc:chgData name="Emily Taylor" userId="S::etaylor@cacities.org::8f8492fc-aa77-4fcd-919e-4e38a02fdda5" providerId="AD" clId="Web-{9142CB2A-E4AD-F20D-BDB5-314E5B95C97F}" dt="2025-02-18T23:04:32.887" v="3" actId="20577"/>
        <pc:sldMkLst>
          <pc:docMk/>
          <pc:sldMk cId="0" sldId="256"/>
        </pc:sldMkLst>
        <pc:spChg chg="mod">
          <ac:chgData name="Emily Taylor" userId="S::etaylor@cacities.org::8f8492fc-aa77-4fcd-919e-4e38a02fdda5" providerId="AD" clId="Web-{9142CB2A-E4AD-F20D-BDB5-314E5B95C97F}" dt="2025-02-18T23:04:32.887" v="3" actId="20577"/>
          <ac:spMkLst>
            <pc:docMk/>
            <pc:sldMk cId="0" sldId="256"/>
            <ac:spMk id="5123" creationId="{00000000-0000-0000-0000-000000000000}"/>
          </ac:spMkLst>
        </pc:spChg>
      </pc:sldChg>
      <pc:sldChg chg="modSp">
        <pc:chgData name="Emily Taylor" userId="S::etaylor@cacities.org::8f8492fc-aa77-4fcd-919e-4e38a02fdda5" providerId="AD" clId="Web-{9142CB2A-E4AD-F20D-BDB5-314E5B95C97F}" dt="2025-02-18T23:04:39.606" v="6" actId="20577"/>
        <pc:sldMkLst>
          <pc:docMk/>
          <pc:sldMk cId="0" sldId="393"/>
        </pc:sldMkLst>
        <pc:spChg chg="mod">
          <ac:chgData name="Emily Taylor" userId="S::etaylor@cacities.org::8f8492fc-aa77-4fcd-919e-4e38a02fdda5" providerId="AD" clId="Web-{9142CB2A-E4AD-F20D-BDB5-314E5B95C97F}" dt="2025-02-18T23:04:39.606" v="6" actId="20577"/>
          <ac:spMkLst>
            <pc:docMk/>
            <pc:sldMk cId="0" sldId="393"/>
            <ac:spMk id="7171" creationId="{00000000-0000-0000-0000-000000000000}"/>
          </ac:spMkLst>
        </pc:spChg>
      </pc:sldChg>
    </pc:docChg>
  </pc:docChgLst>
  <pc:docChgLst>
    <pc:chgData name="Emily Taylor" userId="S::etaylor@cacities.org::8f8492fc-aa77-4fcd-919e-4e38a02fdda5" providerId="AD" clId="Web-{597DF749-AEFF-15BF-F56E-4D4B6FD0020D}"/>
    <pc:docChg chg="modSld">
      <pc:chgData name="Emily Taylor" userId="S::etaylor@cacities.org::8f8492fc-aa77-4fcd-919e-4e38a02fdda5" providerId="AD" clId="Web-{597DF749-AEFF-15BF-F56E-4D4B6FD0020D}" dt="2025-02-18T23:05:34.629" v="8" actId="20577"/>
      <pc:docMkLst>
        <pc:docMk/>
      </pc:docMkLst>
      <pc:sldChg chg="modSp">
        <pc:chgData name="Emily Taylor" userId="S::etaylor@cacities.org::8f8492fc-aa77-4fcd-919e-4e38a02fdda5" providerId="AD" clId="Web-{597DF749-AEFF-15BF-F56E-4D4B6FD0020D}" dt="2025-02-18T23:05:29.347" v="5" actId="20577"/>
        <pc:sldMkLst>
          <pc:docMk/>
          <pc:sldMk cId="0" sldId="256"/>
        </pc:sldMkLst>
        <pc:spChg chg="mod">
          <ac:chgData name="Emily Taylor" userId="S::etaylor@cacities.org::8f8492fc-aa77-4fcd-919e-4e38a02fdda5" providerId="AD" clId="Web-{597DF749-AEFF-15BF-F56E-4D4B6FD0020D}" dt="2025-02-18T23:05:29.347" v="5" actId="20577"/>
          <ac:spMkLst>
            <pc:docMk/>
            <pc:sldMk cId="0" sldId="256"/>
            <ac:spMk id="5123" creationId="{00000000-0000-0000-0000-000000000000}"/>
          </ac:spMkLst>
        </pc:spChg>
      </pc:sldChg>
      <pc:sldChg chg="modSp">
        <pc:chgData name="Emily Taylor" userId="S::etaylor@cacities.org::8f8492fc-aa77-4fcd-919e-4e38a02fdda5" providerId="AD" clId="Web-{597DF749-AEFF-15BF-F56E-4D4B6FD0020D}" dt="2025-02-18T23:05:34.629" v="8" actId="20577"/>
        <pc:sldMkLst>
          <pc:docMk/>
          <pc:sldMk cId="0" sldId="393"/>
        </pc:sldMkLst>
        <pc:spChg chg="mod">
          <ac:chgData name="Emily Taylor" userId="S::etaylor@cacities.org::8f8492fc-aa77-4fcd-919e-4e38a02fdda5" providerId="AD" clId="Web-{597DF749-AEFF-15BF-F56E-4D4B6FD0020D}" dt="2025-02-18T23:05:34.629" v="8" actId="20577"/>
          <ac:spMkLst>
            <pc:docMk/>
            <pc:sldMk cId="0" sldId="393"/>
            <ac:spMk id="7171"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DF1B2D3-F505-4CB0-A01B-F63620535E71}" type="datetimeFigureOut">
              <a:rPr lang="en-US" smtClean="0"/>
              <a:t>2/19/2025</a:t>
            </a:fld>
            <a:endParaRPr lang="en-US" dirty="0"/>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E28A2496-FBD8-431C-B0EF-D6F36E815C34}" type="slidenum">
              <a:rPr lang="en-US" smtClean="0"/>
              <a:t>‹#›</a:t>
            </a:fld>
            <a:endParaRPr lang="en-US" dirty="0"/>
          </a:p>
        </p:txBody>
      </p:sp>
    </p:spTree>
    <p:extLst>
      <p:ext uri="{BB962C8B-B14F-4D97-AF65-F5344CB8AC3E}">
        <p14:creationId xmlns:p14="http://schemas.microsoft.com/office/powerpoint/2010/main" val="1300732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3039463" cy="462120"/>
          </a:xfrm>
          <a:prstGeom prst="rect">
            <a:avLst/>
          </a:prstGeom>
          <a:noFill/>
          <a:ln w="9525">
            <a:noFill/>
            <a:miter lim="800000"/>
            <a:headEnd/>
            <a:tailEnd/>
          </a:ln>
          <a:effectLst/>
        </p:spPr>
        <p:txBody>
          <a:bodyPr vert="horz" wrap="square" lIns="92818" tIns="46410" rIns="92818" bIns="46410" numCol="1" anchor="t" anchorCtr="0" compatLnSpc="1">
            <a:prstTxWarp prst="textNoShape">
              <a:avLst/>
            </a:prstTxWarp>
          </a:bodyPr>
          <a:lstStyle>
            <a:lvl1pPr algn="l" defTabSz="928688">
              <a:defRPr sz="1200">
                <a:latin typeface="Arial" charset="0"/>
              </a:defRPr>
            </a:lvl1pPr>
          </a:lstStyle>
          <a:p>
            <a:pPr>
              <a:defRPr/>
            </a:pPr>
            <a:endParaRPr lang="en-US" dirty="0"/>
          </a:p>
        </p:txBody>
      </p:sp>
      <p:sp>
        <p:nvSpPr>
          <p:cNvPr id="95235" name="Rectangle 3"/>
          <p:cNvSpPr>
            <a:spLocks noGrp="1" noChangeArrowheads="1"/>
          </p:cNvSpPr>
          <p:nvPr>
            <p:ph type="dt" idx="1"/>
          </p:nvPr>
        </p:nvSpPr>
        <p:spPr bwMode="auto">
          <a:xfrm>
            <a:off x="3969315" y="0"/>
            <a:ext cx="3039463" cy="462120"/>
          </a:xfrm>
          <a:prstGeom prst="rect">
            <a:avLst/>
          </a:prstGeom>
          <a:noFill/>
          <a:ln w="9525">
            <a:noFill/>
            <a:miter lim="800000"/>
            <a:headEnd/>
            <a:tailEnd/>
          </a:ln>
          <a:effectLst/>
        </p:spPr>
        <p:txBody>
          <a:bodyPr vert="horz" wrap="square" lIns="92818" tIns="46410" rIns="92818" bIns="46410" numCol="1" anchor="t" anchorCtr="0" compatLnSpc="1">
            <a:prstTxWarp prst="textNoShape">
              <a:avLst/>
            </a:prstTxWarp>
          </a:bodyPr>
          <a:lstStyle>
            <a:lvl1pPr algn="r" defTabSz="928688">
              <a:defRPr sz="1200">
                <a:latin typeface="Arial" charset="0"/>
              </a:defRPr>
            </a:lvl1pPr>
          </a:lstStyle>
          <a:p>
            <a:pPr>
              <a:defRPr/>
            </a:pPr>
            <a:endParaRPr lang="en-US" dirty="0"/>
          </a:p>
        </p:txBody>
      </p:sp>
      <p:sp>
        <p:nvSpPr>
          <p:cNvPr id="116740"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p:spPr>
      </p:sp>
      <p:sp>
        <p:nvSpPr>
          <p:cNvPr id="95237" name="Rectangle 5"/>
          <p:cNvSpPr>
            <a:spLocks noGrp="1" noChangeArrowheads="1"/>
          </p:cNvSpPr>
          <p:nvPr>
            <p:ph type="body" sz="quarter" idx="3"/>
          </p:nvPr>
        </p:nvSpPr>
        <p:spPr bwMode="auto">
          <a:xfrm>
            <a:off x="701040" y="4387767"/>
            <a:ext cx="5608320" cy="4155919"/>
          </a:xfrm>
          <a:prstGeom prst="rect">
            <a:avLst/>
          </a:prstGeom>
          <a:noFill/>
          <a:ln w="9525">
            <a:noFill/>
            <a:miter lim="800000"/>
            <a:headEnd/>
            <a:tailEnd/>
          </a:ln>
          <a:effectLst/>
        </p:spPr>
        <p:txBody>
          <a:bodyPr vert="horz" wrap="square" lIns="92818" tIns="46410" rIns="92818" bIns="4641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5238" name="Rectangle 6"/>
          <p:cNvSpPr>
            <a:spLocks noGrp="1" noChangeArrowheads="1"/>
          </p:cNvSpPr>
          <p:nvPr>
            <p:ph type="ftr" sz="quarter" idx="4"/>
          </p:nvPr>
        </p:nvSpPr>
        <p:spPr bwMode="auto">
          <a:xfrm>
            <a:off x="0" y="8772378"/>
            <a:ext cx="3039463" cy="462120"/>
          </a:xfrm>
          <a:prstGeom prst="rect">
            <a:avLst/>
          </a:prstGeom>
          <a:noFill/>
          <a:ln w="9525">
            <a:noFill/>
            <a:miter lim="800000"/>
            <a:headEnd/>
            <a:tailEnd/>
          </a:ln>
          <a:effectLst/>
        </p:spPr>
        <p:txBody>
          <a:bodyPr vert="horz" wrap="square" lIns="92818" tIns="46410" rIns="92818" bIns="46410" numCol="1" anchor="b" anchorCtr="0" compatLnSpc="1">
            <a:prstTxWarp prst="textNoShape">
              <a:avLst/>
            </a:prstTxWarp>
          </a:bodyPr>
          <a:lstStyle>
            <a:lvl1pPr algn="l" defTabSz="928688">
              <a:defRPr sz="1200">
                <a:latin typeface="Arial" charset="0"/>
              </a:defRPr>
            </a:lvl1pPr>
          </a:lstStyle>
          <a:p>
            <a:pPr>
              <a:defRPr/>
            </a:pPr>
            <a:endParaRPr lang="en-US" dirty="0"/>
          </a:p>
        </p:txBody>
      </p:sp>
      <p:sp>
        <p:nvSpPr>
          <p:cNvPr id="95239" name="Rectangle 7"/>
          <p:cNvSpPr>
            <a:spLocks noGrp="1" noChangeArrowheads="1"/>
          </p:cNvSpPr>
          <p:nvPr>
            <p:ph type="sldNum" sz="quarter" idx="5"/>
          </p:nvPr>
        </p:nvSpPr>
        <p:spPr bwMode="auto">
          <a:xfrm>
            <a:off x="3969315" y="8772378"/>
            <a:ext cx="3039463" cy="462120"/>
          </a:xfrm>
          <a:prstGeom prst="rect">
            <a:avLst/>
          </a:prstGeom>
          <a:noFill/>
          <a:ln w="9525">
            <a:noFill/>
            <a:miter lim="800000"/>
            <a:headEnd/>
            <a:tailEnd/>
          </a:ln>
          <a:effectLst/>
        </p:spPr>
        <p:txBody>
          <a:bodyPr vert="horz" wrap="square" lIns="92818" tIns="46410" rIns="92818" bIns="46410" numCol="1" anchor="b" anchorCtr="0" compatLnSpc="1">
            <a:prstTxWarp prst="textNoShape">
              <a:avLst/>
            </a:prstTxWarp>
          </a:bodyPr>
          <a:lstStyle>
            <a:lvl1pPr algn="r" defTabSz="928688">
              <a:defRPr sz="1200">
                <a:latin typeface="Arial" charset="0"/>
              </a:defRPr>
            </a:lvl1pPr>
          </a:lstStyle>
          <a:p>
            <a:pPr>
              <a:defRPr/>
            </a:pPr>
            <a:fld id="{12239B7E-54EF-4311-B42B-E759FF148766}" type="slidenum">
              <a:rPr lang="en-US"/>
              <a:pPr>
                <a:defRPr/>
              </a:pPr>
              <a:t>‹#›</a:t>
            </a:fld>
            <a:endParaRPr lang="en-US" dirty="0"/>
          </a:p>
        </p:txBody>
      </p:sp>
    </p:spTree>
    <p:extLst>
      <p:ext uri="{BB962C8B-B14F-4D97-AF65-F5344CB8AC3E}">
        <p14:creationId xmlns:p14="http://schemas.microsoft.com/office/powerpoint/2010/main" val="30965074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10C5B0DE-8C21-42E3-B465-854DC15D97F2}" type="slidenum">
              <a:rPr lang="en-US" smtClean="0"/>
              <a:pPr/>
              <a:t>1</a:t>
            </a:fld>
            <a:endParaRPr lang="en-US" dirty="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4149524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to provide about one minute of introductions.</a:t>
            </a:r>
          </a:p>
        </p:txBody>
      </p:sp>
      <p:sp>
        <p:nvSpPr>
          <p:cNvPr id="4" name="Slide Number Placeholder 3"/>
          <p:cNvSpPr>
            <a:spLocks noGrp="1"/>
          </p:cNvSpPr>
          <p:nvPr>
            <p:ph type="sldNum" sz="quarter" idx="5"/>
          </p:nvPr>
        </p:nvSpPr>
        <p:spPr/>
        <p:txBody>
          <a:bodyPr/>
          <a:lstStyle/>
          <a:p>
            <a:pPr>
              <a:defRPr/>
            </a:pPr>
            <a:fld id="{12239B7E-54EF-4311-B42B-E759FF148766}" type="slidenum">
              <a:rPr lang="en-US" smtClean="0"/>
              <a:pPr>
                <a:defRPr/>
              </a:pPr>
              <a:t>2</a:t>
            </a:fld>
            <a:endParaRPr lang="en-US" dirty="0"/>
          </a:p>
        </p:txBody>
      </p:sp>
    </p:spTree>
    <p:extLst>
      <p:ext uri="{BB962C8B-B14F-4D97-AF65-F5344CB8AC3E}">
        <p14:creationId xmlns:p14="http://schemas.microsoft.com/office/powerpoint/2010/main" val="1750279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a:r>
              <a:rPr lang="en-US" sz="1100" dirty="0">
                <a:effectLst/>
                <a:latin typeface="Arial" panose="020B0604020202020204" pitchFamily="34" charset="0"/>
                <a:ea typeface="Aptos" panose="020B0004020202020204" pitchFamily="34" charset="0"/>
                <a:cs typeface="Aptos" panose="020B0004020202020204" pitchFamily="34" charset="0"/>
              </a:rPr>
              <a:t>The Department of Justice's staff is typically funded through reimbursements from the appropriate department that is requesting legal services.   </a:t>
            </a:r>
          </a:p>
          <a:p>
            <a:pPr marL="457200" lvl="1"/>
            <a:r>
              <a:rPr lang="en-US" sz="1100" dirty="0">
                <a:effectLst/>
                <a:latin typeface="Arial" panose="020B0604020202020204" pitchFamily="34" charset="0"/>
                <a:ea typeface="Aptos" panose="020B0004020202020204" pitchFamily="34" charset="0"/>
                <a:cs typeface="Aptos" panose="020B0004020202020204" pitchFamily="34" charset="0"/>
              </a:rPr>
              <a:t>This funding model did not work well for the nimble and varied unanticipated litigation costs associated with federal action.</a:t>
            </a:r>
          </a:p>
          <a:p>
            <a:pPr marL="457200" lvl="1"/>
            <a:r>
              <a:rPr lang="en-US" sz="1200" dirty="0">
                <a:effectLst/>
                <a:latin typeface="Arial" panose="020B0604020202020204" pitchFamily="34" charset="0"/>
                <a:ea typeface="Aptos" panose="020B0004020202020204" pitchFamily="34" charset="0"/>
                <a:cs typeface="Aptos" panose="020B0004020202020204" pitchFamily="34" charset="0"/>
              </a:rPr>
              <a:t>SB X 1 1 says the Department of Finance has authority to add up to $25 million in appropriations for this fiscal year, which ends on June 30, 2025.  The actual amount of the increase would reflect the expected workload from this effort, which should be better known over the next few months.  Any request for an increase by the Department of Finance would be subject to notification to the Joint Legislative Budget Committee notification, to allow the Legislature to review the amount and resource justification for the request.   </a:t>
            </a:r>
            <a:endParaRPr lang="en-US" sz="1200" dirty="0">
              <a:effectLst/>
              <a:latin typeface="Aptos" panose="020B0004020202020204" pitchFamily="34" charset="0"/>
              <a:ea typeface="Aptos" panose="020B0004020202020204" pitchFamily="34" charset="0"/>
              <a:cs typeface="Aptos" panose="020B00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2239B7E-54EF-4311-B42B-E759FF148766}" type="slidenum">
              <a:rPr lang="en-US" smtClean="0"/>
              <a:pPr>
                <a:defRPr/>
              </a:pPr>
              <a:t>32</a:t>
            </a:fld>
            <a:endParaRPr lang="en-US" dirty="0"/>
          </a:p>
        </p:txBody>
      </p:sp>
    </p:spTree>
    <p:extLst>
      <p:ext uri="{BB962C8B-B14F-4D97-AF65-F5344CB8AC3E}">
        <p14:creationId xmlns:p14="http://schemas.microsoft.com/office/powerpoint/2010/main" val="6060482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pPr>
              <a:defRPr/>
            </a:pPr>
            <a:endParaRPr lang="en-US" dirty="0"/>
          </a:p>
        </p:txBody>
      </p:sp>
      <p:sp>
        <p:nvSpPr>
          <p:cNvPr id="5" name="Footer Placeholder 4"/>
          <p:cNvSpPr>
            <a:spLocks noGrp="1"/>
          </p:cNvSpPr>
          <p:nvPr>
            <p:ph type="ftr" sz="quarter" idx="11"/>
          </p:nvPr>
        </p:nvSpPr>
        <p:spPr>
          <a:xfrm>
            <a:off x="914400" y="4323846"/>
            <a:ext cx="4880610" cy="365125"/>
          </a:xfrm>
        </p:spPr>
        <p:txBody>
          <a:bodyPr/>
          <a:lstStyle/>
          <a:p>
            <a:pPr>
              <a:defRPr/>
            </a:pPr>
            <a:endParaRPr lang="en-US" dirty="0"/>
          </a:p>
        </p:txBody>
      </p:sp>
      <p:sp>
        <p:nvSpPr>
          <p:cNvPr id="6" name="Slide Number Placeholder 5"/>
          <p:cNvSpPr>
            <a:spLocks noGrp="1"/>
          </p:cNvSpPr>
          <p:nvPr>
            <p:ph type="sldNum" sz="quarter" idx="12"/>
          </p:nvPr>
        </p:nvSpPr>
        <p:spPr>
          <a:xfrm>
            <a:off x="6057900" y="1430867"/>
            <a:ext cx="2171700" cy="365125"/>
          </a:xfrm>
        </p:spPr>
        <p:txBody>
          <a:bodyPr/>
          <a:lstStyle/>
          <a:p>
            <a:pPr>
              <a:defRPr/>
            </a:pPr>
            <a:fld id="{B879BB4A-9041-4BC5-A468-9F5E953764A5}" type="slidenum">
              <a:rPr lang="en-US" smtClean="0"/>
              <a:pPr>
                <a:defRPr/>
              </a:pPr>
              <a:t>‹#›</a:t>
            </a:fld>
            <a:endParaRPr lang="en-US" dirty="0"/>
          </a:p>
        </p:txBody>
      </p:sp>
    </p:spTree>
    <p:extLst>
      <p:ext uri="{BB962C8B-B14F-4D97-AF65-F5344CB8AC3E}">
        <p14:creationId xmlns:p14="http://schemas.microsoft.com/office/powerpoint/2010/main" val="1263489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203E7DB5-37F0-408A-AD12-7D65A351F5E7}" type="slidenum">
              <a:rPr lang="en-US" smtClean="0"/>
              <a:pPr>
                <a:defRPr/>
              </a:pPr>
              <a:t>‹#›</a:t>
            </a:fld>
            <a:endParaRPr lang="en-US" dirty="0"/>
          </a:p>
        </p:txBody>
      </p:sp>
    </p:spTree>
    <p:extLst>
      <p:ext uri="{BB962C8B-B14F-4D97-AF65-F5344CB8AC3E}">
        <p14:creationId xmlns:p14="http://schemas.microsoft.com/office/powerpoint/2010/main" val="87144046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pPr>
              <a:defRPr/>
            </a:pPr>
            <a:endParaRPr lang="en-US" dirty="0"/>
          </a:p>
        </p:txBody>
      </p:sp>
      <p:sp>
        <p:nvSpPr>
          <p:cNvPr id="6" name="Footer Placeholder 5"/>
          <p:cNvSpPr>
            <a:spLocks noGrp="1"/>
          </p:cNvSpPr>
          <p:nvPr>
            <p:ph type="ftr" sz="quarter" idx="11"/>
          </p:nvPr>
        </p:nvSpPr>
        <p:spPr>
          <a:xfrm>
            <a:off x="594360" y="381001"/>
            <a:ext cx="4830656" cy="365125"/>
          </a:xfrm>
        </p:spPr>
        <p:txBody>
          <a:bodyPr/>
          <a:lstStyle/>
          <a:p>
            <a:pPr>
              <a:defRPr/>
            </a:pPr>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pPr>
              <a:defRPr/>
            </a:pPr>
            <a:fld id="{203E7DB5-37F0-408A-AD12-7D65A351F5E7}" type="slidenum">
              <a:rPr lang="en-US" smtClean="0"/>
              <a:pPr>
                <a:defRPr/>
              </a:pPr>
              <a:t>‹#›</a:t>
            </a:fld>
            <a:endParaRPr lang="en-US" dirty="0"/>
          </a:p>
        </p:txBody>
      </p:sp>
    </p:spTree>
    <p:extLst>
      <p:ext uri="{BB962C8B-B14F-4D97-AF65-F5344CB8AC3E}">
        <p14:creationId xmlns:p14="http://schemas.microsoft.com/office/powerpoint/2010/main" val="214711285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pPr>
              <a:defRPr/>
            </a:pPr>
            <a:endParaRPr lang="en-US" dirty="0"/>
          </a:p>
        </p:txBody>
      </p:sp>
      <p:sp>
        <p:nvSpPr>
          <p:cNvPr id="6" name="Footer Placeholder 5"/>
          <p:cNvSpPr>
            <a:spLocks noGrp="1"/>
          </p:cNvSpPr>
          <p:nvPr>
            <p:ph type="ftr" sz="quarter" idx="11"/>
          </p:nvPr>
        </p:nvSpPr>
        <p:spPr>
          <a:xfrm>
            <a:off x="594360" y="379438"/>
            <a:ext cx="4830656" cy="365125"/>
          </a:xfrm>
        </p:spPr>
        <p:txBody>
          <a:bodyPr/>
          <a:lstStyle/>
          <a:p>
            <a:pPr>
              <a:defRPr/>
            </a:pPr>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pPr>
              <a:defRPr/>
            </a:pPr>
            <a:fld id="{203E7DB5-37F0-408A-AD12-7D65A351F5E7}" type="slidenum">
              <a:rPr lang="en-US" smtClean="0"/>
              <a:pPr>
                <a:defRPr/>
              </a:pPr>
              <a:t>‹#›</a:t>
            </a:fld>
            <a:endParaRPr lang="en-US" dirty="0"/>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9057623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pPr>
              <a:defRPr/>
            </a:pPr>
            <a:endParaRPr lang="en-US" dirty="0"/>
          </a:p>
        </p:txBody>
      </p:sp>
      <p:sp>
        <p:nvSpPr>
          <p:cNvPr id="6" name="Footer Placeholder 5"/>
          <p:cNvSpPr>
            <a:spLocks noGrp="1"/>
          </p:cNvSpPr>
          <p:nvPr>
            <p:ph type="ftr" sz="quarter" idx="11"/>
          </p:nvPr>
        </p:nvSpPr>
        <p:spPr>
          <a:xfrm>
            <a:off x="594360" y="378884"/>
            <a:ext cx="4830656" cy="365125"/>
          </a:xfrm>
        </p:spPr>
        <p:txBody>
          <a:bodyPr/>
          <a:lstStyle/>
          <a:p>
            <a:pPr>
              <a:defRPr/>
            </a:pPr>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pPr>
              <a:defRPr/>
            </a:pPr>
            <a:fld id="{203E7DB5-37F0-408A-AD12-7D65A351F5E7}" type="slidenum">
              <a:rPr lang="en-US" smtClean="0"/>
              <a:pPr>
                <a:defRPr/>
              </a:pPr>
              <a:t>‹#›</a:t>
            </a:fld>
            <a:endParaRPr lang="en-US" dirty="0"/>
          </a:p>
        </p:txBody>
      </p:sp>
    </p:spTree>
    <p:extLst>
      <p:ext uri="{BB962C8B-B14F-4D97-AF65-F5344CB8AC3E}">
        <p14:creationId xmlns:p14="http://schemas.microsoft.com/office/powerpoint/2010/main" val="28045187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203E7DB5-37F0-408A-AD12-7D65A351F5E7}" type="slidenum">
              <a:rPr lang="en-US" smtClean="0"/>
              <a:pPr>
                <a:defRPr/>
              </a:pPr>
              <a:t>‹#›</a:t>
            </a:fld>
            <a:endParaRPr lang="en-US" dirty="0"/>
          </a:p>
        </p:txBody>
      </p:sp>
    </p:spTree>
    <p:extLst>
      <p:ext uri="{BB962C8B-B14F-4D97-AF65-F5344CB8AC3E}">
        <p14:creationId xmlns:p14="http://schemas.microsoft.com/office/powerpoint/2010/main" val="2161400563"/>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203E7DB5-37F0-408A-AD12-7D65A351F5E7}" type="slidenum">
              <a:rPr lang="en-US" smtClean="0"/>
              <a:pPr>
                <a:defRPr/>
              </a:pPr>
              <a:t>‹#›</a:t>
            </a:fld>
            <a:endParaRPr lang="en-US" dirty="0"/>
          </a:p>
        </p:txBody>
      </p:sp>
    </p:spTree>
    <p:extLst>
      <p:ext uri="{BB962C8B-B14F-4D97-AF65-F5344CB8AC3E}">
        <p14:creationId xmlns:p14="http://schemas.microsoft.com/office/powerpoint/2010/main" val="217433712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66B1579-BF72-4DFD-B3E2-D50AE958D417}" type="slidenum">
              <a:rPr lang="en-US" smtClean="0"/>
              <a:pPr>
                <a:defRPr/>
              </a:pPr>
              <a:t>‹#›</a:t>
            </a:fld>
            <a:endParaRPr lang="en-US" dirty="0"/>
          </a:p>
        </p:txBody>
      </p:sp>
    </p:spTree>
    <p:extLst>
      <p:ext uri="{BB962C8B-B14F-4D97-AF65-F5344CB8AC3E}">
        <p14:creationId xmlns:p14="http://schemas.microsoft.com/office/powerpoint/2010/main" val="8357558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pPr>
              <a:defRPr/>
            </a:pPr>
            <a:endParaRPr lang="en-US" dirty="0"/>
          </a:p>
        </p:txBody>
      </p:sp>
      <p:sp>
        <p:nvSpPr>
          <p:cNvPr id="5" name="Footer Placeholder 4"/>
          <p:cNvSpPr>
            <a:spLocks noGrp="1"/>
          </p:cNvSpPr>
          <p:nvPr>
            <p:ph type="ftr" sz="quarter" idx="11"/>
          </p:nvPr>
        </p:nvSpPr>
        <p:spPr>
          <a:xfrm>
            <a:off x="594360" y="381001"/>
            <a:ext cx="4830656" cy="365125"/>
          </a:xfrm>
        </p:spPr>
        <p:txBody>
          <a:bodyPr/>
          <a:lstStyle/>
          <a:p>
            <a:pPr>
              <a:defRPr/>
            </a:pPr>
            <a:endParaRPr lang="en-US" dirty="0"/>
          </a:p>
        </p:txBody>
      </p:sp>
      <p:sp>
        <p:nvSpPr>
          <p:cNvPr id="6" name="Slide Number Placeholder 5"/>
          <p:cNvSpPr>
            <a:spLocks noGrp="1"/>
          </p:cNvSpPr>
          <p:nvPr>
            <p:ph type="sldNum" sz="quarter" idx="12"/>
          </p:nvPr>
        </p:nvSpPr>
        <p:spPr>
          <a:xfrm>
            <a:off x="7882466" y="381001"/>
            <a:ext cx="667174" cy="365125"/>
          </a:xfrm>
        </p:spPr>
        <p:txBody>
          <a:bodyPr/>
          <a:lstStyle/>
          <a:p>
            <a:pPr>
              <a:defRPr/>
            </a:pPr>
            <a:fld id="{FE7EBBD2-E2F3-4C12-9633-A90C6E3E7071}" type="slidenum">
              <a:rPr lang="en-US" smtClean="0"/>
              <a:pPr>
                <a:defRPr/>
              </a:pPr>
              <a:t>‹#›</a:t>
            </a:fld>
            <a:endParaRPr lang="en-US" dirty="0"/>
          </a:p>
        </p:txBody>
      </p:sp>
    </p:spTree>
    <p:extLst>
      <p:ext uri="{BB962C8B-B14F-4D97-AF65-F5344CB8AC3E}">
        <p14:creationId xmlns:p14="http://schemas.microsoft.com/office/powerpoint/2010/main" val="2114381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D474B1C9-B4CA-40D6-91CD-17DBA61D0959}" type="slidenum">
              <a:rPr lang="en-US" smtClean="0"/>
              <a:pPr>
                <a:defRPr/>
              </a:pPr>
              <a:t>‹#›</a:t>
            </a:fld>
            <a:endParaRPr lang="en-US" dirty="0"/>
          </a:p>
        </p:txBody>
      </p:sp>
    </p:spTree>
    <p:extLst>
      <p:ext uri="{BB962C8B-B14F-4D97-AF65-F5344CB8AC3E}">
        <p14:creationId xmlns:p14="http://schemas.microsoft.com/office/powerpoint/2010/main" val="3021504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pPr>
              <a:defRPr/>
            </a:pPr>
            <a:endParaRPr lang="en-US" dirty="0"/>
          </a:p>
        </p:txBody>
      </p:sp>
      <p:sp>
        <p:nvSpPr>
          <p:cNvPr id="5" name="Footer Placeholder 4"/>
          <p:cNvSpPr>
            <a:spLocks noGrp="1"/>
          </p:cNvSpPr>
          <p:nvPr>
            <p:ph type="ftr" sz="quarter" idx="11"/>
          </p:nvPr>
        </p:nvSpPr>
        <p:spPr>
          <a:xfrm>
            <a:off x="594360" y="381001"/>
            <a:ext cx="4830656" cy="365125"/>
          </a:xfrm>
        </p:spPr>
        <p:txBody>
          <a:bodyPr/>
          <a:lstStyle/>
          <a:p>
            <a:pPr>
              <a:defRPr/>
            </a:pPr>
            <a:endParaRPr lang="en-US" dirty="0"/>
          </a:p>
        </p:txBody>
      </p:sp>
      <p:sp>
        <p:nvSpPr>
          <p:cNvPr id="6" name="Slide Number Placeholder 5"/>
          <p:cNvSpPr>
            <a:spLocks noGrp="1"/>
          </p:cNvSpPr>
          <p:nvPr>
            <p:ph type="sldNum" sz="quarter" idx="12"/>
          </p:nvPr>
        </p:nvSpPr>
        <p:spPr>
          <a:xfrm>
            <a:off x="7882466" y="381001"/>
            <a:ext cx="667173" cy="365125"/>
          </a:xfrm>
        </p:spPr>
        <p:txBody>
          <a:bodyPr/>
          <a:lstStyle/>
          <a:p>
            <a:pPr>
              <a:defRPr/>
            </a:pPr>
            <a:fld id="{38941749-4628-45F6-B26A-DE186301AE3C}" type="slidenum">
              <a:rPr lang="en-US" smtClean="0"/>
              <a:pPr>
                <a:defRPr/>
              </a:pPr>
              <a:t>‹#›</a:t>
            </a:fld>
            <a:endParaRPr lang="en-US" dirty="0"/>
          </a:p>
        </p:txBody>
      </p:sp>
    </p:spTree>
    <p:extLst>
      <p:ext uri="{BB962C8B-B14F-4D97-AF65-F5344CB8AC3E}">
        <p14:creationId xmlns:p14="http://schemas.microsoft.com/office/powerpoint/2010/main" val="2576961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37852EFA-7EBD-4C4B-B516-A185115E9C12}" type="slidenum">
              <a:rPr lang="en-US" smtClean="0"/>
              <a:pPr>
                <a:defRPr/>
              </a:pPr>
              <a:t>‹#›</a:t>
            </a:fld>
            <a:endParaRPr lang="en-US" dirty="0"/>
          </a:p>
        </p:txBody>
      </p:sp>
    </p:spTree>
    <p:extLst>
      <p:ext uri="{BB962C8B-B14F-4D97-AF65-F5344CB8AC3E}">
        <p14:creationId xmlns:p14="http://schemas.microsoft.com/office/powerpoint/2010/main" val="3736392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785142CA-C99E-467F-BB45-A5C1469420BA}" type="slidenum">
              <a:rPr lang="en-US" smtClean="0"/>
              <a:pPr>
                <a:defRPr/>
              </a:pPr>
              <a:t>‹#›</a:t>
            </a:fld>
            <a:endParaRPr lang="en-US" dirty="0"/>
          </a:p>
        </p:txBody>
      </p:sp>
    </p:spTree>
    <p:extLst>
      <p:ext uri="{BB962C8B-B14F-4D97-AF65-F5344CB8AC3E}">
        <p14:creationId xmlns:p14="http://schemas.microsoft.com/office/powerpoint/2010/main" val="338130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3781D8D2-4B2B-4702-8D5F-42959AE7B3F6}" type="slidenum">
              <a:rPr lang="en-US" smtClean="0"/>
              <a:pPr>
                <a:defRPr/>
              </a:pPr>
              <a:t>‹#›</a:t>
            </a:fld>
            <a:endParaRPr lang="en-US" dirty="0"/>
          </a:p>
        </p:txBody>
      </p:sp>
    </p:spTree>
    <p:extLst>
      <p:ext uri="{BB962C8B-B14F-4D97-AF65-F5344CB8AC3E}">
        <p14:creationId xmlns:p14="http://schemas.microsoft.com/office/powerpoint/2010/main" val="1028413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9F6E3C55-BC4E-4F1E-817C-B386DB1AFEEC}" type="slidenum">
              <a:rPr lang="en-US" smtClean="0"/>
              <a:pPr>
                <a:defRPr/>
              </a:pPr>
              <a:t>‹#›</a:t>
            </a:fld>
            <a:endParaRPr lang="en-US" dirty="0"/>
          </a:p>
        </p:txBody>
      </p:sp>
    </p:spTree>
    <p:extLst>
      <p:ext uri="{BB962C8B-B14F-4D97-AF65-F5344CB8AC3E}">
        <p14:creationId xmlns:p14="http://schemas.microsoft.com/office/powerpoint/2010/main" val="854581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125ECE91-98C8-4148-8FDC-347578BC4BC6}" type="slidenum">
              <a:rPr lang="en-US" smtClean="0"/>
              <a:pPr>
                <a:defRPr/>
              </a:pPr>
              <a:t>‹#›</a:t>
            </a:fld>
            <a:endParaRPr lang="en-US" dirty="0"/>
          </a:p>
        </p:txBody>
      </p:sp>
    </p:spTree>
    <p:extLst>
      <p:ext uri="{BB962C8B-B14F-4D97-AF65-F5344CB8AC3E}">
        <p14:creationId xmlns:p14="http://schemas.microsoft.com/office/powerpoint/2010/main" val="3790569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239846A-532B-481D-97EA-175B1B971DCF}" type="slidenum">
              <a:rPr lang="en-US" smtClean="0"/>
              <a:pPr>
                <a:defRPr/>
              </a:pPr>
              <a:t>‹#›</a:t>
            </a:fld>
            <a:endParaRPr lang="en-US" dirty="0"/>
          </a:p>
        </p:txBody>
      </p:sp>
    </p:spTree>
    <p:extLst>
      <p:ext uri="{BB962C8B-B14F-4D97-AF65-F5344CB8AC3E}">
        <p14:creationId xmlns:p14="http://schemas.microsoft.com/office/powerpoint/2010/main" val="2314577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fld id="{203E7DB5-37F0-408A-AD12-7D65A351F5E7}" type="slidenum">
              <a:rPr lang="en-US" smtClean="0"/>
              <a:pPr>
                <a:defRPr/>
              </a:pPr>
              <a:t>‹#›</a:t>
            </a:fld>
            <a:endParaRPr lang="en-US" dirty="0"/>
          </a:p>
        </p:txBody>
      </p:sp>
    </p:spTree>
    <p:extLst>
      <p:ext uri="{BB962C8B-B14F-4D97-AF65-F5344CB8AC3E}">
        <p14:creationId xmlns:p14="http://schemas.microsoft.com/office/powerpoint/2010/main" val="1794617741"/>
      </p:ext>
    </p:extLst>
  </p:cSld>
  <p:clrMap bg1="dk1" tx1="lt1" bg2="dk2" tx2="lt2" accent1="accent1" accent2="accent2" accent3="accent3" accent4="accent4" accent5="accent5" accent6="accent6" hlink="hlink" folHlink="folHlink"/>
  <p:sldLayoutIdLst>
    <p:sldLayoutId id="2147484034"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 id="2147484045" r:id="rId12"/>
    <p:sldLayoutId id="2147484046" r:id="rId13"/>
    <p:sldLayoutId id="2147484047" r:id="rId14"/>
    <p:sldLayoutId id="2147484048" r:id="rId15"/>
    <p:sldLayoutId id="2147484049" r:id="rId16"/>
    <p:sldLayoutId id="2147484050" r:id="rId17"/>
  </p:sldLayoutIdLst>
  <p:hf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524000"/>
            <a:ext cx="7772400" cy="2057400"/>
          </a:xfrm>
        </p:spPr>
        <p:txBody>
          <a:bodyPr>
            <a:normAutofit fontScale="90000"/>
          </a:bodyPr>
          <a:lstStyle/>
          <a:p>
            <a:pPr eaLnBrk="1" fontAlgn="auto" hangingPunct="1">
              <a:spcAft>
                <a:spcPts val="0"/>
              </a:spcAft>
              <a:defRPr/>
            </a:pPr>
            <a:r>
              <a:rPr lang="en-US" sz="5400" dirty="0"/>
              <a:t>Municipal Law Institute</a:t>
            </a:r>
            <a:br>
              <a:rPr lang="en-US" sz="5400" dirty="0"/>
            </a:br>
            <a:r>
              <a:rPr lang="en-US" sz="5400" dirty="0"/>
              <a:t>CONSTITUTIONAL LAW</a:t>
            </a:r>
            <a:br>
              <a:rPr lang="en-US" sz="5400" dirty="0"/>
            </a:br>
            <a:endParaRPr lang="en-US" sz="5400" dirty="0"/>
          </a:p>
        </p:txBody>
      </p:sp>
      <p:sp>
        <p:nvSpPr>
          <p:cNvPr id="5123" name="Rectangle 3"/>
          <p:cNvSpPr>
            <a:spLocks noGrp="1" noChangeArrowheads="1"/>
          </p:cNvSpPr>
          <p:nvPr>
            <p:ph type="subTitle" idx="1"/>
          </p:nvPr>
        </p:nvSpPr>
        <p:spPr>
          <a:xfrm>
            <a:off x="0" y="3429000"/>
            <a:ext cx="9144000" cy="3429000"/>
          </a:xfrm>
        </p:spPr>
        <p:txBody>
          <a:bodyPr vert="horz" lIns="91440" tIns="45720" rIns="91440" bIns="45720" rtlCol="0" anchor="t">
            <a:normAutofit/>
          </a:bodyPr>
          <a:lstStyle/>
          <a:p>
            <a:pPr marR="0" eaLnBrk="1" hangingPunct="1">
              <a:lnSpc>
                <a:spcPct val="70000"/>
              </a:lnSpc>
            </a:pPr>
            <a:r>
              <a:rPr lang="en-US" sz="2000" b="1" i="1" dirty="0"/>
              <a:t>Presented by:</a:t>
            </a:r>
          </a:p>
          <a:p>
            <a:pPr marR="0" eaLnBrk="1" hangingPunct="1">
              <a:lnSpc>
                <a:spcPct val="70000"/>
              </a:lnSpc>
            </a:pPr>
            <a:r>
              <a:rPr lang="en-US" sz="2000" b="1" i="1" dirty="0"/>
              <a:t>David A. Carrillo, UC Berkeley [Moderator]</a:t>
            </a:r>
          </a:p>
          <a:p>
            <a:pPr>
              <a:lnSpc>
                <a:spcPct val="70000"/>
              </a:lnSpc>
            </a:pPr>
            <a:r>
              <a:rPr lang="en-US" b="1" i="1" dirty="0">
                <a:latin typeface="Century Gothic"/>
              </a:rPr>
              <a:t>David Ritchie </a:t>
            </a:r>
            <a:r>
              <a:rPr lang="en-US" sz="2000" b="1" i="1" dirty="0"/>
              <a:t>, Cole Huber, LLP</a:t>
            </a:r>
            <a:endParaRPr lang="en-US" dirty="0"/>
          </a:p>
          <a:p>
            <a:pPr marR="0" eaLnBrk="1" hangingPunct="1">
              <a:lnSpc>
                <a:spcPct val="70000"/>
              </a:lnSpc>
            </a:pPr>
            <a:r>
              <a:rPr lang="en-US" sz="2000" b="1" i="1" dirty="0"/>
              <a:t>Jennifer Mizrahi, Cole Huber, LLP</a:t>
            </a:r>
          </a:p>
          <a:p>
            <a:pPr marR="0" eaLnBrk="1" hangingPunct="1">
              <a:lnSpc>
                <a:spcPct val="70000"/>
              </a:lnSpc>
            </a:pPr>
            <a:r>
              <a:rPr lang="en-US" sz="2000" b="1" i="1" dirty="0"/>
              <a:t>Richard Pio Roda, Redwood Public Law</a:t>
            </a:r>
          </a:p>
          <a:p>
            <a:pPr marR="0" eaLnBrk="1" hangingPunct="1">
              <a:lnSpc>
                <a:spcPct val="70000"/>
              </a:lnSpc>
            </a:pPr>
            <a:endParaRPr lang="en-US" sz="2000" b="1" i="1" dirty="0"/>
          </a:p>
          <a:p>
            <a:pPr marR="0" algn="l" eaLnBrk="1" hangingPunct="1">
              <a:lnSpc>
                <a:spcPct val="70000"/>
              </a:lnSpc>
            </a:pPr>
            <a:endParaRPr lang="en-US" sz="800" b="1" i="1" dirty="0"/>
          </a:p>
          <a:p>
            <a:pPr marR="0" algn="l" eaLnBrk="1" hangingPunct="1">
              <a:lnSpc>
                <a:spcPct val="70000"/>
              </a:lnSpc>
            </a:pPr>
            <a:r>
              <a:rPr lang="en-US" sz="1100" i="1" dirty="0"/>
              <a:t>The information provided in this presentation does not, and is not intended to, constitute legal advice; instead, all information, content, and materials available in the presentation are for general informational purposes only.  Information in this presentation may not constitute the most up-to-date legal or other information.  Readers of this presentation should contact their attorney to obtain advice with respect to any particular legal matter.  No reader should act or refrain from acting on the basis of information in this presentation without first seeking legal advice from counsel in the relevant jurisdiction.  Only your individual attorney can provide assurances that the information contained herein – and your interpretation of it – is applicable or appropriate to your particular situation.  Use of, and access to, this presentation do not create an attorney-client relationship between the reader or and the presentation’s authors, contributors, or contributing law firm and their respective employers. </a:t>
            </a:r>
            <a:endParaRPr lang="en-US" sz="1100" dirty="0"/>
          </a:p>
          <a:p>
            <a:pPr marR="0" eaLnBrk="1" hangingPunct="1">
              <a:lnSpc>
                <a:spcPct val="70000"/>
              </a:lnSpc>
            </a:pPr>
            <a:endParaRPr lang="en-US" sz="2000" b="1" i="1" dirty="0"/>
          </a:p>
          <a:p>
            <a:pPr marR="0" eaLnBrk="1" hangingPunct="1">
              <a:lnSpc>
                <a:spcPct val="70000"/>
              </a:lnSpc>
            </a:pPr>
            <a:endParaRPr 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3A8E5CB-2A37-00ED-3A8C-AE24D539AC9A}"/>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E6266535-0C3B-E6DB-B345-B2F7F0E92F5A}"/>
              </a:ext>
            </a:extLst>
          </p:cNvPr>
          <p:cNvSpPr>
            <a:spLocks noGrp="1"/>
          </p:cNvSpPr>
          <p:nvPr>
            <p:ph type="title"/>
          </p:nvPr>
        </p:nvSpPr>
        <p:spPr/>
        <p:txBody>
          <a:bodyPr/>
          <a:lstStyle/>
          <a:p>
            <a:pPr algn="ctr" eaLnBrk="1" hangingPunct="1"/>
            <a:r>
              <a:rPr lang="en-US" dirty="0"/>
              <a:t>CENSURE (Law and Application)</a:t>
            </a:r>
            <a:endParaRPr lang="en-US" sz="3600" dirty="0"/>
          </a:p>
        </p:txBody>
      </p:sp>
      <p:sp>
        <p:nvSpPr>
          <p:cNvPr id="8195" name="Content Placeholder 2">
            <a:extLst>
              <a:ext uri="{FF2B5EF4-FFF2-40B4-BE49-F238E27FC236}">
                <a16:creationId xmlns:a16="http://schemas.microsoft.com/office/drawing/2014/main" id="{BFE67B66-59C3-4C2F-A208-1F39DEC5C1AF}"/>
              </a:ext>
            </a:extLst>
          </p:cNvPr>
          <p:cNvSpPr>
            <a:spLocks noGrp="1"/>
          </p:cNvSpPr>
          <p:nvPr>
            <p:ph idx="1"/>
          </p:nvPr>
        </p:nvSpPr>
        <p:spPr>
          <a:xfrm>
            <a:off x="0" y="2194560"/>
            <a:ext cx="9144000" cy="4663440"/>
          </a:xfrm>
        </p:spPr>
        <p:txBody>
          <a:bodyPr>
            <a:normAutofit lnSpcReduction="10000"/>
          </a:bodyPr>
          <a:lstStyle/>
          <a:p>
            <a:pPr marL="0" marR="0"/>
            <a:r>
              <a:rPr lang="en-US" sz="3200" dirty="0">
                <a:effectLst/>
                <a:ea typeface="Calibri" panose="020F0502020204030204" pitchFamily="34" charset="0"/>
                <a:cs typeface="Times New Roman" panose="02020603050405020304" pitchFamily="18" charset="0"/>
              </a:rPr>
              <a:t>Example: City of Los Angeles</a:t>
            </a:r>
          </a:p>
          <a:p>
            <a:pPr marL="366713" lvl="1"/>
            <a:r>
              <a:rPr lang="en-US" sz="2800" kern="100" dirty="0">
                <a:effectLst/>
                <a:ea typeface="Calibri" panose="020F0502020204030204" pitchFamily="34" charset="0"/>
                <a:cs typeface="Times New Roman" panose="02020603050405020304" pitchFamily="18" charset="0"/>
              </a:rPr>
              <a:t>City Charter, Section 209 (Code of Conduct of Elected Officials; Censure)</a:t>
            </a:r>
          </a:p>
          <a:p>
            <a:pPr marL="366713" lvl="1"/>
            <a:r>
              <a:rPr lang="en-US" sz="2800" kern="100" dirty="0">
                <a:effectLst/>
                <a:ea typeface="Calibri" panose="020F0502020204030204" pitchFamily="34" charset="0"/>
                <a:cs typeface="Times New Roman" panose="02020603050405020304" pitchFamily="18" charset="0"/>
              </a:rPr>
              <a:t>All elected officials must conform to the highest standards of personal and professional conduct. </a:t>
            </a:r>
          </a:p>
          <a:p>
            <a:pPr marL="366713" lvl="1"/>
            <a:r>
              <a:rPr lang="en-US" sz="2800" kern="100" dirty="0">
                <a:effectLst/>
                <a:ea typeface="Calibri" panose="020F0502020204030204" pitchFamily="34" charset="0"/>
                <a:cs typeface="Times New Roman" panose="02020603050405020304" pitchFamily="18" charset="0"/>
              </a:rPr>
              <a:t>The Council shall have the power to adopt, by a two-thirds vote, a resolution of censure with respect to any member of the Council whose actions constitute a gross failure to meet such high standards, even if the action does not constitute a ground for removal of office under the Charter.</a:t>
            </a:r>
          </a:p>
        </p:txBody>
      </p:sp>
    </p:spTree>
    <p:extLst>
      <p:ext uri="{BB962C8B-B14F-4D97-AF65-F5344CB8AC3E}">
        <p14:creationId xmlns:p14="http://schemas.microsoft.com/office/powerpoint/2010/main" val="287878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58FE581-A4A7-578B-3666-A1318CC8A8E8}"/>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5CA189ED-27EE-DB1C-1E20-4356FD8C18A6}"/>
              </a:ext>
            </a:extLst>
          </p:cNvPr>
          <p:cNvSpPr>
            <a:spLocks noGrp="1"/>
          </p:cNvSpPr>
          <p:nvPr>
            <p:ph type="title"/>
          </p:nvPr>
        </p:nvSpPr>
        <p:spPr/>
        <p:txBody>
          <a:bodyPr/>
          <a:lstStyle/>
          <a:p>
            <a:pPr algn="ctr" eaLnBrk="1" hangingPunct="1"/>
            <a:r>
              <a:rPr lang="en-US" dirty="0"/>
              <a:t>CENSURE (Law and Application)</a:t>
            </a:r>
            <a:endParaRPr lang="en-US" sz="3600" dirty="0"/>
          </a:p>
        </p:txBody>
      </p:sp>
      <p:sp>
        <p:nvSpPr>
          <p:cNvPr id="8195" name="Content Placeholder 2">
            <a:extLst>
              <a:ext uri="{FF2B5EF4-FFF2-40B4-BE49-F238E27FC236}">
                <a16:creationId xmlns:a16="http://schemas.microsoft.com/office/drawing/2014/main" id="{43E31CC6-C106-B621-D6C3-F98B0BE3C12F}"/>
              </a:ext>
            </a:extLst>
          </p:cNvPr>
          <p:cNvSpPr>
            <a:spLocks noGrp="1"/>
          </p:cNvSpPr>
          <p:nvPr>
            <p:ph idx="1"/>
          </p:nvPr>
        </p:nvSpPr>
        <p:spPr>
          <a:xfrm>
            <a:off x="0" y="2194560"/>
            <a:ext cx="9144000" cy="4663440"/>
          </a:xfrm>
        </p:spPr>
        <p:txBody>
          <a:bodyPr/>
          <a:lstStyle/>
          <a:p>
            <a:pPr marL="0" marR="0"/>
            <a:r>
              <a:rPr lang="en-US" sz="3200" dirty="0">
                <a:effectLst/>
                <a:ea typeface="Calibri" panose="020F0502020204030204" pitchFamily="34" charset="0"/>
                <a:cs typeface="Times New Roman" panose="02020603050405020304" pitchFamily="18" charset="0"/>
              </a:rPr>
              <a:t>Application: City of Poway (War Story)</a:t>
            </a:r>
          </a:p>
          <a:p>
            <a:pPr lvl="1"/>
            <a:r>
              <a:rPr lang="en-US" sz="2800" dirty="0">
                <a:ea typeface="Calibri" panose="020F0502020204030204" pitchFamily="34" charset="0"/>
                <a:cs typeface="Times New Roman" panose="02020603050405020304" pitchFamily="18" charset="0"/>
              </a:rPr>
              <a:t>Councilmember misconduct in harassing staff, City Attorney and others.</a:t>
            </a:r>
          </a:p>
          <a:p>
            <a:pPr marL="393700" lvl="1" indent="0">
              <a:buNone/>
            </a:pPr>
            <a:endParaRPr lang="en-US" dirty="0"/>
          </a:p>
          <a:p>
            <a:pPr eaLnBrk="1" hangingPunct="1"/>
            <a:r>
              <a:rPr lang="en-US" sz="2800" dirty="0">
                <a:effectLst/>
                <a:ea typeface="Calibri" panose="020F0502020204030204" pitchFamily="34" charset="0"/>
                <a:cs typeface="Times New Roman" panose="02020603050405020304" pitchFamily="18" charset="0"/>
              </a:rPr>
              <a:t>Application: Jennifer’s war story</a:t>
            </a:r>
          </a:p>
          <a:p>
            <a:pPr lvl="1" eaLnBrk="1" hangingPunct="1"/>
            <a:r>
              <a:rPr lang="en-US" sz="2800" dirty="0">
                <a:ea typeface="Calibri" panose="020F0502020204030204" pitchFamily="34" charset="0"/>
                <a:cs typeface="Times New Roman" panose="02020603050405020304" pitchFamily="18" charset="0"/>
              </a:rPr>
              <a:t>Harassment, going around police barricades, ignoring safety protocols.</a:t>
            </a:r>
            <a:endParaRPr lang="en-US" sz="2800" dirty="0"/>
          </a:p>
          <a:p>
            <a:pPr lvl="2" eaLnBrk="1" hangingPunct="1"/>
            <a:endParaRPr lang="en-US" dirty="0"/>
          </a:p>
        </p:txBody>
      </p:sp>
    </p:spTree>
    <p:extLst>
      <p:ext uri="{BB962C8B-B14F-4D97-AF65-F5344CB8AC3E}">
        <p14:creationId xmlns:p14="http://schemas.microsoft.com/office/powerpoint/2010/main" val="2792937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9EB6C50-54D6-DEFA-9D28-930C3CA985EF}"/>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DED24927-7C21-2FDB-4173-A4D204197491}"/>
              </a:ext>
            </a:extLst>
          </p:cNvPr>
          <p:cNvSpPr>
            <a:spLocks noGrp="1"/>
          </p:cNvSpPr>
          <p:nvPr>
            <p:ph type="title"/>
          </p:nvPr>
        </p:nvSpPr>
        <p:spPr>
          <a:xfrm>
            <a:off x="2171700" y="2372"/>
            <a:ext cx="6377940" cy="1293028"/>
          </a:xfrm>
        </p:spPr>
        <p:txBody>
          <a:bodyPr/>
          <a:lstStyle/>
          <a:p>
            <a:pPr algn="ctr" eaLnBrk="1" hangingPunct="1"/>
            <a:r>
              <a:rPr lang="en-US" dirty="0"/>
              <a:t>CENSURE (Due Process)</a:t>
            </a:r>
            <a:endParaRPr lang="en-US" sz="3600" dirty="0"/>
          </a:p>
        </p:txBody>
      </p:sp>
      <p:sp>
        <p:nvSpPr>
          <p:cNvPr id="8195" name="Content Placeholder 2">
            <a:extLst>
              <a:ext uri="{FF2B5EF4-FFF2-40B4-BE49-F238E27FC236}">
                <a16:creationId xmlns:a16="http://schemas.microsoft.com/office/drawing/2014/main" id="{400A0CE5-ED80-C278-27F3-9B97981F8C02}"/>
              </a:ext>
            </a:extLst>
          </p:cNvPr>
          <p:cNvSpPr>
            <a:spLocks noGrp="1"/>
          </p:cNvSpPr>
          <p:nvPr>
            <p:ph idx="1"/>
          </p:nvPr>
        </p:nvSpPr>
        <p:spPr>
          <a:xfrm>
            <a:off x="0" y="1219200"/>
            <a:ext cx="9144000" cy="5638800"/>
          </a:xfrm>
        </p:spPr>
        <p:txBody>
          <a:bodyPr>
            <a:normAutofit fontScale="92500"/>
          </a:bodyPr>
          <a:lstStyle/>
          <a:p>
            <a:pPr marL="0" marR="0"/>
            <a:r>
              <a:rPr lang="en-US" sz="3000" b="0" i="0" u="none" strike="noStrike" baseline="0" dirty="0"/>
              <a:t>NOTICE AND OPPORTUNITY TO BE HEARD</a:t>
            </a:r>
          </a:p>
          <a:p>
            <a:pPr marL="457200" lvl="1"/>
            <a:r>
              <a:rPr lang="en-US" sz="2800" b="0" i="0" u="none" strike="noStrike" baseline="0" dirty="0"/>
              <a:t>Procedural due process requirements when censuring a </a:t>
            </a:r>
            <a:r>
              <a:rPr lang="en-US" sz="2800" dirty="0"/>
              <a:t>councilmember</a:t>
            </a:r>
            <a:r>
              <a:rPr lang="en-US" sz="2800" b="0" i="0" u="none" strike="noStrike" baseline="0" dirty="0"/>
              <a:t> depends on the basis for the censure and the deprived interest at stake.</a:t>
            </a:r>
          </a:p>
          <a:p>
            <a:pPr marL="457200" lvl="1"/>
            <a:r>
              <a:rPr lang="en-US" sz="2800" dirty="0"/>
              <a:t>No </a:t>
            </a:r>
            <a:r>
              <a:rPr lang="en-US" sz="2800" b="0" i="0" u="none" strike="noStrike" baseline="0" dirty="0"/>
              <a:t>constitutionally protected interest in his reputation under either the federal or California constitution. </a:t>
            </a:r>
            <a:r>
              <a:rPr lang="en-US" sz="2800" b="0" i="1" u="none" strike="noStrike" baseline="0" dirty="0"/>
              <a:t>Burt v. County of Orange </a:t>
            </a:r>
            <a:r>
              <a:rPr lang="en-US" sz="2800" b="0" i="0" u="none" strike="noStrike" baseline="0" dirty="0"/>
              <a:t>(2004) 120 Cal.App.4th 273, 283-284.</a:t>
            </a:r>
          </a:p>
          <a:p>
            <a:pPr marL="457200" lvl="1"/>
            <a:r>
              <a:rPr lang="en-US" sz="2800" b="0" i="0" u="none" strike="noStrike" baseline="0" dirty="0"/>
              <a:t>But if allegations are made that “would have a tendency to stigmatize” his reputation and “impair his ability to take advantage of other employment opportunities,” notice and opportunity to be heard are implicated. </a:t>
            </a:r>
            <a:r>
              <a:rPr lang="en-US" sz="2800" i="1" dirty="0">
                <a:effectLst/>
                <a:ea typeface="Calibri" panose="020F0502020204030204" pitchFamily="34" charset="0"/>
                <a:cs typeface="Times New Roman" panose="02020603050405020304" pitchFamily="18" charset="0"/>
              </a:rPr>
              <a:t>Binkley v. City of Long Beach</a:t>
            </a:r>
            <a:r>
              <a:rPr lang="en-US" sz="2800" dirty="0">
                <a:effectLst/>
                <a:ea typeface="Calibri" panose="020F0502020204030204" pitchFamily="34" charset="0"/>
                <a:cs typeface="Times New Roman" panose="02020603050405020304" pitchFamily="18" charset="0"/>
              </a:rPr>
              <a:t> (1993) 16 Cal.App.4th 1795, 1807.</a:t>
            </a:r>
            <a:endParaRPr lang="en-US" sz="2800" dirty="0"/>
          </a:p>
        </p:txBody>
      </p:sp>
    </p:spTree>
    <p:extLst>
      <p:ext uri="{BB962C8B-B14F-4D97-AF65-F5344CB8AC3E}">
        <p14:creationId xmlns:p14="http://schemas.microsoft.com/office/powerpoint/2010/main" val="3845298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64A3E1A-D24A-89C3-5935-D2BB4242BEE9}"/>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A7CF0C77-4E0B-473F-F171-26B76CB2BAED}"/>
              </a:ext>
            </a:extLst>
          </p:cNvPr>
          <p:cNvSpPr>
            <a:spLocks noGrp="1"/>
          </p:cNvSpPr>
          <p:nvPr>
            <p:ph type="title"/>
          </p:nvPr>
        </p:nvSpPr>
        <p:spPr/>
        <p:txBody>
          <a:bodyPr/>
          <a:lstStyle/>
          <a:p>
            <a:pPr algn="ctr" eaLnBrk="1" hangingPunct="1"/>
            <a:r>
              <a:rPr lang="en-US" dirty="0">
                <a:latin typeface="+mn-lt"/>
              </a:rPr>
              <a:t>CENSURE (Due Process)</a:t>
            </a:r>
            <a:endParaRPr lang="en-US" sz="3600" dirty="0">
              <a:latin typeface="+mn-lt"/>
            </a:endParaRPr>
          </a:p>
        </p:txBody>
      </p:sp>
      <p:sp>
        <p:nvSpPr>
          <p:cNvPr id="8195" name="Content Placeholder 2">
            <a:extLst>
              <a:ext uri="{FF2B5EF4-FFF2-40B4-BE49-F238E27FC236}">
                <a16:creationId xmlns:a16="http://schemas.microsoft.com/office/drawing/2014/main" id="{5669BF2E-2CE5-1889-BA51-D24396B0ACC4}"/>
              </a:ext>
            </a:extLst>
          </p:cNvPr>
          <p:cNvSpPr>
            <a:spLocks noGrp="1"/>
          </p:cNvSpPr>
          <p:nvPr>
            <p:ph idx="1"/>
          </p:nvPr>
        </p:nvSpPr>
        <p:spPr>
          <a:xfrm>
            <a:off x="0" y="2194560"/>
            <a:ext cx="9144000" cy="4663440"/>
          </a:xfrm>
        </p:spPr>
        <p:txBody>
          <a:bodyPr/>
          <a:lstStyle/>
          <a:p>
            <a:pPr marL="0" marR="0"/>
            <a:r>
              <a:rPr lang="en-US" sz="3200" b="0" i="0" u="none" strike="noStrike" baseline="0" dirty="0"/>
              <a:t>What does this look like?</a:t>
            </a:r>
          </a:p>
          <a:p>
            <a:pPr marL="366713" lvl="1"/>
            <a:r>
              <a:rPr lang="en-US" sz="2800" dirty="0"/>
              <a:t>Look to municipal code on procedures / process</a:t>
            </a:r>
          </a:p>
          <a:p>
            <a:pPr marL="366713" lvl="1"/>
            <a:r>
              <a:rPr lang="en-US" sz="2800" dirty="0"/>
              <a:t>Hearing in open session</a:t>
            </a:r>
          </a:p>
          <a:p>
            <a:pPr marL="366713" lvl="1"/>
            <a:r>
              <a:rPr lang="en-US" sz="2800" dirty="0"/>
              <a:t>Accused can present a defense, submit evidence, be represented by an attorney and members can comment</a:t>
            </a:r>
          </a:p>
          <a:p>
            <a:pPr marL="366713" lvl="1"/>
            <a:r>
              <a:rPr lang="en-US" sz="2800" dirty="0"/>
              <a:t>Unclear as to whether accused has right to vote</a:t>
            </a:r>
          </a:p>
        </p:txBody>
      </p:sp>
    </p:spTree>
    <p:extLst>
      <p:ext uri="{BB962C8B-B14F-4D97-AF65-F5344CB8AC3E}">
        <p14:creationId xmlns:p14="http://schemas.microsoft.com/office/powerpoint/2010/main" val="706315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D50F83A-E46E-D2A7-3846-2C608682289E}"/>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03EC76B9-FE7B-35CF-0B1D-F861B2562779}"/>
              </a:ext>
            </a:extLst>
          </p:cNvPr>
          <p:cNvSpPr>
            <a:spLocks noGrp="1"/>
          </p:cNvSpPr>
          <p:nvPr>
            <p:ph type="title"/>
          </p:nvPr>
        </p:nvSpPr>
        <p:spPr/>
        <p:txBody>
          <a:bodyPr/>
          <a:lstStyle/>
          <a:p>
            <a:pPr algn="ctr" eaLnBrk="1" hangingPunct="1"/>
            <a:r>
              <a:rPr lang="en-US" dirty="0">
                <a:latin typeface="+mn-lt"/>
              </a:rPr>
              <a:t>CENSURE (Due Process)</a:t>
            </a:r>
            <a:endParaRPr lang="en-US" sz="3600" dirty="0">
              <a:latin typeface="+mn-lt"/>
            </a:endParaRPr>
          </a:p>
        </p:txBody>
      </p:sp>
      <p:sp>
        <p:nvSpPr>
          <p:cNvPr id="8195" name="Content Placeholder 2">
            <a:extLst>
              <a:ext uri="{FF2B5EF4-FFF2-40B4-BE49-F238E27FC236}">
                <a16:creationId xmlns:a16="http://schemas.microsoft.com/office/drawing/2014/main" id="{559F922F-B507-BBFC-0BF8-6D444BCA7BCF}"/>
              </a:ext>
            </a:extLst>
          </p:cNvPr>
          <p:cNvSpPr>
            <a:spLocks noGrp="1"/>
          </p:cNvSpPr>
          <p:nvPr>
            <p:ph idx="1"/>
          </p:nvPr>
        </p:nvSpPr>
        <p:spPr>
          <a:xfrm>
            <a:off x="0" y="2194560"/>
            <a:ext cx="9144000" cy="4663440"/>
          </a:xfrm>
        </p:spPr>
        <p:txBody>
          <a:bodyPr/>
          <a:lstStyle/>
          <a:p>
            <a:pPr marL="0" marR="0"/>
            <a:r>
              <a:rPr lang="en-US" sz="3200" b="0" i="0" u="none" strike="noStrike" baseline="0" dirty="0">
                <a:latin typeface="+mj-lt"/>
              </a:rPr>
              <a:t>What does this look like?</a:t>
            </a:r>
          </a:p>
          <a:p>
            <a:pPr marL="366713" lvl="1"/>
            <a:r>
              <a:rPr lang="en-US" sz="2800" dirty="0">
                <a:latin typeface="+mj-lt"/>
              </a:rPr>
              <a:t>Usually disfavored </a:t>
            </a:r>
          </a:p>
          <a:p>
            <a:pPr marL="366713" lvl="1"/>
            <a:r>
              <a:rPr lang="en-US" sz="2800" dirty="0">
                <a:latin typeface="+mj-lt"/>
              </a:rPr>
              <a:t>Optics of undivided council</a:t>
            </a:r>
          </a:p>
          <a:p>
            <a:pPr marL="366713" lvl="1"/>
            <a:r>
              <a:rPr lang="en-US" sz="2800" dirty="0">
                <a:latin typeface="+mj-lt"/>
              </a:rPr>
              <a:t>No true and effective “punishment”</a:t>
            </a:r>
          </a:p>
        </p:txBody>
      </p:sp>
    </p:spTree>
    <p:extLst>
      <p:ext uri="{BB962C8B-B14F-4D97-AF65-F5344CB8AC3E}">
        <p14:creationId xmlns:p14="http://schemas.microsoft.com/office/powerpoint/2010/main" val="1762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3805A92-83CD-13D3-D14B-5D67D4114150}"/>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4FB00F9B-7AAC-5D39-6067-2C8D62F36204}"/>
              </a:ext>
            </a:extLst>
          </p:cNvPr>
          <p:cNvSpPr>
            <a:spLocks noGrp="1"/>
          </p:cNvSpPr>
          <p:nvPr>
            <p:ph type="title"/>
          </p:nvPr>
        </p:nvSpPr>
        <p:spPr/>
        <p:txBody>
          <a:bodyPr/>
          <a:lstStyle/>
          <a:p>
            <a:pPr algn="ctr" eaLnBrk="1" hangingPunct="1"/>
            <a:r>
              <a:rPr lang="en-US" dirty="0">
                <a:latin typeface="+mn-lt"/>
              </a:rPr>
              <a:t>CENSURE (Due Process)</a:t>
            </a:r>
            <a:endParaRPr lang="en-US" sz="3600" dirty="0">
              <a:latin typeface="+mn-lt"/>
            </a:endParaRPr>
          </a:p>
        </p:txBody>
      </p:sp>
      <p:sp>
        <p:nvSpPr>
          <p:cNvPr id="8195" name="Content Placeholder 2">
            <a:extLst>
              <a:ext uri="{FF2B5EF4-FFF2-40B4-BE49-F238E27FC236}">
                <a16:creationId xmlns:a16="http://schemas.microsoft.com/office/drawing/2014/main" id="{A163065C-95C0-95EC-8CA3-A7EAB8540D0E}"/>
              </a:ext>
            </a:extLst>
          </p:cNvPr>
          <p:cNvSpPr>
            <a:spLocks noGrp="1"/>
          </p:cNvSpPr>
          <p:nvPr>
            <p:ph idx="1"/>
          </p:nvPr>
        </p:nvSpPr>
        <p:spPr>
          <a:xfrm>
            <a:off x="0" y="2194560"/>
            <a:ext cx="9144000" cy="4663440"/>
          </a:xfrm>
        </p:spPr>
        <p:txBody>
          <a:bodyPr/>
          <a:lstStyle/>
          <a:p>
            <a:pPr marL="0" marR="0"/>
            <a:r>
              <a:rPr lang="en-US" sz="3200" b="0" i="0" u="none" strike="noStrike" baseline="0" dirty="0"/>
              <a:t>Punishments of Censure</a:t>
            </a:r>
          </a:p>
          <a:p>
            <a:pPr marL="366713" lvl="1"/>
            <a:r>
              <a:rPr lang="en-US" sz="2800" dirty="0"/>
              <a:t>Removal from committees and boards</a:t>
            </a:r>
          </a:p>
          <a:p>
            <a:pPr marL="366713" lvl="1"/>
            <a:r>
              <a:rPr lang="en-US" sz="2800" dirty="0"/>
              <a:t>Suspension of travel on behalf of city</a:t>
            </a:r>
          </a:p>
          <a:p>
            <a:pPr marL="366713" lvl="1"/>
            <a:r>
              <a:rPr lang="en-US" sz="2800" dirty="0"/>
              <a:t>Suspension of participation in events or conferences</a:t>
            </a:r>
          </a:p>
          <a:p>
            <a:pPr marL="366713" lvl="1"/>
            <a:r>
              <a:rPr lang="en-US" sz="2800" dirty="0"/>
              <a:t>Removal from other non-legal duties</a:t>
            </a:r>
          </a:p>
        </p:txBody>
      </p:sp>
    </p:spTree>
    <p:extLst>
      <p:ext uri="{BB962C8B-B14F-4D97-AF65-F5344CB8AC3E}">
        <p14:creationId xmlns:p14="http://schemas.microsoft.com/office/powerpoint/2010/main" val="16601038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47854B7-05D9-430B-4257-C7C16D5BE9D8}"/>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A3064DA1-7C88-2928-8E9C-CC36C92AA5C5}"/>
              </a:ext>
            </a:extLst>
          </p:cNvPr>
          <p:cNvSpPr>
            <a:spLocks noGrp="1"/>
          </p:cNvSpPr>
          <p:nvPr>
            <p:ph type="title"/>
          </p:nvPr>
        </p:nvSpPr>
        <p:spPr/>
        <p:txBody>
          <a:bodyPr/>
          <a:lstStyle/>
          <a:p>
            <a:pPr algn="ctr" eaLnBrk="1" hangingPunct="1"/>
            <a:r>
              <a:rPr lang="en-US" dirty="0">
                <a:latin typeface="+mn-lt"/>
              </a:rPr>
              <a:t>CENSURE (Due Process)</a:t>
            </a:r>
            <a:endParaRPr lang="en-US" sz="3600" dirty="0">
              <a:latin typeface="+mn-lt"/>
            </a:endParaRPr>
          </a:p>
        </p:txBody>
      </p:sp>
      <p:sp>
        <p:nvSpPr>
          <p:cNvPr id="8195" name="Content Placeholder 2">
            <a:extLst>
              <a:ext uri="{FF2B5EF4-FFF2-40B4-BE49-F238E27FC236}">
                <a16:creationId xmlns:a16="http://schemas.microsoft.com/office/drawing/2014/main" id="{CEDD8FF8-7AC7-1D24-E387-31B079A62638}"/>
              </a:ext>
            </a:extLst>
          </p:cNvPr>
          <p:cNvSpPr>
            <a:spLocks noGrp="1"/>
          </p:cNvSpPr>
          <p:nvPr>
            <p:ph idx="1"/>
          </p:nvPr>
        </p:nvSpPr>
        <p:spPr>
          <a:xfrm>
            <a:off x="0" y="2194560"/>
            <a:ext cx="9144000" cy="4663440"/>
          </a:xfrm>
        </p:spPr>
        <p:txBody>
          <a:bodyPr>
            <a:normAutofit/>
          </a:bodyPr>
          <a:lstStyle/>
          <a:p>
            <a:pPr marL="0" marR="0"/>
            <a:r>
              <a:rPr lang="en-US" sz="3200" b="0" i="0" u="none" strike="noStrike" baseline="0" dirty="0"/>
              <a:t>BUT…CITY CANNOT:</a:t>
            </a:r>
          </a:p>
          <a:p>
            <a:pPr marL="366713" lvl="1"/>
            <a:r>
              <a:rPr lang="en-US" sz="2800" b="0" i="0" u="none" strike="noStrike" baseline="0" dirty="0"/>
              <a:t>Suspend discharge of public duties </a:t>
            </a:r>
          </a:p>
          <a:p>
            <a:pPr marL="641350" lvl="2"/>
            <a:r>
              <a:rPr lang="en-US" sz="2800" dirty="0"/>
              <a:t>Example: councilmember has right to participate, vote, enter in building, sit in their chair</a:t>
            </a:r>
            <a:endParaRPr lang="en-US" sz="2800" b="0" i="0" u="none" strike="noStrike" baseline="0" dirty="0"/>
          </a:p>
          <a:p>
            <a:pPr marL="366713" lvl="1"/>
            <a:r>
              <a:rPr lang="en-US" sz="2800" b="0" i="0" u="none" strike="noStrike" baseline="0" dirty="0"/>
              <a:t>Prohibit councilmember’s exercise of rights</a:t>
            </a:r>
          </a:p>
          <a:p>
            <a:pPr marL="641350" lvl="2"/>
            <a:r>
              <a:rPr lang="en-US" sz="2800" dirty="0"/>
              <a:t>Example: councilmember has right to seek public records under PRA, file complaints if warranted, etc.</a:t>
            </a:r>
            <a:endParaRPr lang="en-US" sz="2800" b="0" i="0" u="none" strike="noStrike" baseline="0" dirty="0"/>
          </a:p>
        </p:txBody>
      </p:sp>
    </p:spTree>
    <p:extLst>
      <p:ext uri="{BB962C8B-B14F-4D97-AF65-F5344CB8AC3E}">
        <p14:creationId xmlns:p14="http://schemas.microsoft.com/office/powerpoint/2010/main" val="1885571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FBF9321-16C9-C104-8FD0-1CBDC57CAA4B}"/>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CB8B7E80-E514-C4EA-4204-816E77411AF5}"/>
              </a:ext>
            </a:extLst>
          </p:cNvPr>
          <p:cNvSpPr>
            <a:spLocks noGrp="1"/>
          </p:cNvSpPr>
          <p:nvPr>
            <p:ph type="title"/>
          </p:nvPr>
        </p:nvSpPr>
        <p:spPr/>
        <p:txBody>
          <a:bodyPr/>
          <a:lstStyle/>
          <a:p>
            <a:pPr algn="ctr" eaLnBrk="1" hangingPunct="1"/>
            <a:r>
              <a:rPr lang="en-US" dirty="0">
                <a:latin typeface="+mn-lt"/>
              </a:rPr>
              <a:t>CENSURE (Real Life)</a:t>
            </a:r>
            <a:endParaRPr lang="en-US" sz="3600" dirty="0">
              <a:latin typeface="+mn-lt"/>
            </a:endParaRPr>
          </a:p>
        </p:txBody>
      </p:sp>
      <p:sp>
        <p:nvSpPr>
          <p:cNvPr id="8195" name="Content Placeholder 2">
            <a:extLst>
              <a:ext uri="{FF2B5EF4-FFF2-40B4-BE49-F238E27FC236}">
                <a16:creationId xmlns:a16="http://schemas.microsoft.com/office/drawing/2014/main" id="{2A79F15F-AD52-C1E1-57CC-BC2A261BE105}"/>
              </a:ext>
            </a:extLst>
          </p:cNvPr>
          <p:cNvSpPr>
            <a:spLocks noGrp="1"/>
          </p:cNvSpPr>
          <p:nvPr>
            <p:ph idx="1"/>
          </p:nvPr>
        </p:nvSpPr>
        <p:spPr>
          <a:xfrm>
            <a:off x="0" y="2194560"/>
            <a:ext cx="9144000" cy="4663440"/>
          </a:xfrm>
        </p:spPr>
        <p:txBody>
          <a:bodyPr/>
          <a:lstStyle/>
          <a:p>
            <a:pPr marL="0" marR="0"/>
            <a:r>
              <a:rPr lang="en-US" sz="3200" b="0" i="0" u="none" strike="noStrike" baseline="0" dirty="0"/>
              <a:t>Downsides</a:t>
            </a:r>
          </a:p>
          <a:p>
            <a:pPr marL="366713" lvl="1"/>
            <a:r>
              <a:rPr lang="en-US" sz="2800" dirty="0"/>
              <a:t>Usually disfavored</a:t>
            </a:r>
          </a:p>
          <a:p>
            <a:pPr marL="366713" lvl="1"/>
            <a:r>
              <a:rPr lang="en-US" sz="2800" dirty="0"/>
              <a:t>Harshest remedy </a:t>
            </a:r>
          </a:p>
          <a:p>
            <a:pPr marL="366713" lvl="1"/>
            <a:r>
              <a:rPr lang="en-US" sz="2800" dirty="0"/>
              <a:t>Optics of undivided council</a:t>
            </a:r>
          </a:p>
          <a:p>
            <a:pPr marL="366713" lvl="1"/>
            <a:r>
              <a:rPr lang="en-US" sz="2800" dirty="0"/>
              <a:t>No true and effective “punishment”</a:t>
            </a:r>
          </a:p>
        </p:txBody>
      </p:sp>
    </p:spTree>
    <p:extLst>
      <p:ext uri="{BB962C8B-B14F-4D97-AF65-F5344CB8AC3E}">
        <p14:creationId xmlns:p14="http://schemas.microsoft.com/office/powerpoint/2010/main" val="3145430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8624C86-BD1D-2A17-9983-9060B04883BD}"/>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385E7078-F36E-659A-B36F-C4F8CC1DBF5D}"/>
              </a:ext>
            </a:extLst>
          </p:cNvPr>
          <p:cNvSpPr>
            <a:spLocks noGrp="1"/>
          </p:cNvSpPr>
          <p:nvPr>
            <p:ph type="title"/>
          </p:nvPr>
        </p:nvSpPr>
        <p:spPr/>
        <p:txBody>
          <a:bodyPr/>
          <a:lstStyle/>
          <a:p>
            <a:pPr algn="ctr" eaLnBrk="1" hangingPunct="1"/>
            <a:r>
              <a:rPr lang="en-US" dirty="0">
                <a:latin typeface="+mn-lt"/>
              </a:rPr>
              <a:t>CENSURE (Alternatives)</a:t>
            </a:r>
            <a:endParaRPr lang="en-US" sz="3600" dirty="0">
              <a:latin typeface="+mn-lt"/>
            </a:endParaRPr>
          </a:p>
        </p:txBody>
      </p:sp>
      <p:sp>
        <p:nvSpPr>
          <p:cNvPr id="8195" name="Content Placeholder 2">
            <a:extLst>
              <a:ext uri="{FF2B5EF4-FFF2-40B4-BE49-F238E27FC236}">
                <a16:creationId xmlns:a16="http://schemas.microsoft.com/office/drawing/2014/main" id="{F45D4231-3250-3645-820A-D8818188F79B}"/>
              </a:ext>
            </a:extLst>
          </p:cNvPr>
          <p:cNvSpPr>
            <a:spLocks noGrp="1"/>
          </p:cNvSpPr>
          <p:nvPr>
            <p:ph idx="1"/>
          </p:nvPr>
        </p:nvSpPr>
        <p:spPr>
          <a:xfrm>
            <a:off x="0" y="2194560"/>
            <a:ext cx="9144000" cy="4663440"/>
          </a:xfrm>
        </p:spPr>
        <p:txBody>
          <a:bodyPr/>
          <a:lstStyle/>
          <a:p>
            <a:pPr marL="0" marR="0"/>
            <a:r>
              <a:rPr lang="en-US" sz="3200" b="0" i="0" u="none" strike="noStrike" baseline="0" dirty="0"/>
              <a:t>Warnings</a:t>
            </a:r>
          </a:p>
          <a:p>
            <a:pPr marL="0" marR="0"/>
            <a:r>
              <a:rPr lang="en-US" sz="3200" b="0" i="0" u="none" strike="noStrike" baseline="0" dirty="0"/>
              <a:t>Place study session topic on the ag</a:t>
            </a:r>
            <a:r>
              <a:rPr lang="en-US" sz="3200" dirty="0"/>
              <a:t>enda</a:t>
            </a:r>
          </a:p>
          <a:p>
            <a:pPr marL="0" marR="0"/>
            <a:r>
              <a:rPr lang="en-US" sz="3200" dirty="0"/>
              <a:t>Ordinance editing censure </a:t>
            </a:r>
            <a:r>
              <a:rPr lang="en-US" sz="3200" dirty="0" err="1"/>
              <a:t>pProcedures</a:t>
            </a:r>
            <a:endParaRPr lang="en-US" dirty="0"/>
          </a:p>
        </p:txBody>
      </p:sp>
    </p:spTree>
    <p:extLst>
      <p:ext uri="{BB962C8B-B14F-4D97-AF65-F5344CB8AC3E}">
        <p14:creationId xmlns:p14="http://schemas.microsoft.com/office/powerpoint/2010/main" val="2701345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9D20568-359B-E60F-77BD-855B70DAF9D4}"/>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852381F1-86AE-6761-87FD-E2F4EF6C8752}"/>
              </a:ext>
            </a:extLst>
          </p:cNvPr>
          <p:cNvSpPr>
            <a:spLocks noGrp="1"/>
          </p:cNvSpPr>
          <p:nvPr>
            <p:ph type="title"/>
          </p:nvPr>
        </p:nvSpPr>
        <p:spPr>
          <a:xfrm>
            <a:off x="2171700" y="0"/>
            <a:ext cx="6377940" cy="1293028"/>
          </a:xfrm>
        </p:spPr>
        <p:txBody>
          <a:bodyPr/>
          <a:lstStyle/>
          <a:p>
            <a:pPr algn="ctr" eaLnBrk="1" hangingPunct="1"/>
            <a:r>
              <a:rPr lang="en-US" dirty="0">
                <a:latin typeface="+mn-lt"/>
              </a:rPr>
              <a:t>Homelessness and Nuisance</a:t>
            </a:r>
            <a:endParaRPr lang="en-US" sz="3600" dirty="0">
              <a:latin typeface="+mn-lt"/>
            </a:endParaRPr>
          </a:p>
        </p:txBody>
      </p:sp>
      <p:sp>
        <p:nvSpPr>
          <p:cNvPr id="8195" name="Content Placeholder 2">
            <a:extLst>
              <a:ext uri="{FF2B5EF4-FFF2-40B4-BE49-F238E27FC236}">
                <a16:creationId xmlns:a16="http://schemas.microsoft.com/office/drawing/2014/main" id="{398595ED-D832-CD05-8618-C3EB3A42599E}"/>
              </a:ext>
            </a:extLst>
          </p:cNvPr>
          <p:cNvSpPr>
            <a:spLocks noGrp="1"/>
          </p:cNvSpPr>
          <p:nvPr>
            <p:ph idx="1"/>
          </p:nvPr>
        </p:nvSpPr>
        <p:spPr>
          <a:xfrm>
            <a:off x="0" y="1447800"/>
            <a:ext cx="9144000" cy="5410200"/>
          </a:xfrm>
        </p:spPr>
        <p:txBody>
          <a:bodyPr>
            <a:normAutofit/>
          </a:bodyPr>
          <a:lstStyle/>
          <a:p>
            <a:pPr marL="0" marR="0"/>
            <a:r>
              <a:rPr lang="en-US" sz="3200" b="0" i="0" u="none" strike="noStrike" baseline="0" dirty="0"/>
              <a:t>Grants Pass v. Johnson</a:t>
            </a:r>
          </a:p>
          <a:p>
            <a:pPr marL="366713" lvl="1"/>
            <a:r>
              <a:rPr lang="en-US" sz="2800" b="0" i="0" dirty="0">
                <a:effectLst/>
              </a:rPr>
              <a:t>Supreme Court ruled 6–3 that fining and arresting homeless people does not violate constitutional protections against cruel and unusual punishment under the Eighth Amendment.</a:t>
            </a:r>
          </a:p>
          <a:p>
            <a:pPr marL="366713" lvl="1"/>
            <a:r>
              <a:rPr lang="en-US" sz="2800" b="0" i="0" dirty="0">
                <a:effectLst/>
              </a:rPr>
              <a:t>Officers can now issue civil citations, often misdemeanors, to people who have set up temporary shelters. Those citations, when ignored, may now lead to jail time.</a:t>
            </a:r>
          </a:p>
          <a:p>
            <a:pPr marL="366713" lvl="1"/>
            <a:r>
              <a:rPr lang="en-US" sz="2800" b="0" i="0" dirty="0">
                <a:effectLst/>
              </a:rPr>
              <a:t>Grants Pass attorneys argued that cruel and unusual punishment applied to things like torture or hard labor sentences — not tickets for camping in public spaces. A majority agreed.</a:t>
            </a:r>
            <a:endParaRPr lang="en-US" sz="2800" dirty="0"/>
          </a:p>
        </p:txBody>
      </p:sp>
    </p:spTree>
    <p:extLst>
      <p:ext uri="{BB962C8B-B14F-4D97-AF65-F5344CB8AC3E}">
        <p14:creationId xmlns:p14="http://schemas.microsoft.com/office/powerpoint/2010/main" val="2295648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2057400"/>
          </a:xfrm>
        </p:spPr>
        <p:txBody>
          <a:bodyPr>
            <a:normAutofit/>
          </a:bodyPr>
          <a:lstStyle/>
          <a:p>
            <a:pPr algn="ctr" eaLnBrk="1" fontAlgn="auto" hangingPunct="1">
              <a:spcAft>
                <a:spcPts val="0"/>
              </a:spcAft>
              <a:defRPr/>
            </a:pPr>
            <a:r>
              <a:rPr lang="en-US" dirty="0"/>
              <a:t>INTRODUCTIONS</a:t>
            </a:r>
          </a:p>
        </p:txBody>
      </p:sp>
      <p:sp>
        <p:nvSpPr>
          <p:cNvPr id="7171" name="Content Placeholder 2"/>
          <p:cNvSpPr>
            <a:spLocks noGrp="1"/>
          </p:cNvSpPr>
          <p:nvPr>
            <p:ph idx="1"/>
          </p:nvPr>
        </p:nvSpPr>
        <p:spPr>
          <a:xfrm>
            <a:off x="457200" y="2362200"/>
            <a:ext cx="8229600" cy="4114800"/>
          </a:xfrm>
        </p:spPr>
        <p:txBody>
          <a:bodyPr vert="horz" lIns="91440" tIns="45720" rIns="91440" bIns="45720" rtlCol="0" anchor="t">
            <a:normAutofit/>
          </a:bodyPr>
          <a:lstStyle/>
          <a:p>
            <a:pPr eaLnBrk="1" hangingPunct="1"/>
            <a:r>
              <a:rPr lang="en-US" sz="3200" dirty="0"/>
              <a:t>David A. Carrillo</a:t>
            </a:r>
          </a:p>
          <a:p>
            <a:pPr eaLnBrk="1" hangingPunct="1"/>
            <a:endParaRPr lang="en-US" sz="3200" dirty="0"/>
          </a:p>
          <a:p>
            <a:r>
              <a:rPr lang="en-US" sz="3200">
                <a:latin typeface="Century Gothic"/>
              </a:rPr>
              <a:t>David Ritchie </a:t>
            </a:r>
            <a:endParaRPr lang="en-US">
              <a:latin typeface="Century Gothic"/>
            </a:endParaRPr>
          </a:p>
          <a:p>
            <a:pPr eaLnBrk="1" hangingPunct="1"/>
            <a:endParaRPr lang="en-US" sz="3200" dirty="0"/>
          </a:p>
          <a:p>
            <a:pPr eaLnBrk="1" hangingPunct="1"/>
            <a:r>
              <a:rPr lang="en-US" sz="3200" dirty="0"/>
              <a:t>Jennifer Mizrahi</a:t>
            </a:r>
          </a:p>
          <a:p>
            <a:pPr eaLnBrk="1" hangingPunct="1"/>
            <a:endParaRPr lang="en-US" sz="3200" dirty="0"/>
          </a:p>
          <a:p>
            <a:pPr eaLnBrk="1" hangingPunct="1"/>
            <a:r>
              <a:rPr lang="en-US" sz="3200" dirty="0"/>
              <a:t>Richard Pio Roda </a:t>
            </a:r>
          </a:p>
          <a:p>
            <a:pPr eaLnBrk="1" hangingPunct="1"/>
            <a:endParaRPr lang="en-US" dirty="0"/>
          </a:p>
          <a:p>
            <a:pPr marL="0" indent="0" eaLnBrk="1" hangingPunct="1">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68B14F3-28D9-E41E-160E-F86C7707A850}"/>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9E0EF775-EAA1-5396-AA06-647B1C34A133}"/>
              </a:ext>
            </a:extLst>
          </p:cNvPr>
          <p:cNvSpPr>
            <a:spLocks noGrp="1"/>
          </p:cNvSpPr>
          <p:nvPr>
            <p:ph type="title"/>
          </p:nvPr>
        </p:nvSpPr>
        <p:spPr/>
        <p:txBody>
          <a:bodyPr/>
          <a:lstStyle/>
          <a:p>
            <a:pPr algn="ctr" eaLnBrk="1" hangingPunct="1"/>
            <a:r>
              <a:rPr lang="en-US" dirty="0">
                <a:latin typeface="+mn-lt"/>
              </a:rPr>
              <a:t>Homelessness and Nuisance</a:t>
            </a:r>
            <a:endParaRPr lang="en-US" sz="3600" dirty="0">
              <a:latin typeface="+mn-lt"/>
            </a:endParaRPr>
          </a:p>
        </p:txBody>
      </p:sp>
      <p:sp>
        <p:nvSpPr>
          <p:cNvPr id="8195" name="Content Placeholder 2">
            <a:extLst>
              <a:ext uri="{FF2B5EF4-FFF2-40B4-BE49-F238E27FC236}">
                <a16:creationId xmlns:a16="http://schemas.microsoft.com/office/drawing/2014/main" id="{B6635304-BA9A-2BF3-D61F-1DDCC1F7992B}"/>
              </a:ext>
            </a:extLst>
          </p:cNvPr>
          <p:cNvSpPr>
            <a:spLocks noGrp="1"/>
          </p:cNvSpPr>
          <p:nvPr>
            <p:ph idx="1"/>
          </p:nvPr>
        </p:nvSpPr>
        <p:spPr>
          <a:xfrm>
            <a:off x="0" y="2194560"/>
            <a:ext cx="9144000" cy="4663440"/>
          </a:xfrm>
        </p:spPr>
        <p:txBody>
          <a:bodyPr/>
          <a:lstStyle/>
          <a:p>
            <a:pPr marL="0" marR="0"/>
            <a:r>
              <a:rPr lang="en-US" sz="3200" b="0" i="0" u="none" strike="noStrike" baseline="0" dirty="0"/>
              <a:t>Grants Pass v. Johnson</a:t>
            </a:r>
          </a:p>
          <a:p>
            <a:pPr marL="366713" lvl="1"/>
            <a:r>
              <a:rPr lang="en-US" sz="2800" b="0" i="0" dirty="0">
                <a:effectLst/>
              </a:rPr>
              <a:t>Overturned Martin v. Boise, which barred cities form criminalizing homeless people on public property unless there was available shelter</a:t>
            </a:r>
          </a:p>
          <a:p>
            <a:pPr marL="366713" lvl="1"/>
            <a:r>
              <a:rPr lang="en-US" sz="2800" dirty="0"/>
              <a:t>That tied local enforcement’s hands</a:t>
            </a:r>
          </a:p>
          <a:p>
            <a:pPr marL="366713" lvl="1"/>
            <a:r>
              <a:rPr lang="en-US" sz="2800" dirty="0"/>
              <a:t>Forced cities to determine if there were available beds</a:t>
            </a:r>
          </a:p>
          <a:p>
            <a:pPr marL="366713" lvl="1"/>
            <a:r>
              <a:rPr lang="en-US" sz="2800" dirty="0"/>
              <a:t>Many lawsuits</a:t>
            </a:r>
          </a:p>
        </p:txBody>
      </p:sp>
    </p:spTree>
    <p:extLst>
      <p:ext uri="{BB962C8B-B14F-4D97-AF65-F5344CB8AC3E}">
        <p14:creationId xmlns:p14="http://schemas.microsoft.com/office/powerpoint/2010/main" val="1457423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2C2D821-4251-7045-CD18-A632C72884EE}"/>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6D4307EC-5484-20CE-62C2-EA91B75369DA}"/>
              </a:ext>
            </a:extLst>
          </p:cNvPr>
          <p:cNvSpPr>
            <a:spLocks noGrp="1"/>
          </p:cNvSpPr>
          <p:nvPr>
            <p:ph type="title"/>
          </p:nvPr>
        </p:nvSpPr>
        <p:spPr/>
        <p:txBody>
          <a:bodyPr/>
          <a:lstStyle/>
          <a:p>
            <a:pPr algn="ctr" eaLnBrk="1" hangingPunct="1"/>
            <a:r>
              <a:rPr lang="en-US" dirty="0">
                <a:latin typeface="+mn-lt"/>
              </a:rPr>
              <a:t>Homelessness and Nuisance</a:t>
            </a:r>
            <a:endParaRPr lang="en-US" sz="3600" dirty="0">
              <a:latin typeface="+mn-lt"/>
            </a:endParaRPr>
          </a:p>
        </p:txBody>
      </p:sp>
      <p:sp>
        <p:nvSpPr>
          <p:cNvPr id="8195" name="Content Placeholder 2">
            <a:extLst>
              <a:ext uri="{FF2B5EF4-FFF2-40B4-BE49-F238E27FC236}">
                <a16:creationId xmlns:a16="http://schemas.microsoft.com/office/drawing/2014/main" id="{804AB839-6639-851C-0AFA-F42D33CA628F}"/>
              </a:ext>
            </a:extLst>
          </p:cNvPr>
          <p:cNvSpPr>
            <a:spLocks noGrp="1"/>
          </p:cNvSpPr>
          <p:nvPr>
            <p:ph idx="1"/>
          </p:nvPr>
        </p:nvSpPr>
        <p:spPr>
          <a:xfrm>
            <a:off x="0" y="2194560"/>
            <a:ext cx="9144000" cy="4663440"/>
          </a:xfrm>
        </p:spPr>
        <p:txBody>
          <a:bodyPr/>
          <a:lstStyle/>
          <a:p>
            <a:pPr marL="0" marR="0"/>
            <a:r>
              <a:rPr lang="en-US" sz="3200" b="0" i="0" u="none" strike="noStrike" baseline="0" dirty="0"/>
              <a:t>Pressure on local governments to act</a:t>
            </a:r>
          </a:p>
          <a:p>
            <a:pPr marL="0" marR="0"/>
            <a:r>
              <a:rPr lang="en-US" sz="3200" b="0" i="0" u="none" strike="noStrike" baseline="0" dirty="0"/>
              <a:t>Outreach</a:t>
            </a:r>
          </a:p>
          <a:p>
            <a:pPr marL="0" marR="0"/>
            <a:r>
              <a:rPr lang="en-US" sz="3200" dirty="0"/>
              <a:t>Alternatives to outreach (public and private nuisance)</a:t>
            </a:r>
            <a:endParaRPr lang="en-US" sz="3200" b="0" i="0" u="none" strike="noStrike" baseline="0" dirty="0"/>
          </a:p>
        </p:txBody>
      </p:sp>
    </p:spTree>
    <p:extLst>
      <p:ext uri="{BB962C8B-B14F-4D97-AF65-F5344CB8AC3E}">
        <p14:creationId xmlns:p14="http://schemas.microsoft.com/office/powerpoint/2010/main" val="33124071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9F9CB6F-4A8A-2B1C-AB73-CD3510E698C6}"/>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E25BEB22-813E-3D93-74FB-C2E88C31901E}"/>
              </a:ext>
            </a:extLst>
          </p:cNvPr>
          <p:cNvSpPr>
            <a:spLocks noGrp="1"/>
          </p:cNvSpPr>
          <p:nvPr>
            <p:ph type="title"/>
          </p:nvPr>
        </p:nvSpPr>
        <p:spPr>
          <a:xfrm>
            <a:off x="2171700" y="0"/>
            <a:ext cx="6377940" cy="1293028"/>
          </a:xfrm>
        </p:spPr>
        <p:txBody>
          <a:bodyPr/>
          <a:lstStyle/>
          <a:p>
            <a:pPr algn="ctr" eaLnBrk="1" hangingPunct="1"/>
            <a:r>
              <a:rPr lang="en-US" dirty="0">
                <a:latin typeface="+mn-lt"/>
              </a:rPr>
              <a:t>Homelessness and Nuisance</a:t>
            </a:r>
            <a:endParaRPr lang="en-US" sz="3600" dirty="0">
              <a:latin typeface="+mn-lt"/>
            </a:endParaRPr>
          </a:p>
        </p:txBody>
      </p:sp>
      <p:sp>
        <p:nvSpPr>
          <p:cNvPr id="8195" name="Content Placeholder 2">
            <a:extLst>
              <a:ext uri="{FF2B5EF4-FFF2-40B4-BE49-F238E27FC236}">
                <a16:creationId xmlns:a16="http://schemas.microsoft.com/office/drawing/2014/main" id="{159BC142-BA0B-95FD-3B93-871C96969B74}"/>
              </a:ext>
            </a:extLst>
          </p:cNvPr>
          <p:cNvSpPr>
            <a:spLocks noGrp="1"/>
          </p:cNvSpPr>
          <p:nvPr>
            <p:ph idx="1"/>
          </p:nvPr>
        </p:nvSpPr>
        <p:spPr>
          <a:xfrm>
            <a:off x="0" y="1293028"/>
            <a:ext cx="9144000" cy="5564972"/>
          </a:xfrm>
        </p:spPr>
        <p:txBody>
          <a:bodyPr>
            <a:normAutofit fontScale="92500" lnSpcReduction="10000"/>
          </a:bodyPr>
          <a:lstStyle/>
          <a:p>
            <a:pPr marL="0" marR="0"/>
            <a:r>
              <a:rPr lang="en-US" sz="3200" b="0" i="0" u="none" strike="noStrike" baseline="0" dirty="0"/>
              <a:t>Nuisance Defined</a:t>
            </a:r>
          </a:p>
          <a:p>
            <a:pPr marL="0" marR="0"/>
            <a:r>
              <a:rPr lang="en-US" sz="2800" dirty="0">
                <a:effectLst/>
                <a:ea typeface="Aptos" panose="020B0004020202020204" pitchFamily="34" charset="0"/>
                <a:cs typeface="Aptos" panose="020B0004020202020204" pitchFamily="34" charset="0"/>
              </a:rPr>
              <a:t>Anything which is injurious to health, including, but not limited to, the illegal sale of controlled substances, or is indecent or offensive to the senses, or an obstruction to the free use of property, so as to interfere with the comfortable enjoyment of life or property, or unlawfully obstructs the free passage or use, in the customary manner, of any navigable lake, or river, bay, stream, canal, or basin, or any public park, square, street, or highway, is a nuisance. </a:t>
            </a:r>
            <a:r>
              <a:rPr lang="en-US" sz="2800" b="1" dirty="0">
                <a:effectLst/>
                <a:ea typeface="Aptos" panose="020B0004020202020204" pitchFamily="34" charset="0"/>
                <a:cs typeface="Aptos" panose="020B0004020202020204" pitchFamily="34" charset="0"/>
              </a:rPr>
              <a:t>Civil Code section 3479</a:t>
            </a:r>
            <a:endParaRPr lang="en-US" sz="2800" dirty="0">
              <a:effectLst/>
              <a:ea typeface="Aptos" panose="020B0004020202020204" pitchFamily="34" charset="0"/>
              <a:cs typeface="Aptos" panose="020B0004020202020204" pitchFamily="34" charset="0"/>
            </a:endParaRPr>
          </a:p>
          <a:p>
            <a:pPr marL="0" marR="0"/>
            <a:r>
              <a:rPr lang="en-US" sz="2800" dirty="0">
                <a:effectLst/>
                <a:ea typeface="Aptos" panose="020B0004020202020204" pitchFamily="34" charset="0"/>
                <a:cs typeface="Aptos" panose="020B0004020202020204" pitchFamily="34" charset="0"/>
              </a:rPr>
              <a:t>A public nuisance is one which affects at the same time an entire community or neighborhood, or any considerable number of persons, although the extent of the annoyance or damage inflicted upon individuals may be unequal. </a:t>
            </a:r>
            <a:r>
              <a:rPr lang="en-US" sz="2800" b="1" dirty="0">
                <a:effectLst/>
                <a:ea typeface="Aptos" panose="020B0004020202020204" pitchFamily="34" charset="0"/>
                <a:cs typeface="Aptos" panose="020B0004020202020204" pitchFamily="34" charset="0"/>
              </a:rPr>
              <a:t>Civil Code section 3480</a:t>
            </a:r>
            <a:endParaRPr lang="en-US" sz="2800" dirty="0">
              <a:effectLst/>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166686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400D471-D303-91CA-7AB1-9CAE1DB61AFB}"/>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45C3A678-9A22-3874-E1F5-555C0CE3390B}"/>
              </a:ext>
            </a:extLst>
          </p:cNvPr>
          <p:cNvSpPr>
            <a:spLocks noGrp="1"/>
          </p:cNvSpPr>
          <p:nvPr>
            <p:ph type="title"/>
          </p:nvPr>
        </p:nvSpPr>
        <p:spPr>
          <a:xfrm>
            <a:off x="1383030" y="685800"/>
            <a:ext cx="6377940" cy="1293028"/>
          </a:xfrm>
        </p:spPr>
        <p:txBody>
          <a:bodyPr/>
          <a:lstStyle/>
          <a:p>
            <a:pPr algn="ctr" eaLnBrk="1" hangingPunct="1"/>
            <a:r>
              <a:rPr lang="en-US" dirty="0">
                <a:latin typeface="+mn-lt"/>
              </a:rPr>
              <a:t>Local Response to Federal Immigration</a:t>
            </a:r>
          </a:p>
        </p:txBody>
      </p:sp>
      <p:sp>
        <p:nvSpPr>
          <p:cNvPr id="8195" name="Content Placeholder 2">
            <a:extLst>
              <a:ext uri="{FF2B5EF4-FFF2-40B4-BE49-F238E27FC236}">
                <a16:creationId xmlns:a16="http://schemas.microsoft.com/office/drawing/2014/main" id="{0ECC83E4-C8CE-A28B-6DC9-1ABD218B61E6}"/>
              </a:ext>
            </a:extLst>
          </p:cNvPr>
          <p:cNvSpPr>
            <a:spLocks noGrp="1"/>
          </p:cNvSpPr>
          <p:nvPr>
            <p:ph idx="1"/>
          </p:nvPr>
        </p:nvSpPr>
        <p:spPr>
          <a:xfrm>
            <a:off x="0" y="2194560"/>
            <a:ext cx="9144000" cy="4663440"/>
          </a:xfrm>
        </p:spPr>
        <p:txBody>
          <a:bodyPr/>
          <a:lstStyle/>
          <a:p>
            <a:pPr marL="0" indent="0">
              <a:buClr>
                <a:schemeClr val="tx1"/>
              </a:buClr>
              <a:buNone/>
            </a:pPr>
            <a:endParaRPr lang="en-US" dirty="0">
              <a:highlight>
                <a:srgbClr val="FFFF00"/>
              </a:highlight>
            </a:endParaRPr>
          </a:p>
          <a:p>
            <a:pPr>
              <a:buClr>
                <a:schemeClr val="tx1"/>
              </a:buClr>
            </a:pPr>
            <a:r>
              <a:rPr lang="en-US" dirty="0"/>
              <a:t>Brief overview of the U.S. DOJ January 21, 2025 interim policy changes affecting local jurisdictions regarding immigration enforcement.</a:t>
            </a:r>
          </a:p>
          <a:p>
            <a:pPr>
              <a:buClr>
                <a:schemeClr val="tx1"/>
              </a:buClr>
            </a:pPr>
            <a:r>
              <a:rPr lang="en-US" dirty="0"/>
              <a:t>California Law related to local and State immigration enforcement</a:t>
            </a:r>
          </a:p>
          <a:p>
            <a:pPr>
              <a:buClr>
                <a:schemeClr val="tx1"/>
              </a:buClr>
            </a:pPr>
            <a:r>
              <a:rPr lang="en-US" dirty="0"/>
              <a:t>SB 54 – The California Values Act</a:t>
            </a:r>
          </a:p>
          <a:p>
            <a:pPr lvl="1">
              <a:buClr>
                <a:schemeClr val="tx1"/>
              </a:buClr>
            </a:pPr>
            <a:r>
              <a:rPr lang="en-US" dirty="0"/>
              <a:t>Local application of SB 54</a:t>
            </a:r>
          </a:p>
          <a:p>
            <a:pPr>
              <a:buClr>
                <a:schemeClr val="tx1"/>
              </a:buClr>
            </a:pPr>
            <a:r>
              <a:rPr lang="en-US" dirty="0"/>
              <a:t>Litigation and Legislation</a:t>
            </a:r>
          </a:p>
        </p:txBody>
      </p:sp>
    </p:spTree>
    <p:extLst>
      <p:ext uri="{BB962C8B-B14F-4D97-AF65-F5344CB8AC3E}">
        <p14:creationId xmlns:p14="http://schemas.microsoft.com/office/powerpoint/2010/main" val="25658004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62E26-F327-129B-5046-3E6C10038D40}"/>
              </a:ext>
            </a:extLst>
          </p:cNvPr>
          <p:cNvSpPr>
            <a:spLocks noGrp="1"/>
          </p:cNvSpPr>
          <p:nvPr>
            <p:ph type="title"/>
          </p:nvPr>
        </p:nvSpPr>
        <p:spPr>
          <a:xfrm>
            <a:off x="594360" y="457200"/>
            <a:ext cx="7696200" cy="1524000"/>
          </a:xfrm>
        </p:spPr>
        <p:txBody>
          <a:bodyPr/>
          <a:lstStyle/>
          <a:p>
            <a:pPr algn="ctr"/>
            <a:r>
              <a:rPr lang="en-US" dirty="0"/>
              <a:t>Federal interim policy changes</a:t>
            </a:r>
          </a:p>
        </p:txBody>
      </p:sp>
      <p:sp>
        <p:nvSpPr>
          <p:cNvPr id="3" name="Content Placeholder 2">
            <a:extLst>
              <a:ext uri="{FF2B5EF4-FFF2-40B4-BE49-F238E27FC236}">
                <a16:creationId xmlns:a16="http://schemas.microsoft.com/office/drawing/2014/main" id="{2704578F-BB8F-57A5-C186-E827955B2EFD}"/>
              </a:ext>
            </a:extLst>
          </p:cNvPr>
          <p:cNvSpPr>
            <a:spLocks noGrp="1"/>
          </p:cNvSpPr>
          <p:nvPr>
            <p:ph idx="1"/>
          </p:nvPr>
        </p:nvSpPr>
        <p:spPr/>
        <p:txBody>
          <a:bodyPr>
            <a:normAutofit lnSpcReduction="10000"/>
          </a:bodyPr>
          <a:lstStyle/>
          <a:p>
            <a:r>
              <a:rPr lang="en-US" dirty="0"/>
              <a:t>Key Points of the January 21, 2025 U.S. DOJ memo</a:t>
            </a:r>
          </a:p>
          <a:p>
            <a:pPr lvl="1"/>
            <a:r>
              <a:rPr lang="en-US" dirty="0"/>
              <a:t>Directed FBI’s joint terrorism task force to coordinate with DHS and state and local members to support immigration policies.</a:t>
            </a:r>
          </a:p>
          <a:p>
            <a:pPr lvl="1"/>
            <a:r>
              <a:rPr lang="en-US" dirty="0"/>
              <a:t>Argues that Supremacy Clause and other federal laws prohibit state and local actors from resisting, obstructing or failing to comply with lawful immigration-related commands.</a:t>
            </a:r>
          </a:p>
          <a:p>
            <a:pPr lvl="1"/>
            <a:r>
              <a:rPr lang="en-US" dirty="0"/>
              <a:t>Instructed U.S. Attorney’s Offices and the DOJ to investigate state and local actors’ noncompliance for potential prosecution.</a:t>
            </a:r>
          </a:p>
          <a:p>
            <a:pPr lvl="1"/>
            <a:r>
              <a:rPr lang="en-US" dirty="0"/>
              <a:t>Directed the Civil Division and the Sanctuary Cities Enforcement Working Group to identify and potentially challenge laws, policies and activities inconsistent with federal initiatives.  </a:t>
            </a:r>
          </a:p>
        </p:txBody>
      </p:sp>
      <p:sp>
        <p:nvSpPr>
          <p:cNvPr id="4" name="Slide Number Placeholder 3">
            <a:extLst>
              <a:ext uri="{FF2B5EF4-FFF2-40B4-BE49-F238E27FC236}">
                <a16:creationId xmlns:a16="http://schemas.microsoft.com/office/drawing/2014/main" id="{2E3A42C9-1D10-0121-379D-633086E0EE23}"/>
              </a:ext>
            </a:extLst>
          </p:cNvPr>
          <p:cNvSpPr>
            <a:spLocks noGrp="1"/>
          </p:cNvSpPr>
          <p:nvPr>
            <p:ph type="sldNum" sz="quarter" idx="12"/>
          </p:nvPr>
        </p:nvSpPr>
        <p:spPr/>
        <p:txBody>
          <a:bodyPr/>
          <a:lstStyle/>
          <a:p>
            <a:pPr>
              <a:defRPr/>
            </a:pPr>
            <a:fld id="{D474B1C9-B4CA-40D6-91CD-17DBA61D0959}" type="slidenum">
              <a:rPr lang="en-US" smtClean="0"/>
              <a:pPr>
                <a:defRPr/>
              </a:pPr>
              <a:t>24</a:t>
            </a:fld>
            <a:endParaRPr lang="en-US" dirty="0"/>
          </a:p>
        </p:txBody>
      </p:sp>
    </p:spTree>
    <p:extLst>
      <p:ext uri="{BB962C8B-B14F-4D97-AF65-F5344CB8AC3E}">
        <p14:creationId xmlns:p14="http://schemas.microsoft.com/office/powerpoint/2010/main" val="840477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FBAB184-D778-B169-9128-15C4747484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AE5BA6-2702-C1E3-F1A4-C2C9DBDF8C89}"/>
              </a:ext>
            </a:extLst>
          </p:cNvPr>
          <p:cNvSpPr>
            <a:spLocks noGrp="1"/>
          </p:cNvSpPr>
          <p:nvPr>
            <p:ph type="title"/>
          </p:nvPr>
        </p:nvSpPr>
        <p:spPr>
          <a:xfrm>
            <a:off x="336984" y="0"/>
            <a:ext cx="8382000" cy="768350"/>
          </a:xfrm>
        </p:spPr>
        <p:txBody>
          <a:bodyPr>
            <a:normAutofit fontScale="90000"/>
          </a:bodyPr>
          <a:lstStyle/>
          <a:p>
            <a:r>
              <a:rPr lang="en-US" sz="4000" dirty="0">
                <a:latin typeface="+mn-lt"/>
              </a:rPr>
              <a:t>SB 54 - The California Values Act</a:t>
            </a:r>
          </a:p>
        </p:txBody>
      </p:sp>
      <p:sp>
        <p:nvSpPr>
          <p:cNvPr id="3" name="Content Placeholder 2">
            <a:extLst>
              <a:ext uri="{FF2B5EF4-FFF2-40B4-BE49-F238E27FC236}">
                <a16:creationId xmlns:a16="http://schemas.microsoft.com/office/drawing/2014/main" id="{FA7757EF-0E4A-AFF6-4AE2-0B05385CC152}"/>
              </a:ext>
            </a:extLst>
          </p:cNvPr>
          <p:cNvSpPr>
            <a:spLocks noGrp="1"/>
          </p:cNvSpPr>
          <p:nvPr>
            <p:ph idx="1"/>
          </p:nvPr>
        </p:nvSpPr>
        <p:spPr>
          <a:xfrm>
            <a:off x="0" y="1441640"/>
            <a:ext cx="9144000" cy="5416360"/>
          </a:xfrm>
        </p:spPr>
        <p:txBody>
          <a:bodyPr>
            <a:normAutofit/>
          </a:bodyPr>
          <a:lstStyle/>
          <a:p>
            <a:pPr marR="0">
              <a:spcAft>
                <a:spcPts val="1200"/>
              </a:spcAft>
              <a:buFont typeface="Wingdings" panose="05000000000000000000" pitchFamily="2" charset="2"/>
              <a:buChar char="ü"/>
            </a:pPr>
            <a:r>
              <a:rPr lang="en-US" sz="2800" dirty="0">
                <a:effectLst/>
                <a:ea typeface="Aptos" panose="020B0004020202020204" pitchFamily="34" charset="0"/>
                <a:cs typeface="Aptos" panose="020B0004020202020204" pitchFamily="34" charset="0"/>
              </a:rPr>
              <a:t>Codifies California Values Act (Gov. Code §§ 7284-7284.12)</a:t>
            </a:r>
          </a:p>
          <a:p>
            <a:pPr>
              <a:spcAft>
                <a:spcPts val="1200"/>
              </a:spcAft>
              <a:buFont typeface="Wingdings" panose="05000000000000000000" pitchFamily="2" charset="2"/>
              <a:buChar char="ü"/>
            </a:pPr>
            <a:r>
              <a:rPr lang="en-US" sz="3000" dirty="0">
                <a:ea typeface="Aptos" panose="020B0004020202020204" pitchFamily="34" charset="0"/>
                <a:cs typeface="Aptos" panose="020B0004020202020204" pitchFamily="34" charset="0"/>
              </a:rPr>
              <a:t>Legislature: “a relationship of trust between California’s immigrant community and state and local agencies is central to the public safety of the people of California.”</a:t>
            </a:r>
          </a:p>
          <a:p>
            <a:pPr marR="0">
              <a:spcAft>
                <a:spcPts val="1200"/>
              </a:spcAft>
              <a:buFont typeface="Wingdings" panose="05000000000000000000" pitchFamily="2" charset="2"/>
              <a:buChar char="ü"/>
            </a:pPr>
            <a:r>
              <a:rPr lang="en-US" sz="2800" dirty="0">
                <a:effectLst/>
                <a:ea typeface="Aptos" panose="020B0004020202020204" pitchFamily="34" charset="0"/>
                <a:cs typeface="Aptos" panose="020B0004020202020204" pitchFamily="34" charset="0"/>
              </a:rPr>
              <a:t>Repeals Health &amp; Safety Code § 11369 (notice to federal agencies of suspected noncitizens’ arrest in drug-related offenses)</a:t>
            </a:r>
            <a:endParaRPr lang="en-US" sz="2800" dirty="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5136742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A4D29-F34C-7FF2-C2E3-61295A9560C6}"/>
              </a:ext>
            </a:extLst>
          </p:cNvPr>
          <p:cNvSpPr>
            <a:spLocks noGrp="1"/>
          </p:cNvSpPr>
          <p:nvPr>
            <p:ph type="title"/>
          </p:nvPr>
        </p:nvSpPr>
        <p:spPr>
          <a:xfrm>
            <a:off x="336984" y="152400"/>
            <a:ext cx="8382000" cy="768350"/>
          </a:xfrm>
        </p:spPr>
        <p:txBody>
          <a:bodyPr>
            <a:normAutofit fontScale="90000"/>
          </a:bodyPr>
          <a:lstStyle/>
          <a:p>
            <a:r>
              <a:rPr lang="en-US" sz="4000" dirty="0">
                <a:latin typeface="+mn-lt"/>
              </a:rPr>
              <a:t>SB 54 - The California Values Act</a:t>
            </a:r>
          </a:p>
        </p:txBody>
      </p:sp>
      <p:sp>
        <p:nvSpPr>
          <p:cNvPr id="3" name="Content Placeholder 2">
            <a:extLst>
              <a:ext uri="{FF2B5EF4-FFF2-40B4-BE49-F238E27FC236}">
                <a16:creationId xmlns:a16="http://schemas.microsoft.com/office/drawing/2014/main" id="{BEFDEFEA-1723-7570-CAED-5C88BC4CF1EA}"/>
              </a:ext>
            </a:extLst>
          </p:cNvPr>
          <p:cNvSpPr>
            <a:spLocks noGrp="1"/>
          </p:cNvSpPr>
          <p:nvPr>
            <p:ph idx="1"/>
          </p:nvPr>
        </p:nvSpPr>
        <p:spPr>
          <a:xfrm>
            <a:off x="0" y="1441640"/>
            <a:ext cx="9144000" cy="5416360"/>
          </a:xfrm>
        </p:spPr>
        <p:txBody>
          <a:bodyPr>
            <a:normAutofit lnSpcReduction="10000"/>
          </a:bodyPr>
          <a:lstStyle/>
          <a:p>
            <a:pPr marL="0" marR="0" indent="0">
              <a:spcAft>
                <a:spcPts val="1200"/>
              </a:spcAft>
              <a:buNone/>
            </a:pPr>
            <a:r>
              <a:rPr lang="en-US" sz="2800" dirty="0">
                <a:effectLst/>
                <a:ea typeface="Aptos" panose="020B0004020202020204" pitchFamily="34" charset="0"/>
                <a:cs typeface="Aptos" panose="020B0004020202020204" pitchFamily="34" charset="0"/>
              </a:rPr>
              <a:t>Purpose: Protect the safety and well-being of Californians</a:t>
            </a:r>
            <a:r>
              <a:rPr lang="en-US" sz="2800" dirty="0">
                <a:ea typeface="Aptos" panose="020B0004020202020204" pitchFamily="34" charset="0"/>
                <a:cs typeface="Aptos" panose="020B0004020202020204" pitchFamily="34" charset="0"/>
              </a:rPr>
              <a:t>,</a:t>
            </a:r>
            <a:r>
              <a:rPr lang="en-US" sz="2800" dirty="0">
                <a:effectLst/>
                <a:ea typeface="Aptos" panose="020B0004020202020204" pitchFamily="34" charset="0"/>
                <a:cs typeface="Aptos" panose="020B0004020202020204" pitchFamily="34" charset="0"/>
              </a:rPr>
              <a:t> ensuring that local resources are not used for mass deportation and separation of families.</a:t>
            </a:r>
          </a:p>
          <a:p>
            <a:pPr marR="0">
              <a:spcAft>
                <a:spcPts val="1200"/>
              </a:spcAft>
              <a:buFont typeface="Wingdings" panose="05000000000000000000" pitchFamily="2" charset="2"/>
              <a:buChar char="ü"/>
            </a:pPr>
            <a:r>
              <a:rPr lang="en-US" sz="2800" dirty="0">
                <a:effectLst/>
                <a:ea typeface="Aptos" panose="020B0004020202020204" pitchFamily="34" charset="0"/>
                <a:cs typeface="Aptos" panose="020B0004020202020204" pitchFamily="34" charset="0"/>
              </a:rPr>
              <a:t>Amends the TRUST Act to prevent law enforcement from cooperating with immigration holds, notifications, and transfer requests (Gov. Code §§ 7282, 7282.5)</a:t>
            </a:r>
          </a:p>
          <a:p>
            <a:pPr>
              <a:spcAft>
                <a:spcPts val="1200"/>
              </a:spcAft>
              <a:buFont typeface="Wingdings" panose="05000000000000000000" pitchFamily="2" charset="2"/>
              <a:buChar char="ü"/>
            </a:pPr>
            <a:r>
              <a:rPr lang="en-US" sz="3000" dirty="0">
                <a:ea typeface="Aptos" panose="020B0004020202020204" pitchFamily="34" charset="0"/>
                <a:cs typeface="Aptos" panose="020B0004020202020204" pitchFamily="34" charset="0"/>
              </a:rPr>
              <a:t>Before AB 54, the Act described circumstances when law enforcement could detain an individual past their scheduled release due to a hold request from immigration authorities.</a:t>
            </a:r>
          </a:p>
        </p:txBody>
      </p:sp>
    </p:spTree>
    <p:extLst>
      <p:ext uri="{BB962C8B-B14F-4D97-AF65-F5344CB8AC3E}">
        <p14:creationId xmlns:p14="http://schemas.microsoft.com/office/powerpoint/2010/main" val="926315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B71232F-AB9A-48A9-FED7-BFAACE0265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77A867-824D-E633-5A15-3A9311733119}"/>
              </a:ext>
            </a:extLst>
          </p:cNvPr>
          <p:cNvSpPr>
            <a:spLocks noGrp="1"/>
          </p:cNvSpPr>
          <p:nvPr>
            <p:ph type="title"/>
          </p:nvPr>
        </p:nvSpPr>
        <p:spPr>
          <a:xfrm>
            <a:off x="336984" y="0"/>
            <a:ext cx="8382000" cy="768350"/>
          </a:xfrm>
        </p:spPr>
        <p:txBody>
          <a:bodyPr>
            <a:normAutofit fontScale="90000"/>
          </a:bodyPr>
          <a:lstStyle/>
          <a:p>
            <a:r>
              <a:rPr lang="en-US" sz="4000" dirty="0">
                <a:latin typeface="+mn-lt"/>
              </a:rPr>
              <a:t>SB 54 - The California Values Act</a:t>
            </a:r>
            <a:endParaRPr lang="en-US" sz="4000" dirty="0"/>
          </a:p>
        </p:txBody>
      </p:sp>
      <p:sp>
        <p:nvSpPr>
          <p:cNvPr id="3" name="Content Placeholder 2">
            <a:extLst>
              <a:ext uri="{FF2B5EF4-FFF2-40B4-BE49-F238E27FC236}">
                <a16:creationId xmlns:a16="http://schemas.microsoft.com/office/drawing/2014/main" id="{6DBE3E9B-9FF6-B615-C853-1CC8C8891761}"/>
              </a:ext>
            </a:extLst>
          </p:cNvPr>
          <p:cNvSpPr>
            <a:spLocks noGrp="1"/>
          </p:cNvSpPr>
          <p:nvPr>
            <p:ph idx="1"/>
          </p:nvPr>
        </p:nvSpPr>
        <p:spPr>
          <a:xfrm>
            <a:off x="0" y="838200"/>
            <a:ext cx="9144000" cy="6019800"/>
          </a:xfrm>
        </p:spPr>
        <p:txBody>
          <a:bodyPr>
            <a:normAutofit/>
          </a:bodyPr>
          <a:lstStyle/>
          <a:p>
            <a:pPr marL="0" marR="0" indent="0">
              <a:spcAft>
                <a:spcPts val="1200"/>
              </a:spcAft>
              <a:buNone/>
            </a:pPr>
            <a:r>
              <a:rPr lang="en-US" sz="2400" dirty="0">
                <a:effectLst/>
                <a:ea typeface="Aptos" panose="020B0004020202020204" pitchFamily="34" charset="0"/>
                <a:cs typeface="Aptos" panose="020B0004020202020204" pitchFamily="34" charset="0"/>
              </a:rPr>
              <a:t>California law enforcement agencies are prevented from using local resources to:</a:t>
            </a: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Investigate, detain, or arrest individuals solely for immigration enforcement purposes.</a:t>
            </a:r>
            <a:endParaRPr lang="en-US" sz="2400" dirty="0">
              <a:ea typeface="Aptos" panose="020B0004020202020204" pitchFamily="34" charset="0"/>
              <a:cs typeface="Aptos" panose="020B0004020202020204" pitchFamily="34" charset="0"/>
            </a:endParaRP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Inquire about a person’s immigration status during routine policing.</a:t>
            </a:r>
            <a:endParaRPr lang="en-US" sz="2400" dirty="0">
              <a:ea typeface="Aptos" panose="020B0004020202020204" pitchFamily="34" charset="0"/>
              <a:cs typeface="Aptos" panose="020B0004020202020204" pitchFamily="34" charset="0"/>
            </a:endParaRP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Provide ICE with personal information, such as addresses or release dates, unless publicly available.</a:t>
            </a:r>
            <a:endParaRPr lang="en-US" sz="2400" dirty="0">
              <a:ea typeface="Aptos" panose="020B0004020202020204" pitchFamily="34" charset="0"/>
              <a:cs typeface="Aptos" panose="020B0004020202020204" pitchFamily="34" charset="0"/>
            </a:endParaRP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Hold individuals for ICE detainers without a judicial warrant.</a:t>
            </a:r>
            <a:endParaRPr lang="en-US" sz="2400" dirty="0">
              <a:ea typeface="Aptos" panose="020B0004020202020204" pitchFamily="34" charset="0"/>
              <a:cs typeface="Aptos" panose="020B0004020202020204" pitchFamily="34" charset="0"/>
            </a:endParaRP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Enter into contracts with the federal government to detain individuals for immigration purposes.</a:t>
            </a:r>
          </a:p>
        </p:txBody>
      </p:sp>
    </p:spTree>
    <p:extLst>
      <p:ext uri="{BB962C8B-B14F-4D97-AF65-F5344CB8AC3E}">
        <p14:creationId xmlns:p14="http://schemas.microsoft.com/office/powerpoint/2010/main" val="2106479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9285B9C-B07C-9B61-8FAF-438B5FFA49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8B0C85-E733-6880-839D-4760036F8DDB}"/>
              </a:ext>
            </a:extLst>
          </p:cNvPr>
          <p:cNvSpPr>
            <a:spLocks noGrp="1"/>
          </p:cNvSpPr>
          <p:nvPr>
            <p:ph type="title"/>
          </p:nvPr>
        </p:nvSpPr>
        <p:spPr>
          <a:xfrm>
            <a:off x="381000" y="-6350"/>
            <a:ext cx="8382000" cy="996950"/>
          </a:xfrm>
        </p:spPr>
        <p:txBody>
          <a:bodyPr/>
          <a:lstStyle/>
          <a:p>
            <a:pPr algn="ctr"/>
            <a:r>
              <a:rPr lang="en-US" sz="3000" dirty="0">
                <a:latin typeface="+mn-lt"/>
              </a:rPr>
              <a:t>Law Enforcement &amp; Federal Immigration Authoritie</a:t>
            </a:r>
            <a:r>
              <a:rPr lang="en-US" sz="3000" dirty="0"/>
              <a:t>s</a:t>
            </a:r>
          </a:p>
        </p:txBody>
      </p:sp>
      <p:sp>
        <p:nvSpPr>
          <p:cNvPr id="3" name="Content Placeholder 2">
            <a:extLst>
              <a:ext uri="{FF2B5EF4-FFF2-40B4-BE49-F238E27FC236}">
                <a16:creationId xmlns:a16="http://schemas.microsoft.com/office/drawing/2014/main" id="{22C25894-FCBE-0FBE-0645-2617866471F2}"/>
              </a:ext>
            </a:extLst>
          </p:cNvPr>
          <p:cNvSpPr>
            <a:spLocks noGrp="1"/>
          </p:cNvSpPr>
          <p:nvPr>
            <p:ph idx="1"/>
          </p:nvPr>
        </p:nvSpPr>
        <p:spPr>
          <a:xfrm>
            <a:off x="0" y="1143000"/>
            <a:ext cx="9144000" cy="5715000"/>
          </a:xfrm>
        </p:spPr>
        <p:txBody>
          <a:bodyPr>
            <a:normAutofit lnSpcReduction="10000"/>
          </a:bodyPr>
          <a:lstStyle/>
          <a:p>
            <a:pPr marL="0" marR="0" indent="0">
              <a:spcAft>
                <a:spcPts val="1200"/>
              </a:spcAft>
              <a:buNone/>
            </a:pPr>
            <a:r>
              <a:rPr lang="en-US" sz="2400" dirty="0">
                <a:effectLst/>
                <a:ea typeface="Aptos" panose="020B0004020202020204" pitchFamily="34" charset="0"/>
                <a:cs typeface="Aptos" panose="020B0004020202020204" pitchFamily="34" charset="0"/>
              </a:rPr>
              <a:t>SB 54 restricts local agencies from assisting with civil immigration enforcement, but it does allow limited cooperation:</a:t>
            </a:r>
          </a:p>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Serious or violent felonies (as defined in PC § 1192.7(c)).</a:t>
            </a:r>
          </a:p>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Human trafficking, child abuse, and gang-related offenses.</a:t>
            </a:r>
          </a:p>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Terrorism investigations or threats to public safety.</a:t>
            </a:r>
          </a:p>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Participation in federal task forces investigating serious crimes (as long as immigration enforcement is not the primary focus).</a:t>
            </a:r>
          </a:p>
          <a:p>
            <a:pPr marL="0" indent="0">
              <a:spcAft>
                <a:spcPts val="1200"/>
              </a:spcAft>
              <a:buNone/>
            </a:pPr>
            <a:r>
              <a:rPr lang="en-US" sz="2400" dirty="0">
                <a:ea typeface="Aptos" panose="020B0004020202020204" pitchFamily="34" charset="0"/>
                <a:cs typeface="Aptos" panose="020B0004020202020204" pitchFamily="34" charset="0"/>
              </a:rPr>
              <a:t>Note: Under </a:t>
            </a:r>
            <a:r>
              <a:rPr lang="en-US" sz="2400" dirty="0">
                <a:effectLst/>
                <a:ea typeface="Aptos" panose="020B0004020202020204" pitchFamily="34" charset="0"/>
                <a:cs typeface="Aptos" panose="020B0004020202020204" pitchFamily="34" charset="0"/>
              </a:rPr>
              <a:t>8 U.S.C. § 1373, local governments cannot prohibit the exchange of immigration status information with federal authorities. SB 54 ensures that sharing this information remains voluntary, except where required by law.</a:t>
            </a:r>
          </a:p>
        </p:txBody>
      </p:sp>
    </p:spTree>
    <p:extLst>
      <p:ext uri="{BB962C8B-B14F-4D97-AF65-F5344CB8AC3E}">
        <p14:creationId xmlns:p14="http://schemas.microsoft.com/office/powerpoint/2010/main" val="2834447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BA68149-C288-2254-AC64-D86700AE35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AE84E2-6415-15E8-CFA3-54A9E9207EE6}"/>
              </a:ext>
            </a:extLst>
          </p:cNvPr>
          <p:cNvSpPr>
            <a:spLocks noGrp="1"/>
          </p:cNvSpPr>
          <p:nvPr>
            <p:ph type="title"/>
          </p:nvPr>
        </p:nvSpPr>
        <p:spPr>
          <a:xfrm>
            <a:off x="381000" y="0"/>
            <a:ext cx="8382000" cy="996950"/>
          </a:xfrm>
        </p:spPr>
        <p:txBody>
          <a:bodyPr>
            <a:normAutofit fontScale="90000"/>
          </a:bodyPr>
          <a:lstStyle/>
          <a:p>
            <a:pPr algn="ctr"/>
            <a:br>
              <a:rPr lang="en-US" sz="3000" dirty="0"/>
            </a:br>
            <a:r>
              <a:rPr lang="en-US" sz="3000" dirty="0"/>
              <a:t>Law Enforcement &amp; Federal Immigration Authorities</a:t>
            </a:r>
          </a:p>
        </p:txBody>
      </p:sp>
      <p:sp>
        <p:nvSpPr>
          <p:cNvPr id="3" name="Content Placeholder 2">
            <a:extLst>
              <a:ext uri="{FF2B5EF4-FFF2-40B4-BE49-F238E27FC236}">
                <a16:creationId xmlns:a16="http://schemas.microsoft.com/office/drawing/2014/main" id="{71B755FA-1D71-DB92-4ACD-4F8C55AC6D59}"/>
              </a:ext>
            </a:extLst>
          </p:cNvPr>
          <p:cNvSpPr>
            <a:spLocks noGrp="1"/>
          </p:cNvSpPr>
          <p:nvPr>
            <p:ph idx="1"/>
          </p:nvPr>
        </p:nvSpPr>
        <p:spPr>
          <a:xfrm>
            <a:off x="0" y="1371600"/>
            <a:ext cx="9144000" cy="5486400"/>
          </a:xfrm>
        </p:spPr>
        <p:txBody>
          <a:bodyPr>
            <a:normAutofit lnSpcReduction="10000"/>
          </a:bodyPr>
          <a:lstStyle/>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Juveniles: local law enforcement is free to not report noncitizen youths (see WIC §§ 202, 827, and 828)</a:t>
            </a:r>
          </a:p>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SB 54 does not mandate cooperation with ICE under any circumstances. Local governments may impose stronger protection and adopt stronger policy.</a:t>
            </a:r>
          </a:p>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The Values Act does not prohibit a law enforcement agency from exchanging information regarding a person’s immigration status with governmental entities, including immigration authorities (8 U.S.C. § 1373; 8 U.S.C. § 1644).</a:t>
            </a:r>
          </a:p>
          <a:p>
            <a:pPr marR="0">
              <a:spcAft>
                <a:spcPts val="1200"/>
              </a:spcAft>
              <a:buFont typeface="Wingdings" panose="05000000000000000000" pitchFamily="2" charset="2"/>
              <a:buChar char="v"/>
            </a:pPr>
            <a:r>
              <a:rPr lang="en-US" sz="2400" dirty="0">
                <a:ea typeface="Aptos" panose="020B0004020202020204" pitchFamily="34" charset="0"/>
                <a:cs typeface="Aptos" panose="020B0004020202020204" pitchFamily="34" charset="0"/>
              </a:rPr>
              <a:t>Immigration officials may not compel state and local agencies to expend funds or resources.</a:t>
            </a:r>
          </a:p>
          <a:p>
            <a:pPr marR="0">
              <a:spcAft>
                <a:spcPts val="1200"/>
              </a:spcAft>
              <a:buFont typeface="Wingdings" panose="05000000000000000000" pitchFamily="2" charset="2"/>
              <a:buChar char="v"/>
            </a:pPr>
            <a:r>
              <a:rPr lang="en-US" sz="2400" dirty="0">
                <a:effectLst/>
                <a:ea typeface="Aptos" panose="020B0004020202020204" pitchFamily="34" charset="0"/>
                <a:cs typeface="Aptos" panose="020B0004020202020204" pitchFamily="34" charset="0"/>
              </a:rPr>
              <a:t>The 10</a:t>
            </a:r>
            <a:r>
              <a:rPr lang="en-US" sz="2400" baseline="30000" dirty="0">
                <a:effectLst/>
                <a:ea typeface="Aptos" panose="020B0004020202020204" pitchFamily="34" charset="0"/>
                <a:cs typeface="Aptos" panose="020B0004020202020204" pitchFamily="34" charset="0"/>
              </a:rPr>
              <a:t>th</a:t>
            </a:r>
            <a:r>
              <a:rPr lang="en-US" sz="2400" dirty="0">
                <a:effectLst/>
                <a:ea typeface="Aptos" panose="020B0004020202020204" pitchFamily="34" charset="0"/>
                <a:cs typeface="Aptos" panose="020B0004020202020204" pitchFamily="34" charset="0"/>
              </a:rPr>
              <a:t> Amendment </a:t>
            </a:r>
            <a:r>
              <a:rPr lang="en-US" sz="2400" dirty="0">
                <a:ea typeface="Aptos" panose="020B0004020202020204" pitchFamily="34" charset="0"/>
                <a:cs typeface="Aptos" panose="020B0004020202020204" pitchFamily="34" charset="0"/>
              </a:rPr>
              <a:t>prohibits commandeering the states, cities, counties, and law enforcement.</a:t>
            </a:r>
            <a:endParaRPr lang="en-US" dirty="0"/>
          </a:p>
        </p:txBody>
      </p:sp>
    </p:spTree>
    <p:extLst>
      <p:ext uri="{BB962C8B-B14F-4D97-AF65-F5344CB8AC3E}">
        <p14:creationId xmlns:p14="http://schemas.microsoft.com/office/powerpoint/2010/main" val="3395536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89E94D8-36D8-C1AA-99D8-6B1C11F553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7EA7EC-3746-CEE3-03B0-4FDB9FB31BE4}"/>
              </a:ext>
            </a:extLst>
          </p:cNvPr>
          <p:cNvSpPr>
            <a:spLocks noGrp="1"/>
          </p:cNvSpPr>
          <p:nvPr>
            <p:ph type="title"/>
          </p:nvPr>
        </p:nvSpPr>
        <p:spPr>
          <a:xfrm>
            <a:off x="457200" y="228600"/>
            <a:ext cx="8229600" cy="2057400"/>
          </a:xfrm>
        </p:spPr>
        <p:txBody>
          <a:bodyPr>
            <a:normAutofit/>
          </a:bodyPr>
          <a:lstStyle/>
          <a:p>
            <a:pPr algn="ctr" eaLnBrk="1" fontAlgn="auto" hangingPunct="1">
              <a:spcAft>
                <a:spcPts val="0"/>
              </a:spcAft>
              <a:defRPr/>
            </a:pPr>
            <a:r>
              <a:rPr lang="en-US" dirty="0"/>
              <a:t>Roadmap</a:t>
            </a:r>
          </a:p>
        </p:txBody>
      </p:sp>
      <p:sp>
        <p:nvSpPr>
          <p:cNvPr id="7171" name="Content Placeholder 2">
            <a:extLst>
              <a:ext uri="{FF2B5EF4-FFF2-40B4-BE49-F238E27FC236}">
                <a16:creationId xmlns:a16="http://schemas.microsoft.com/office/drawing/2014/main" id="{B1C30238-97D2-2EC5-D05A-590F4A05C139}"/>
              </a:ext>
            </a:extLst>
          </p:cNvPr>
          <p:cNvSpPr>
            <a:spLocks noGrp="1"/>
          </p:cNvSpPr>
          <p:nvPr>
            <p:ph idx="1"/>
          </p:nvPr>
        </p:nvSpPr>
        <p:spPr>
          <a:xfrm>
            <a:off x="0" y="1981200"/>
            <a:ext cx="9144000" cy="4876800"/>
          </a:xfrm>
        </p:spPr>
        <p:txBody>
          <a:bodyPr/>
          <a:lstStyle/>
          <a:p>
            <a:pPr eaLnBrk="1" hangingPunct="1"/>
            <a:r>
              <a:rPr lang="en-US" sz="3200" dirty="0"/>
              <a:t>Due Process and Censure</a:t>
            </a:r>
          </a:p>
          <a:p>
            <a:pPr lvl="1" eaLnBrk="1" hangingPunct="1"/>
            <a:r>
              <a:rPr lang="en-US" sz="2800" dirty="0"/>
              <a:t>When councilmembers go rogue</a:t>
            </a:r>
          </a:p>
          <a:p>
            <a:pPr marL="393700" lvl="1" indent="0" eaLnBrk="1" hangingPunct="1">
              <a:buNone/>
            </a:pPr>
            <a:endParaRPr lang="en-US" dirty="0"/>
          </a:p>
          <a:p>
            <a:pPr eaLnBrk="1" hangingPunct="1"/>
            <a:r>
              <a:rPr lang="en-US" sz="3200" dirty="0"/>
              <a:t>Homelessness and Nuisances</a:t>
            </a:r>
          </a:p>
          <a:p>
            <a:pPr lvl="1"/>
            <a:r>
              <a:rPr lang="en-US" sz="2800" dirty="0"/>
              <a:t>Is there another way?</a:t>
            </a:r>
          </a:p>
          <a:p>
            <a:pPr marL="393700" lvl="1" indent="0" eaLnBrk="1" hangingPunct="1">
              <a:buNone/>
            </a:pPr>
            <a:endParaRPr lang="en-US" dirty="0"/>
          </a:p>
          <a:p>
            <a:pPr eaLnBrk="1" hangingPunct="1"/>
            <a:r>
              <a:rPr lang="en-US" sz="3200" dirty="0"/>
              <a:t>Local Response to Federal Immigration</a:t>
            </a:r>
          </a:p>
          <a:p>
            <a:pPr lvl="1"/>
            <a:r>
              <a:rPr lang="en-US" sz="2800" dirty="0"/>
              <a:t>SB 54 and the intersection of state and federal law</a:t>
            </a:r>
          </a:p>
          <a:p>
            <a:pPr marL="0" indent="0" eaLnBrk="1" hangingPunct="1">
              <a:buNone/>
            </a:pPr>
            <a:endParaRPr lang="en-US" dirty="0"/>
          </a:p>
        </p:txBody>
      </p:sp>
    </p:spTree>
    <p:extLst>
      <p:ext uri="{BB962C8B-B14F-4D97-AF65-F5344CB8AC3E}">
        <p14:creationId xmlns:p14="http://schemas.microsoft.com/office/powerpoint/2010/main" val="18835188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AD2AA3F4-1F0D-2849-FFB6-E9DC5DD72B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650EF7-F488-7138-4831-E8730A4807F6}"/>
              </a:ext>
            </a:extLst>
          </p:cNvPr>
          <p:cNvSpPr>
            <a:spLocks noGrp="1"/>
          </p:cNvSpPr>
          <p:nvPr>
            <p:ph type="title"/>
          </p:nvPr>
        </p:nvSpPr>
        <p:spPr>
          <a:xfrm>
            <a:off x="381000" y="0"/>
            <a:ext cx="8382000" cy="685800"/>
          </a:xfrm>
        </p:spPr>
        <p:txBody>
          <a:bodyPr/>
          <a:lstStyle/>
          <a:p>
            <a:pPr algn="ctr"/>
            <a:r>
              <a:rPr lang="en-US" b="1" dirty="0">
                <a:latin typeface="+mn-lt"/>
              </a:rPr>
              <a:t>APPLICATION</a:t>
            </a:r>
            <a:endParaRPr lang="en-US" dirty="0">
              <a:latin typeface="+mn-lt"/>
            </a:endParaRPr>
          </a:p>
        </p:txBody>
      </p:sp>
      <p:sp>
        <p:nvSpPr>
          <p:cNvPr id="3" name="Content Placeholder 2">
            <a:extLst>
              <a:ext uri="{FF2B5EF4-FFF2-40B4-BE49-F238E27FC236}">
                <a16:creationId xmlns:a16="http://schemas.microsoft.com/office/drawing/2014/main" id="{2277B77E-2679-BC8E-C0B4-6DC91E7A9902}"/>
              </a:ext>
            </a:extLst>
          </p:cNvPr>
          <p:cNvSpPr>
            <a:spLocks noGrp="1"/>
          </p:cNvSpPr>
          <p:nvPr>
            <p:ph idx="1"/>
          </p:nvPr>
        </p:nvSpPr>
        <p:spPr>
          <a:xfrm>
            <a:off x="0" y="1066800"/>
            <a:ext cx="9144000" cy="5791200"/>
          </a:xfrm>
        </p:spPr>
        <p:txBody>
          <a:bodyPr>
            <a:normAutofit fontScale="92500" lnSpcReduction="10000"/>
          </a:bodyPr>
          <a:lstStyle/>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Train law enforcement personnel on the limitations of SB 54.</a:t>
            </a:r>
          </a:p>
          <a:p>
            <a:pPr lvl="1">
              <a:spcAft>
                <a:spcPts val="1200"/>
              </a:spcAft>
              <a:buFont typeface="Wingdings" panose="05000000000000000000" pitchFamily="2" charset="2"/>
              <a:buChar char="ü"/>
            </a:pPr>
            <a:r>
              <a:rPr lang="en-US" dirty="0">
                <a:effectLst/>
                <a:ea typeface="Aptos" panose="020B0004020202020204" pitchFamily="34" charset="0"/>
                <a:cs typeface="Aptos" panose="020B0004020202020204" pitchFamily="34" charset="0"/>
              </a:rPr>
              <a:t>Do not share personal information with immigration agencies unless it's public</a:t>
            </a:r>
          </a:p>
          <a:p>
            <a:pPr lvl="1">
              <a:spcAft>
                <a:spcPts val="1200"/>
              </a:spcAft>
              <a:buFont typeface="Wingdings" panose="05000000000000000000" pitchFamily="2" charset="2"/>
              <a:buChar char="ü"/>
            </a:pPr>
            <a:r>
              <a:rPr lang="en-US" dirty="0">
                <a:effectLst/>
                <a:ea typeface="Aptos" panose="020B0004020202020204" pitchFamily="34" charset="0"/>
                <a:cs typeface="Aptos" panose="020B0004020202020204" pitchFamily="34" charset="0"/>
              </a:rPr>
              <a:t>Local law enforcement can notify immigration agents of arrestee’s release date if the information is already public.</a:t>
            </a:r>
          </a:p>
          <a:p>
            <a:pPr lvl="1">
              <a:spcAft>
                <a:spcPts val="1200"/>
              </a:spcAft>
              <a:buFont typeface="Wingdings" panose="05000000000000000000" pitchFamily="2" charset="2"/>
              <a:buChar char="ü"/>
            </a:pPr>
            <a:r>
              <a:rPr lang="en-US" dirty="0">
                <a:effectLst/>
                <a:ea typeface="Aptos" panose="020B0004020202020204" pitchFamily="34" charset="0"/>
                <a:cs typeface="Aptos" panose="020B0004020202020204" pitchFamily="34" charset="0"/>
              </a:rPr>
              <a:t>No state or local law enforcement agency will detain or transfer any person for deportation without a judicial warrant.</a:t>
            </a:r>
          </a:p>
          <a:p>
            <a:pPr lvl="1">
              <a:spcAft>
                <a:spcPts val="1200"/>
              </a:spcAft>
              <a:buFont typeface="Wingdings" panose="05000000000000000000" pitchFamily="2" charset="2"/>
              <a:buChar char="ü"/>
            </a:pPr>
            <a:r>
              <a:rPr lang="en-US" dirty="0">
                <a:effectLst/>
                <a:ea typeface="Aptos" panose="020B0004020202020204" pitchFamily="34" charset="0"/>
                <a:cs typeface="Aptos" panose="020B0004020202020204" pitchFamily="34" charset="0"/>
              </a:rPr>
              <a:t>Law enforcement agencies are prohibited from using immigration agents as translators</a:t>
            </a: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Develop clear policies that distinguish between criminal law enforcement and immigration enforcement.</a:t>
            </a: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Ensure transparency by adhering to reporting requirements for transfers to ICE in permitted cases.</a:t>
            </a:r>
          </a:p>
          <a:p>
            <a:pPr marR="0">
              <a:spcAft>
                <a:spcPts val="1200"/>
              </a:spcAft>
              <a:buFont typeface="Wingdings" panose="05000000000000000000" pitchFamily="2" charset="2"/>
              <a:buChar char="ü"/>
            </a:pPr>
            <a:r>
              <a:rPr lang="en-US" sz="2400" dirty="0">
                <a:effectLst/>
                <a:ea typeface="Aptos" panose="020B0004020202020204" pitchFamily="34" charset="0"/>
                <a:cs typeface="Aptos" panose="020B0004020202020204" pitchFamily="34" charset="0"/>
              </a:rPr>
              <a:t>Review contracts and agreements with federal agencies to ensure they do not conflict with state </a:t>
            </a:r>
            <a:r>
              <a:rPr lang="en-US" sz="2400">
                <a:effectLst/>
                <a:ea typeface="Aptos" panose="020B0004020202020204" pitchFamily="34" charset="0"/>
                <a:cs typeface="Aptos" panose="020B0004020202020204" pitchFamily="34" charset="0"/>
              </a:rPr>
              <a:t>law.</a:t>
            </a:r>
            <a:endParaRPr lang="en-US" dirty="0"/>
          </a:p>
        </p:txBody>
      </p:sp>
    </p:spTree>
    <p:extLst>
      <p:ext uri="{BB962C8B-B14F-4D97-AF65-F5344CB8AC3E}">
        <p14:creationId xmlns:p14="http://schemas.microsoft.com/office/powerpoint/2010/main" val="2742305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C7DD6-16B4-B241-4EEE-95B09B9CD24B}"/>
              </a:ext>
            </a:extLst>
          </p:cNvPr>
          <p:cNvSpPr>
            <a:spLocks noGrp="1"/>
          </p:cNvSpPr>
          <p:nvPr>
            <p:ph type="title"/>
          </p:nvPr>
        </p:nvSpPr>
        <p:spPr>
          <a:xfrm>
            <a:off x="1383030" y="746126"/>
            <a:ext cx="6377940" cy="1293028"/>
          </a:xfrm>
        </p:spPr>
        <p:txBody>
          <a:bodyPr/>
          <a:lstStyle/>
          <a:p>
            <a:pPr algn="ctr"/>
            <a:r>
              <a:rPr lang="en-US" dirty="0"/>
              <a:t>Litigation &amp; Legislation</a:t>
            </a:r>
          </a:p>
        </p:txBody>
      </p:sp>
      <p:sp>
        <p:nvSpPr>
          <p:cNvPr id="3" name="Content Placeholder 2">
            <a:extLst>
              <a:ext uri="{FF2B5EF4-FFF2-40B4-BE49-F238E27FC236}">
                <a16:creationId xmlns:a16="http://schemas.microsoft.com/office/drawing/2014/main" id="{DD744C26-565C-B418-A148-B7092DAE0CDC}"/>
              </a:ext>
            </a:extLst>
          </p:cNvPr>
          <p:cNvSpPr>
            <a:spLocks noGrp="1"/>
          </p:cNvSpPr>
          <p:nvPr>
            <p:ph idx="1"/>
          </p:nvPr>
        </p:nvSpPr>
        <p:spPr/>
        <p:txBody>
          <a:bodyPr>
            <a:normAutofit/>
          </a:bodyPr>
          <a:lstStyle/>
          <a:p>
            <a:r>
              <a:rPr lang="en-US" i="1" dirty="0"/>
              <a:t>City and County of San Francisco v. Trump, 921 F.3d 865 (9</a:t>
            </a:r>
            <a:r>
              <a:rPr lang="en-US" i="1" baseline="30000" dirty="0"/>
              <a:t>th</a:t>
            </a:r>
            <a:r>
              <a:rPr lang="en-US" i="1" dirty="0"/>
              <a:t> Cir. 2019)</a:t>
            </a:r>
          </a:p>
          <a:p>
            <a:pPr lvl="1"/>
            <a:r>
              <a:rPr lang="en-US" i="1" dirty="0"/>
              <a:t>Ninth Circuit rejected the argument that the Supremacy Clause compels state and local agencies to comply: States have “the right, pursuant to the commandeering rule, to refrain from assisting with federal efforts.” (Id.</a:t>
            </a:r>
            <a:r>
              <a:rPr lang="en-US" dirty="0"/>
              <a:t>, at pgs. 888-891)</a:t>
            </a:r>
          </a:p>
        </p:txBody>
      </p:sp>
      <p:sp>
        <p:nvSpPr>
          <p:cNvPr id="4" name="Slide Number Placeholder 3">
            <a:extLst>
              <a:ext uri="{FF2B5EF4-FFF2-40B4-BE49-F238E27FC236}">
                <a16:creationId xmlns:a16="http://schemas.microsoft.com/office/drawing/2014/main" id="{F05CB608-9967-F8AA-3891-5919AD81B417}"/>
              </a:ext>
            </a:extLst>
          </p:cNvPr>
          <p:cNvSpPr>
            <a:spLocks noGrp="1"/>
          </p:cNvSpPr>
          <p:nvPr>
            <p:ph type="sldNum" sz="quarter" idx="12"/>
          </p:nvPr>
        </p:nvSpPr>
        <p:spPr/>
        <p:txBody>
          <a:bodyPr/>
          <a:lstStyle/>
          <a:p>
            <a:pPr>
              <a:defRPr/>
            </a:pPr>
            <a:fld id="{D474B1C9-B4CA-40D6-91CD-17DBA61D0959}" type="slidenum">
              <a:rPr lang="en-US" smtClean="0"/>
              <a:pPr>
                <a:defRPr/>
              </a:pPr>
              <a:t>31</a:t>
            </a:fld>
            <a:endParaRPr lang="en-US" dirty="0"/>
          </a:p>
        </p:txBody>
      </p:sp>
    </p:spTree>
    <p:extLst>
      <p:ext uri="{BB962C8B-B14F-4D97-AF65-F5344CB8AC3E}">
        <p14:creationId xmlns:p14="http://schemas.microsoft.com/office/powerpoint/2010/main" val="4127161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CABEB-0831-1895-34BF-4384CFF0FE2F}"/>
              </a:ext>
            </a:extLst>
          </p:cNvPr>
          <p:cNvSpPr>
            <a:spLocks noGrp="1"/>
          </p:cNvSpPr>
          <p:nvPr>
            <p:ph type="title"/>
          </p:nvPr>
        </p:nvSpPr>
        <p:spPr>
          <a:xfrm>
            <a:off x="1383030" y="381001"/>
            <a:ext cx="6377940" cy="1293028"/>
          </a:xfrm>
        </p:spPr>
        <p:txBody>
          <a:bodyPr/>
          <a:lstStyle/>
          <a:p>
            <a:pPr algn="ctr"/>
            <a:r>
              <a:rPr lang="en-US" dirty="0"/>
              <a:t>Litigation &amp; legislation</a:t>
            </a:r>
          </a:p>
        </p:txBody>
      </p:sp>
      <p:sp>
        <p:nvSpPr>
          <p:cNvPr id="3" name="Content Placeholder 2">
            <a:extLst>
              <a:ext uri="{FF2B5EF4-FFF2-40B4-BE49-F238E27FC236}">
                <a16:creationId xmlns:a16="http://schemas.microsoft.com/office/drawing/2014/main" id="{83F213FA-89E0-FA6A-B4D5-C271B9678D72}"/>
              </a:ext>
            </a:extLst>
          </p:cNvPr>
          <p:cNvSpPr>
            <a:spLocks noGrp="1"/>
          </p:cNvSpPr>
          <p:nvPr>
            <p:ph idx="1"/>
          </p:nvPr>
        </p:nvSpPr>
        <p:spPr>
          <a:xfrm>
            <a:off x="594360" y="1828799"/>
            <a:ext cx="8625840" cy="4648199"/>
          </a:xfrm>
        </p:spPr>
        <p:txBody>
          <a:bodyPr>
            <a:normAutofit fontScale="85000" lnSpcReduction="10000"/>
          </a:bodyPr>
          <a:lstStyle/>
          <a:p>
            <a:r>
              <a:rPr lang="en-US" dirty="0"/>
              <a:t> </a:t>
            </a:r>
            <a:r>
              <a:rPr lang="en-US" sz="2500" dirty="0"/>
              <a:t>SBx1-1-97-E</a:t>
            </a:r>
          </a:p>
          <a:p>
            <a:pPr marL="342900" marR="0" lvl="0" indent="-342900">
              <a:buFont typeface="Symbol" panose="05050102010706020507" pitchFamily="18" charset="2"/>
              <a:buChar char=""/>
            </a:pPr>
            <a:r>
              <a:rPr lang="en-US" sz="2500" dirty="0">
                <a:effectLst/>
                <a:latin typeface="Arial" panose="020B0604020202020204" pitchFamily="34" charset="0"/>
                <a:ea typeface="Times New Roman" panose="02020603050405020304" pitchFamily="18" charset="0"/>
                <a:cs typeface="Aptos" panose="020B0004020202020204" pitchFamily="34" charset="0"/>
              </a:rPr>
              <a:t>Appropriates up to $25 million to defend the state against enforcement and legal actions taken by the federal government, filing affirmative litigation challenging actions taken by the federal government, and taking administrative action authorized under state law to mitigate the impacts of actions taken by the federal government.</a:t>
            </a:r>
            <a:endParaRPr lang="en-US" sz="2500" dirty="0">
              <a:latin typeface="Aptos" panose="020B0004020202020204" pitchFamily="34" charset="0"/>
              <a:ea typeface="Times New Roman" panose="02020603050405020304" pitchFamily="18" charset="0"/>
              <a:cs typeface="Aptos" panose="020B0004020202020204" pitchFamily="34" charset="0"/>
            </a:endParaRPr>
          </a:p>
          <a:p>
            <a:pPr marL="800100" lvl="1" indent="-342900">
              <a:buFont typeface="Symbol" panose="05050102010706020507" pitchFamily="18" charset="2"/>
              <a:buChar char=""/>
            </a:pPr>
            <a:r>
              <a:rPr lang="en-US" sz="2500" dirty="0">
                <a:effectLst/>
                <a:latin typeface="Arial" panose="020B0604020202020204" pitchFamily="34" charset="0"/>
                <a:ea typeface="Times New Roman" panose="02020603050405020304" pitchFamily="18" charset="0"/>
                <a:cs typeface="Aptos" panose="020B0004020202020204" pitchFamily="34" charset="0"/>
              </a:rPr>
              <a:t>Requires the Department of Justice to report annually to the Joint Legislative Budget Committee on administrative actions and use of outside counsel.</a:t>
            </a:r>
            <a:endParaRPr lang="en-US" sz="2500" dirty="0">
              <a:latin typeface="Aptos" panose="020B0004020202020204" pitchFamily="34" charset="0"/>
              <a:ea typeface="Times New Roman" panose="02020603050405020304" pitchFamily="18" charset="0"/>
              <a:cs typeface="Aptos" panose="020B0004020202020204" pitchFamily="34" charset="0"/>
            </a:endParaRPr>
          </a:p>
          <a:p>
            <a:pPr marL="800100" lvl="1" indent="-342900">
              <a:buFont typeface="Symbol" panose="05050102010706020507" pitchFamily="18" charset="2"/>
              <a:buChar char=""/>
            </a:pPr>
            <a:r>
              <a:rPr lang="en-US" sz="2500" dirty="0">
                <a:effectLst/>
                <a:latin typeface="Arial" panose="020B0604020202020204" pitchFamily="34" charset="0"/>
                <a:ea typeface="Times New Roman" panose="02020603050405020304" pitchFamily="18" charset="0"/>
                <a:cs typeface="Aptos" panose="020B0004020202020204" pitchFamily="34" charset="0"/>
              </a:rPr>
              <a:t>Requires the Department of Justice to maintain an internet website detailing litigation against the federal government.</a:t>
            </a:r>
            <a:endParaRPr lang="en-US" sz="2500" dirty="0">
              <a:effectLst/>
              <a:latin typeface="Aptos" panose="020B0004020202020204" pitchFamily="34" charset="0"/>
              <a:ea typeface="Aptos" panose="020B0004020202020204" pitchFamily="34" charset="0"/>
              <a:cs typeface="Aptos" panose="020B0004020202020204" pitchFamily="34" charset="0"/>
            </a:endParaRPr>
          </a:p>
          <a:p>
            <a:pPr marL="342900" marR="0" lvl="0" indent="-342900">
              <a:buFont typeface="Symbol" panose="05050102010706020507" pitchFamily="18" charset="2"/>
              <a:buChar char=""/>
            </a:pPr>
            <a:r>
              <a:rPr lang="en-US" sz="2500" dirty="0">
                <a:effectLst/>
                <a:latin typeface="Arial" panose="020B0604020202020204" pitchFamily="34" charset="0"/>
                <a:ea typeface="Times New Roman" panose="02020603050405020304" pitchFamily="18" charset="0"/>
                <a:cs typeface="Aptos" panose="020B0004020202020204" pitchFamily="34" charset="0"/>
              </a:rPr>
              <a:t>Specifies that the funding appropriated is available for encumbrance until June 30, 2026, and expenditure until June 30, 2028.</a:t>
            </a:r>
            <a:r>
              <a:rPr lang="en-US" sz="2500" dirty="0">
                <a:effectLst/>
                <a:latin typeface="Arial" panose="020B0604020202020204" pitchFamily="34" charset="0"/>
                <a:ea typeface="Aptos" panose="020B0004020202020204" pitchFamily="34" charset="0"/>
                <a:cs typeface="Aptos" panose="020B0004020202020204" pitchFamily="34" charset="0"/>
              </a:rPr>
              <a:t> </a:t>
            </a:r>
            <a:endParaRPr lang="en-US" sz="2500" dirty="0">
              <a:effectLst/>
              <a:latin typeface="Aptos" panose="020B0004020202020204" pitchFamily="34" charset="0"/>
              <a:ea typeface="Aptos" panose="020B0004020202020204" pitchFamily="34" charset="0"/>
              <a:cs typeface="Aptos" panose="020B0004020202020204" pitchFamily="34" charset="0"/>
            </a:endParaRPr>
          </a:p>
          <a:p>
            <a:pPr marL="457200" lvl="1"/>
            <a:r>
              <a:rPr lang="en-US" sz="2500" b="1" dirty="0">
                <a:effectLst/>
                <a:latin typeface="Arial" panose="020B0604020202020204" pitchFamily="34" charset="0"/>
                <a:ea typeface="Aptos" panose="020B0004020202020204" pitchFamily="34" charset="0"/>
                <a:cs typeface="Aptos" panose="020B0004020202020204" pitchFamily="34" charset="0"/>
              </a:rPr>
              <a:t>During the first Trump administration, the California Attorney General's office filed at least 123 lawsuits to defend the State</a:t>
            </a:r>
            <a:endParaRPr lang="en-US" sz="2500" b="1" dirty="0">
              <a:effectLst/>
              <a:latin typeface="Aptos" panose="020B0004020202020204" pitchFamily="34" charset="0"/>
              <a:ea typeface="Aptos" panose="020B0004020202020204" pitchFamily="34" charset="0"/>
              <a:cs typeface="Aptos" panose="020B0004020202020204" pitchFamily="34" charset="0"/>
            </a:endParaRPr>
          </a:p>
          <a:p>
            <a:pPr marL="457200" lvl="1"/>
            <a:endParaRPr lang="en-US" sz="1600" dirty="0">
              <a:effectLst/>
              <a:latin typeface="Aptos" panose="020B0004020202020204" pitchFamily="34" charset="0"/>
              <a:ea typeface="Aptos" panose="020B0004020202020204" pitchFamily="34" charset="0"/>
              <a:cs typeface="Aptos" panose="020B0004020202020204" pitchFamily="34" charset="0"/>
            </a:endParaRPr>
          </a:p>
          <a:p>
            <a:pPr lvl="1"/>
            <a:endParaRPr lang="en-US" dirty="0"/>
          </a:p>
          <a:p>
            <a:endParaRPr lang="en-US" dirty="0"/>
          </a:p>
        </p:txBody>
      </p:sp>
      <p:sp>
        <p:nvSpPr>
          <p:cNvPr id="4" name="Slide Number Placeholder 3">
            <a:extLst>
              <a:ext uri="{FF2B5EF4-FFF2-40B4-BE49-F238E27FC236}">
                <a16:creationId xmlns:a16="http://schemas.microsoft.com/office/drawing/2014/main" id="{8B81CD3E-D99D-B6FD-DCAC-F63073BDDCAE}"/>
              </a:ext>
            </a:extLst>
          </p:cNvPr>
          <p:cNvSpPr>
            <a:spLocks noGrp="1"/>
          </p:cNvSpPr>
          <p:nvPr>
            <p:ph type="sldNum" sz="quarter" idx="12"/>
          </p:nvPr>
        </p:nvSpPr>
        <p:spPr/>
        <p:txBody>
          <a:bodyPr/>
          <a:lstStyle/>
          <a:p>
            <a:pPr>
              <a:defRPr/>
            </a:pPr>
            <a:fld id="{D474B1C9-B4CA-40D6-91CD-17DBA61D0959}" type="slidenum">
              <a:rPr lang="en-US" smtClean="0"/>
              <a:pPr>
                <a:defRPr/>
              </a:pPr>
              <a:t>32</a:t>
            </a:fld>
            <a:endParaRPr lang="en-US" dirty="0"/>
          </a:p>
        </p:txBody>
      </p:sp>
    </p:spTree>
    <p:extLst>
      <p:ext uri="{BB962C8B-B14F-4D97-AF65-F5344CB8AC3E}">
        <p14:creationId xmlns:p14="http://schemas.microsoft.com/office/powerpoint/2010/main" val="11822848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179C0-B22D-A34B-2EA8-3CE8C19E3FE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4E3D357-0FFA-91E6-04B5-FEC8ECE8CADD}"/>
              </a:ext>
            </a:extLst>
          </p:cNvPr>
          <p:cNvSpPr>
            <a:spLocks noGrp="1"/>
          </p:cNvSpPr>
          <p:nvPr>
            <p:ph idx="1"/>
          </p:nvPr>
        </p:nvSpPr>
        <p:spPr/>
        <p:txBody>
          <a:bodyPr vert="horz" lIns="91440" tIns="45720" rIns="91440" bIns="45720" rtlCol="0" anchor="t">
            <a:normAutofit/>
          </a:bodyPr>
          <a:lstStyle/>
          <a:p>
            <a:pPr marL="0" indent="0">
              <a:buNone/>
            </a:pPr>
            <a:r>
              <a:rPr lang="en-US" sz="2400">
                <a:ea typeface="+mn-lt"/>
                <a:cs typeface="+mn-lt"/>
              </a:rPr>
              <a:t>DISCLAIMER This material is provided for general information only and is not offered or intended as legal advice. Readers should seek the advice of an attorney when confronted with legal issues and attorneys should perform an independent evaluation of the issues raised in these materials. The League of California Cities does not review these materials for content and has no view one way or another on the opinions, positions, or analysis contained in the materials or presentations.</a:t>
            </a:r>
            <a:endParaRPr lang="en-US"/>
          </a:p>
          <a:p>
            <a:endParaRPr lang="en-US" dirty="0"/>
          </a:p>
        </p:txBody>
      </p:sp>
      <p:sp>
        <p:nvSpPr>
          <p:cNvPr id="4" name="Slide Number Placeholder 3">
            <a:extLst>
              <a:ext uri="{FF2B5EF4-FFF2-40B4-BE49-F238E27FC236}">
                <a16:creationId xmlns:a16="http://schemas.microsoft.com/office/drawing/2014/main" id="{733D5803-F7C6-FB51-0835-71059BAA128C}"/>
              </a:ext>
            </a:extLst>
          </p:cNvPr>
          <p:cNvSpPr>
            <a:spLocks noGrp="1"/>
          </p:cNvSpPr>
          <p:nvPr>
            <p:ph type="sldNum" sz="quarter" idx="12"/>
          </p:nvPr>
        </p:nvSpPr>
        <p:spPr/>
        <p:txBody>
          <a:bodyPr/>
          <a:lstStyle/>
          <a:p>
            <a:pPr>
              <a:defRPr/>
            </a:pPr>
            <a:fld id="{D474B1C9-B4CA-40D6-91CD-17DBA61D0959}" type="slidenum">
              <a:rPr lang="en-US" smtClean="0"/>
              <a:pPr>
                <a:defRPr/>
              </a:pPr>
              <a:t>33</a:t>
            </a:fld>
            <a:endParaRPr lang="en-US" dirty="0"/>
          </a:p>
        </p:txBody>
      </p:sp>
    </p:spTree>
    <p:extLst>
      <p:ext uri="{BB962C8B-B14F-4D97-AF65-F5344CB8AC3E}">
        <p14:creationId xmlns:p14="http://schemas.microsoft.com/office/powerpoint/2010/main" val="126063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lgn="ctr" eaLnBrk="1" hangingPunct="1"/>
            <a:r>
              <a:rPr lang="en-US" dirty="0"/>
              <a:t>CENSURE (Overview)</a:t>
            </a:r>
            <a:endParaRPr lang="en-US" sz="3600" dirty="0"/>
          </a:p>
        </p:txBody>
      </p:sp>
      <p:sp>
        <p:nvSpPr>
          <p:cNvPr id="8195" name="Content Placeholder 2"/>
          <p:cNvSpPr>
            <a:spLocks noGrp="1"/>
          </p:cNvSpPr>
          <p:nvPr>
            <p:ph idx="1"/>
          </p:nvPr>
        </p:nvSpPr>
        <p:spPr>
          <a:xfrm>
            <a:off x="0" y="2194560"/>
            <a:ext cx="9144000" cy="4663440"/>
          </a:xfrm>
        </p:spPr>
        <p:txBody>
          <a:bodyPr/>
          <a:lstStyle/>
          <a:p>
            <a:pPr marL="0" marR="0"/>
            <a:r>
              <a:rPr lang="en-US" sz="3200" dirty="0">
                <a:effectLst/>
                <a:ea typeface="Calibri" panose="020F0502020204030204" pitchFamily="34" charset="0"/>
                <a:cs typeface="Times New Roman" panose="02020603050405020304" pitchFamily="18" charset="0"/>
              </a:rPr>
              <a:t>What is it?</a:t>
            </a:r>
          </a:p>
          <a:p>
            <a:pPr marL="641350" lvl="2"/>
            <a:r>
              <a:rPr lang="en-US" sz="2800" dirty="0">
                <a:effectLst/>
                <a:ea typeface="Calibri" panose="020F0502020204030204" pitchFamily="34" charset="0"/>
                <a:cs typeface="Times New Roman" panose="02020603050405020304" pitchFamily="18" charset="0"/>
              </a:rPr>
              <a:t>“[a]n official reprimand or condemnation; an authoritative expression of disapproval or blame; [or] reproach.” </a:t>
            </a:r>
          </a:p>
          <a:p>
            <a:pPr marL="641350" lvl="2"/>
            <a:r>
              <a:rPr lang="en-US" sz="2800" dirty="0">
                <a:ea typeface="Calibri" panose="020F0502020204030204" pitchFamily="34" charset="0"/>
                <a:cs typeface="Times New Roman" panose="02020603050405020304" pitchFamily="18" charset="0"/>
              </a:rPr>
              <a:t>Used to </a:t>
            </a:r>
            <a:r>
              <a:rPr lang="en-US" sz="2800" dirty="0">
                <a:effectLst/>
                <a:ea typeface="Calibri" panose="020F0502020204030204" pitchFamily="34" charset="0"/>
                <a:cs typeface="Times New Roman" panose="02020603050405020304" pitchFamily="18" charset="0"/>
              </a:rPr>
              <a:t>publicly denounce the inappropriate or unlawful behavior of one of their members.</a:t>
            </a:r>
            <a:r>
              <a:rPr lang="en-US" sz="2800" dirty="0">
                <a:effectLst/>
              </a:rPr>
              <a:t> </a:t>
            </a:r>
            <a:r>
              <a:rPr lang="en-US" sz="2800" kern="100" dirty="0">
                <a:effectLst/>
                <a:ea typeface="Calibri" panose="020F0502020204030204" pitchFamily="34" charset="0"/>
                <a:cs typeface="Times New Roman" panose="02020603050405020304" pitchFamily="18" charset="0"/>
              </a:rPr>
              <a:t>Black’s Law Dictionary (11th ed. 2019).</a:t>
            </a:r>
          </a:p>
          <a:p>
            <a:pPr lvl="1"/>
            <a:endParaRPr lang="en-US" dirty="0"/>
          </a:p>
          <a:p>
            <a:pPr eaLnBrk="1" hangingPunct="1"/>
            <a:endParaRPr lang="en-US" dirty="0"/>
          </a:p>
          <a:p>
            <a:pPr lvl="2" eaLnBrk="1" hangingPunct="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2D0950A-1F7D-5DF5-8C5E-DE3529136900}"/>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FC572066-A4AF-D680-9F45-3A506F81123E}"/>
              </a:ext>
            </a:extLst>
          </p:cNvPr>
          <p:cNvSpPr>
            <a:spLocks noGrp="1"/>
          </p:cNvSpPr>
          <p:nvPr>
            <p:ph type="title"/>
          </p:nvPr>
        </p:nvSpPr>
        <p:spPr/>
        <p:txBody>
          <a:bodyPr/>
          <a:lstStyle/>
          <a:p>
            <a:pPr algn="ctr" eaLnBrk="1" hangingPunct="1"/>
            <a:r>
              <a:rPr lang="en-US" dirty="0"/>
              <a:t>CENSURE (Overview)</a:t>
            </a:r>
            <a:endParaRPr lang="en-US" sz="3600" dirty="0"/>
          </a:p>
        </p:txBody>
      </p:sp>
      <p:sp>
        <p:nvSpPr>
          <p:cNvPr id="8195" name="Content Placeholder 2">
            <a:extLst>
              <a:ext uri="{FF2B5EF4-FFF2-40B4-BE49-F238E27FC236}">
                <a16:creationId xmlns:a16="http://schemas.microsoft.com/office/drawing/2014/main" id="{90D632CF-79D4-96CA-9C8B-1CB2EAA7E01C}"/>
              </a:ext>
            </a:extLst>
          </p:cNvPr>
          <p:cNvSpPr>
            <a:spLocks noGrp="1"/>
          </p:cNvSpPr>
          <p:nvPr>
            <p:ph idx="1"/>
          </p:nvPr>
        </p:nvSpPr>
        <p:spPr>
          <a:xfrm>
            <a:off x="0" y="2194560"/>
            <a:ext cx="9144000" cy="4663440"/>
          </a:xfrm>
        </p:spPr>
        <p:txBody>
          <a:bodyPr/>
          <a:lstStyle/>
          <a:p>
            <a:pPr marL="0" marR="0"/>
            <a:r>
              <a:rPr lang="en-US" sz="3200" dirty="0">
                <a:effectLst/>
                <a:ea typeface="Calibri" panose="020F0502020204030204" pitchFamily="34" charset="0"/>
                <a:cs typeface="Times New Roman" panose="02020603050405020304" pitchFamily="18" charset="0"/>
              </a:rPr>
              <a:t>What it is not?</a:t>
            </a:r>
          </a:p>
          <a:p>
            <a:pPr marL="641350" lvl="2"/>
            <a:r>
              <a:rPr lang="en-US" sz="2800" dirty="0">
                <a:effectLst/>
                <a:ea typeface="Calibri" panose="020F0502020204030204" pitchFamily="34" charset="0"/>
                <a:cs typeface="Times New Roman" panose="02020603050405020304" pitchFamily="18" charset="0"/>
              </a:rPr>
              <a:t>Recall</a:t>
            </a:r>
          </a:p>
          <a:p>
            <a:pPr marL="641350" lvl="2"/>
            <a:r>
              <a:rPr lang="en-US" sz="2800" dirty="0">
                <a:ea typeface="Calibri" panose="020F0502020204030204" pitchFamily="34" charset="0"/>
                <a:cs typeface="Times New Roman" panose="02020603050405020304" pitchFamily="18" charset="0"/>
              </a:rPr>
              <a:t>Termination from office</a:t>
            </a:r>
          </a:p>
          <a:p>
            <a:pPr marL="641350" lvl="2"/>
            <a:r>
              <a:rPr lang="en-US" sz="2800" kern="100" dirty="0">
                <a:effectLst/>
                <a:ea typeface="Calibri" panose="020F0502020204030204" pitchFamily="34" charset="0"/>
                <a:cs typeface="Times New Roman" panose="02020603050405020304" pitchFamily="18" charset="0"/>
              </a:rPr>
              <a:t>No true legal consequences</a:t>
            </a:r>
          </a:p>
        </p:txBody>
      </p:sp>
    </p:spTree>
    <p:extLst>
      <p:ext uri="{BB962C8B-B14F-4D97-AF65-F5344CB8AC3E}">
        <p14:creationId xmlns:p14="http://schemas.microsoft.com/office/powerpoint/2010/main" val="4011183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8A8451F-9083-1DB3-C542-FF3FFB666947}"/>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BFE6BE9B-0946-2FEA-94FE-003E20CC329E}"/>
              </a:ext>
            </a:extLst>
          </p:cNvPr>
          <p:cNvSpPr>
            <a:spLocks noGrp="1"/>
          </p:cNvSpPr>
          <p:nvPr>
            <p:ph type="title"/>
          </p:nvPr>
        </p:nvSpPr>
        <p:spPr/>
        <p:txBody>
          <a:bodyPr/>
          <a:lstStyle/>
          <a:p>
            <a:pPr algn="ctr" eaLnBrk="1" hangingPunct="1"/>
            <a:r>
              <a:rPr lang="en-US" dirty="0"/>
              <a:t>CENSURE (Overview)</a:t>
            </a:r>
            <a:endParaRPr lang="en-US" sz="3600" dirty="0"/>
          </a:p>
        </p:txBody>
      </p:sp>
      <p:sp>
        <p:nvSpPr>
          <p:cNvPr id="8195" name="Content Placeholder 2">
            <a:extLst>
              <a:ext uri="{FF2B5EF4-FFF2-40B4-BE49-F238E27FC236}">
                <a16:creationId xmlns:a16="http://schemas.microsoft.com/office/drawing/2014/main" id="{7C53E9CA-7BDC-3257-6EB6-0CFF7662ECD3}"/>
              </a:ext>
            </a:extLst>
          </p:cNvPr>
          <p:cNvSpPr>
            <a:spLocks noGrp="1"/>
          </p:cNvSpPr>
          <p:nvPr>
            <p:ph idx="1"/>
          </p:nvPr>
        </p:nvSpPr>
        <p:spPr>
          <a:xfrm>
            <a:off x="0" y="2194560"/>
            <a:ext cx="9144000" cy="4663440"/>
          </a:xfrm>
        </p:spPr>
        <p:txBody>
          <a:bodyPr>
            <a:normAutofit/>
          </a:bodyPr>
          <a:lstStyle/>
          <a:p>
            <a:pPr marL="0" marR="0"/>
            <a:r>
              <a:rPr lang="en-US" sz="3200" dirty="0">
                <a:effectLst/>
                <a:ea typeface="Calibri" panose="020F0502020204030204" pitchFamily="34" charset="0"/>
                <a:cs typeface="Times New Roman" panose="02020603050405020304" pitchFamily="18" charset="0"/>
              </a:rPr>
              <a:t>Why use it?</a:t>
            </a:r>
          </a:p>
          <a:p>
            <a:pPr marL="641350" lvl="2"/>
            <a:r>
              <a:rPr lang="en-US" sz="2800" dirty="0">
                <a:effectLst/>
                <a:ea typeface="Calibri" panose="020F0502020204030204" pitchFamily="34" charset="0"/>
                <a:cs typeface="Times New Roman" panose="02020603050405020304" pitchFamily="18" charset="0"/>
              </a:rPr>
              <a:t>Send a message to public that other officials find behavior unacceptable.</a:t>
            </a:r>
          </a:p>
          <a:p>
            <a:pPr marL="641350" lvl="2"/>
            <a:r>
              <a:rPr lang="en-US" sz="2800" dirty="0">
                <a:effectLst/>
                <a:ea typeface="Calibri" panose="020F0502020204030204" pitchFamily="34" charset="0"/>
                <a:cs typeface="Times New Roman" panose="02020603050405020304" pitchFamily="18" charset="0"/>
              </a:rPr>
              <a:t>Creates distance by </a:t>
            </a:r>
            <a:r>
              <a:rPr lang="en-US" sz="2800" dirty="0">
                <a:ea typeface="Calibri" panose="020F0502020204030204" pitchFamily="34" charset="0"/>
                <a:cs typeface="Times New Roman" panose="02020603050405020304" pitchFamily="18" charset="0"/>
              </a:rPr>
              <a:t>certain councilmembers to protect “image” or reputation.</a:t>
            </a:r>
          </a:p>
          <a:p>
            <a:pPr marL="641350" lvl="2"/>
            <a:r>
              <a:rPr lang="en-US" sz="2800" dirty="0">
                <a:ea typeface="Calibri" panose="020F0502020204030204" pitchFamily="34" charset="0"/>
                <a:cs typeface="Times New Roman" panose="02020603050405020304" pitchFamily="18" charset="0"/>
              </a:rPr>
              <a:t>Discourages other councilmembers from participating in other similar conduct.</a:t>
            </a:r>
          </a:p>
          <a:p>
            <a:pPr marL="641350" lvl="2"/>
            <a:r>
              <a:rPr lang="en-US" sz="2800" kern="100" dirty="0">
                <a:effectLst/>
                <a:ea typeface="Calibri" panose="020F0502020204030204" pitchFamily="34" charset="0"/>
                <a:cs typeface="Times New Roman" panose="02020603050405020304" pitchFamily="18" charset="0"/>
              </a:rPr>
              <a:t>Can place pressu</a:t>
            </a:r>
            <a:r>
              <a:rPr lang="en-US" sz="2800" kern="100" dirty="0">
                <a:ea typeface="Calibri" panose="020F0502020204030204" pitchFamily="34" charset="0"/>
                <a:cs typeface="Times New Roman" panose="02020603050405020304" pitchFamily="18" charset="0"/>
              </a:rPr>
              <a:t>re on a councilmember to resign.</a:t>
            </a:r>
            <a:endParaRPr lang="en-US" sz="2800" dirty="0"/>
          </a:p>
          <a:p>
            <a:pPr eaLnBrk="1" hangingPunct="1"/>
            <a:endParaRPr lang="en-US" dirty="0"/>
          </a:p>
          <a:p>
            <a:pPr lvl="2" eaLnBrk="1" hangingPunct="1"/>
            <a:endParaRPr lang="en-US" dirty="0"/>
          </a:p>
        </p:txBody>
      </p:sp>
    </p:spTree>
    <p:extLst>
      <p:ext uri="{BB962C8B-B14F-4D97-AF65-F5344CB8AC3E}">
        <p14:creationId xmlns:p14="http://schemas.microsoft.com/office/powerpoint/2010/main" val="3604024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252A931-BD49-3FAB-3A1B-DAA74BF0DD7C}"/>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57D87302-42F3-6103-593C-03067D9956CB}"/>
              </a:ext>
            </a:extLst>
          </p:cNvPr>
          <p:cNvSpPr>
            <a:spLocks noGrp="1"/>
          </p:cNvSpPr>
          <p:nvPr>
            <p:ph type="title"/>
          </p:nvPr>
        </p:nvSpPr>
        <p:spPr/>
        <p:txBody>
          <a:bodyPr/>
          <a:lstStyle/>
          <a:p>
            <a:pPr algn="ctr" eaLnBrk="1" hangingPunct="1"/>
            <a:r>
              <a:rPr lang="en-US" dirty="0"/>
              <a:t>CENSURE (Law and Application)</a:t>
            </a:r>
            <a:endParaRPr lang="en-US" sz="3600" dirty="0"/>
          </a:p>
        </p:txBody>
      </p:sp>
      <p:sp>
        <p:nvSpPr>
          <p:cNvPr id="8195" name="Content Placeholder 2">
            <a:extLst>
              <a:ext uri="{FF2B5EF4-FFF2-40B4-BE49-F238E27FC236}">
                <a16:creationId xmlns:a16="http://schemas.microsoft.com/office/drawing/2014/main" id="{7FBF6D0E-AE78-A845-49E1-5ED5363C947C}"/>
              </a:ext>
            </a:extLst>
          </p:cNvPr>
          <p:cNvSpPr>
            <a:spLocks noGrp="1"/>
          </p:cNvSpPr>
          <p:nvPr>
            <p:ph idx="1"/>
          </p:nvPr>
        </p:nvSpPr>
        <p:spPr>
          <a:xfrm>
            <a:off x="0" y="2194560"/>
            <a:ext cx="9144000" cy="4663440"/>
          </a:xfrm>
        </p:spPr>
        <p:txBody>
          <a:bodyPr/>
          <a:lstStyle/>
          <a:p>
            <a:endParaRPr lang="en-US" sz="2800" dirty="0"/>
          </a:p>
          <a:p>
            <a:pPr marL="0" marR="0"/>
            <a:r>
              <a:rPr lang="en-US" sz="3200" dirty="0">
                <a:effectLst/>
                <a:ea typeface="Calibri" panose="020F0502020204030204" pitchFamily="34" charset="0"/>
                <a:cs typeface="Times New Roman" panose="02020603050405020304" pitchFamily="18" charset="0"/>
              </a:rPr>
              <a:t>Independent of any criminal or civil liability</a:t>
            </a:r>
          </a:p>
          <a:p>
            <a:pPr marL="0" marR="0"/>
            <a:r>
              <a:rPr lang="en-US" sz="3200" kern="100" dirty="0">
                <a:effectLst/>
                <a:ea typeface="Calibri" panose="020F0502020204030204" pitchFamily="34" charset="0"/>
                <a:cs typeface="Times New Roman" panose="02020603050405020304" pitchFamily="18" charset="0"/>
              </a:rPr>
              <a:t>Not a prerequisite that conduct be unlawful</a:t>
            </a:r>
          </a:p>
          <a:p>
            <a:pPr marL="0" marR="0"/>
            <a:r>
              <a:rPr lang="en-US" sz="3200" kern="100" dirty="0">
                <a:effectLst/>
                <a:ea typeface="Calibri" panose="020F0502020204030204" pitchFamily="34" charset="0"/>
                <a:cs typeface="Times New Roman" panose="02020603050405020304" pitchFamily="18" charset="0"/>
              </a:rPr>
              <a:t>Highly procedural – think due process</a:t>
            </a:r>
          </a:p>
          <a:p>
            <a:pPr marL="0" marR="0"/>
            <a:r>
              <a:rPr lang="en-US" sz="3200" kern="100" dirty="0">
                <a:ea typeface="Calibri" panose="020F0502020204030204" pitchFamily="34" charset="0"/>
                <a:cs typeface="Times New Roman" panose="02020603050405020304" pitchFamily="18" charset="0"/>
              </a:rPr>
              <a:t>Should be in municipal code or charter</a:t>
            </a:r>
            <a:endParaRPr lang="en-US" sz="2700" kern="100" dirty="0">
              <a:effectLst/>
              <a:ea typeface="Calibri" panose="020F0502020204030204" pitchFamily="34" charset="0"/>
              <a:cs typeface="Times New Roman" panose="02020603050405020304" pitchFamily="18" charset="0"/>
            </a:endParaRPr>
          </a:p>
          <a:p>
            <a:pPr lvl="1"/>
            <a:endParaRPr lang="en-US" dirty="0"/>
          </a:p>
          <a:p>
            <a:pPr eaLnBrk="1" hangingPunct="1"/>
            <a:endParaRPr lang="en-US" dirty="0"/>
          </a:p>
          <a:p>
            <a:pPr lvl="2" eaLnBrk="1" hangingPunct="1"/>
            <a:endParaRPr lang="en-US" dirty="0"/>
          </a:p>
        </p:txBody>
      </p:sp>
    </p:spTree>
    <p:extLst>
      <p:ext uri="{BB962C8B-B14F-4D97-AF65-F5344CB8AC3E}">
        <p14:creationId xmlns:p14="http://schemas.microsoft.com/office/powerpoint/2010/main" val="3762420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5F84B2B-5C78-2CA2-0C85-E696892BACCB}"/>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DD57F00D-1A1E-D5D5-6F99-E01C4101A08A}"/>
              </a:ext>
            </a:extLst>
          </p:cNvPr>
          <p:cNvSpPr>
            <a:spLocks noGrp="1"/>
          </p:cNvSpPr>
          <p:nvPr>
            <p:ph type="title"/>
          </p:nvPr>
        </p:nvSpPr>
        <p:spPr/>
        <p:txBody>
          <a:bodyPr/>
          <a:lstStyle/>
          <a:p>
            <a:pPr algn="ctr" eaLnBrk="1" hangingPunct="1"/>
            <a:r>
              <a:rPr lang="en-US" dirty="0"/>
              <a:t>CENSURE (Law and Application)</a:t>
            </a:r>
            <a:endParaRPr lang="en-US" sz="3600" dirty="0"/>
          </a:p>
        </p:txBody>
      </p:sp>
      <p:sp>
        <p:nvSpPr>
          <p:cNvPr id="8195" name="Content Placeholder 2">
            <a:extLst>
              <a:ext uri="{FF2B5EF4-FFF2-40B4-BE49-F238E27FC236}">
                <a16:creationId xmlns:a16="http://schemas.microsoft.com/office/drawing/2014/main" id="{FC757FF8-30F1-6F71-8FDD-BD17217C944C}"/>
              </a:ext>
            </a:extLst>
          </p:cNvPr>
          <p:cNvSpPr>
            <a:spLocks noGrp="1"/>
          </p:cNvSpPr>
          <p:nvPr>
            <p:ph idx="1"/>
          </p:nvPr>
        </p:nvSpPr>
        <p:spPr>
          <a:xfrm>
            <a:off x="0" y="2194560"/>
            <a:ext cx="9144000" cy="4663440"/>
          </a:xfrm>
        </p:spPr>
        <p:txBody>
          <a:bodyPr/>
          <a:lstStyle/>
          <a:p>
            <a:pPr marL="0" marR="0"/>
            <a:r>
              <a:rPr lang="en-US" sz="3200" dirty="0">
                <a:effectLst/>
                <a:ea typeface="Calibri" panose="020F0502020204030204" pitchFamily="34" charset="0"/>
                <a:cs typeface="Times New Roman" panose="02020603050405020304" pitchFamily="18" charset="0"/>
              </a:rPr>
              <a:t>Example: City of Cypress</a:t>
            </a:r>
          </a:p>
          <a:p>
            <a:pPr marL="366713" lvl="1"/>
            <a:r>
              <a:rPr lang="en-US" sz="2800" kern="100" dirty="0">
                <a:effectLst/>
                <a:ea typeface="Calibri" panose="020F0502020204030204" pitchFamily="34" charset="0"/>
                <a:cs typeface="Times New Roman" panose="02020603050405020304" pitchFamily="18" charset="0"/>
              </a:rPr>
              <a:t>Cypress Municipal Code Section 2-2.15(a)(2) – Council meetings- Decorum.  A violation of these rules of decorum or the adopted civility, conduct and governance policy by a council member shall be subject to the below enforcement provisions. Any council member may make a motion for a vote to censure or for a vote for removal or ejection as set forth herein.</a:t>
            </a:r>
            <a:endParaRPr lang="en-US" sz="2800" dirty="0"/>
          </a:p>
          <a:p>
            <a:pPr eaLnBrk="1" hangingPunct="1"/>
            <a:endParaRPr lang="en-US" dirty="0"/>
          </a:p>
          <a:p>
            <a:pPr lvl="2" eaLnBrk="1" hangingPunct="1"/>
            <a:endParaRPr lang="en-US" dirty="0"/>
          </a:p>
        </p:txBody>
      </p:sp>
    </p:spTree>
    <p:extLst>
      <p:ext uri="{BB962C8B-B14F-4D97-AF65-F5344CB8AC3E}">
        <p14:creationId xmlns:p14="http://schemas.microsoft.com/office/powerpoint/2010/main" val="3032166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C8C025F-351B-701F-5E89-9B938C426FB8}"/>
            </a:ext>
          </a:extLst>
        </p:cNvPr>
        <p:cNvGrpSpPr/>
        <p:nvPr/>
      </p:nvGrpSpPr>
      <p:grpSpPr>
        <a:xfrm>
          <a:off x="0" y="0"/>
          <a:ext cx="0" cy="0"/>
          <a:chOff x="0" y="0"/>
          <a:chExt cx="0" cy="0"/>
        </a:xfrm>
      </p:grpSpPr>
      <p:sp>
        <p:nvSpPr>
          <p:cNvPr id="8194" name="Title 1">
            <a:extLst>
              <a:ext uri="{FF2B5EF4-FFF2-40B4-BE49-F238E27FC236}">
                <a16:creationId xmlns:a16="http://schemas.microsoft.com/office/drawing/2014/main" id="{A783B379-AD85-3DBF-5934-961A5597A186}"/>
              </a:ext>
            </a:extLst>
          </p:cNvPr>
          <p:cNvSpPr>
            <a:spLocks noGrp="1"/>
          </p:cNvSpPr>
          <p:nvPr>
            <p:ph type="title"/>
          </p:nvPr>
        </p:nvSpPr>
        <p:spPr/>
        <p:txBody>
          <a:bodyPr/>
          <a:lstStyle/>
          <a:p>
            <a:pPr algn="ctr" eaLnBrk="1" hangingPunct="1"/>
            <a:r>
              <a:rPr lang="en-US" dirty="0"/>
              <a:t>CENSURE (Law and Application)</a:t>
            </a:r>
            <a:endParaRPr lang="en-US" sz="3600" dirty="0"/>
          </a:p>
        </p:txBody>
      </p:sp>
      <p:sp>
        <p:nvSpPr>
          <p:cNvPr id="8195" name="Content Placeholder 2">
            <a:extLst>
              <a:ext uri="{FF2B5EF4-FFF2-40B4-BE49-F238E27FC236}">
                <a16:creationId xmlns:a16="http://schemas.microsoft.com/office/drawing/2014/main" id="{92B07F9C-0C69-AD13-3246-47010799C1D7}"/>
              </a:ext>
            </a:extLst>
          </p:cNvPr>
          <p:cNvSpPr>
            <a:spLocks noGrp="1"/>
          </p:cNvSpPr>
          <p:nvPr>
            <p:ph idx="1"/>
          </p:nvPr>
        </p:nvSpPr>
        <p:spPr>
          <a:xfrm>
            <a:off x="0" y="2194560"/>
            <a:ext cx="9144000" cy="4663440"/>
          </a:xfrm>
        </p:spPr>
        <p:txBody>
          <a:bodyPr>
            <a:normAutofit fontScale="92500"/>
          </a:bodyPr>
          <a:lstStyle/>
          <a:p>
            <a:pPr marL="0" marR="0"/>
            <a:r>
              <a:rPr lang="en-US" sz="3200" dirty="0">
                <a:effectLst/>
                <a:ea typeface="Calibri" panose="020F0502020204030204" pitchFamily="34" charset="0"/>
                <a:cs typeface="Times New Roman" panose="02020603050405020304" pitchFamily="18" charset="0"/>
              </a:rPr>
              <a:t>Application: City of Cypress</a:t>
            </a:r>
          </a:p>
          <a:p>
            <a:pPr marL="366713" lvl="1"/>
            <a:r>
              <a:rPr lang="en-US" sz="2800" b="1" kern="100" dirty="0">
                <a:effectLst/>
                <a:ea typeface="Calibri" panose="020F0502020204030204" pitchFamily="34" charset="0"/>
                <a:cs typeface="Times New Roman" panose="02020603050405020304" pitchFamily="18" charset="0"/>
              </a:rPr>
              <a:t>June 2022</a:t>
            </a:r>
            <a:r>
              <a:rPr lang="en-US" sz="2800" kern="100" dirty="0">
                <a:effectLst/>
                <a:ea typeface="Calibri" panose="020F0502020204030204" pitchFamily="34" charset="0"/>
                <a:cs typeface="Times New Roman" panose="02020603050405020304" pitchFamily="18" charset="0"/>
              </a:rPr>
              <a:t>: Councilwoman censured for allegedly: violating the CPRA by failing to respond to a public records request; publicly disclosing closed session information; violating the city’s civility, conduct and governance policy, code of conduct, and the city charter.</a:t>
            </a:r>
          </a:p>
          <a:p>
            <a:pPr marL="366713" lvl="1"/>
            <a:r>
              <a:rPr lang="en-US" sz="2800" dirty="0">
                <a:effectLst/>
                <a:ea typeface="Calibri" panose="020F0502020204030204" pitchFamily="34" charset="0"/>
                <a:cs typeface="Times New Roman" panose="02020603050405020304" pitchFamily="18" charset="0"/>
              </a:rPr>
              <a:t>Other councilmembers claimed that she had been harassing city staff, creating a hostile work environment, and repeatedly made unsubstantiated allegations against the city manager, council and staff of “illegal and immoral conduct.”</a:t>
            </a:r>
            <a:endParaRPr lang="en-US" sz="2800" kern="100" dirty="0">
              <a:effectLst/>
              <a:ea typeface="Calibri" panose="020F0502020204030204" pitchFamily="34" charset="0"/>
              <a:cs typeface="Times New Roman" panose="02020603050405020304" pitchFamily="18" charset="0"/>
            </a:endParaRPr>
          </a:p>
          <a:p>
            <a:pPr lvl="1"/>
            <a:endParaRPr lang="en-US" dirty="0"/>
          </a:p>
          <a:p>
            <a:pPr eaLnBrk="1" hangingPunct="1"/>
            <a:endParaRPr lang="en-US" dirty="0"/>
          </a:p>
          <a:p>
            <a:pPr lvl="2" eaLnBrk="1" hangingPunct="1"/>
            <a:endParaRPr lang="en-US" dirty="0"/>
          </a:p>
        </p:txBody>
      </p:sp>
    </p:spTree>
    <p:extLst>
      <p:ext uri="{BB962C8B-B14F-4D97-AF65-F5344CB8AC3E}">
        <p14:creationId xmlns:p14="http://schemas.microsoft.com/office/powerpoint/2010/main" val="2881273841"/>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roperties xmlns="http://www.imanage.com/work/xmlschema">
  <documentid>ACTIVE!20172487.1</documentid>
  <senderid>RPIORODA</senderid>
  <senderemail>RICHARD@REDWOODPUBLICLAW.COM</senderemail>
  <lastmodified>2025-02-12T10:14:10.0000000-08:00</lastmodified>
  <database>ACTIVE</database>
</properties>
</file>

<file path=customXml/itemProps1.xml><?xml version="1.0" encoding="utf-8"?>
<ds:datastoreItem xmlns:ds="http://schemas.openxmlformats.org/officeDocument/2006/customXml" ds:itemID="{71242B97-DE52-4590-BFE6-2C8E2DFB2A38}">
  <ds:schemaRefs>
    <ds:schemaRef ds:uri="http://www.imanage.com/work/xmlschema"/>
  </ds:schemaRefs>
</ds:datastoreItem>
</file>

<file path=docProps/app.xml><?xml version="1.0" encoding="utf-8"?>
<Properties xmlns="http://schemas.openxmlformats.org/officeDocument/2006/extended-properties" xmlns:vt="http://schemas.openxmlformats.org/officeDocument/2006/docPropsVTypes">
  <Template>TM04033937[[fn=Vapor Trail]]</Template>
  <TotalTime>16190</TotalTime>
  <Words>2588</Words>
  <Application>Microsoft Office PowerPoint</Application>
  <PresentationFormat>On-screen Show (4:3)</PresentationFormat>
  <Paragraphs>198</Paragraphs>
  <Slides>33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Aptos</vt:lpstr>
      <vt:lpstr>Arial</vt:lpstr>
      <vt:lpstr>Calibri</vt:lpstr>
      <vt:lpstr>Century Gothic</vt:lpstr>
      <vt:lpstr>Symbol</vt:lpstr>
      <vt:lpstr>Times New Roman</vt:lpstr>
      <vt:lpstr>Wingdings</vt:lpstr>
      <vt:lpstr>Vapor Trail</vt:lpstr>
      <vt:lpstr>Municipal Law Institute CONSTITUTIONAL LAW </vt:lpstr>
      <vt:lpstr>INTRODUCTIONS</vt:lpstr>
      <vt:lpstr>Roadmap</vt:lpstr>
      <vt:lpstr>CENSURE (Overview)</vt:lpstr>
      <vt:lpstr>CENSURE (Overview)</vt:lpstr>
      <vt:lpstr>CENSURE (Overview)</vt:lpstr>
      <vt:lpstr>CENSURE (Law and Application)</vt:lpstr>
      <vt:lpstr>CENSURE (Law and Application)</vt:lpstr>
      <vt:lpstr>CENSURE (Law and Application)</vt:lpstr>
      <vt:lpstr>CENSURE (Law and Application)</vt:lpstr>
      <vt:lpstr>CENSURE (Law and Application)</vt:lpstr>
      <vt:lpstr>CENSURE (Due Process)</vt:lpstr>
      <vt:lpstr>CENSURE (Due Process)</vt:lpstr>
      <vt:lpstr>CENSURE (Due Process)</vt:lpstr>
      <vt:lpstr>CENSURE (Due Process)</vt:lpstr>
      <vt:lpstr>CENSURE (Due Process)</vt:lpstr>
      <vt:lpstr>CENSURE (Real Life)</vt:lpstr>
      <vt:lpstr>CENSURE (Alternatives)</vt:lpstr>
      <vt:lpstr>Homelessness and Nuisance</vt:lpstr>
      <vt:lpstr>Homelessness and Nuisance</vt:lpstr>
      <vt:lpstr>Homelessness and Nuisance</vt:lpstr>
      <vt:lpstr>Homelessness and Nuisance</vt:lpstr>
      <vt:lpstr>Local Response to Federal Immigration</vt:lpstr>
      <vt:lpstr>Federal interim policy changes</vt:lpstr>
      <vt:lpstr>SB 54 - The California Values Act</vt:lpstr>
      <vt:lpstr>SB 54 - The California Values Act</vt:lpstr>
      <vt:lpstr>SB 54 - The California Values Act</vt:lpstr>
      <vt:lpstr>Law Enforcement &amp; Federal Immigration Authorities</vt:lpstr>
      <vt:lpstr> Law Enforcement &amp; Federal Immigration Authorities</vt:lpstr>
      <vt:lpstr>APPLICATION</vt:lpstr>
      <vt:lpstr>Litigation &amp; Legislation</vt:lpstr>
      <vt:lpstr>Litigation &amp; legislation</vt:lpstr>
      <vt:lpstr>PowerPoint Presentation</vt:lpstr>
    </vt:vector>
  </TitlesOfParts>
  <Company>GDQLAW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dc:title>
  <dc:creator>steve</dc:creator>
  <cp:lastModifiedBy>David Carrillo</cp:lastModifiedBy>
  <cp:revision>334</cp:revision>
  <cp:lastPrinted>2015-02-11T22:33:14Z</cp:lastPrinted>
  <dcterms:created xsi:type="dcterms:W3CDTF">2006-06-02T23:29:44Z</dcterms:created>
  <dcterms:modified xsi:type="dcterms:W3CDTF">2025-02-19T16:44:46Z</dcterms:modified>
</cp:coreProperties>
</file>