
<file path=[Content_Types].xml><?xml version="1.0" encoding="utf-8"?>
<Types xmlns="http://schemas.openxmlformats.org/package/2006/content-types">
  <Default Extension="jpeg" ContentType="image/jpeg"/>
  <Default Extension="php"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1"/>
  </p:notesMasterIdLst>
  <p:sldIdLst>
    <p:sldId id="461" r:id="rId2"/>
    <p:sldId id="275" r:id="rId3"/>
    <p:sldId id="405" r:id="rId4"/>
    <p:sldId id="414" r:id="rId5"/>
    <p:sldId id="420" r:id="rId6"/>
    <p:sldId id="413" r:id="rId7"/>
    <p:sldId id="419" r:id="rId8"/>
    <p:sldId id="490" r:id="rId9"/>
    <p:sldId id="489" r:id="rId10"/>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627"/>
    <a:srgbClr val="5C6670"/>
    <a:srgbClr val="000000"/>
    <a:srgbClr val="FFC425"/>
    <a:srgbClr val="8C1D40"/>
    <a:srgbClr val="FFB310"/>
    <a:srgbClr val="FFFFFF"/>
    <a:srgbClr val="4F55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46027"/>
  </p:normalViewPr>
  <p:slideViewPr>
    <p:cSldViewPr snapToGrid="0" snapToObjects="1">
      <p:cViewPr varScale="1">
        <p:scale>
          <a:sx n="54" d="100"/>
          <a:sy n="54" d="100"/>
        </p:scale>
        <p:origin x="2352" y="208"/>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39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0F200E-674C-4D85-9946-B85F8FFD27F9}"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CFE35342-A517-44B5-948A-2F7941423F5C}">
      <dgm:prSet custT="1"/>
      <dgm:spPr/>
      <dgm:t>
        <a:bodyPr/>
        <a:lstStyle/>
        <a:p>
          <a:pPr rtl="0"/>
          <a:r>
            <a:rPr lang="en-US" sz="1800" b="1" dirty="0">
              <a:solidFill>
                <a:schemeClr val="tx1"/>
              </a:solidFill>
              <a:latin typeface="Arial" panose="020B0604020202020204" pitchFamily="34" charset="0"/>
              <a:cs typeface="Arial" panose="020B0604020202020204" pitchFamily="34" charset="0"/>
            </a:rPr>
            <a:t>Purpose &amp; Character</a:t>
          </a:r>
        </a:p>
      </dgm:t>
    </dgm:pt>
    <dgm:pt modelId="{554EEF49-FBE5-4D69-B677-EE7FA632C14B}" type="parTrans" cxnId="{5EA15F56-45B9-4875-A8A8-5AE9CE2B511C}">
      <dgm:prSet/>
      <dgm:spPr/>
      <dgm:t>
        <a:bodyPr/>
        <a:lstStyle/>
        <a:p>
          <a:endParaRPr lang="en-US"/>
        </a:p>
      </dgm:t>
    </dgm:pt>
    <dgm:pt modelId="{974FAD3B-9D3D-49C9-AD94-649775DE1DDB}" type="sibTrans" cxnId="{5EA15F56-45B9-4875-A8A8-5AE9CE2B511C}">
      <dgm:prSet/>
      <dgm:spPr/>
      <dgm:t>
        <a:bodyPr/>
        <a:lstStyle/>
        <a:p>
          <a:endParaRPr lang="en-US"/>
        </a:p>
      </dgm:t>
    </dgm:pt>
    <dgm:pt modelId="{FFC120C4-3139-4745-BE8F-79AE27A4B801}">
      <dgm:prSet custT="1"/>
      <dgm:spPr>
        <a:solidFill>
          <a:schemeClr val="bg1">
            <a:lumMod val="65000"/>
            <a:alpha val="50000"/>
          </a:schemeClr>
        </a:solidFill>
      </dgm:spPr>
      <dgm:t>
        <a:bodyPr/>
        <a:lstStyle/>
        <a:p>
          <a:pPr rtl="0"/>
          <a:r>
            <a:rPr lang="en-US" sz="1800" b="1" dirty="0">
              <a:solidFill>
                <a:schemeClr val="tx1"/>
              </a:solidFill>
              <a:latin typeface="Arial" panose="020B0604020202020204" pitchFamily="34" charset="0"/>
              <a:cs typeface="Arial" panose="020B0604020202020204" pitchFamily="34" charset="0"/>
            </a:rPr>
            <a:t>Nature of Work</a:t>
          </a:r>
        </a:p>
      </dgm:t>
    </dgm:pt>
    <dgm:pt modelId="{F66D5D4B-9B4D-4B6B-9616-A621CA9C00ED}" type="parTrans" cxnId="{F4F28DDE-5355-41A7-BD0B-43A8F79AB44B}">
      <dgm:prSet/>
      <dgm:spPr/>
      <dgm:t>
        <a:bodyPr/>
        <a:lstStyle/>
        <a:p>
          <a:endParaRPr lang="en-US"/>
        </a:p>
      </dgm:t>
    </dgm:pt>
    <dgm:pt modelId="{FDC0604A-E60A-422C-B26F-6350A16579C1}" type="sibTrans" cxnId="{F4F28DDE-5355-41A7-BD0B-43A8F79AB44B}">
      <dgm:prSet/>
      <dgm:spPr/>
      <dgm:t>
        <a:bodyPr/>
        <a:lstStyle/>
        <a:p>
          <a:endParaRPr lang="en-US"/>
        </a:p>
      </dgm:t>
    </dgm:pt>
    <dgm:pt modelId="{9669DC89-614C-41B9-8852-4E497F804DBB}">
      <dgm:prSet custT="1"/>
      <dgm:spPr/>
      <dgm:t>
        <a:bodyPr/>
        <a:lstStyle/>
        <a:p>
          <a:pPr rtl="0"/>
          <a:r>
            <a:rPr lang="en-US" sz="1800" b="1" dirty="0">
              <a:solidFill>
                <a:schemeClr val="tx1"/>
              </a:solidFill>
              <a:latin typeface="Arial" panose="020B0604020202020204" pitchFamily="34" charset="0"/>
              <a:cs typeface="Arial" panose="020B0604020202020204" pitchFamily="34" charset="0"/>
            </a:rPr>
            <a:t>Quantity &amp; Quality</a:t>
          </a:r>
        </a:p>
      </dgm:t>
    </dgm:pt>
    <dgm:pt modelId="{B5CD86D7-B327-4F3E-BB9C-F01E83FC0C7B}" type="parTrans" cxnId="{E125909F-3155-44C0-BE99-A1383CAAC9FD}">
      <dgm:prSet/>
      <dgm:spPr/>
      <dgm:t>
        <a:bodyPr/>
        <a:lstStyle/>
        <a:p>
          <a:endParaRPr lang="en-US"/>
        </a:p>
      </dgm:t>
    </dgm:pt>
    <dgm:pt modelId="{C445083B-DBEF-4B3C-8D29-93E2B41A1E35}" type="sibTrans" cxnId="{E125909F-3155-44C0-BE99-A1383CAAC9FD}">
      <dgm:prSet/>
      <dgm:spPr/>
      <dgm:t>
        <a:bodyPr/>
        <a:lstStyle/>
        <a:p>
          <a:endParaRPr lang="en-US"/>
        </a:p>
      </dgm:t>
    </dgm:pt>
    <dgm:pt modelId="{D7EBDD33-3279-40EF-9D60-806346824E84}">
      <dgm:prSet custT="1"/>
      <dgm:spPr/>
      <dgm:t>
        <a:bodyPr/>
        <a:lstStyle/>
        <a:p>
          <a:pPr rtl="0"/>
          <a:r>
            <a:rPr lang="en-US" sz="1800" b="1" dirty="0">
              <a:solidFill>
                <a:schemeClr val="tx1"/>
              </a:solidFill>
              <a:latin typeface="Arial" panose="020B0604020202020204" pitchFamily="34" charset="0"/>
              <a:cs typeface="Arial" panose="020B0604020202020204" pitchFamily="34" charset="0"/>
            </a:rPr>
            <a:t>Market</a:t>
          </a:r>
          <a:br>
            <a:rPr lang="en-US" sz="1800" b="1" dirty="0">
              <a:solidFill>
                <a:schemeClr val="tx1"/>
              </a:solidFill>
              <a:latin typeface="Arial" panose="020B0604020202020204" pitchFamily="34" charset="0"/>
              <a:cs typeface="Arial" panose="020B0604020202020204" pitchFamily="34" charset="0"/>
            </a:rPr>
          </a:br>
          <a:r>
            <a:rPr lang="en-US" sz="1800" b="1" dirty="0">
              <a:solidFill>
                <a:schemeClr val="tx1"/>
              </a:solidFill>
              <a:latin typeface="Arial" panose="020B0604020202020204" pitchFamily="34" charset="0"/>
              <a:cs typeface="Arial" panose="020B0604020202020204" pitchFamily="34" charset="0"/>
            </a:rPr>
            <a:t>Effects</a:t>
          </a:r>
        </a:p>
      </dgm:t>
    </dgm:pt>
    <dgm:pt modelId="{35B1425D-A2D9-4FC5-9FAA-7E45FC59EC9C}" type="parTrans" cxnId="{1B33FAB5-1A7B-4BAD-AF84-D504D1C04A2D}">
      <dgm:prSet/>
      <dgm:spPr/>
      <dgm:t>
        <a:bodyPr/>
        <a:lstStyle/>
        <a:p>
          <a:endParaRPr lang="en-US"/>
        </a:p>
      </dgm:t>
    </dgm:pt>
    <dgm:pt modelId="{71D6308B-9605-406A-9F79-D9C3852B8A78}" type="sibTrans" cxnId="{1B33FAB5-1A7B-4BAD-AF84-D504D1C04A2D}">
      <dgm:prSet/>
      <dgm:spPr/>
      <dgm:t>
        <a:bodyPr/>
        <a:lstStyle/>
        <a:p>
          <a:endParaRPr lang="en-US"/>
        </a:p>
      </dgm:t>
    </dgm:pt>
    <dgm:pt modelId="{53557BC8-3D11-49A9-AC9F-4BA495C8942A}" type="pres">
      <dgm:prSet presAssocID="{AD0F200E-674C-4D85-9946-B85F8FFD27F9}" presName="compositeShape" presStyleCnt="0">
        <dgm:presLayoutVars>
          <dgm:chMax val="7"/>
          <dgm:dir/>
          <dgm:resizeHandles val="exact"/>
        </dgm:presLayoutVars>
      </dgm:prSet>
      <dgm:spPr/>
    </dgm:pt>
    <dgm:pt modelId="{76BBD8B5-123D-41CA-B981-AB004CE32DD8}" type="pres">
      <dgm:prSet presAssocID="{CFE35342-A517-44B5-948A-2F7941423F5C}" presName="circ1" presStyleLbl="vennNode1" presStyleIdx="0" presStyleCnt="4"/>
      <dgm:spPr/>
    </dgm:pt>
    <dgm:pt modelId="{C6DDD3F7-6545-4F38-94AF-EC229D9ABBCA}" type="pres">
      <dgm:prSet presAssocID="{CFE35342-A517-44B5-948A-2F7941423F5C}" presName="circ1Tx" presStyleLbl="revTx" presStyleIdx="0" presStyleCnt="0">
        <dgm:presLayoutVars>
          <dgm:chMax val="0"/>
          <dgm:chPref val="0"/>
          <dgm:bulletEnabled val="1"/>
        </dgm:presLayoutVars>
      </dgm:prSet>
      <dgm:spPr/>
    </dgm:pt>
    <dgm:pt modelId="{F79D9318-9AFD-4183-992A-CDF58EEB6FE8}" type="pres">
      <dgm:prSet presAssocID="{FFC120C4-3139-4745-BE8F-79AE27A4B801}" presName="circ2" presStyleLbl="vennNode1" presStyleIdx="1" presStyleCnt="4"/>
      <dgm:spPr/>
    </dgm:pt>
    <dgm:pt modelId="{2E666E5D-9970-4731-BA40-7DD6A5EEC9ED}" type="pres">
      <dgm:prSet presAssocID="{FFC120C4-3139-4745-BE8F-79AE27A4B801}" presName="circ2Tx" presStyleLbl="revTx" presStyleIdx="0" presStyleCnt="0">
        <dgm:presLayoutVars>
          <dgm:chMax val="0"/>
          <dgm:chPref val="0"/>
          <dgm:bulletEnabled val="1"/>
        </dgm:presLayoutVars>
      </dgm:prSet>
      <dgm:spPr/>
    </dgm:pt>
    <dgm:pt modelId="{7286437F-400F-4021-B6DF-F6EE4885DC70}" type="pres">
      <dgm:prSet presAssocID="{9669DC89-614C-41B9-8852-4E497F804DBB}" presName="circ3" presStyleLbl="vennNode1" presStyleIdx="2" presStyleCnt="4"/>
      <dgm:spPr/>
    </dgm:pt>
    <dgm:pt modelId="{08176470-E456-4600-8893-C3C544E3A2A9}" type="pres">
      <dgm:prSet presAssocID="{9669DC89-614C-41B9-8852-4E497F804DBB}" presName="circ3Tx" presStyleLbl="revTx" presStyleIdx="0" presStyleCnt="0">
        <dgm:presLayoutVars>
          <dgm:chMax val="0"/>
          <dgm:chPref val="0"/>
          <dgm:bulletEnabled val="1"/>
        </dgm:presLayoutVars>
      </dgm:prSet>
      <dgm:spPr/>
    </dgm:pt>
    <dgm:pt modelId="{EA3A1D44-02A6-488D-A319-3956803D0A9D}" type="pres">
      <dgm:prSet presAssocID="{D7EBDD33-3279-40EF-9D60-806346824E84}" presName="circ4" presStyleLbl="vennNode1" presStyleIdx="3" presStyleCnt="4"/>
      <dgm:spPr/>
    </dgm:pt>
    <dgm:pt modelId="{7BB7FECF-A963-4C38-A712-AAD3B240B2C8}" type="pres">
      <dgm:prSet presAssocID="{D7EBDD33-3279-40EF-9D60-806346824E84}" presName="circ4Tx" presStyleLbl="revTx" presStyleIdx="0" presStyleCnt="0">
        <dgm:presLayoutVars>
          <dgm:chMax val="0"/>
          <dgm:chPref val="0"/>
          <dgm:bulletEnabled val="1"/>
        </dgm:presLayoutVars>
      </dgm:prSet>
      <dgm:spPr/>
    </dgm:pt>
  </dgm:ptLst>
  <dgm:cxnLst>
    <dgm:cxn modelId="{D7D4D90C-7BBE-4705-94D6-E378912B49B0}" type="presOf" srcId="{D7EBDD33-3279-40EF-9D60-806346824E84}" destId="{7BB7FECF-A963-4C38-A712-AAD3B240B2C8}" srcOrd="1" destOrd="0" presId="urn:microsoft.com/office/officeart/2005/8/layout/venn1"/>
    <dgm:cxn modelId="{75AAC811-1812-44FB-A02E-EE29866E78DB}" type="presOf" srcId="{FFC120C4-3139-4745-BE8F-79AE27A4B801}" destId="{2E666E5D-9970-4731-BA40-7DD6A5EEC9ED}" srcOrd="1" destOrd="0" presId="urn:microsoft.com/office/officeart/2005/8/layout/venn1"/>
    <dgm:cxn modelId="{3B6DB438-8DD6-41E4-8859-CECCCFB48226}" type="presOf" srcId="{D7EBDD33-3279-40EF-9D60-806346824E84}" destId="{EA3A1D44-02A6-488D-A319-3956803D0A9D}" srcOrd="0" destOrd="0" presId="urn:microsoft.com/office/officeart/2005/8/layout/venn1"/>
    <dgm:cxn modelId="{5EA15F56-45B9-4875-A8A8-5AE9CE2B511C}" srcId="{AD0F200E-674C-4D85-9946-B85F8FFD27F9}" destId="{CFE35342-A517-44B5-948A-2F7941423F5C}" srcOrd="0" destOrd="0" parTransId="{554EEF49-FBE5-4D69-B677-EE7FA632C14B}" sibTransId="{974FAD3B-9D3D-49C9-AD94-649775DE1DDB}"/>
    <dgm:cxn modelId="{5B95B674-F2DA-4952-86A9-39994AD21EF2}" type="presOf" srcId="{CFE35342-A517-44B5-948A-2F7941423F5C}" destId="{76BBD8B5-123D-41CA-B981-AB004CE32DD8}" srcOrd="0" destOrd="0" presId="urn:microsoft.com/office/officeart/2005/8/layout/venn1"/>
    <dgm:cxn modelId="{79A23A94-D3B1-46EB-B6D1-FB7FC998B6E0}" type="presOf" srcId="{CFE35342-A517-44B5-948A-2F7941423F5C}" destId="{C6DDD3F7-6545-4F38-94AF-EC229D9ABBCA}" srcOrd="1" destOrd="0" presId="urn:microsoft.com/office/officeart/2005/8/layout/venn1"/>
    <dgm:cxn modelId="{09672F9E-685E-4B8D-918D-7099642A4E24}" type="presOf" srcId="{AD0F200E-674C-4D85-9946-B85F8FFD27F9}" destId="{53557BC8-3D11-49A9-AC9F-4BA495C8942A}" srcOrd="0" destOrd="0" presId="urn:microsoft.com/office/officeart/2005/8/layout/venn1"/>
    <dgm:cxn modelId="{E125909F-3155-44C0-BE99-A1383CAAC9FD}" srcId="{AD0F200E-674C-4D85-9946-B85F8FFD27F9}" destId="{9669DC89-614C-41B9-8852-4E497F804DBB}" srcOrd="2" destOrd="0" parTransId="{B5CD86D7-B327-4F3E-BB9C-F01E83FC0C7B}" sibTransId="{C445083B-DBEF-4B3C-8D29-93E2B41A1E35}"/>
    <dgm:cxn modelId="{1B33FAB5-1A7B-4BAD-AF84-D504D1C04A2D}" srcId="{AD0F200E-674C-4D85-9946-B85F8FFD27F9}" destId="{D7EBDD33-3279-40EF-9D60-806346824E84}" srcOrd="3" destOrd="0" parTransId="{35B1425D-A2D9-4FC5-9FAA-7E45FC59EC9C}" sibTransId="{71D6308B-9605-406A-9F79-D9C3852B8A78}"/>
    <dgm:cxn modelId="{F4F28DDE-5355-41A7-BD0B-43A8F79AB44B}" srcId="{AD0F200E-674C-4D85-9946-B85F8FFD27F9}" destId="{FFC120C4-3139-4745-BE8F-79AE27A4B801}" srcOrd="1" destOrd="0" parTransId="{F66D5D4B-9B4D-4B6B-9616-A621CA9C00ED}" sibTransId="{FDC0604A-E60A-422C-B26F-6350A16579C1}"/>
    <dgm:cxn modelId="{369710E5-A006-45AB-B520-4A8FC1474A5A}" type="presOf" srcId="{9669DC89-614C-41B9-8852-4E497F804DBB}" destId="{08176470-E456-4600-8893-C3C544E3A2A9}" srcOrd="1" destOrd="0" presId="urn:microsoft.com/office/officeart/2005/8/layout/venn1"/>
    <dgm:cxn modelId="{7F0D9FF6-14E9-47E8-BD9A-4E0CCAB5D0E3}" type="presOf" srcId="{9669DC89-614C-41B9-8852-4E497F804DBB}" destId="{7286437F-400F-4021-B6DF-F6EE4885DC70}" srcOrd="0" destOrd="0" presId="urn:microsoft.com/office/officeart/2005/8/layout/venn1"/>
    <dgm:cxn modelId="{D9E55EFE-B9FE-434F-ACD5-20D91F981A57}" type="presOf" srcId="{FFC120C4-3139-4745-BE8F-79AE27A4B801}" destId="{F79D9318-9AFD-4183-992A-CDF58EEB6FE8}" srcOrd="0" destOrd="0" presId="urn:microsoft.com/office/officeart/2005/8/layout/venn1"/>
    <dgm:cxn modelId="{E4396879-302F-421B-87D7-0DCC8F1B4BF7}" type="presParOf" srcId="{53557BC8-3D11-49A9-AC9F-4BA495C8942A}" destId="{76BBD8B5-123D-41CA-B981-AB004CE32DD8}" srcOrd="0" destOrd="0" presId="urn:microsoft.com/office/officeart/2005/8/layout/venn1"/>
    <dgm:cxn modelId="{119AD2A0-45B6-4D51-B181-43C9CF5883C6}" type="presParOf" srcId="{53557BC8-3D11-49A9-AC9F-4BA495C8942A}" destId="{C6DDD3F7-6545-4F38-94AF-EC229D9ABBCA}" srcOrd="1" destOrd="0" presId="urn:microsoft.com/office/officeart/2005/8/layout/venn1"/>
    <dgm:cxn modelId="{6864FDF3-3265-4904-B8CD-ADA0F651E44B}" type="presParOf" srcId="{53557BC8-3D11-49A9-AC9F-4BA495C8942A}" destId="{F79D9318-9AFD-4183-992A-CDF58EEB6FE8}" srcOrd="2" destOrd="0" presId="urn:microsoft.com/office/officeart/2005/8/layout/venn1"/>
    <dgm:cxn modelId="{DCCC47E4-87BC-45EE-B745-086FD2D44307}" type="presParOf" srcId="{53557BC8-3D11-49A9-AC9F-4BA495C8942A}" destId="{2E666E5D-9970-4731-BA40-7DD6A5EEC9ED}" srcOrd="3" destOrd="0" presId="urn:microsoft.com/office/officeart/2005/8/layout/venn1"/>
    <dgm:cxn modelId="{5873CEEF-EB31-4D19-90A5-890CB37B9B86}" type="presParOf" srcId="{53557BC8-3D11-49A9-AC9F-4BA495C8942A}" destId="{7286437F-400F-4021-B6DF-F6EE4885DC70}" srcOrd="4" destOrd="0" presId="urn:microsoft.com/office/officeart/2005/8/layout/venn1"/>
    <dgm:cxn modelId="{E2EDA6B4-FF76-4D07-AA8B-CA186BB442D6}" type="presParOf" srcId="{53557BC8-3D11-49A9-AC9F-4BA495C8942A}" destId="{08176470-E456-4600-8893-C3C544E3A2A9}" srcOrd="5" destOrd="0" presId="urn:microsoft.com/office/officeart/2005/8/layout/venn1"/>
    <dgm:cxn modelId="{AAF5B9A3-CE4F-465A-91A8-3EEFB7B46F2A}" type="presParOf" srcId="{53557BC8-3D11-49A9-AC9F-4BA495C8942A}" destId="{EA3A1D44-02A6-488D-A319-3956803D0A9D}" srcOrd="6" destOrd="0" presId="urn:microsoft.com/office/officeart/2005/8/layout/venn1"/>
    <dgm:cxn modelId="{B09AC336-7721-4743-9832-0F562DB97A8F}" type="presParOf" srcId="{53557BC8-3D11-49A9-AC9F-4BA495C8942A}" destId="{7BB7FECF-A963-4C38-A712-AAD3B240B2C8}"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BD8B5-123D-41CA-B981-AB004CE32DD8}">
      <dsp:nvSpPr>
        <dsp:cNvPr id="0" name=""/>
        <dsp:cNvSpPr/>
      </dsp:nvSpPr>
      <dsp:spPr>
        <a:xfrm>
          <a:off x="1069902" y="40233"/>
          <a:ext cx="2092147" cy="209214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Purpose &amp; Character</a:t>
          </a:r>
        </a:p>
      </dsp:txBody>
      <dsp:txXfrm>
        <a:off x="1311304" y="321868"/>
        <a:ext cx="1609344" cy="663854"/>
      </dsp:txXfrm>
    </dsp:sp>
    <dsp:sp modelId="{F79D9318-9AFD-4183-992A-CDF58EEB6FE8}">
      <dsp:nvSpPr>
        <dsp:cNvPr id="0" name=""/>
        <dsp:cNvSpPr/>
      </dsp:nvSpPr>
      <dsp:spPr>
        <a:xfrm>
          <a:off x="1995275" y="965606"/>
          <a:ext cx="2092147" cy="2092147"/>
        </a:xfrm>
        <a:prstGeom prst="ellipse">
          <a:avLst/>
        </a:prstGeom>
        <a:solidFill>
          <a:schemeClr val="bg1">
            <a:lumMod val="6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Nature of Work</a:t>
          </a:r>
        </a:p>
      </dsp:txBody>
      <dsp:txXfrm>
        <a:off x="3121816" y="1207008"/>
        <a:ext cx="804672" cy="1609344"/>
      </dsp:txXfrm>
    </dsp:sp>
    <dsp:sp modelId="{7286437F-400F-4021-B6DF-F6EE4885DC70}">
      <dsp:nvSpPr>
        <dsp:cNvPr id="0" name=""/>
        <dsp:cNvSpPr/>
      </dsp:nvSpPr>
      <dsp:spPr>
        <a:xfrm>
          <a:off x="1069902" y="1890979"/>
          <a:ext cx="2092147" cy="209214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Quantity &amp; Quality</a:t>
          </a:r>
        </a:p>
      </dsp:txBody>
      <dsp:txXfrm>
        <a:off x="1311304" y="3037636"/>
        <a:ext cx="1609344" cy="663854"/>
      </dsp:txXfrm>
    </dsp:sp>
    <dsp:sp modelId="{EA3A1D44-02A6-488D-A319-3956803D0A9D}">
      <dsp:nvSpPr>
        <dsp:cNvPr id="0" name=""/>
        <dsp:cNvSpPr/>
      </dsp:nvSpPr>
      <dsp:spPr>
        <a:xfrm>
          <a:off x="144530" y="965606"/>
          <a:ext cx="2092147" cy="209214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Market</a:t>
          </a:r>
          <a:br>
            <a:rPr lang="en-US" sz="1800" b="1" kern="1200" dirty="0">
              <a:solidFill>
                <a:schemeClr val="tx1"/>
              </a:solidFill>
              <a:latin typeface="Arial" panose="020B0604020202020204" pitchFamily="34" charset="0"/>
              <a:cs typeface="Arial" panose="020B0604020202020204" pitchFamily="34" charset="0"/>
            </a:rPr>
          </a:br>
          <a:r>
            <a:rPr lang="en-US" sz="1800" b="1" kern="1200" dirty="0">
              <a:solidFill>
                <a:schemeClr val="tx1"/>
              </a:solidFill>
              <a:latin typeface="Arial" panose="020B0604020202020204" pitchFamily="34" charset="0"/>
              <a:cs typeface="Arial" panose="020B0604020202020204" pitchFamily="34" charset="0"/>
            </a:rPr>
            <a:t>Effects</a:t>
          </a:r>
        </a:p>
      </dsp:txBody>
      <dsp:txXfrm>
        <a:off x="305464" y="1207008"/>
        <a:ext cx="804672" cy="160934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MS PGothic" panose="020B0600070205080204" pitchFamily="34" charset="-128"/>
              </a:defRPr>
            </a:lvl1pPr>
          </a:lstStyle>
          <a:p>
            <a:pPr>
              <a:defRPr/>
            </a:pPr>
            <a:fld id="{7F710229-4D45-4872-AFFD-54636330810B}" type="datetimeFigureOut">
              <a:rPr lang="en-US" altLang="en-US"/>
              <a:pPr>
                <a:defRPr/>
              </a:pPr>
              <a:t>9/25/24</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MS PGothic" panose="020B0600070205080204" pitchFamily="34" charset="-128"/>
              </a:defRPr>
            </a:lvl1pPr>
          </a:lstStyle>
          <a:p>
            <a:pPr>
              <a:defRPr/>
            </a:pPr>
            <a:fld id="{3748741B-5953-40C1-9924-CF136179C281}" type="slidenum">
              <a:rPr lang="en-US" altLang="en-US"/>
              <a:pPr>
                <a:defRPr/>
              </a:pPr>
              <a:t>‹#›</a:t>
            </a:fld>
            <a:endParaRPr lang="en-US" altLang="en-US"/>
          </a:p>
        </p:txBody>
      </p:sp>
    </p:spTree>
    <p:extLst>
      <p:ext uri="{BB962C8B-B14F-4D97-AF65-F5344CB8AC3E}">
        <p14:creationId xmlns:p14="http://schemas.microsoft.com/office/powerpoint/2010/main" val="161741402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Thank: Niyati Narang, Justin Tri Do, and </a:t>
            </a:r>
            <a:r>
              <a:rPr lang="en-US" altLang="en-US" dirty="0" err="1"/>
              <a:t>Mehtab</a:t>
            </a:r>
            <a:r>
              <a:rPr lang="en-US" altLang="en-US" dirty="0"/>
              <a:t> Khan for their help organizing the panel, and also think my co panelists Angela Riley and Andrea Wallace.</a:t>
            </a:r>
          </a:p>
          <a:p>
            <a:pPr eaLnBrk="1" hangingPunct="1">
              <a:spcBef>
                <a:spcPct val="0"/>
              </a:spcBef>
            </a:pPr>
            <a:endParaRPr lang="en-US" altLang="en-US" dirty="0"/>
          </a:p>
          <a:p>
            <a:pPr eaLnBrk="1" hangingPunct="1">
              <a:spcBef>
                <a:spcPct val="0"/>
              </a:spcBef>
            </a:pPr>
            <a:r>
              <a:rPr lang="en-US" altLang="en-US" dirty="0"/>
              <a:t>You know, we’ve been talking about historical treatment of minority copyright owners, and I wanted to begin the discussion by highlighting early sound recording technology and how copyright law failed to protect Indigenous creators.  The argument I want to advance here is that, in the age of AI, we need protections that are specifically </a:t>
            </a:r>
            <a:r>
              <a:rPr lang="en-US" altLang="en-US" dirty="0" err="1"/>
              <a:t>tailord</a:t>
            </a:r>
            <a:r>
              <a:rPr lang="en-US" altLang="en-US" dirty="0"/>
              <a:t> to </a:t>
            </a:r>
            <a:r>
              <a:rPr lang="en-US" altLang="en-US" dirty="0" err="1"/>
              <a:t>Indigeous</a:t>
            </a:r>
            <a:r>
              <a:rPr lang="en-US" altLang="en-US" dirty="0"/>
              <a:t> needs—and that can really only be done through federal enforcement of Tribal intellectual property law and policy.</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7B1D556-5396-4983-838B-3EF41D5F5D87}" type="slidenum">
              <a:rPr lang="en-US" altLang="en-US" smtClean="0"/>
              <a:pPr>
                <a:spcBef>
                  <a:spcPct val="0"/>
                </a:spcBef>
              </a:pPr>
              <a:t>1</a:t>
            </a:fld>
            <a:endParaRPr lang="en-US" altLang="en-US"/>
          </a:p>
        </p:txBody>
      </p:sp>
    </p:spTree>
    <p:extLst>
      <p:ext uri="{BB962C8B-B14F-4D97-AF65-F5344CB8AC3E}">
        <p14:creationId xmlns:p14="http://schemas.microsoft.com/office/powerpoint/2010/main" val="1429222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506B051-C3AA-C946-8204-43ACE8B1D16C}"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7429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Unfortunately, the problem of cultural appropriation has not let up in recent years.  Fashion continues to be an area where significant exploitation of Indigenous creativity, culture, and expression takes place.</a:t>
            </a:r>
          </a:p>
          <a:p>
            <a:pPr marL="171450" indent="-171450">
              <a:buFont typeface="Arial" panose="020B0604020202020204" pitchFamily="34" charset="0"/>
              <a:buChar char="•"/>
            </a:pPr>
            <a:r>
              <a:rPr lang="en-US" dirty="0"/>
              <a:t>These are just two examples of instances of cultural appropriations of Indigenous copyrighted works in which Tribe’s have taken action:</a:t>
            </a:r>
          </a:p>
          <a:p>
            <a:pPr marL="628650" lvl="1" indent="-171450">
              <a:buFont typeface="Arial" panose="020B0604020202020204" pitchFamily="34" charset="0"/>
              <a:buChar char="•"/>
            </a:pPr>
            <a:r>
              <a:rPr lang="en-US" dirty="0"/>
              <a:t>The top one by </a:t>
            </a:r>
            <a:r>
              <a:rPr lang="en-US" dirty="0" err="1"/>
              <a:t>neiman</a:t>
            </a:r>
            <a:r>
              <a:rPr lang="en-US" dirty="0"/>
              <a:t> Marcus involved the alleged appropriation of this </a:t>
            </a:r>
            <a:r>
              <a:rPr lang="en-US" dirty="0" err="1"/>
              <a:t>RavensTail</a:t>
            </a:r>
            <a:r>
              <a:rPr lang="en-US" dirty="0"/>
              <a:t> Coat design, created by Alaska Native artist Clarissa Rizal.  </a:t>
            </a:r>
            <a:r>
              <a:rPr lang="en-US" dirty="0" err="1"/>
              <a:t>Sealaska</a:t>
            </a:r>
            <a:r>
              <a:rPr lang="en-US" dirty="0"/>
              <a:t> Heritage Institute, who holds the rights to Rizal’s coat, sued </a:t>
            </a:r>
            <a:r>
              <a:rPr lang="en-US" dirty="0" err="1"/>
              <a:t>Niman</a:t>
            </a:r>
            <a:r>
              <a:rPr lang="en-US" dirty="0"/>
              <a:t> Marcus for copyright infringement.  The case ultimately ended in a settlement, in which the offending articles were burned, according to Tlingit Law.</a:t>
            </a:r>
          </a:p>
          <a:p>
            <a:pPr marL="628650" lvl="1" indent="-171450">
              <a:buFont typeface="Arial" panose="020B0604020202020204" pitchFamily="34" charset="0"/>
              <a:buChar char="•"/>
            </a:pPr>
            <a:r>
              <a:rPr lang="en-US" dirty="0"/>
              <a:t>The </a:t>
            </a:r>
            <a:r>
              <a:rPr lang="en-US" dirty="0" err="1"/>
              <a:t>botton</a:t>
            </a:r>
            <a:r>
              <a:rPr lang="en-US" dirty="0"/>
              <a:t> one by </a:t>
            </a:r>
            <a:r>
              <a:rPr lang="en-US" dirty="0" err="1"/>
              <a:t>MadHappy</a:t>
            </a:r>
            <a:r>
              <a:rPr lang="en-US" dirty="0"/>
              <a:t> involved the use of what appears to be the Navajo Nation’s official seal.  The Shirt uses the basic elements of the seal, adding in the names of Aspen Colorado ski resorts under what are clearly the Navajo Nation’s sacred mountains.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While both of these cases ultimately settled, it is clear that Indigenous peoples are willing to use copyright and other forms of intellectual property to defend their culture and creativity from misappropriation. </a:t>
            </a:r>
          </a:p>
        </p:txBody>
      </p:sp>
      <p:sp>
        <p:nvSpPr>
          <p:cNvPr id="4" name="Slide Number Placeholder 3"/>
          <p:cNvSpPr>
            <a:spLocks noGrp="1"/>
          </p:cNvSpPr>
          <p:nvPr>
            <p:ph type="sldNum" sz="quarter" idx="5"/>
          </p:nvPr>
        </p:nvSpPr>
        <p:spPr/>
        <p:txBody>
          <a:bodyPr/>
          <a:lstStyle/>
          <a:p>
            <a:pPr>
              <a:defRPr/>
            </a:pPr>
            <a:fld id="{3748741B-5953-40C1-9924-CF136179C281}" type="slidenum">
              <a:rPr lang="en-US" altLang="en-US" smtClean="0"/>
              <a:pPr>
                <a:defRPr/>
              </a:pPr>
              <a:t>3</a:t>
            </a:fld>
            <a:endParaRPr lang="en-US" altLang="en-US"/>
          </a:p>
        </p:txBody>
      </p:sp>
    </p:spTree>
    <p:extLst>
      <p:ext uri="{BB962C8B-B14F-4D97-AF65-F5344CB8AC3E}">
        <p14:creationId xmlns:p14="http://schemas.microsoft.com/office/powerpoint/2010/main" val="2842584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506B051-C3AA-C946-8204-43ACE8B1D16C}"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378747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919d70d65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g1919d70d65f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dirty="0"/>
          </a:p>
        </p:txBody>
      </p:sp>
      <p:sp>
        <p:nvSpPr>
          <p:cNvPr id="342" name="Google Shape;342;g1919d70d65f_0_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3583035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726DE0E2-D750-B342-B2C7-E4E336532547}" type="slidenum">
              <a:rPr lang="en-US" smtClean="0"/>
              <a:t>6</a:t>
            </a:fld>
            <a:endParaRPr lang="en-US"/>
          </a:p>
        </p:txBody>
      </p:sp>
    </p:spTree>
    <p:extLst>
      <p:ext uri="{BB962C8B-B14F-4D97-AF65-F5344CB8AC3E}">
        <p14:creationId xmlns:p14="http://schemas.microsoft.com/office/powerpoint/2010/main" val="23583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506B051-C3AA-C946-8204-43ACE8B1D16C}" type="slidenum">
              <a:rPr lang="en-US" smtClean="0"/>
              <a:t>7</a:t>
            </a:fld>
            <a:endParaRPr lang="en-US"/>
          </a:p>
        </p:txBody>
      </p:sp>
    </p:spTree>
    <p:extLst>
      <p:ext uri="{BB962C8B-B14F-4D97-AF65-F5344CB8AC3E}">
        <p14:creationId xmlns:p14="http://schemas.microsoft.com/office/powerpoint/2010/main" val="1574730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748741B-5953-40C1-9924-CF136179C281}" type="slidenum">
              <a:rPr lang="en-US" altLang="en-US" smtClean="0"/>
              <a:pPr>
                <a:defRPr/>
              </a:pPr>
              <a:t>8</a:t>
            </a:fld>
            <a:endParaRPr lang="en-US" altLang="en-US"/>
          </a:p>
        </p:txBody>
      </p:sp>
    </p:spTree>
    <p:extLst>
      <p:ext uri="{BB962C8B-B14F-4D97-AF65-F5344CB8AC3E}">
        <p14:creationId xmlns:p14="http://schemas.microsoft.com/office/powerpoint/2010/main" val="4229367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748741B-5953-40C1-9924-CF136179C281}" type="slidenum">
              <a:rPr lang="en-US" altLang="en-US" smtClean="0"/>
              <a:pPr>
                <a:defRPr/>
              </a:pPr>
              <a:t>9</a:t>
            </a:fld>
            <a:endParaRPr lang="en-US" altLang="en-US"/>
          </a:p>
        </p:txBody>
      </p:sp>
    </p:spTree>
    <p:extLst>
      <p:ext uri="{BB962C8B-B14F-4D97-AF65-F5344CB8AC3E}">
        <p14:creationId xmlns:p14="http://schemas.microsoft.com/office/powerpoint/2010/main" val="3009130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B62F759-3580-4F07-973A-D24A7CA72404}" type="datetimeFigureOut">
              <a:rPr lang="en-US" altLang="en-US"/>
              <a:pPr>
                <a:defRPr/>
              </a:pPr>
              <a:t>9/25/24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13769A-18BD-4F93-9B8B-0BD846C62251}" type="slidenum">
              <a:rPr lang="en-US" altLang="en-US"/>
              <a:pPr>
                <a:defRPr/>
              </a:pPr>
              <a:t>‹#›</a:t>
            </a:fld>
            <a:endParaRPr lang="en-US" altLang="en-US"/>
          </a:p>
        </p:txBody>
      </p:sp>
    </p:spTree>
    <p:extLst>
      <p:ext uri="{BB962C8B-B14F-4D97-AF65-F5344CB8AC3E}">
        <p14:creationId xmlns:p14="http://schemas.microsoft.com/office/powerpoint/2010/main" val="706390000"/>
      </p:ext>
    </p:extLst>
  </p:cSld>
  <p:clrMapOvr>
    <a:masterClrMapping/>
  </p:clrMapOvr>
  <p:transition>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9AB95A8-705B-4DC9-997E-C17E78792008}" type="datetimeFigureOut">
              <a:rPr lang="en-US" altLang="en-US"/>
              <a:pPr>
                <a:defRPr/>
              </a:pPr>
              <a:t>9/25/24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C942C7-E683-4850-8383-3B1B894F8354}" type="slidenum">
              <a:rPr lang="en-US" altLang="en-US"/>
              <a:pPr>
                <a:defRPr/>
              </a:pPr>
              <a:t>‹#›</a:t>
            </a:fld>
            <a:endParaRPr lang="en-US" altLang="en-US"/>
          </a:p>
        </p:txBody>
      </p:sp>
    </p:spTree>
    <p:extLst>
      <p:ext uri="{BB962C8B-B14F-4D97-AF65-F5344CB8AC3E}">
        <p14:creationId xmlns:p14="http://schemas.microsoft.com/office/powerpoint/2010/main" val="592059016"/>
      </p:ext>
    </p:extLst>
  </p:cSld>
  <p:clrMapOvr>
    <a:masterClrMapping/>
  </p:clrMapOvr>
  <p:transition>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512B28E-25E3-4D9D-BE11-0A3A475BFC13}" type="datetimeFigureOut">
              <a:rPr lang="en-US" altLang="en-US"/>
              <a:pPr>
                <a:defRPr/>
              </a:pPr>
              <a:t>9/25/24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68993E-D48C-4FAC-9979-A3C1758D01B1}" type="slidenum">
              <a:rPr lang="en-US" altLang="en-US"/>
              <a:pPr>
                <a:defRPr/>
              </a:pPr>
              <a:t>‹#›</a:t>
            </a:fld>
            <a:endParaRPr lang="en-US" altLang="en-US"/>
          </a:p>
        </p:txBody>
      </p:sp>
    </p:spTree>
    <p:extLst>
      <p:ext uri="{BB962C8B-B14F-4D97-AF65-F5344CB8AC3E}">
        <p14:creationId xmlns:p14="http://schemas.microsoft.com/office/powerpoint/2010/main" val="3594290249"/>
      </p:ext>
    </p:extLst>
  </p:cSld>
  <p:clrMapOvr>
    <a:masterClrMapping/>
  </p:clrMapOvr>
  <p:transition>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F50362-0D2D-4C20-BE9B-253092BE41BD}" type="datetimeFigureOut">
              <a:rPr lang="en-US" altLang="en-US"/>
              <a:pPr>
                <a:defRPr/>
              </a:pPr>
              <a:t>9/25/24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4DAE75-F874-4353-BAC0-E4D7679B94C6}" type="slidenum">
              <a:rPr lang="en-US" altLang="en-US"/>
              <a:pPr>
                <a:defRPr/>
              </a:pPr>
              <a:t>‹#›</a:t>
            </a:fld>
            <a:endParaRPr lang="en-US" altLang="en-US"/>
          </a:p>
        </p:txBody>
      </p:sp>
    </p:spTree>
    <p:extLst>
      <p:ext uri="{BB962C8B-B14F-4D97-AF65-F5344CB8AC3E}">
        <p14:creationId xmlns:p14="http://schemas.microsoft.com/office/powerpoint/2010/main" val="3199318027"/>
      </p:ext>
    </p:extLst>
  </p:cSld>
  <p:clrMapOvr>
    <a:masterClrMapping/>
  </p:clrMapOvr>
  <p:transition>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BE115AB-1B58-4A37-87E1-0996203DA4EE}" type="datetimeFigureOut">
              <a:rPr lang="en-US" altLang="en-US"/>
              <a:pPr>
                <a:defRPr/>
              </a:pPr>
              <a:t>9/25/24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E02782-F0F8-407A-8BD9-3A96D9E2BE19}" type="slidenum">
              <a:rPr lang="en-US" altLang="en-US"/>
              <a:pPr>
                <a:defRPr/>
              </a:pPr>
              <a:t>‹#›</a:t>
            </a:fld>
            <a:endParaRPr lang="en-US" altLang="en-US"/>
          </a:p>
        </p:txBody>
      </p:sp>
    </p:spTree>
    <p:extLst>
      <p:ext uri="{BB962C8B-B14F-4D97-AF65-F5344CB8AC3E}">
        <p14:creationId xmlns:p14="http://schemas.microsoft.com/office/powerpoint/2010/main" val="1740079802"/>
      </p:ext>
    </p:extLst>
  </p:cSld>
  <p:clrMapOvr>
    <a:masterClrMapping/>
  </p:clrMapOvr>
  <p:transition>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889E1DB-C9A4-4B9B-9D7D-DF6593DB21E6}" type="datetimeFigureOut">
              <a:rPr lang="en-US" altLang="en-US"/>
              <a:pPr>
                <a:defRPr/>
              </a:pPr>
              <a:t>9/25/24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4C846D-7CAC-4E0E-AE62-ABFD4FEC2026}" type="slidenum">
              <a:rPr lang="en-US" altLang="en-US"/>
              <a:pPr>
                <a:defRPr/>
              </a:pPr>
              <a:t>‹#›</a:t>
            </a:fld>
            <a:endParaRPr lang="en-US" altLang="en-US"/>
          </a:p>
        </p:txBody>
      </p:sp>
    </p:spTree>
    <p:extLst>
      <p:ext uri="{BB962C8B-B14F-4D97-AF65-F5344CB8AC3E}">
        <p14:creationId xmlns:p14="http://schemas.microsoft.com/office/powerpoint/2010/main" val="4140171802"/>
      </p:ext>
    </p:extLst>
  </p:cSld>
  <p:clrMapOvr>
    <a:masterClrMapping/>
  </p:clrMapOvr>
  <p:transition>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F855C10-9E41-4D12-9CF7-FC52B366257D}" type="datetimeFigureOut">
              <a:rPr lang="en-US" altLang="en-US"/>
              <a:pPr>
                <a:defRPr/>
              </a:pPr>
              <a:t>9/25/24</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78A2A40-9AB9-4F3C-A0F7-B58FEFFA65C7}" type="slidenum">
              <a:rPr lang="en-US" altLang="en-US"/>
              <a:pPr>
                <a:defRPr/>
              </a:pPr>
              <a:t>‹#›</a:t>
            </a:fld>
            <a:endParaRPr lang="en-US" altLang="en-US"/>
          </a:p>
        </p:txBody>
      </p:sp>
    </p:spTree>
    <p:extLst>
      <p:ext uri="{BB962C8B-B14F-4D97-AF65-F5344CB8AC3E}">
        <p14:creationId xmlns:p14="http://schemas.microsoft.com/office/powerpoint/2010/main" val="3667823955"/>
      </p:ext>
    </p:extLst>
  </p:cSld>
  <p:clrMapOvr>
    <a:masterClrMapping/>
  </p:clrMapOvr>
  <p:transition>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22220A31-ED3E-46E3-A63E-DB0F74F173FB}" type="datetimeFigureOut">
              <a:rPr lang="en-US" altLang="en-US"/>
              <a:pPr>
                <a:defRPr/>
              </a:pPr>
              <a:t>9/25/24</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D0D1473-B1FF-4742-8FCF-D1FA7DAEC5AB}" type="slidenum">
              <a:rPr lang="en-US" altLang="en-US"/>
              <a:pPr>
                <a:defRPr/>
              </a:pPr>
              <a:t>‹#›</a:t>
            </a:fld>
            <a:endParaRPr lang="en-US" altLang="en-US"/>
          </a:p>
        </p:txBody>
      </p:sp>
    </p:spTree>
    <p:extLst>
      <p:ext uri="{BB962C8B-B14F-4D97-AF65-F5344CB8AC3E}">
        <p14:creationId xmlns:p14="http://schemas.microsoft.com/office/powerpoint/2010/main" val="1946551258"/>
      </p:ext>
    </p:extLst>
  </p:cSld>
  <p:clrMapOvr>
    <a:masterClrMapping/>
  </p:clrMapOvr>
  <p:transition>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6333DDA-321B-4251-ABBC-784A692E6550}" type="datetimeFigureOut">
              <a:rPr lang="en-US" altLang="en-US"/>
              <a:pPr>
                <a:defRPr/>
              </a:pPr>
              <a:t>9/25/24</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4648A4-1456-4956-B1A6-C3B7D582CE4E}" type="slidenum">
              <a:rPr lang="en-US" altLang="en-US"/>
              <a:pPr>
                <a:defRPr/>
              </a:pPr>
              <a:t>‹#›</a:t>
            </a:fld>
            <a:endParaRPr lang="en-US" altLang="en-US"/>
          </a:p>
        </p:txBody>
      </p:sp>
    </p:spTree>
    <p:extLst>
      <p:ext uri="{BB962C8B-B14F-4D97-AF65-F5344CB8AC3E}">
        <p14:creationId xmlns:p14="http://schemas.microsoft.com/office/powerpoint/2010/main" val="1170628622"/>
      </p:ext>
    </p:extLst>
  </p:cSld>
  <p:clrMapOvr>
    <a:masterClrMapping/>
  </p:clrMapOvr>
  <p:transition>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DFEB04C-A831-40B7-A97E-768446AE4AB0}" type="datetimeFigureOut">
              <a:rPr lang="en-US" altLang="en-US"/>
              <a:pPr>
                <a:defRPr/>
              </a:pPr>
              <a:t>9/25/24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40037C-E2A2-4CAF-9FE2-8D19BC5372BA}" type="slidenum">
              <a:rPr lang="en-US" altLang="en-US"/>
              <a:pPr>
                <a:defRPr/>
              </a:pPr>
              <a:t>‹#›</a:t>
            </a:fld>
            <a:endParaRPr lang="en-US" altLang="en-US"/>
          </a:p>
        </p:txBody>
      </p:sp>
    </p:spTree>
    <p:extLst>
      <p:ext uri="{BB962C8B-B14F-4D97-AF65-F5344CB8AC3E}">
        <p14:creationId xmlns:p14="http://schemas.microsoft.com/office/powerpoint/2010/main" val="2476120397"/>
      </p:ext>
    </p:extLst>
  </p:cSld>
  <p:clrMapOvr>
    <a:masterClrMapping/>
  </p:clrMapOvr>
  <p:transition>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B67EBE9-303D-40CA-80BF-DF10BB80D4C6}" type="datetimeFigureOut">
              <a:rPr lang="en-US" altLang="en-US"/>
              <a:pPr>
                <a:defRPr/>
              </a:pPr>
              <a:t>9/25/24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161A05-65FF-42B0-8B0E-9EBAC70CD822}" type="slidenum">
              <a:rPr lang="en-US" altLang="en-US"/>
              <a:pPr>
                <a:defRPr/>
              </a:pPr>
              <a:t>‹#›</a:t>
            </a:fld>
            <a:endParaRPr lang="en-US" altLang="en-US"/>
          </a:p>
        </p:txBody>
      </p:sp>
    </p:spTree>
    <p:extLst>
      <p:ext uri="{BB962C8B-B14F-4D97-AF65-F5344CB8AC3E}">
        <p14:creationId xmlns:p14="http://schemas.microsoft.com/office/powerpoint/2010/main" val="4277068"/>
      </p:ext>
    </p:extLst>
  </p:cSld>
  <p:clrMapOvr>
    <a:masterClrMapping/>
  </p:clrMapOvr>
  <p:transition>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000" smtClean="0">
                <a:solidFill>
                  <a:srgbClr val="898989"/>
                </a:solidFill>
                <a:latin typeface="Arial" panose="020B0604020202020204" pitchFamily="34" charset="0"/>
                <a:ea typeface="MS PGothic" panose="020B0600070205080204" pitchFamily="34" charset="-128"/>
                <a:cs typeface="Arial" panose="020B0604020202020204" pitchFamily="34" charset="0"/>
              </a:defRPr>
            </a:lvl1pPr>
          </a:lstStyle>
          <a:p>
            <a:pPr>
              <a:defRPr/>
            </a:pPr>
            <a:fld id="{8C906A35-E3F3-4858-9D3E-F80C6DFF1710}" type="datetimeFigureOut">
              <a:rPr lang="en-US" altLang="en-US"/>
              <a:pPr>
                <a:defRPr/>
              </a:pPr>
              <a:t>9/25/24</a:t>
            </a:fld>
            <a:endParaRPr lang="en-US" alt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smtClean="0">
                <a:solidFill>
                  <a:srgbClr val="898989"/>
                </a:solidFill>
                <a:latin typeface="Arial" panose="020B0604020202020204" pitchFamily="34" charset="0"/>
                <a:ea typeface="MS PGothic" panose="020B0600070205080204" pitchFamily="34" charset="-128"/>
                <a:cs typeface="Arial" panose="020B0604020202020204" pitchFamily="34" charset="0"/>
              </a:defRPr>
            </a:lvl1pPr>
          </a:lstStyle>
          <a:p>
            <a:pPr>
              <a:defRPr/>
            </a:pPr>
            <a:fld id="{404B723B-1B94-438F-94A4-E05BB047658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push/>
  </p:transition>
  <p:txStyles>
    <p:titleStyle>
      <a:lvl1pPr algn="ctr" defTabSz="457200" rtl="0" eaLnBrk="1" fontAlgn="base" hangingPunct="1">
        <a:spcBef>
          <a:spcPct val="0"/>
        </a:spcBef>
        <a:spcAft>
          <a:spcPct val="0"/>
        </a:spcAft>
        <a:defRPr sz="4400" kern="1200">
          <a:solidFill>
            <a:schemeClr val="tx1"/>
          </a:solidFill>
          <a:latin typeface="Arial Black" panose="020B0A04020102020204" pitchFamily="34" charset="0"/>
          <a:ea typeface="ＭＳ Ｐゴシック" panose="020B0600070205080204" pitchFamily="34" charset="-128"/>
          <a:cs typeface="+mj-cs"/>
        </a:defRPr>
      </a:lvl1pPr>
      <a:lvl2pPr algn="ctr" defTabSz="457200" rtl="0" eaLnBrk="1" fontAlgn="base" hangingPunct="1">
        <a:spcBef>
          <a:spcPct val="0"/>
        </a:spcBef>
        <a:spcAft>
          <a:spcPct val="0"/>
        </a:spcAft>
        <a:defRPr sz="4400">
          <a:solidFill>
            <a:schemeClr val="tx1"/>
          </a:solidFill>
          <a:latin typeface="Arial Black" panose="020B0A04020102020204" pitchFamily="34" charset="0"/>
          <a:ea typeface="ＭＳ Ｐゴシック" panose="020B0600070205080204" pitchFamily="34" charset="-128"/>
        </a:defRPr>
      </a:lvl2pPr>
      <a:lvl3pPr algn="ctr" defTabSz="457200" rtl="0" eaLnBrk="1" fontAlgn="base" hangingPunct="1">
        <a:spcBef>
          <a:spcPct val="0"/>
        </a:spcBef>
        <a:spcAft>
          <a:spcPct val="0"/>
        </a:spcAft>
        <a:defRPr sz="4400">
          <a:solidFill>
            <a:schemeClr val="tx1"/>
          </a:solidFill>
          <a:latin typeface="Arial Black" panose="020B0A04020102020204" pitchFamily="34" charset="0"/>
          <a:ea typeface="ＭＳ Ｐゴシック" panose="020B0600070205080204" pitchFamily="34" charset="-128"/>
        </a:defRPr>
      </a:lvl3pPr>
      <a:lvl4pPr algn="ctr" defTabSz="457200" rtl="0" eaLnBrk="1" fontAlgn="base" hangingPunct="1">
        <a:spcBef>
          <a:spcPct val="0"/>
        </a:spcBef>
        <a:spcAft>
          <a:spcPct val="0"/>
        </a:spcAft>
        <a:defRPr sz="4400">
          <a:solidFill>
            <a:schemeClr val="tx1"/>
          </a:solidFill>
          <a:latin typeface="Arial Black" panose="020B0A04020102020204" pitchFamily="34" charset="0"/>
          <a:ea typeface="ＭＳ Ｐゴシック" panose="020B0600070205080204" pitchFamily="34" charset="-128"/>
        </a:defRPr>
      </a:lvl4pPr>
      <a:lvl5pPr algn="ctr" defTabSz="457200" rtl="0" eaLnBrk="1" fontAlgn="base" hangingPunct="1">
        <a:spcBef>
          <a:spcPct val="0"/>
        </a:spcBef>
        <a:spcAft>
          <a:spcPct val="0"/>
        </a:spcAft>
        <a:defRPr sz="4400">
          <a:solidFill>
            <a:schemeClr val="tx1"/>
          </a:solidFill>
          <a:latin typeface="Arial Black" panose="020B0A04020102020204" pitchFamily="34" charset="0"/>
          <a:ea typeface="ＭＳ Ｐゴシック" panose="020B0600070205080204" pitchFamily="34"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tiff"/><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hyperlink" Target="http://en.tchaikovsky-research.net/pages/Endorsement_of_Thomas_Edison%27s_%22Phonograph%22" TargetMode="External"/><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hp"/></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https://www.youtube.com/embed/F-b6cz78RW4?feature=oembed" TargetMode="External"/><Relationship Id="rId1" Type="http://schemas.openxmlformats.org/officeDocument/2006/relationships/video" Target="https://www.youtube.com/embed/quwcGtupcBA?feature=oembed" TargetMode="Externa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ideo" Target="https://www.youtube.com/embed/J1gkHHW9wFQ?feature=oembed" TargetMode="Externa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374602" y="2647243"/>
            <a:ext cx="10707687" cy="167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lnSpc>
                <a:spcPts val="6500"/>
              </a:lnSpc>
              <a:spcBef>
                <a:spcPct val="0"/>
              </a:spcBef>
              <a:buFont typeface="Arial" panose="020B0604020202020204" pitchFamily="34" charset="0"/>
              <a:buNone/>
            </a:pPr>
            <a:r>
              <a:rPr lang="en-US" altLang="en-US" sz="4800" b="1" dirty="0"/>
              <a:t>Copyright &amp; Cultural Appropriation: Then and Now</a:t>
            </a:r>
          </a:p>
        </p:txBody>
      </p:sp>
      <p:sp>
        <p:nvSpPr>
          <p:cNvPr id="3076" name="Subtitle 2"/>
          <p:cNvSpPr>
            <a:spLocks noGrp="1"/>
          </p:cNvSpPr>
          <p:nvPr>
            <p:ph type="subTitle" idx="1"/>
          </p:nvPr>
        </p:nvSpPr>
        <p:spPr>
          <a:xfrm>
            <a:off x="436563" y="4326743"/>
            <a:ext cx="10114206" cy="397658"/>
          </a:xfrm>
          <a:solidFill>
            <a:schemeClr val="accent2"/>
          </a:solidFill>
        </p:spPr>
        <p:txBody>
          <a:bodyPr/>
          <a:lstStyle/>
          <a:p>
            <a:pPr algn="l"/>
            <a:r>
              <a:rPr lang="en-US" altLang="en-US" sz="2000" dirty="0">
                <a:solidFill>
                  <a:schemeClr val="tx1"/>
                </a:solidFill>
              </a:rPr>
              <a:t>Trevor Reed | BCLJ-BCLT Race &amp; Tech Symposium | September 19, 2024</a:t>
            </a:r>
          </a:p>
        </p:txBody>
      </p:sp>
      <p:pic>
        <p:nvPicPr>
          <p:cNvPr id="307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563" y="5557838"/>
            <a:ext cx="2909887"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6322611"/>
      </p:ext>
    </p:extLst>
  </p:cSld>
  <p:clrMapOvr>
    <a:masterClrMapping/>
  </p:clrMapOvr>
  <p:transition>
    <p:push/>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4B0E0-84ED-8740-A530-8C9E1C0B2746}"/>
              </a:ext>
            </a:extLst>
          </p:cNvPr>
          <p:cNvSpPr>
            <a:spLocks noGrp="1"/>
          </p:cNvSpPr>
          <p:nvPr>
            <p:ph type="title"/>
          </p:nvPr>
        </p:nvSpPr>
        <p:spPr/>
        <p:txBody>
          <a:bodyPr/>
          <a:lstStyle/>
          <a:p>
            <a:r>
              <a:rPr lang="en-US" dirty="0">
                <a:solidFill>
                  <a:schemeClr val="accent2"/>
                </a:solidFill>
              </a:rPr>
              <a:t>Sample of Institutional Holdings of Indigenous Cultural Creativity</a:t>
            </a:r>
          </a:p>
        </p:txBody>
      </p:sp>
      <p:sp>
        <p:nvSpPr>
          <p:cNvPr id="3" name="Content Placeholder 2">
            <a:extLst>
              <a:ext uri="{FF2B5EF4-FFF2-40B4-BE49-F238E27FC236}">
                <a16:creationId xmlns:a16="http://schemas.microsoft.com/office/drawing/2014/main" id="{654CCF4D-B5C5-F445-9F31-5138BF490C94}"/>
              </a:ext>
            </a:extLst>
          </p:cNvPr>
          <p:cNvSpPr>
            <a:spLocks noGrp="1"/>
          </p:cNvSpPr>
          <p:nvPr>
            <p:ph idx="1"/>
          </p:nvPr>
        </p:nvSpPr>
        <p:spPr>
          <a:xfrm>
            <a:off x="609600" y="1600200"/>
            <a:ext cx="3444240" cy="4525963"/>
          </a:xfrm>
        </p:spPr>
        <p:txBody>
          <a:bodyPr>
            <a:normAutofit fontScale="92500" lnSpcReduction="10000"/>
          </a:bodyPr>
          <a:lstStyle/>
          <a:p>
            <a:pPr marL="0" indent="0">
              <a:spcBef>
                <a:spcPts val="0"/>
              </a:spcBef>
              <a:spcAft>
                <a:spcPts val="600"/>
              </a:spcAft>
              <a:buNone/>
            </a:pPr>
            <a:r>
              <a:rPr lang="en-US" sz="2600" b="1" dirty="0">
                <a:solidFill>
                  <a:schemeClr val="bg1"/>
                </a:solidFill>
              </a:rPr>
              <a:t>Music / Oral History</a:t>
            </a:r>
          </a:p>
          <a:p>
            <a:pPr>
              <a:spcBef>
                <a:spcPts val="0"/>
              </a:spcBef>
              <a:spcAft>
                <a:spcPts val="600"/>
              </a:spcAft>
              <a:buFont typeface="Wingdings" pitchFamily="2" charset="2"/>
              <a:buChar char="§"/>
            </a:pPr>
            <a:r>
              <a:rPr lang="en-US" sz="2600" dirty="0">
                <a:solidFill>
                  <a:schemeClr val="accent2"/>
                </a:solidFill>
              </a:rPr>
              <a:t>100,000</a:t>
            </a:r>
            <a:r>
              <a:rPr lang="en-US" sz="2600" dirty="0">
                <a:solidFill>
                  <a:schemeClr val="bg1"/>
                </a:solidFill>
              </a:rPr>
              <a:t> Indiana University Archives of Traditional Music</a:t>
            </a:r>
          </a:p>
          <a:p>
            <a:pPr>
              <a:spcBef>
                <a:spcPts val="0"/>
              </a:spcBef>
              <a:spcAft>
                <a:spcPts val="600"/>
              </a:spcAft>
              <a:buFont typeface="Wingdings" pitchFamily="2" charset="2"/>
              <a:buChar char="§"/>
            </a:pPr>
            <a:r>
              <a:rPr lang="en-US" sz="2600" dirty="0">
                <a:solidFill>
                  <a:schemeClr val="accent2"/>
                </a:solidFill>
              </a:rPr>
              <a:t>30,000 </a:t>
            </a:r>
            <a:r>
              <a:rPr lang="en-US" sz="2600" dirty="0">
                <a:solidFill>
                  <a:schemeClr val="bg1"/>
                </a:solidFill>
              </a:rPr>
              <a:t>Columbia University</a:t>
            </a:r>
          </a:p>
          <a:p>
            <a:pPr>
              <a:spcBef>
                <a:spcPts val="0"/>
              </a:spcBef>
              <a:spcAft>
                <a:spcPts val="600"/>
              </a:spcAft>
              <a:buFont typeface="Wingdings" pitchFamily="2" charset="2"/>
              <a:buChar char="§"/>
            </a:pPr>
            <a:r>
              <a:rPr lang="en-US" sz="2600" dirty="0">
                <a:solidFill>
                  <a:schemeClr val="accent2"/>
                </a:solidFill>
              </a:rPr>
              <a:t>10,000 </a:t>
            </a:r>
            <a:r>
              <a:rPr lang="en-US" sz="2600" dirty="0">
                <a:solidFill>
                  <a:schemeClr val="bg1"/>
                </a:solidFill>
              </a:rPr>
              <a:t>Library of Congress</a:t>
            </a:r>
          </a:p>
          <a:p>
            <a:pPr>
              <a:spcBef>
                <a:spcPts val="0"/>
              </a:spcBef>
              <a:spcAft>
                <a:spcPts val="600"/>
              </a:spcAft>
              <a:buFont typeface="Wingdings" pitchFamily="2" charset="2"/>
              <a:buChar char="§"/>
            </a:pPr>
            <a:r>
              <a:rPr lang="en-US" sz="2600" dirty="0">
                <a:solidFill>
                  <a:schemeClr val="accent2"/>
                </a:solidFill>
              </a:rPr>
              <a:t>10,000</a:t>
            </a:r>
            <a:r>
              <a:rPr lang="en-US" sz="2600" dirty="0">
                <a:solidFill>
                  <a:schemeClr val="bg1"/>
                </a:solidFill>
              </a:rPr>
              <a:t> Cleveland NHM</a:t>
            </a:r>
          </a:p>
          <a:p>
            <a:pPr>
              <a:spcBef>
                <a:spcPts val="0"/>
              </a:spcBef>
              <a:spcAft>
                <a:spcPts val="600"/>
              </a:spcAft>
              <a:buFont typeface="Wingdings" pitchFamily="2" charset="2"/>
              <a:buChar char="§"/>
            </a:pPr>
            <a:r>
              <a:rPr lang="en-US" sz="2600" dirty="0">
                <a:solidFill>
                  <a:schemeClr val="accent2"/>
                </a:solidFill>
              </a:rPr>
              <a:t>6,000</a:t>
            </a:r>
            <a:r>
              <a:rPr lang="en-US" sz="2600" dirty="0">
                <a:solidFill>
                  <a:schemeClr val="bg1"/>
                </a:solidFill>
              </a:rPr>
              <a:t> </a:t>
            </a:r>
            <a:r>
              <a:rPr lang="en-US" sz="2600" dirty="0" err="1">
                <a:solidFill>
                  <a:schemeClr val="bg1"/>
                </a:solidFill>
              </a:rPr>
              <a:t>Dorris</a:t>
            </a:r>
            <a:r>
              <a:rPr lang="en-US" sz="2600" dirty="0">
                <a:solidFill>
                  <a:schemeClr val="bg1"/>
                </a:solidFill>
              </a:rPr>
              <a:t> Duke OH Collection</a:t>
            </a:r>
            <a:endParaRPr lang="en-US" sz="2600" dirty="0">
              <a:solidFill>
                <a:schemeClr val="accent2"/>
              </a:solidFill>
            </a:endParaRPr>
          </a:p>
          <a:p>
            <a:pPr marL="0" indent="0">
              <a:spcBef>
                <a:spcPts val="0"/>
              </a:spcBef>
              <a:spcAft>
                <a:spcPts val="600"/>
              </a:spcAft>
              <a:buNone/>
            </a:pPr>
            <a:endParaRPr lang="en-US" sz="3800" dirty="0">
              <a:solidFill>
                <a:schemeClr val="accent2"/>
              </a:solidFill>
            </a:endParaRPr>
          </a:p>
        </p:txBody>
      </p:sp>
      <p:sp>
        <p:nvSpPr>
          <p:cNvPr id="5" name="Content Placeholder 2">
            <a:extLst>
              <a:ext uri="{FF2B5EF4-FFF2-40B4-BE49-F238E27FC236}">
                <a16:creationId xmlns:a16="http://schemas.microsoft.com/office/drawing/2014/main" id="{93132F69-C697-B94D-8782-2880968C3457}"/>
              </a:ext>
            </a:extLst>
          </p:cNvPr>
          <p:cNvSpPr txBox="1">
            <a:spLocks/>
          </p:cNvSpPr>
          <p:nvPr/>
        </p:nvSpPr>
        <p:spPr bwMode="auto">
          <a:xfrm>
            <a:off x="4114802" y="1595119"/>
            <a:ext cx="357631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ts val="0"/>
              </a:spcBef>
              <a:spcAft>
                <a:spcPts val="60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Photographs</a:t>
            </a:r>
          </a:p>
          <a:p>
            <a:pPr marL="342900" marR="0" lvl="0" indent="-342900" algn="l" defTabSz="457200" rtl="0" eaLnBrk="1" fontAlgn="base" latinLnBrk="0" hangingPunct="1">
              <a:lnSpc>
                <a:spcPct val="100000"/>
              </a:lnSpc>
              <a:spcBef>
                <a:spcPts val="0"/>
              </a:spcBef>
              <a:spcAft>
                <a:spcPts val="600"/>
              </a:spcAft>
              <a:buClrTx/>
              <a:buSzTx/>
              <a:buFont typeface="Wingdings" pitchFamily="2" charset="2"/>
              <a:buChar char="§"/>
              <a:tabLst/>
              <a:defRPr/>
            </a:pPr>
            <a:r>
              <a:rPr kumimoji="0" lang="en-US" sz="2600" b="0" i="0" u="none" strike="noStrike" kern="1200" cap="none" spc="0" normalizeH="0" baseline="0" noProof="0" dirty="0">
                <a:ln>
                  <a:noFill/>
                </a:ln>
                <a:solidFill>
                  <a:srgbClr val="FFC627"/>
                </a:solidFill>
                <a:effectLst/>
                <a:uLnTx/>
                <a:uFillTx/>
                <a:latin typeface="Arial" panose="020B0604020202020204" pitchFamily="34" charset="0"/>
                <a:ea typeface="ＭＳ Ｐゴシック" panose="020B0600070205080204" pitchFamily="34" charset="-128"/>
                <a:cs typeface="Arial" panose="020B0604020202020204" pitchFamily="34" charset="0"/>
              </a:rPr>
              <a:t>300,000</a:t>
            </a:r>
            <a:r>
              <a:rPr kumimoji="0" lang="en-US" sz="2600" b="1" i="0" u="none" strike="noStrike" kern="1200" cap="none" spc="0" normalizeH="0" baseline="0" noProof="0" dirty="0">
                <a:ln>
                  <a:noFill/>
                </a:ln>
                <a:solidFill>
                  <a:srgbClr val="FFC627"/>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en-US" sz="26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Smithsonian NMAI</a:t>
            </a:r>
          </a:p>
          <a:p>
            <a:pPr marL="342900" marR="0" lvl="0" indent="-342900" algn="l" defTabSz="457200" rtl="0" eaLnBrk="1" fontAlgn="base" latinLnBrk="0" hangingPunct="1">
              <a:lnSpc>
                <a:spcPct val="100000"/>
              </a:lnSpc>
              <a:spcBef>
                <a:spcPts val="0"/>
              </a:spcBef>
              <a:spcAft>
                <a:spcPts val="600"/>
              </a:spcAft>
              <a:buClrTx/>
              <a:buSzTx/>
              <a:buFont typeface="Wingdings" pitchFamily="2" charset="2"/>
              <a:buChar char="§"/>
              <a:tabLst/>
              <a:defRPr/>
            </a:pPr>
            <a:r>
              <a:rPr kumimoji="0" lang="en-US" sz="2600" b="0" i="0" u="none" strike="noStrike" kern="1200" cap="none" spc="0" normalizeH="0" baseline="0" noProof="0" dirty="0">
                <a:ln>
                  <a:noFill/>
                </a:ln>
                <a:solidFill>
                  <a:srgbClr val="FFC627"/>
                </a:solidFill>
                <a:effectLst/>
                <a:uLnTx/>
                <a:uFillTx/>
                <a:latin typeface="Arial" panose="020B0604020202020204" pitchFamily="34" charset="0"/>
                <a:ea typeface="ＭＳ Ｐゴシック" panose="020B0600070205080204" pitchFamily="34" charset="-128"/>
                <a:cs typeface="Arial" panose="020B0604020202020204" pitchFamily="34" charset="0"/>
              </a:rPr>
              <a:t>534,000 </a:t>
            </a:r>
            <a:r>
              <a:rPr kumimoji="0" lang="en-US" sz="26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Canada Reciprocal Research Network</a:t>
            </a:r>
            <a:endParaRPr kumimoji="0" lang="en-US" sz="2600" b="0" i="0" u="none" strike="noStrike" kern="1200" cap="none" spc="0" normalizeH="0" baseline="0" noProof="0" dirty="0">
              <a:ln>
                <a:noFill/>
              </a:ln>
              <a:solidFill>
                <a:srgbClr val="FFC627"/>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l" defTabSz="457200" rtl="0" eaLnBrk="1" fontAlgn="base" latinLnBrk="0" hangingPunct="1">
              <a:lnSpc>
                <a:spcPct val="100000"/>
              </a:lnSpc>
              <a:spcBef>
                <a:spcPts val="0"/>
              </a:spcBef>
              <a:spcAft>
                <a:spcPts val="600"/>
              </a:spcAft>
              <a:buClrTx/>
              <a:buSzTx/>
              <a:buFont typeface="Wingdings" pitchFamily="2" charset="2"/>
              <a:buChar char="§"/>
              <a:tabLst/>
              <a:defRPr/>
            </a:pPr>
            <a:r>
              <a:rPr kumimoji="0" lang="en-US" sz="2600" b="0" i="0" u="none" strike="noStrike" kern="1200" cap="none" spc="0" normalizeH="0" baseline="0" noProof="0" dirty="0">
                <a:ln>
                  <a:noFill/>
                </a:ln>
                <a:solidFill>
                  <a:srgbClr val="FFC627"/>
                </a:solidFill>
                <a:effectLst/>
                <a:uLnTx/>
                <a:uFillTx/>
                <a:latin typeface="Arial" panose="020B0604020202020204" pitchFamily="34" charset="0"/>
                <a:ea typeface="ＭＳ Ｐゴシック" panose="020B0600070205080204" pitchFamily="34" charset="-128"/>
                <a:cs typeface="Arial" panose="020B0604020202020204" pitchFamily="34" charset="0"/>
              </a:rPr>
              <a:t>40,000</a:t>
            </a:r>
            <a:r>
              <a:rPr kumimoji="0" lang="en-US" sz="2600" b="1" i="0" u="none" strike="noStrike" kern="1200" cap="none" spc="0" normalizeH="0" baseline="0" noProof="0" dirty="0">
                <a:ln>
                  <a:noFill/>
                </a:ln>
                <a:solidFill>
                  <a:srgbClr val="FFC627"/>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en-US" sz="26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Cleveland </a:t>
            </a:r>
          </a:p>
          <a:p>
            <a:pPr marL="342900" marR="0" lvl="0" indent="-342900" algn="l" defTabSz="457200" rtl="0" eaLnBrk="1" fontAlgn="base" latinLnBrk="0" hangingPunct="1">
              <a:lnSpc>
                <a:spcPct val="100000"/>
              </a:lnSpc>
              <a:spcBef>
                <a:spcPts val="0"/>
              </a:spcBef>
              <a:spcAft>
                <a:spcPts val="600"/>
              </a:spcAft>
              <a:buClrTx/>
              <a:buSzTx/>
              <a:buFont typeface="Wingdings" pitchFamily="2" charset="2"/>
              <a:buChar char="§"/>
              <a:tabLst/>
              <a:defRPr/>
            </a:pPr>
            <a:r>
              <a:rPr kumimoji="0" lang="en-US" sz="2600" b="0" i="0" u="none" strike="noStrike" kern="1200" cap="none" spc="0" normalizeH="0" baseline="0" noProof="0" dirty="0">
                <a:ln>
                  <a:noFill/>
                </a:ln>
                <a:solidFill>
                  <a:srgbClr val="FFC627"/>
                </a:solidFill>
                <a:effectLst/>
                <a:uLnTx/>
                <a:uFillTx/>
                <a:latin typeface="Arial" panose="020B0604020202020204" pitchFamily="34" charset="0"/>
                <a:ea typeface="ＭＳ Ｐゴシック" panose="020B0600070205080204" pitchFamily="34" charset="-128"/>
                <a:cs typeface="Arial" panose="020B0604020202020204" pitchFamily="34" charset="0"/>
              </a:rPr>
              <a:t>18,000</a:t>
            </a: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en-US" sz="26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Bureau of Indian Affairs </a:t>
            </a:r>
          </a:p>
          <a:p>
            <a:pPr marL="342900" marR="0" lvl="0" indent="-342900" algn="l" defTabSz="457200" rtl="0" eaLnBrk="1" fontAlgn="base" latinLnBrk="0" hangingPunct="1">
              <a:lnSpc>
                <a:spcPct val="100000"/>
              </a:lnSpc>
              <a:spcBef>
                <a:spcPts val="0"/>
              </a:spcBef>
              <a:spcAft>
                <a:spcPts val="600"/>
              </a:spcAft>
              <a:buClrTx/>
              <a:buSzTx/>
              <a:buFont typeface="Wingdings" pitchFamily="2" charset="2"/>
              <a:buChar char="§"/>
              <a:tabLst/>
              <a:defRPr/>
            </a:pPr>
            <a:r>
              <a:rPr kumimoji="0" lang="en-US" sz="2600" b="0" i="0" u="none" strike="noStrike" kern="1200" cap="none" spc="0" normalizeH="0" baseline="0" noProof="0" dirty="0">
                <a:ln>
                  <a:noFill/>
                </a:ln>
                <a:solidFill>
                  <a:srgbClr val="FFC627"/>
                </a:solidFill>
                <a:effectLst/>
                <a:uLnTx/>
                <a:uFillTx/>
                <a:latin typeface="Arial" panose="020B0604020202020204" pitchFamily="34" charset="0"/>
                <a:ea typeface="ＭＳ Ｐゴシック" panose="020B0600070205080204" pitchFamily="34" charset="-128"/>
                <a:cs typeface="Arial" panose="020B0604020202020204" pitchFamily="34" charset="0"/>
              </a:rPr>
              <a:t>17,000 </a:t>
            </a:r>
            <a:r>
              <a:rPr kumimoji="0" lang="en-US" sz="26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Library of Congress</a:t>
            </a:r>
            <a:endParaRPr kumimoji="0" lang="en-US" sz="2600" b="0" i="0" u="none" strike="noStrike" kern="1200" cap="none" spc="0" normalizeH="0" baseline="0" noProof="0" dirty="0">
              <a:ln>
                <a:noFill/>
              </a:ln>
              <a:solidFill>
                <a:srgbClr val="FFC627"/>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00000"/>
              </a:lnSpc>
              <a:spcBef>
                <a:spcPts val="0"/>
              </a:spcBef>
              <a:spcAft>
                <a:spcPts val="600"/>
              </a:spcAft>
              <a:buClrTx/>
              <a:buSzTx/>
              <a:buFont typeface="Arial" panose="020B0604020202020204" pitchFamily="34" charset="0"/>
              <a:buNone/>
              <a:tabLst/>
              <a:defRPr/>
            </a:pPr>
            <a:endParaRPr kumimoji="0" lang="en-US" sz="3800" b="0" i="0" u="none" strike="noStrike" kern="1200" cap="none" spc="0" normalizeH="0" baseline="0" noProof="0" dirty="0">
              <a:ln>
                <a:noFill/>
              </a:ln>
              <a:solidFill>
                <a:srgbClr val="FFC627"/>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Content Placeholder 2">
            <a:extLst>
              <a:ext uri="{FF2B5EF4-FFF2-40B4-BE49-F238E27FC236}">
                <a16:creationId xmlns:a16="http://schemas.microsoft.com/office/drawing/2014/main" id="{87D1B4A5-677E-EF45-A8E4-1BFAB7EECE41}"/>
              </a:ext>
            </a:extLst>
          </p:cNvPr>
          <p:cNvSpPr txBox="1">
            <a:spLocks/>
          </p:cNvSpPr>
          <p:nvPr/>
        </p:nvSpPr>
        <p:spPr bwMode="auto">
          <a:xfrm>
            <a:off x="7863842" y="1595118"/>
            <a:ext cx="357631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ts val="0"/>
              </a:spcBef>
              <a:spcAft>
                <a:spcPts val="60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PGS works &amp; Cult. Obj.</a:t>
            </a:r>
          </a:p>
          <a:p>
            <a:pPr marL="342900" marR="0" lvl="0" indent="-342900" algn="l" defTabSz="457200" rtl="0" eaLnBrk="1" fontAlgn="base" latinLnBrk="0" hangingPunct="1">
              <a:lnSpc>
                <a:spcPct val="100000"/>
              </a:lnSpc>
              <a:spcBef>
                <a:spcPts val="0"/>
              </a:spcBef>
              <a:spcAft>
                <a:spcPts val="600"/>
              </a:spcAft>
              <a:buClrTx/>
              <a:buSzTx/>
              <a:buFont typeface="Wingdings" pitchFamily="2" charset="2"/>
              <a:buChar char="§"/>
              <a:tabLst/>
              <a:defRPr/>
            </a:pPr>
            <a:r>
              <a:rPr kumimoji="0" lang="en-US" sz="2600" b="0" i="0" u="none" strike="noStrike" kern="1200" cap="none" spc="0" normalizeH="0" baseline="0" noProof="0" dirty="0">
                <a:ln>
                  <a:noFill/>
                </a:ln>
                <a:solidFill>
                  <a:srgbClr val="FFC627"/>
                </a:solidFill>
                <a:effectLst/>
                <a:uLnTx/>
                <a:uFillTx/>
                <a:latin typeface="Arial" panose="020B0604020202020204" pitchFamily="34" charset="0"/>
                <a:ea typeface="ＭＳ Ｐゴシック" panose="020B0600070205080204" pitchFamily="34" charset="-128"/>
                <a:cs typeface="Arial" panose="020B0604020202020204" pitchFamily="34" charset="0"/>
              </a:rPr>
              <a:t>8,000,000 </a:t>
            </a:r>
            <a:r>
              <a:rPr kumimoji="0" lang="en-US" sz="26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Peabody Museum</a:t>
            </a:r>
          </a:p>
          <a:p>
            <a:pPr marL="342900" marR="0" lvl="0" indent="-342900" algn="l" defTabSz="457200" rtl="0" eaLnBrk="1" fontAlgn="base" latinLnBrk="0" hangingPunct="1">
              <a:lnSpc>
                <a:spcPct val="100000"/>
              </a:lnSpc>
              <a:spcBef>
                <a:spcPts val="0"/>
              </a:spcBef>
              <a:spcAft>
                <a:spcPts val="600"/>
              </a:spcAft>
              <a:buClrTx/>
              <a:buSzTx/>
              <a:buFont typeface="Wingdings" pitchFamily="2" charset="2"/>
              <a:buChar char="§"/>
              <a:tabLst/>
              <a:defRPr/>
            </a:pPr>
            <a:r>
              <a:rPr kumimoji="0" lang="en-US" sz="2600" b="0" i="0" u="none" strike="noStrike" kern="1200" cap="none" spc="0" normalizeH="0" baseline="0" noProof="0" dirty="0">
                <a:ln>
                  <a:noFill/>
                </a:ln>
                <a:solidFill>
                  <a:srgbClr val="FFC627"/>
                </a:solidFill>
                <a:effectLst/>
                <a:uLnTx/>
                <a:uFillTx/>
                <a:latin typeface="Arial" panose="020B0604020202020204" pitchFamily="34" charset="0"/>
                <a:ea typeface="ＭＳ Ｐゴシック" panose="020B0600070205080204" pitchFamily="34" charset="-128"/>
                <a:cs typeface="Arial" panose="020B0604020202020204" pitchFamily="34" charset="0"/>
              </a:rPr>
              <a:t>825,000 </a:t>
            </a:r>
            <a:r>
              <a:rPr kumimoji="0" lang="en-US" sz="26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National Museum of Am. Ind.</a:t>
            </a:r>
            <a:endParaRPr kumimoji="0" lang="en-US" sz="2600" b="0" i="0" u="none" strike="noStrike" kern="1200" cap="none" spc="0" normalizeH="0" baseline="0" noProof="0" dirty="0">
              <a:ln>
                <a:noFill/>
              </a:ln>
              <a:solidFill>
                <a:srgbClr val="FFC627"/>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l" defTabSz="457200" rtl="0" eaLnBrk="1" fontAlgn="base" latinLnBrk="0" hangingPunct="1">
              <a:lnSpc>
                <a:spcPct val="100000"/>
              </a:lnSpc>
              <a:spcBef>
                <a:spcPts val="0"/>
              </a:spcBef>
              <a:spcAft>
                <a:spcPts val="600"/>
              </a:spcAft>
              <a:buClrTx/>
              <a:buSzTx/>
              <a:buFont typeface="Wingdings" pitchFamily="2" charset="2"/>
              <a:buChar char="§"/>
              <a:tabLst/>
              <a:defRPr/>
            </a:pPr>
            <a:r>
              <a:rPr kumimoji="0" lang="en-US" sz="2600" b="0" i="0" u="none" strike="noStrike" kern="1200" cap="none" spc="0" normalizeH="0" baseline="0" noProof="0" dirty="0">
                <a:ln>
                  <a:noFill/>
                </a:ln>
                <a:solidFill>
                  <a:srgbClr val="FFC627"/>
                </a:solidFill>
                <a:effectLst/>
                <a:uLnTx/>
                <a:uFillTx/>
                <a:latin typeface="Arial" panose="020B0604020202020204" pitchFamily="34" charset="0"/>
                <a:ea typeface="ＭＳ Ｐゴシック" panose="020B0600070205080204" pitchFamily="34" charset="-128"/>
                <a:cs typeface="Arial" panose="020B0604020202020204" pitchFamily="34" charset="0"/>
              </a:rPr>
              <a:t>70,000 </a:t>
            </a:r>
            <a:r>
              <a:rPr kumimoji="0" lang="en-US" sz="26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Chicago Field Museum</a:t>
            </a:r>
            <a:endParaRPr kumimoji="0" lang="en-US" sz="2600" b="0" i="0" u="none" strike="noStrike" kern="1200" cap="none" spc="0" normalizeH="0" baseline="0" noProof="0" dirty="0">
              <a:ln>
                <a:noFill/>
              </a:ln>
              <a:solidFill>
                <a:srgbClr val="FFC627"/>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l" defTabSz="457200" rtl="0" eaLnBrk="1" fontAlgn="base" latinLnBrk="0" hangingPunct="1">
              <a:lnSpc>
                <a:spcPct val="100000"/>
              </a:lnSpc>
              <a:spcBef>
                <a:spcPts val="0"/>
              </a:spcBef>
              <a:spcAft>
                <a:spcPts val="600"/>
              </a:spcAft>
              <a:buClrTx/>
              <a:buSzTx/>
              <a:buFont typeface="Wingdings" pitchFamily="2" charset="2"/>
              <a:buChar char="§"/>
              <a:tabLst/>
              <a:defRPr/>
            </a:pPr>
            <a:r>
              <a:rPr kumimoji="0" lang="en-US" sz="2600" b="0" i="0" u="none" strike="noStrike" kern="1200" cap="none" spc="0" normalizeH="0" baseline="0" noProof="0" dirty="0">
                <a:ln>
                  <a:noFill/>
                </a:ln>
                <a:solidFill>
                  <a:srgbClr val="FFC627"/>
                </a:solidFill>
                <a:effectLst/>
                <a:uLnTx/>
                <a:uFillTx/>
                <a:latin typeface="Arial" panose="020B0604020202020204" pitchFamily="34" charset="0"/>
                <a:ea typeface="ＭＳ Ｐゴシック" panose="020B0600070205080204" pitchFamily="34" charset="-128"/>
                <a:cs typeface="Arial" panose="020B0604020202020204" pitchFamily="34" charset="0"/>
              </a:rPr>
              <a:t>47,000 </a:t>
            </a:r>
            <a:r>
              <a:rPr kumimoji="0" lang="en-US" sz="26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Am. Museum of Nat. Hist.</a:t>
            </a:r>
          </a:p>
          <a:p>
            <a:pPr marL="342900" marR="0" lvl="0" indent="-342900" algn="l" defTabSz="457200" rtl="0" eaLnBrk="1" fontAlgn="base" latinLnBrk="0" hangingPunct="1">
              <a:lnSpc>
                <a:spcPct val="100000"/>
              </a:lnSpc>
              <a:spcBef>
                <a:spcPts val="0"/>
              </a:spcBef>
              <a:spcAft>
                <a:spcPts val="600"/>
              </a:spcAft>
              <a:buClrTx/>
              <a:buSzTx/>
              <a:buFont typeface="Wingdings" pitchFamily="2" charset="2"/>
              <a:buChar char="§"/>
              <a:tabLst/>
              <a:defRPr/>
            </a:pPr>
            <a:r>
              <a:rPr kumimoji="0" lang="en-US" sz="2600" b="0" i="0" u="none" strike="noStrike" kern="1200" cap="none" spc="0" normalizeH="0" baseline="0" noProof="0" dirty="0">
                <a:ln>
                  <a:noFill/>
                </a:ln>
                <a:solidFill>
                  <a:srgbClr val="FFC627"/>
                </a:solidFill>
                <a:effectLst/>
                <a:uLnTx/>
                <a:uFillTx/>
                <a:latin typeface="Arial" panose="020B0604020202020204" pitchFamily="34" charset="0"/>
                <a:ea typeface="ＭＳ Ｐゴシック" panose="020B0600070205080204" pitchFamily="34" charset="-128"/>
                <a:cs typeface="Arial" panose="020B0604020202020204" pitchFamily="34" charset="0"/>
              </a:rPr>
              <a:t>36,000 </a:t>
            </a:r>
            <a:r>
              <a:rPr kumimoji="0" lang="en-US" sz="26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Heard Museum</a:t>
            </a:r>
          </a:p>
          <a:p>
            <a:pPr marL="342900" marR="0" lvl="0" indent="-342900" algn="l" defTabSz="457200" rtl="0" eaLnBrk="1" fontAlgn="base" latinLnBrk="0" hangingPunct="1">
              <a:lnSpc>
                <a:spcPct val="100000"/>
              </a:lnSpc>
              <a:spcBef>
                <a:spcPts val="0"/>
              </a:spcBef>
              <a:spcAft>
                <a:spcPts val="600"/>
              </a:spcAft>
              <a:buClrTx/>
              <a:buSzTx/>
              <a:buFont typeface="Wingdings" pitchFamily="2" charset="2"/>
              <a:buChar char="§"/>
              <a:tabLst/>
              <a:defRPr/>
            </a:pPr>
            <a:r>
              <a:rPr kumimoji="0" lang="en-US" sz="2600" b="0" i="0" u="none" strike="noStrike" kern="1200" cap="none" spc="0" normalizeH="0" baseline="0" noProof="0" dirty="0">
                <a:ln>
                  <a:noFill/>
                </a:ln>
                <a:solidFill>
                  <a:srgbClr val="FFC627"/>
                </a:solidFill>
                <a:effectLst/>
                <a:uLnTx/>
                <a:uFillTx/>
                <a:latin typeface="Arial" panose="020B0604020202020204" pitchFamily="34" charset="0"/>
                <a:ea typeface="ＭＳ Ｐゴシック" panose="020B0600070205080204" pitchFamily="34" charset="-128"/>
                <a:cs typeface="Arial" panose="020B0604020202020204" pitchFamily="34" charset="0"/>
              </a:rPr>
              <a:t>10,000</a:t>
            </a:r>
            <a:r>
              <a:rPr kumimoji="0" lang="en-US" sz="26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en-US" sz="2600" b="0" i="0" u="none" strike="noStrike" kern="1200" cap="none" spc="0" normalizeH="0" baseline="0" noProof="0" dirty="0" err="1">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Eiteljorg</a:t>
            </a:r>
            <a:r>
              <a:rPr kumimoji="0" lang="en-US" sz="26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 Museum</a:t>
            </a:r>
          </a:p>
          <a:p>
            <a:pPr marL="342900" marR="0" lvl="0" indent="-342900" algn="l" defTabSz="457200" rtl="0" eaLnBrk="1" fontAlgn="base" latinLnBrk="0" hangingPunct="1">
              <a:lnSpc>
                <a:spcPct val="100000"/>
              </a:lnSpc>
              <a:spcBef>
                <a:spcPts val="0"/>
              </a:spcBef>
              <a:spcAft>
                <a:spcPts val="600"/>
              </a:spcAft>
              <a:buClrTx/>
              <a:buSzTx/>
              <a:buFont typeface="Wingdings" pitchFamily="2" charset="2"/>
              <a:buChar char="§"/>
              <a:tabLst/>
              <a:defRPr/>
            </a:pPr>
            <a:endParaRPr kumimoji="0" lang="en-US" sz="26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l" defTabSz="457200" rtl="0" eaLnBrk="1" fontAlgn="base" latinLnBrk="0" hangingPunct="1">
              <a:lnSpc>
                <a:spcPct val="100000"/>
              </a:lnSpc>
              <a:spcBef>
                <a:spcPts val="0"/>
              </a:spcBef>
              <a:spcAft>
                <a:spcPts val="600"/>
              </a:spcAft>
              <a:buClrTx/>
              <a:buSzTx/>
              <a:buFont typeface="Wingdings" pitchFamily="2" charset="2"/>
              <a:buChar char="§"/>
              <a:tabLst/>
              <a:defRPr/>
            </a:pPr>
            <a:endParaRPr kumimoji="0" lang="en-US" sz="26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l" defTabSz="457200" rtl="0" eaLnBrk="1" fontAlgn="base" latinLnBrk="0" hangingPunct="1">
              <a:lnSpc>
                <a:spcPct val="100000"/>
              </a:lnSpc>
              <a:spcBef>
                <a:spcPts val="0"/>
              </a:spcBef>
              <a:spcAft>
                <a:spcPts val="600"/>
              </a:spcAft>
              <a:buClrTx/>
              <a:buSzTx/>
              <a:buFont typeface="Wingdings" pitchFamily="2" charset="2"/>
              <a:buChar char="§"/>
              <a:tabLst/>
              <a:defRPr/>
            </a:pPr>
            <a:endParaRPr kumimoji="0" lang="en-US" sz="2600" b="0" i="0" u="none" strike="noStrike" kern="1200" cap="none" spc="0" normalizeH="0" baseline="0" noProof="0" dirty="0">
              <a:ln>
                <a:noFill/>
              </a:ln>
              <a:solidFill>
                <a:srgbClr val="FFC627"/>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00000"/>
              </a:lnSpc>
              <a:spcBef>
                <a:spcPts val="0"/>
              </a:spcBef>
              <a:spcAft>
                <a:spcPts val="600"/>
              </a:spcAft>
              <a:buClrTx/>
              <a:buSzTx/>
              <a:buFont typeface="Arial" panose="020B0604020202020204" pitchFamily="34" charset="0"/>
              <a:buNone/>
              <a:tabLst/>
              <a:defRPr/>
            </a:pPr>
            <a:endParaRPr kumimoji="0" lang="en-US" sz="3800" b="0" i="0" u="none" strike="noStrike" kern="1200" cap="none" spc="0" normalizeH="0" baseline="0" noProof="0" dirty="0">
              <a:ln>
                <a:noFill/>
              </a:ln>
              <a:solidFill>
                <a:srgbClr val="FFC627"/>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281542313"/>
      </p:ext>
    </p:extLst>
  </p:cSld>
  <p:clrMapOvr>
    <a:masterClrMapping/>
  </p:clrMapOvr>
  <p:transition>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a:extLst>
              <a:ext uri="{FF2B5EF4-FFF2-40B4-BE49-F238E27FC236}">
                <a16:creationId xmlns:a16="http://schemas.microsoft.com/office/drawing/2014/main" id="{17213B9B-A37D-2446-85B1-03D27C76A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668" y="1165962"/>
            <a:ext cx="3017805" cy="1969118"/>
          </a:xfrm>
          <a:prstGeom prst="rect">
            <a:avLst/>
          </a:prstGeom>
          <a:noFill/>
          <a:extLst>
            <a:ext uri="{909E8E84-426E-40DD-AFC4-6F175D3DCCD1}">
              <a14:hiddenFill xmlns:a14="http://schemas.microsoft.com/office/drawing/2010/main">
                <a:solidFill>
                  <a:srgbClr val="FFFFFF"/>
                </a:solidFill>
              </a14:hiddenFill>
            </a:ext>
          </a:extLst>
        </p:spPr>
      </p:pic>
      <p:pic>
        <p:nvPicPr>
          <p:cNvPr id="56326" name="Picture 6" descr="Alanui Ravenstail Knitted Coat (Neiman Marcus)">
            <a:extLst>
              <a:ext uri="{FF2B5EF4-FFF2-40B4-BE49-F238E27FC236}">
                <a16:creationId xmlns:a16="http://schemas.microsoft.com/office/drawing/2014/main" id="{9138451A-DD41-DC45-A540-6FE7148978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924" y="725367"/>
            <a:ext cx="2280245" cy="285030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B1AB70A3-DA90-EE4A-9F46-F6A85267C019}"/>
              </a:ext>
            </a:extLst>
          </p:cNvPr>
          <p:cNvSpPr/>
          <p:nvPr/>
        </p:nvSpPr>
        <p:spPr>
          <a:xfrm>
            <a:off x="8432879" y="1567278"/>
            <a:ext cx="2244646" cy="1754326"/>
          </a:xfrm>
          <a:prstGeom prst="rect">
            <a:avLst/>
          </a:prstGeom>
        </p:spPr>
        <p:txBody>
          <a:bodyPr wrap="square">
            <a:spAutoFit/>
          </a:bodyPr>
          <a:lstStyle/>
          <a:p>
            <a:r>
              <a:rPr lang="en-US" sz="1200" b="1" dirty="0">
                <a:latin typeface="Arial" panose="020B0604020202020204" pitchFamily="34" charset="0"/>
                <a:cs typeface="Arial" panose="020B0604020202020204" pitchFamily="34" charset="0"/>
              </a:rPr>
              <a:t>Left: </a:t>
            </a:r>
            <a:r>
              <a:rPr lang="en-US" sz="1200" dirty="0">
                <a:latin typeface="Arial" panose="020B0604020202020204" pitchFamily="34" charset="0"/>
                <a:cs typeface="Arial" panose="020B0604020202020204" pitchFamily="34" charset="0"/>
              </a:rPr>
              <a:t>Neiman Marcus </a:t>
            </a:r>
            <a:r>
              <a:rPr lang="en-US" sz="1200" dirty="0" err="1">
                <a:latin typeface="Arial" panose="020B0604020202020204" pitchFamily="34" charset="0"/>
                <a:cs typeface="Arial" panose="020B0604020202020204" pitchFamily="34" charset="0"/>
              </a:rPr>
              <a:t>Alanui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Ravenstail</a:t>
            </a:r>
            <a:r>
              <a:rPr lang="en-US" sz="1200" dirty="0">
                <a:latin typeface="Arial" panose="020B0604020202020204" pitchFamily="34" charset="0"/>
                <a:cs typeface="Arial" panose="020B0604020202020204" pitchFamily="34" charset="0"/>
              </a:rPr>
              <a:t> Knitted Coat (2019)</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Right: </a:t>
            </a:r>
            <a:r>
              <a:rPr lang="en-US" sz="1200" dirty="0" err="1">
                <a:latin typeface="Arial" panose="020B0604020202020204" pitchFamily="34" charset="0"/>
                <a:cs typeface="Arial" panose="020B0604020202020204" pitchFamily="34" charset="0"/>
              </a:rPr>
              <a:t>Clarisa</a:t>
            </a:r>
            <a:r>
              <a:rPr lang="en-US" sz="1200" dirty="0">
                <a:latin typeface="Arial" panose="020B0604020202020204" pitchFamily="34" charset="0"/>
                <a:cs typeface="Arial" panose="020B0604020202020204" pitchFamily="34" charset="0"/>
              </a:rPr>
              <a:t> Rizal </a:t>
            </a:r>
            <a:r>
              <a:rPr lang="en-US" sz="1200" dirty="0" err="1">
                <a:latin typeface="Arial" panose="020B0604020202020204" pitchFamily="34" charset="0"/>
                <a:cs typeface="Arial" panose="020B0604020202020204" pitchFamily="34" charset="0"/>
              </a:rPr>
              <a:t>Ravenstail</a:t>
            </a:r>
            <a:r>
              <a:rPr lang="en-US" sz="1200" dirty="0">
                <a:latin typeface="Arial" panose="020B0604020202020204" pitchFamily="34" charset="0"/>
                <a:cs typeface="Arial" panose="020B0604020202020204" pitchFamily="34" charset="0"/>
              </a:rPr>
              <a:t> Coat (1996)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Courtesy </a:t>
            </a:r>
            <a:r>
              <a:rPr lang="en-US" sz="1200" dirty="0" err="1">
                <a:latin typeface="Arial" panose="020B0604020202020204" pitchFamily="34" charset="0"/>
                <a:cs typeface="Arial" panose="020B0604020202020204" pitchFamily="34" charset="0"/>
              </a:rPr>
              <a:t>Sealaska</a:t>
            </a:r>
            <a:r>
              <a:rPr lang="en-US" sz="1200" dirty="0">
                <a:latin typeface="Arial" panose="020B0604020202020204" pitchFamily="34" charset="0"/>
                <a:cs typeface="Arial" panose="020B0604020202020204" pitchFamily="34" charset="0"/>
              </a:rPr>
              <a:t> Heritage Institute / </a:t>
            </a:r>
            <a:r>
              <a:rPr lang="en-US" sz="1200" dirty="0" err="1">
                <a:latin typeface="Arial" panose="020B0604020202020204" pitchFamily="34" charset="0"/>
                <a:cs typeface="Arial" panose="020B0604020202020204" pitchFamily="34" charset="0"/>
              </a:rPr>
              <a:t>KTOO.org</a:t>
            </a:r>
            <a:endParaRPr lang="en-US" sz="1200" dirty="0"/>
          </a:p>
        </p:txBody>
      </p:sp>
      <p:pic>
        <p:nvPicPr>
          <p:cNvPr id="2" name="Picture 2" descr="Image">
            <a:extLst>
              <a:ext uri="{FF2B5EF4-FFF2-40B4-BE49-F238E27FC236}">
                <a16:creationId xmlns:a16="http://schemas.microsoft.com/office/drawing/2014/main" id="{FEC33CFB-1609-1B24-2F57-BAD60CFE38C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296" t="16105" r="14794" b="17088"/>
          <a:stretch/>
        </p:blipFill>
        <p:spPr bwMode="auto">
          <a:xfrm flipH="1">
            <a:off x="4753907" y="3771435"/>
            <a:ext cx="2610280" cy="26102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File:Great Seal of the Navajo Nation.svg">
            <a:extLst>
              <a:ext uri="{FF2B5EF4-FFF2-40B4-BE49-F238E27FC236}">
                <a16:creationId xmlns:a16="http://schemas.microsoft.com/office/drawing/2014/main" id="{8D46E8C5-C3F1-7727-1CDE-D5E5F104B2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4970" y="3771435"/>
            <a:ext cx="2280245" cy="22802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705C8D7-5DC7-DD8C-C4E5-6ACB8E3E08E3}"/>
              </a:ext>
            </a:extLst>
          </p:cNvPr>
          <p:cNvSpPr txBox="1"/>
          <p:nvPr/>
        </p:nvSpPr>
        <p:spPr>
          <a:xfrm>
            <a:off x="8432879" y="4258057"/>
            <a:ext cx="2244646" cy="1569660"/>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Bottom Right: </a:t>
            </a:r>
            <a:r>
              <a:rPr lang="en-US" sz="1200" dirty="0">
                <a:latin typeface="Arial" panose="020B0604020202020204" pitchFamily="34" charset="0"/>
                <a:cs typeface="Arial" panose="020B0604020202020204" pitchFamily="34" charset="0"/>
              </a:rPr>
              <a:t>Navajo Nation Seal (1953)</a:t>
            </a:r>
            <a:br>
              <a:rPr lang="en-US" sz="1200"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Bottom Left: </a:t>
            </a:r>
            <a:r>
              <a:rPr lang="en-US" sz="1200" dirty="0" err="1">
                <a:latin typeface="Arial" panose="020B0604020202020204" pitchFamily="34" charset="0"/>
                <a:cs typeface="Arial" panose="020B0604020202020204" pitchFamily="34" charset="0"/>
              </a:rPr>
              <a:t>MadHappy</a:t>
            </a:r>
            <a:r>
              <a:rPr lang="en-US" sz="1200" dirty="0">
                <a:latin typeface="Arial" panose="020B0604020202020204" pitchFamily="34" charset="0"/>
                <a:cs typeface="Arial" panose="020B0604020202020204" pitchFamily="34" charset="0"/>
              </a:rPr>
              <a:t> Sweatshirt (2019)</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Courtesy Donovan Quintero / Navajo Times </a:t>
            </a: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9701166"/>
      </p:ext>
    </p:extLst>
  </p:cSld>
  <p:clrMapOvr>
    <a:masterClrMapping/>
  </p:clrMapOvr>
  <p:transition>
    <p:push/>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3C71D-505B-EC49-BE67-920E7F8BB235}"/>
              </a:ext>
            </a:extLst>
          </p:cNvPr>
          <p:cNvSpPr>
            <a:spLocks noGrp="1"/>
          </p:cNvSpPr>
          <p:nvPr>
            <p:ph type="title"/>
          </p:nvPr>
        </p:nvSpPr>
        <p:spPr>
          <a:xfrm>
            <a:off x="460752" y="274638"/>
            <a:ext cx="11121648" cy="1143000"/>
          </a:xfrm>
        </p:spPr>
        <p:txBody>
          <a:bodyPr/>
          <a:lstStyle/>
          <a:p>
            <a:r>
              <a:rPr lang="en-US" sz="4000" dirty="0"/>
              <a:t>How Can Tribal Nations Protect Against Non-Member Appropriations?</a:t>
            </a:r>
          </a:p>
        </p:txBody>
      </p:sp>
      <p:sp>
        <p:nvSpPr>
          <p:cNvPr id="4" name="Content Placeholder 3"/>
          <p:cNvSpPr>
            <a:spLocks noGrp="1"/>
          </p:cNvSpPr>
          <p:nvPr>
            <p:ph idx="1"/>
          </p:nvPr>
        </p:nvSpPr>
        <p:spPr>
          <a:xfrm>
            <a:off x="609600" y="1921565"/>
            <a:ext cx="10972800" cy="4585252"/>
          </a:xfrm>
        </p:spPr>
        <p:txBody>
          <a:bodyPr>
            <a:normAutofit fontScale="55000" lnSpcReduction="20000"/>
          </a:bodyPr>
          <a:lstStyle/>
          <a:p>
            <a:pPr marL="0" lvl="0" indent="0">
              <a:spcBef>
                <a:spcPts val="1000"/>
              </a:spcBef>
              <a:spcAft>
                <a:spcPts val="0"/>
              </a:spcAft>
              <a:buClr>
                <a:schemeClr val="dk1"/>
              </a:buClr>
              <a:buSzPts val="4800"/>
              <a:buNone/>
            </a:pPr>
            <a:r>
              <a:rPr lang="en-US" sz="4800" dirty="0">
                <a:latin typeface="Arial"/>
                <a:ea typeface="Arial"/>
                <a:cs typeface="Arial"/>
                <a:sym typeface="Arial"/>
              </a:rPr>
              <a:t>(1) </a:t>
            </a:r>
            <a:r>
              <a:rPr lang="en-US" sz="4800" b="1" dirty="0">
                <a:solidFill>
                  <a:schemeClr val="accent1"/>
                </a:solidFill>
                <a:latin typeface="Arial"/>
                <a:ea typeface="Arial"/>
                <a:cs typeface="Arial"/>
                <a:sym typeface="Arial"/>
              </a:rPr>
              <a:t>Tribal law </a:t>
            </a:r>
            <a:r>
              <a:rPr lang="en-US" sz="4800" dirty="0">
                <a:latin typeface="Arial"/>
                <a:ea typeface="Arial"/>
                <a:cs typeface="Arial"/>
                <a:sym typeface="Arial"/>
              </a:rPr>
              <a:t>protects the material, and non-Tribal-Member violates that law </a:t>
            </a:r>
            <a:r>
              <a:rPr lang="en-US" sz="4800" b="1" dirty="0">
                <a:solidFill>
                  <a:schemeClr val="accent1"/>
                </a:solidFill>
                <a:latin typeface="Arial"/>
                <a:ea typeface="Arial"/>
                <a:cs typeface="Arial"/>
                <a:sym typeface="Arial"/>
              </a:rPr>
              <a:t>on a reservation </a:t>
            </a:r>
            <a:r>
              <a:rPr lang="en-US" sz="4800" dirty="0">
                <a:latin typeface="Arial"/>
                <a:ea typeface="Arial"/>
                <a:cs typeface="Arial"/>
                <a:sym typeface="Arial"/>
              </a:rPr>
              <a:t>(ex: Pascua Yaqui Tribal Code)</a:t>
            </a:r>
            <a:endParaRPr lang="en-US" sz="1400" dirty="0">
              <a:latin typeface="Arial"/>
              <a:ea typeface="Arial"/>
              <a:cs typeface="Arial"/>
              <a:sym typeface="Arial"/>
            </a:endParaRPr>
          </a:p>
          <a:p>
            <a:pPr>
              <a:spcBef>
                <a:spcPts val="1000"/>
              </a:spcBef>
              <a:spcAft>
                <a:spcPts val="0"/>
              </a:spcAft>
              <a:buClr>
                <a:schemeClr val="dk1"/>
              </a:buClr>
              <a:buSzPct val="75000"/>
            </a:pPr>
            <a:r>
              <a:rPr lang="en-US" sz="4800" dirty="0">
                <a:latin typeface="Arial"/>
                <a:ea typeface="Arial"/>
                <a:cs typeface="Arial"/>
                <a:sym typeface="Arial"/>
              </a:rPr>
              <a:t>On Tribally owned lands: presumption of Tribal jurisdiction </a:t>
            </a:r>
            <a:endParaRPr lang="en-US" sz="1400" dirty="0">
              <a:latin typeface="Arial"/>
              <a:ea typeface="Arial"/>
              <a:cs typeface="Arial"/>
              <a:sym typeface="Arial"/>
            </a:endParaRPr>
          </a:p>
          <a:p>
            <a:pPr>
              <a:spcBef>
                <a:spcPts val="1000"/>
              </a:spcBef>
              <a:spcAft>
                <a:spcPts val="0"/>
              </a:spcAft>
              <a:buClr>
                <a:schemeClr val="dk1"/>
              </a:buClr>
              <a:buSzPct val="75000"/>
            </a:pPr>
            <a:r>
              <a:rPr lang="en-US" sz="4800" dirty="0">
                <a:latin typeface="Arial"/>
                <a:ea typeface="Arial"/>
                <a:cs typeface="Arial"/>
                <a:sym typeface="Arial"/>
              </a:rPr>
              <a:t>On non-member-owned land: </a:t>
            </a:r>
          </a:p>
          <a:p>
            <a:pPr lvl="1">
              <a:spcBef>
                <a:spcPts val="1000"/>
              </a:spcBef>
              <a:spcAft>
                <a:spcPts val="0"/>
              </a:spcAft>
              <a:buClr>
                <a:schemeClr val="dk1"/>
              </a:buClr>
              <a:buSzPct val="75000"/>
              <a:buFont typeface="Arial" panose="020B0604020202020204" pitchFamily="34" charset="0"/>
              <a:buChar char="•"/>
            </a:pPr>
            <a:r>
              <a:rPr lang="en-US" sz="3200" dirty="0">
                <a:latin typeface="Arial"/>
                <a:ea typeface="Arial"/>
                <a:cs typeface="Arial"/>
                <a:sym typeface="Arial"/>
              </a:rPr>
              <a:t>Non-member has entered “</a:t>
            </a:r>
            <a:r>
              <a:rPr lang="en-US" sz="3200" b="1" dirty="0">
                <a:latin typeface="Arial"/>
                <a:ea typeface="Arial"/>
                <a:cs typeface="Arial"/>
                <a:sym typeface="Arial"/>
              </a:rPr>
              <a:t>consensual relationship</a:t>
            </a:r>
            <a:r>
              <a:rPr lang="en-US" sz="3200" dirty="0">
                <a:latin typeface="Arial"/>
                <a:ea typeface="Arial"/>
                <a:cs typeface="Arial"/>
                <a:sym typeface="Arial"/>
              </a:rPr>
              <a:t>” with tribe OR</a:t>
            </a:r>
          </a:p>
          <a:p>
            <a:pPr lvl="1">
              <a:spcBef>
                <a:spcPts val="1000"/>
              </a:spcBef>
              <a:spcAft>
                <a:spcPts val="0"/>
              </a:spcAft>
              <a:buClr>
                <a:schemeClr val="dk1"/>
              </a:buClr>
              <a:buSzPct val="75000"/>
              <a:buFont typeface="Arial" panose="020B0604020202020204" pitchFamily="34" charset="0"/>
              <a:buChar char="•"/>
            </a:pPr>
            <a:r>
              <a:rPr lang="en-US" sz="3200" dirty="0">
                <a:latin typeface="Arial"/>
                <a:ea typeface="Arial"/>
                <a:cs typeface="Arial"/>
                <a:sym typeface="Arial"/>
              </a:rPr>
              <a:t>Non-member conduct “</a:t>
            </a:r>
            <a:r>
              <a:rPr lang="en-US" sz="3200" b="1" dirty="0">
                <a:latin typeface="Arial"/>
                <a:ea typeface="Arial"/>
                <a:cs typeface="Arial"/>
                <a:sym typeface="Arial"/>
              </a:rPr>
              <a:t>threatens or has some direct effect</a:t>
            </a:r>
            <a:r>
              <a:rPr lang="en-US" sz="3200" dirty="0">
                <a:latin typeface="Arial"/>
                <a:ea typeface="Arial"/>
                <a:cs typeface="Arial"/>
                <a:sym typeface="Arial"/>
              </a:rPr>
              <a:t>” on economic security, political integrity, health &amp; welfare of Tribe</a:t>
            </a:r>
            <a:endParaRPr lang="en-US" sz="6600" dirty="0">
              <a:latin typeface="Arial"/>
              <a:ea typeface="Arial"/>
              <a:cs typeface="Arial"/>
              <a:sym typeface="Arial"/>
            </a:endParaRPr>
          </a:p>
          <a:p>
            <a:pPr marL="0" lvl="0" indent="0">
              <a:spcBef>
                <a:spcPts val="1000"/>
              </a:spcBef>
              <a:spcAft>
                <a:spcPts val="0"/>
              </a:spcAft>
              <a:buClr>
                <a:schemeClr val="dk1"/>
              </a:buClr>
              <a:buSzPts val="4800"/>
              <a:buNone/>
            </a:pPr>
            <a:r>
              <a:rPr lang="en-US" sz="4800" dirty="0">
                <a:latin typeface="Arial"/>
                <a:ea typeface="Arial"/>
                <a:cs typeface="Arial"/>
                <a:sym typeface="Arial"/>
              </a:rPr>
              <a:t>(2) </a:t>
            </a:r>
            <a:r>
              <a:rPr lang="en-US" sz="4800" b="1" dirty="0">
                <a:solidFill>
                  <a:schemeClr val="accent1"/>
                </a:solidFill>
                <a:latin typeface="Arial"/>
                <a:ea typeface="Arial"/>
                <a:cs typeface="Arial"/>
                <a:sym typeface="Arial"/>
              </a:rPr>
              <a:t>Tribal law </a:t>
            </a:r>
            <a:r>
              <a:rPr lang="en-US" sz="4800" dirty="0">
                <a:latin typeface="Arial"/>
                <a:ea typeface="Arial"/>
                <a:cs typeface="Arial"/>
                <a:sym typeface="Arial"/>
              </a:rPr>
              <a:t>protects the material and </a:t>
            </a:r>
            <a:r>
              <a:rPr lang="en-US" sz="4800" b="1" dirty="0">
                <a:solidFill>
                  <a:schemeClr val="accent1"/>
                </a:solidFill>
                <a:latin typeface="Arial"/>
                <a:ea typeface="Arial"/>
                <a:cs typeface="Arial"/>
                <a:sym typeface="Arial"/>
              </a:rPr>
              <a:t>federal law </a:t>
            </a:r>
            <a:r>
              <a:rPr lang="en-US" sz="4800" dirty="0">
                <a:latin typeface="Arial"/>
                <a:ea typeface="Arial"/>
                <a:cs typeface="Arial"/>
                <a:sym typeface="Arial"/>
              </a:rPr>
              <a:t>provides a remedy (ex: NAGPRA, </a:t>
            </a:r>
            <a:r>
              <a:rPr lang="en-US" sz="4800" i="1" dirty="0">
                <a:latin typeface="Arial"/>
                <a:ea typeface="Arial"/>
                <a:cs typeface="Arial"/>
                <a:sym typeface="Arial"/>
              </a:rPr>
              <a:t>County of Oneida</a:t>
            </a:r>
            <a:r>
              <a:rPr lang="en-US" sz="4800" dirty="0">
                <a:latin typeface="Arial"/>
                <a:ea typeface="Arial"/>
                <a:cs typeface="Arial"/>
                <a:sym typeface="Arial"/>
              </a:rPr>
              <a:t>)</a:t>
            </a:r>
            <a:endParaRPr lang="en-US" sz="4800" i="1" dirty="0">
              <a:latin typeface="Arial"/>
              <a:ea typeface="Arial"/>
              <a:cs typeface="Arial"/>
              <a:sym typeface="Arial"/>
            </a:endParaRPr>
          </a:p>
          <a:p>
            <a:pPr marL="0" lvl="0" indent="0">
              <a:spcBef>
                <a:spcPts val="1000"/>
              </a:spcBef>
              <a:spcAft>
                <a:spcPts val="0"/>
              </a:spcAft>
              <a:buClr>
                <a:schemeClr val="dk1"/>
              </a:buClr>
              <a:buSzPts val="4800"/>
              <a:buNone/>
            </a:pPr>
            <a:r>
              <a:rPr lang="en-US" sz="4800" dirty="0">
                <a:latin typeface="Arial"/>
                <a:ea typeface="Arial"/>
                <a:cs typeface="Arial"/>
                <a:sym typeface="Arial"/>
              </a:rPr>
              <a:t>(3) </a:t>
            </a:r>
            <a:r>
              <a:rPr lang="en-US" sz="4800" b="1" dirty="0">
                <a:solidFill>
                  <a:schemeClr val="accent1"/>
                </a:solidFill>
                <a:latin typeface="Arial"/>
                <a:ea typeface="Arial"/>
                <a:cs typeface="Arial"/>
                <a:sym typeface="Arial"/>
              </a:rPr>
              <a:t>Federal law </a:t>
            </a:r>
            <a:r>
              <a:rPr lang="en-US" sz="4800" dirty="0">
                <a:latin typeface="Arial"/>
                <a:ea typeface="Arial"/>
                <a:cs typeface="Arial"/>
                <a:sym typeface="Arial"/>
              </a:rPr>
              <a:t>or </a:t>
            </a:r>
            <a:r>
              <a:rPr lang="en-US" sz="4800" b="1" dirty="0">
                <a:solidFill>
                  <a:schemeClr val="accent1"/>
                </a:solidFill>
                <a:latin typeface="Arial"/>
                <a:ea typeface="Arial"/>
                <a:cs typeface="Arial"/>
                <a:sym typeface="Arial"/>
              </a:rPr>
              <a:t>treaty</a:t>
            </a:r>
            <a:r>
              <a:rPr lang="en-US" sz="4800" dirty="0">
                <a:solidFill>
                  <a:srgbClr val="50B432"/>
                </a:solidFill>
                <a:latin typeface="Arial"/>
                <a:ea typeface="Arial"/>
                <a:cs typeface="Arial"/>
                <a:sym typeface="Arial"/>
              </a:rPr>
              <a:t> </a:t>
            </a:r>
            <a:r>
              <a:rPr lang="en-US" sz="4800" dirty="0">
                <a:latin typeface="Arial"/>
                <a:ea typeface="Arial"/>
                <a:cs typeface="Arial"/>
                <a:sym typeface="Arial"/>
              </a:rPr>
              <a:t>provides right &amp; remedy (ex: Copyright Act)</a:t>
            </a:r>
            <a:endParaRPr lang="en-US" sz="1400" dirty="0">
              <a:latin typeface="Arial"/>
              <a:ea typeface="Arial"/>
              <a:cs typeface="Arial"/>
              <a:sym typeface="Arial"/>
            </a:endParaRPr>
          </a:p>
          <a:p>
            <a:pPr marL="0" lvl="0" indent="0">
              <a:spcBef>
                <a:spcPts val="1000"/>
              </a:spcBef>
              <a:spcAft>
                <a:spcPts val="0"/>
              </a:spcAft>
              <a:buClr>
                <a:schemeClr val="dk1"/>
              </a:buClr>
              <a:buSzPts val="4800"/>
              <a:buNone/>
            </a:pPr>
            <a:r>
              <a:rPr lang="en-US" sz="4800" dirty="0">
                <a:latin typeface="Arial"/>
                <a:ea typeface="Arial"/>
                <a:cs typeface="Arial"/>
                <a:sym typeface="Arial"/>
              </a:rPr>
              <a:t>(4) </a:t>
            </a:r>
            <a:r>
              <a:rPr lang="en-US" sz="4800" b="1" dirty="0">
                <a:solidFill>
                  <a:schemeClr val="accent1"/>
                </a:solidFill>
                <a:latin typeface="Arial"/>
                <a:ea typeface="Arial"/>
                <a:cs typeface="Arial"/>
                <a:sym typeface="Arial"/>
              </a:rPr>
              <a:t>Private agreement or institutional policy</a:t>
            </a:r>
            <a:r>
              <a:rPr lang="en-US" sz="4800" dirty="0">
                <a:latin typeface="Arial"/>
                <a:ea typeface="Arial"/>
                <a:cs typeface="Arial"/>
                <a:sym typeface="Arial"/>
              </a:rPr>
              <a:t>, if not contrary to public policy.</a:t>
            </a:r>
            <a:endParaRPr lang="en-US" dirty="0"/>
          </a:p>
        </p:txBody>
      </p:sp>
    </p:spTree>
    <p:extLst>
      <p:ext uri="{BB962C8B-B14F-4D97-AF65-F5344CB8AC3E}">
        <p14:creationId xmlns:p14="http://schemas.microsoft.com/office/powerpoint/2010/main" val="232038656"/>
      </p:ext>
    </p:extLst>
  </p:cSld>
  <p:clrMapOvr>
    <a:masterClrMapping/>
  </p:clrMapOvr>
  <p:transition>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2"/>
          <p:cNvSpPr txBox="1">
            <a:spLocks noGrp="1"/>
          </p:cNvSpPr>
          <p:nvPr>
            <p:ph type="title" idx="4294967295"/>
          </p:nvPr>
        </p:nvSpPr>
        <p:spPr>
          <a:xfrm>
            <a:off x="460754" y="151902"/>
            <a:ext cx="11572220" cy="1142851"/>
          </a:xfrm>
          <a:prstGeom prst="rect">
            <a:avLst/>
          </a:prstGeom>
          <a:noFill/>
          <a:ln>
            <a:noFill/>
          </a:ln>
        </p:spPr>
        <p:txBody>
          <a:bodyPr spcFirstLastPara="1" vert="horz" wrap="square" lIns="91426" tIns="45694" rIns="91426" bIns="45694" numCol="1" anchor="ctr" anchorCtr="0" compatLnSpc="1">
            <a:prstTxWarp prst="textNoShape">
              <a:avLst/>
            </a:prstTxWarp>
            <a:noAutofit/>
          </a:bodyPr>
          <a:lstStyle/>
          <a:p>
            <a:pPr algn="l">
              <a:spcBef>
                <a:spcPts val="0"/>
              </a:spcBef>
              <a:spcAft>
                <a:spcPts val="0"/>
              </a:spcAft>
            </a:pPr>
            <a:r>
              <a:rPr lang="en" sz="3099" b="1" dirty="0"/>
              <a:t>Tribal Law - Pascua Yaqui Tribal Code</a:t>
            </a:r>
            <a:endParaRPr sz="3099" b="1" dirty="0"/>
          </a:p>
        </p:txBody>
      </p:sp>
      <p:sp>
        <p:nvSpPr>
          <p:cNvPr id="345" name="Google Shape;345;p52"/>
          <p:cNvSpPr txBox="1">
            <a:spLocks noGrp="1"/>
          </p:cNvSpPr>
          <p:nvPr>
            <p:ph type="body" idx="4294967295"/>
          </p:nvPr>
        </p:nvSpPr>
        <p:spPr>
          <a:xfrm>
            <a:off x="460750" y="1187408"/>
            <a:ext cx="3888844" cy="5536829"/>
          </a:xfrm>
          <a:prstGeom prst="rect">
            <a:avLst/>
          </a:prstGeom>
          <a:solidFill>
            <a:schemeClr val="accent2"/>
          </a:solidFill>
          <a:ln>
            <a:noFill/>
          </a:ln>
        </p:spPr>
        <p:txBody>
          <a:bodyPr spcFirstLastPara="1" vert="horz" wrap="square" lIns="91426" tIns="45694" rIns="91426" bIns="45694" numCol="1" anchor="t" anchorCtr="0" compatLnSpc="1">
            <a:prstTxWarp prst="textNoShape">
              <a:avLst/>
            </a:prstTxWarp>
            <a:noAutofit/>
          </a:bodyPr>
          <a:lstStyle/>
          <a:p>
            <a:pPr marL="0" indent="0">
              <a:spcBef>
                <a:spcPts val="0"/>
              </a:spcBef>
              <a:spcAft>
                <a:spcPts val="0"/>
              </a:spcAft>
              <a:buClr>
                <a:schemeClr val="dk1"/>
              </a:buClr>
              <a:buSzPts val="4000"/>
              <a:buNone/>
            </a:pPr>
            <a:r>
              <a:rPr lang="en" sz="2000" dirty="0"/>
              <a:t>The </a:t>
            </a:r>
            <a:r>
              <a:rPr lang="en" sz="2000" b="1" dirty="0"/>
              <a:t>Pasqua Yaqui Tribal Code Title VII </a:t>
            </a:r>
            <a:r>
              <a:rPr lang="en" sz="2000" dirty="0"/>
              <a:t>§§ 200-210 prohibits:</a:t>
            </a:r>
            <a:endParaRPr dirty="0"/>
          </a:p>
          <a:p>
            <a:pPr marL="342831" indent="-342831">
              <a:spcBef>
                <a:spcPts val="400"/>
              </a:spcBef>
              <a:spcAft>
                <a:spcPts val="0"/>
              </a:spcAft>
              <a:buClr>
                <a:schemeClr val="dk1"/>
              </a:buClr>
              <a:buSzPct val="100000"/>
              <a:buChar char="●"/>
            </a:pPr>
            <a:r>
              <a:rPr lang="en" sz="2000" dirty="0"/>
              <a:t>Disturbing, excavating, or desecrating traditional Indigenous IPs</a:t>
            </a:r>
            <a:endParaRPr dirty="0"/>
          </a:p>
          <a:p>
            <a:pPr marL="342831" indent="-342831">
              <a:spcBef>
                <a:spcPts val="400"/>
              </a:spcBef>
              <a:spcAft>
                <a:spcPts val="0"/>
              </a:spcAft>
              <a:buClr>
                <a:schemeClr val="dk1"/>
              </a:buClr>
              <a:buSzPct val="100000"/>
              <a:buChar char="●"/>
            </a:pPr>
            <a:r>
              <a:rPr lang="en" sz="2000" dirty="0"/>
              <a:t>Conducting unauthorized research, collecting, filming of  traditional Indigenous IPs </a:t>
            </a:r>
            <a:endParaRPr dirty="0"/>
          </a:p>
          <a:p>
            <a:pPr marL="342831" indent="-342831">
              <a:spcBef>
                <a:spcPts val="400"/>
              </a:spcBef>
              <a:spcAft>
                <a:spcPts val="0"/>
              </a:spcAft>
              <a:buClr>
                <a:schemeClr val="dk1"/>
              </a:buClr>
              <a:buSzPct val="100000"/>
              <a:buChar char="●"/>
            </a:pPr>
            <a:r>
              <a:rPr lang="en" sz="2000" dirty="0"/>
              <a:t>Selling, purchasing, receiving Indigenous IPs illegally acquired. </a:t>
            </a:r>
            <a:endParaRPr dirty="0"/>
          </a:p>
          <a:p>
            <a:pPr marL="0" indent="0">
              <a:spcBef>
                <a:spcPts val="400"/>
              </a:spcBef>
              <a:spcAft>
                <a:spcPts val="0"/>
              </a:spcAft>
              <a:buClr>
                <a:schemeClr val="dk1"/>
              </a:buClr>
              <a:buSzPts val="4000"/>
              <a:buNone/>
            </a:pPr>
            <a:r>
              <a:rPr lang="en" sz="2000" dirty="0"/>
              <a:t>The code authorizes civil damages awards for violations, including “cost of restoration and repair” and “costs associate with the culturally appropriate disposition of resources.”</a:t>
            </a:r>
            <a:endParaRPr sz="2000" cap="small" dirty="0"/>
          </a:p>
        </p:txBody>
      </p:sp>
      <p:sp>
        <p:nvSpPr>
          <p:cNvPr id="346" name="Google Shape;346;p52"/>
          <p:cNvSpPr txBox="1"/>
          <p:nvPr/>
        </p:nvSpPr>
        <p:spPr>
          <a:xfrm>
            <a:off x="4645835" y="1187408"/>
            <a:ext cx="6640235" cy="3888175"/>
          </a:xfrm>
          <a:prstGeom prst="rect">
            <a:avLst/>
          </a:prstGeom>
          <a:noFill/>
          <a:ln>
            <a:noFill/>
          </a:ln>
        </p:spPr>
        <p:txBody>
          <a:bodyPr spcFirstLastPara="1" wrap="square" lIns="91426" tIns="45694" rIns="91426" bIns="45694" anchor="t" anchorCtr="0">
            <a:normAutofit fontScale="85000" lnSpcReduction="20000"/>
          </a:bodyPr>
          <a:lstStyle/>
          <a:p>
            <a:pPr>
              <a:lnSpc>
                <a:spcPct val="120000"/>
              </a:lnSpc>
              <a:spcBef>
                <a:spcPts val="0"/>
              </a:spcBef>
              <a:spcAft>
                <a:spcPts val="0"/>
              </a:spcAft>
              <a:buClr>
                <a:schemeClr val="dk1"/>
              </a:buClr>
              <a:buSzPct val="100000"/>
            </a:pPr>
            <a:r>
              <a:rPr lang="en" sz="3199" b="1" dirty="0">
                <a:solidFill>
                  <a:schemeClr val="dk1"/>
                </a:solidFill>
                <a:latin typeface="Arial"/>
                <a:ea typeface="Arial"/>
                <a:cs typeface="Arial"/>
                <a:sym typeface="Arial"/>
              </a:rPr>
              <a:t>Types of Cultural Expressions covered include:</a:t>
            </a:r>
            <a:endParaRPr sz="1400" dirty="0"/>
          </a:p>
          <a:p>
            <a:pPr marL="171416" indent="-157449">
              <a:spcBef>
                <a:spcPts val="650"/>
              </a:spcBef>
              <a:spcAft>
                <a:spcPts val="0"/>
              </a:spcAft>
              <a:buClr>
                <a:schemeClr val="dk1"/>
              </a:buClr>
              <a:buSzPct val="100000"/>
              <a:buFont typeface="Arial"/>
              <a:buChar char="•"/>
            </a:pPr>
            <a:r>
              <a:rPr lang="en" sz="3199" dirty="0">
                <a:solidFill>
                  <a:schemeClr val="dk1"/>
                </a:solidFill>
                <a:latin typeface="Arial"/>
                <a:ea typeface="Arial"/>
                <a:cs typeface="Arial"/>
                <a:sym typeface="Arial"/>
              </a:rPr>
              <a:t>knowledge of remembered histories</a:t>
            </a:r>
            <a:endParaRPr sz="1400" dirty="0"/>
          </a:p>
          <a:p>
            <a:pPr marL="171416" indent="-157449">
              <a:spcBef>
                <a:spcPts val="650"/>
              </a:spcBef>
              <a:spcAft>
                <a:spcPts val="0"/>
              </a:spcAft>
              <a:buClr>
                <a:schemeClr val="dk1"/>
              </a:buClr>
              <a:buSzPct val="100000"/>
              <a:buFont typeface="Arial"/>
              <a:buChar char="•"/>
            </a:pPr>
            <a:r>
              <a:rPr lang="en" sz="3199" dirty="0">
                <a:solidFill>
                  <a:schemeClr val="dk1"/>
                </a:solidFill>
                <a:latin typeface="Arial"/>
                <a:ea typeface="Arial"/>
                <a:cs typeface="Arial"/>
                <a:sym typeface="Arial"/>
              </a:rPr>
              <a:t>details of cultural sites and landscapes, sacred property like sounds, culture, images</a:t>
            </a:r>
            <a:endParaRPr sz="1400" dirty="0"/>
          </a:p>
          <a:p>
            <a:pPr marL="171416" indent="-157449">
              <a:spcBef>
                <a:spcPts val="650"/>
              </a:spcBef>
              <a:spcAft>
                <a:spcPts val="0"/>
              </a:spcAft>
              <a:buClr>
                <a:schemeClr val="dk1"/>
              </a:buClr>
              <a:buSzPct val="100000"/>
              <a:buFont typeface="Arial"/>
              <a:buChar char="•"/>
            </a:pPr>
            <a:r>
              <a:rPr lang="en" sz="3199" dirty="0">
                <a:solidFill>
                  <a:schemeClr val="dk1"/>
                </a:solidFill>
                <a:latin typeface="Arial"/>
                <a:ea typeface="Arial"/>
                <a:cs typeface="Arial"/>
                <a:sym typeface="Arial"/>
              </a:rPr>
              <a:t>knowledge of uses of plant and animal species, and </a:t>
            </a:r>
            <a:endParaRPr sz="1400" dirty="0"/>
          </a:p>
          <a:p>
            <a:pPr marL="171416" indent="-157449">
              <a:spcBef>
                <a:spcPts val="650"/>
              </a:spcBef>
              <a:spcAft>
                <a:spcPts val="0"/>
              </a:spcAft>
              <a:buClr>
                <a:schemeClr val="dk1"/>
              </a:buClr>
              <a:buSzPct val="100000"/>
              <a:buFont typeface="Arial"/>
              <a:buChar char="•"/>
            </a:pPr>
            <a:r>
              <a:rPr lang="en" sz="3199" dirty="0">
                <a:solidFill>
                  <a:schemeClr val="dk1"/>
                </a:solidFill>
                <a:latin typeface="Arial"/>
                <a:ea typeface="Arial"/>
                <a:cs typeface="Arial"/>
                <a:sym typeface="Arial"/>
              </a:rPr>
              <a:t>knowledge of their Indigenous language</a:t>
            </a:r>
            <a:endParaRPr sz="3199" dirty="0">
              <a:solidFill>
                <a:schemeClr val="dk1"/>
              </a:solidFill>
              <a:latin typeface="Arial"/>
              <a:ea typeface="Arial"/>
              <a:cs typeface="Arial"/>
              <a:sym typeface="Arial"/>
            </a:endParaRPr>
          </a:p>
          <a:p>
            <a:pPr>
              <a:spcBef>
                <a:spcPts val="650"/>
              </a:spcBef>
              <a:spcAft>
                <a:spcPts val="0"/>
              </a:spcAft>
            </a:pPr>
            <a:endParaRPr sz="3199" dirty="0">
              <a:solidFill>
                <a:schemeClr val="dk1"/>
              </a:solidFill>
            </a:endParaRPr>
          </a:p>
          <a:p>
            <a:pPr marL="342831" indent="-139672">
              <a:lnSpc>
                <a:spcPct val="120000"/>
              </a:lnSpc>
              <a:spcBef>
                <a:spcPts val="650"/>
              </a:spcBef>
              <a:spcAft>
                <a:spcPts val="0"/>
              </a:spcAft>
              <a:buClr>
                <a:schemeClr val="dk1"/>
              </a:buClr>
              <a:buSzPct val="100000"/>
            </a:pPr>
            <a:endParaRPr sz="3199"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1934410"/>
      </p:ext>
    </p:extLst>
  </p:cSld>
  <p:clrMapOvr>
    <a:masterClrMapping/>
  </p:clrMapOvr>
  <p:transition>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F66031-6BE4-4685-337A-7198923DFB93}"/>
              </a:ext>
            </a:extLst>
          </p:cNvPr>
          <p:cNvSpPr/>
          <p:nvPr/>
        </p:nvSpPr>
        <p:spPr>
          <a:xfrm>
            <a:off x="0" y="0"/>
            <a:ext cx="12192000" cy="2378613"/>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2962" y="277140"/>
            <a:ext cx="10972800" cy="1143000"/>
          </a:xfrm>
        </p:spPr>
        <p:txBody>
          <a:bodyPr/>
          <a:lstStyle/>
          <a:p>
            <a:r>
              <a:rPr lang="en-US" dirty="0"/>
              <a:t>Copyright</a:t>
            </a:r>
          </a:p>
        </p:txBody>
      </p:sp>
      <p:sp>
        <p:nvSpPr>
          <p:cNvPr id="4" name="TextBox 3">
            <a:extLst>
              <a:ext uri="{FF2B5EF4-FFF2-40B4-BE49-F238E27FC236}">
                <a16:creationId xmlns:a16="http://schemas.microsoft.com/office/drawing/2014/main" id="{837C5505-1A3F-8C48-8227-D2D4DE348F37}"/>
              </a:ext>
            </a:extLst>
          </p:cNvPr>
          <p:cNvSpPr txBox="1"/>
          <p:nvPr/>
        </p:nvSpPr>
        <p:spPr>
          <a:xfrm>
            <a:off x="414696" y="1234346"/>
            <a:ext cx="5211490" cy="707886"/>
          </a:xfrm>
          <a:prstGeom prst="rect">
            <a:avLst/>
          </a:prstGeom>
          <a:noFill/>
        </p:spPr>
        <p:txBody>
          <a:bodyPr wrap="square" rtlCol="0">
            <a:spAutoFit/>
          </a:bodyPr>
          <a:lstStyle/>
          <a:p>
            <a:r>
              <a:rPr lang="en-US" sz="2000" dirty="0"/>
              <a:t>A copyright is a </a:t>
            </a:r>
            <a:r>
              <a:rPr lang="en-US" sz="2000" b="1" dirty="0">
                <a:solidFill>
                  <a:srgbClr val="C00000"/>
                </a:solidFill>
              </a:rPr>
              <a:t>TEMPORARY &amp; LIMITED RIGHT</a:t>
            </a:r>
            <a:r>
              <a:rPr lang="en-US" sz="2000" dirty="0"/>
              <a:t> to keep others from using a covered </a:t>
            </a:r>
            <a:r>
              <a:rPr lang="en-US" sz="2000" b="1" dirty="0">
                <a:solidFill>
                  <a:schemeClr val="accent1"/>
                </a:solidFill>
              </a:rPr>
              <a:t>WORK</a:t>
            </a:r>
            <a:r>
              <a:rPr lang="en-US" sz="2000" dirty="0"/>
              <a:t> by:</a:t>
            </a:r>
          </a:p>
        </p:txBody>
      </p:sp>
      <p:pic>
        <p:nvPicPr>
          <p:cNvPr id="8" name="Graphic 7" descr="Photocopier outline">
            <a:extLst>
              <a:ext uri="{FF2B5EF4-FFF2-40B4-BE49-F238E27FC236}">
                <a16:creationId xmlns:a16="http://schemas.microsoft.com/office/drawing/2014/main" id="{7FB4CB4D-2C9B-45B8-7E3B-3B71BD678F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70496" y="846930"/>
            <a:ext cx="766920" cy="766920"/>
          </a:xfrm>
          <a:prstGeom prst="rect">
            <a:avLst/>
          </a:prstGeom>
        </p:spPr>
      </p:pic>
      <p:pic>
        <p:nvPicPr>
          <p:cNvPr id="10" name="Graphic 9" descr="Film reel with solid fill">
            <a:extLst>
              <a:ext uri="{FF2B5EF4-FFF2-40B4-BE49-F238E27FC236}">
                <a16:creationId xmlns:a16="http://schemas.microsoft.com/office/drawing/2014/main" id="{26C26929-13CF-A1F3-9169-B723D074D8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66700" y="846929"/>
            <a:ext cx="360590" cy="360590"/>
          </a:xfrm>
          <a:prstGeom prst="rect">
            <a:avLst/>
          </a:prstGeom>
        </p:spPr>
      </p:pic>
      <p:pic>
        <p:nvPicPr>
          <p:cNvPr id="12" name="Graphic 11" descr="Storytelling with solid fill">
            <a:extLst>
              <a:ext uri="{FF2B5EF4-FFF2-40B4-BE49-F238E27FC236}">
                <a16:creationId xmlns:a16="http://schemas.microsoft.com/office/drawing/2014/main" id="{373B6833-64B4-4DF4-CB30-18F9BB3F960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21707" y="1060616"/>
            <a:ext cx="450576" cy="450576"/>
          </a:xfrm>
          <a:prstGeom prst="rect">
            <a:avLst/>
          </a:prstGeom>
        </p:spPr>
      </p:pic>
      <p:pic>
        <p:nvPicPr>
          <p:cNvPr id="14" name="Graphic 13" descr="Delivery outline">
            <a:extLst>
              <a:ext uri="{FF2B5EF4-FFF2-40B4-BE49-F238E27FC236}">
                <a16:creationId xmlns:a16="http://schemas.microsoft.com/office/drawing/2014/main" id="{4D20367B-434E-DD42-2D4A-FCB48A66D6D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70219" y="942509"/>
            <a:ext cx="762964" cy="762964"/>
          </a:xfrm>
          <a:prstGeom prst="rect">
            <a:avLst/>
          </a:prstGeom>
        </p:spPr>
      </p:pic>
      <p:pic>
        <p:nvPicPr>
          <p:cNvPr id="16" name="Graphic 15" descr="Performance Curtains outline">
            <a:extLst>
              <a:ext uri="{FF2B5EF4-FFF2-40B4-BE49-F238E27FC236}">
                <a16:creationId xmlns:a16="http://schemas.microsoft.com/office/drawing/2014/main" id="{E64C0F85-954C-5D17-14A1-A15530748BD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777738" y="835464"/>
            <a:ext cx="762964" cy="762964"/>
          </a:xfrm>
          <a:prstGeom prst="rect">
            <a:avLst/>
          </a:prstGeom>
        </p:spPr>
      </p:pic>
      <p:sp>
        <p:nvSpPr>
          <p:cNvPr id="19" name="TextBox 18">
            <a:extLst>
              <a:ext uri="{FF2B5EF4-FFF2-40B4-BE49-F238E27FC236}">
                <a16:creationId xmlns:a16="http://schemas.microsoft.com/office/drawing/2014/main" id="{334A2699-7B55-21E6-647D-C24BCCFDFEFA}"/>
              </a:ext>
            </a:extLst>
          </p:cNvPr>
          <p:cNvSpPr txBox="1"/>
          <p:nvPr/>
        </p:nvSpPr>
        <p:spPr>
          <a:xfrm>
            <a:off x="5937151" y="1551884"/>
            <a:ext cx="1074338"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Copying</a:t>
            </a:r>
          </a:p>
        </p:txBody>
      </p:sp>
      <p:sp>
        <p:nvSpPr>
          <p:cNvPr id="21" name="TextBox 20">
            <a:extLst>
              <a:ext uri="{FF2B5EF4-FFF2-40B4-BE49-F238E27FC236}">
                <a16:creationId xmlns:a16="http://schemas.microsoft.com/office/drawing/2014/main" id="{31293737-5D8C-FD97-213D-D5077AE6B3A4}"/>
              </a:ext>
            </a:extLst>
          </p:cNvPr>
          <p:cNvSpPr txBox="1"/>
          <p:nvPr/>
        </p:nvSpPr>
        <p:spPr>
          <a:xfrm>
            <a:off x="6847877" y="1576211"/>
            <a:ext cx="2055123"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Creating Derivative Works</a:t>
            </a:r>
          </a:p>
        </p:txBody>
      </p:sp>
      <p:sp>
        <p:nvSpPr>
          <p:cNvPr id="22" name="TextBox 21">
            <a:extLst>
              <a:ext uri="{FF2B5EF4-FFF2-40B4-BE49-F238E27FC236}">
                <a16:creationId xmlns:a16="http://schemas.microsoft.com/office/drawing/2014/main" id="{C6BE4779-D8E0-1A34-A6C5-74DA436E392E}"/>
              </a:ext>
            </a:extLst>
          </p:cNvPr>
          <p:cNvSpPr txBox="1"/>
          <p:nvPr/>
        </p:nvSpPr>
        <p:spPr>
          <a:xfrm>
            <a:off x="8924214" y="1582460"/>
            <a:ext cx="1485279"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Distributing</a:t>
            </a:r>
          </a:p>
        </p:txBody>
      </p:sp>
      <p:sp>
        <p:nvSpPr>
          <p:cNvPr id="23" name="TextBox 22">
            <a:extLst>
              <a:ext uri="{FF2B5EF4-FFF2-40B4-BE49-F238E27FC236}">
                <a16:creationId xmlns:a16="http://schemas.microsoft.com/office/drawing/2014/main" id="{4643C34A-84CB-F608-32D6-93BFAAA6AD08}"/>
              </a:ext>
            </a:extLst>
          </p:cNvPr>
          <p:cNvSpPr txBox="1"/>
          <p:nvPr/>
        </p:nvSpPr>
        <p:spPr>
          <a:xfrm>
            <a:off x="9911527" y="1582221"/>
            <a:ext cx="2632853"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Publicly Performing, Displaying, Streaming</a:t>
            </a:r>
          </a:p>
        </p:txBody>
      </p:sp>
      <p:sp>
        <p:nvSpPr>
          <p:cNvPr id="24" name="TextBox 23">
            <a:extLst>
              <a:ext uri="{FF2B5EF4-FFF2-40B4-BE49-F238E27FC236}">
                <a16:creationId xmlns:a16="http://schemas.microsoft.com/office/drawing/2014/main" id="{F18D369C-8BBD-74CA-4CEA-6D3259048F5B}"/>
              </a:ext>
            </a:extLst>
          </p:cNvPr>
          <p:cNvSpPr txBox="1"/>
          <p:nvPr/>
        </p:nvSpPr>
        <p:spPr>
          <a:xfrm>
            <a:off x="7272997" y="2595505"/>
            <a:ext cx="4558724" cy="4216539"/>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Limited Remedies (U.S.):</a:t>
            </a:r>
          </a:p>
          <a:p>
            <a:pPr marL="342900" indent="-342900">
              <a:buFont typeface="Arial" panose="020B0604020202020204" pitchFamily="34" charset="0"/>
              <a:buChar char="•"/>
            </a:pPr>
            <a:r>
              <a:rPr lang="en-US" sz="2400" b="1" dirty="0">
                <a:solidFill>
                  <a:schemeClr val="accent1"/>
                </a:solidFill>
                <a:latin typeface="Arial" panose="020B0604020202020204" pitchFamily="34" charset="0"/>
                <a:cs typeface="Arial" panose="020B0604020202020204" pitchFamily="34" charset="0"/>
              </a:rPr>
              <a:t>Damages</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Actual </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Statutory</a:t>
            </a:r>
          </a:p>
          <a:p>
            <a:pPr marL="1257300" lvl="2"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Nonprofit institution exception.</a:t>
            </a:r>
          </a:p>
          <a:p>
            <a:pPr marL="342900" indent="-342900">
              <a:buFont typeface="Arial" panose="020B0604020202020204" pitchFamily="34" charset="0"/>
              <a:buChar char="•"/>
            </a:pPr>
            <a:r>
              <a:rPr lang="en-US" sz="2400" b="1" dirty="0">
                <a:solidFill>
                  <a:schemeClr val="accent1"/>
                </a:solidFill>
                <a:latin typeface="Arial" panose="020B0604020202020204" pitchFamily="34" charset="0"/>
                <a:cs typeface="Arial" panose="020B0604020202020204" pitchFamily="34" charset="0"/>
              </a:rPr>
              <a:t>Injunctions</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Limited by 4-factor test</a:t>
            </a:r>
          </a:p>
          <a:p>
            <a:pPr marL="342900" indent="-342900">
              <a:buFont typeface="Arial" panose="020B0604020202020204" pitchFamily="34" charset="0"/>
              <a:buChar char="•"/>
            </a:pPr>
            <a:r>
              <a:rPr lang="en-US" sz="2400" b="1" dirty="0">
                <a:solidFill>
                  <a:schemeClr val="accent1"/>
                </a:solidFill>
                <a:latin typeface="Arial" panose="020B0604020202020204" pitchFamily="34" charset="0"/>
                <a:cs typeface="Arial" panose="020B0604020202020204" pitchFamily="34" charset="0"/>
              </a:rPr>
              <a:t>Other </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Attorneys fees, impoundment, etc.</a:t>
            </a:r>
          </a:p>
        </p:txBody>
      </p:sp>
      <p:pic>
        <p:nvPicPr>
          <p:cNvPr id="17" name="Picture 16">
            <a:extLst>
              <a:ext uri="{FF2B5EF4-FFF2-40B4-BE49-F238E27FC236}">
                <a16:creationId xmlns:a16="http://schemas.microsoft.com/office/drawing/2014/main" id="{85C7FBA0-94C5-C847-A206-9292879E6A26}"/>
              </a:ext>
            </a:extLst>
          </p:cNvPr>
          <p:cNvPicPr>
            <a:picLocks noChangeAspect="1"/>
          </p:cNvPicPr>
          <p:nvPr/>
        </p:nvPicPr>
        <p:blipFill>
          <a:blip r:embed="rId13"/>
          <a:stretch>
            <a:fillRect/>
          </a:stretch>
        </p:blipFill>
        <p:spPr>
          <a:xfrm>
            <a:off x="491547" y="3164618"/>
            <a:ext cx="1870799" cy="1912372"/>
          </a:xfrm>
          <a:prstGeom prst="rect">
            <a:avLst/>
          </a:prstGeom>
        </p:spPr>
      </p:pic>
      <p:pic>
        <p:nvPicPr>
          <p:cNvPr id="18" name="Picture 17" descr="Endorsement of Thomas Edison's &quot;Phonograph&quot; - Tchaikovsky ...">
            <a:extLst>
              <a:ext uri="{FF2B5EF4-FFF2-40B4-BE49-F238E27FC236}">
                <a16:creationId xmlns:a16="http://schemas.microsoft.com/office/drawing/2014/main" id="{4633A190-A2E4-769E-AE90-2619AF28825A}"/>
              </a:ext>
            </a:extLst>
          </p:cNvPr>
          <p:cNvPicPr>
            <a:picLocks noChangeAspect="1"/>
          </p:cNvPicPr>
          <p:nvPr/>
        </p:nvPicPr>
        <p:blipFill>
          <a:blip r:embed="rId14">
            <a:extLst>
              <a:ext uri="{837473B0-CC2E-450A-ABE3-18F120FF3D39}">
                <a1611:picAttrSrcUrl xmlns:a1611="http://schemas.microsoft.com/office/drawing/2016/11/main" r:id="rId15"/>
              </a:ext>
            </a:extLst>
          </a:blip>
          <a:stretch>
            <a:fillRect/>
          </a:stretch>
        </p:blipFill>
        <p:spPr>
          <a:xfrm>
            <a:off x="2526074" y="3206192"/>
            <a:ext cx="1870798" cy="1870798"/>
          </a:xfrm>
          <a:prstGeom prst="rect">
            <a:avLst/>
          </a:prstGeom>
        </p:spPr>
      </p:pic>
      <p:sp>
        <p:nvSpPr>
          <p:cNvPr id="20" name="TextBox 19">
            <a:extLst>
              <a:ext uri="{FF2B5EF4-FFF2-40B4-BE49-F238E27FC236}">
                <a16:creationId xmlns:a16="http://schemas.microsoft.com/office/drawing/2014/main" id="{3D49742A-1BB1-9DCE-1974-63DAA26C5B4B}"/>
              </a:ext>
            </a:extLst>
          </p:cNvPr>
          <p:cNvSpPr txBox="1"/>
          <p:nvPr/>
        </p:nvSpPr>
        <p:spPr>
          <a:xfrm>
            <a:off x="4451767" y="3377872"/>
            <a:ext cx="2109246" cy="1569660"/>
          </a:xfrm>
          <a:prstGeom prst="rect">
            <a:avLst/>
          </a:prstGeom>
          <a:noFill/>
        </p:spPr>
        <p:txBody>
          <a:bodyPr wrap="square" rtlCol="0">
            <a:spAutoFit/>
          </a:bodyPr>
          <a:lstStyle/>
          <a:p>
            <a:pPr algn="ctr"/>
            <a:r>
              <a:rPr lang="en-US" sz="3200" dirty="0">
                <a:solidFill>
                  <a:srgbClr val="C00000"/>
                </a:solidFill>
                <a:latin typeface="Bauhaus 93" pitchFamily="82" charset="77"/>
                <a:cs typeface="Broadway" panose="020F0502020204030204" pitchFamily="34" charset="0"/>
              </a:rPr>
              <a:t>Expression</a:t>
            </a:r>
            <a:endParaRPr lang="en-US" sz="3200" dirty="0"/>
          </a:p>
          <a:p>
            <a:pPr algn="ctr"/>
            <a:r>
              <a:rPr lang="en-US" sz="3200" dirty="0"/>
              <a:t>vs</a:t>
            </a:r>
          </a:p>
          <a:p>
            <a:pPr algn="ctr"/>
            <a:r>
              <a:rPr lang="en-US" sz="3200" strike="sngStrike" dirty="0"/>
              <a:t>ideas</a:t>
            </a:r>
          </a:p>
        </p:txBody>
      </p:sp>
      <p:sp>
        <p:nvSpPr>
          <p:cNvPr id="7" name="TextBox 6">
            <a:extLst>
              <a:ext uri="{FF2B5EF4-FFF2-40B4-BE49-F238E27FC236}">
                <a16:creationId xmlns:a16="http://schemas.microsoft.com/office/drawing/2014/main" id="{B2E89A94-4A1B-9D08-3A73-ACF34D5AE157}"/>
              </a:ext>
            </a:extLst>
          </p:cNvPr>
          <p:cNvSpPr txBox="1"/>
          <p:nvPr/>
        </p:nvSpPr>
        <p:spPr>
          <a:xfrm>
            <a:off x="455688" y="5157496"/>
            <a:ext cx="1870799"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Original to the Author</a:t>
            </a:r>
          </a:p>
        </p:txBody>
      </p:sp>
      <p:sp>
        <p:nvSpPr>
          <p:cNvPr id="25" name="TextBox 24">
            <a:extLst>
              <a:ext uri="{FF2B5EF4-FFF2-40B4-BE49-F238E27FC236}">
                <a16:creationId xmlns:a16="http://schemas.microsoft.com/office/drawing/2014/main" id="{A6F8DA9E-F83F-28B4-78F6-034268962D3A}"/>
              </a:ext>
            </a:extLst>
          </p:cNvPr>
          <p:cNvSpPr txBox="1"/>
          <p:nvPr/>
        </p:nvSpPr>
        <p:spPr>
          <a:xfrm>
            <a:off x="2506170" y="5157495"/>
            <a:ext cx="1870799"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Fixed in a tangible medium</a:t>
            </a:r>
          </a:p>
        </p:txBody>
      </p:sp>
      <p:sp>
        <p:nvSpPr>
          <p:cNvPr id="26" name="TextBox 25">
            <a:extLst>
              <a:ext uri="{FF2B5EF4-FFF2-40B4-BE49-F238E27FC236}">
                <a16:creationId xmlns:a16="http://schemas.microsoft.com/office/drawing/2014/main" id="{BA1CC385-B76C-176F-BCA5-004652E5DDE9}"/>
              </a:ext>
            </a:extLst>
          </p:cNvPr>
          <p:cNvSpPr txBox="1"/>
          <p:nvPr/>
        </p:nvSpPr>
        <p:spPr>
          <a:xfrm>
            <a:off x="4535132" y="5176762"/>
            <a:ext cx="2415142"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No facts, ideas, systems histories, etc.</a:t>
            </a:r>
          </a:p>
        </p:txBody>
      </p:sp>
      <p:sp>
        <p:nvSpPr>
          <p:cNvPr id="9" name="Rectangle 8">
            <a:extLst>
              <a:ext uri="{FF2B5EF4-FFF2-40B4-BE49-F238E27FC236}">
                <a16:creationId xmlns:a16="http://schemas.microsoft.com/office/drawing/2014/main" id="{4A0523B1-C48E-C874-9752-DAF635F90F83}"/>
              </a:ext>
            </a:extLst>
          </p:cNvPr>
          <p:cNvSpPr/>
          <p:nvPr/>
        </p:nvSpPr>
        <p:spPr>
          <a:xfrm>
            <a:off x="428286" y="2595505"/>
            <a:ext cx="3677610" cy="523220"/>
          </a:xfrm>
          <a:prstGeom prst="rect">
            <a:avLst/>
          </a:prstGeom>
        </p:spPr>
        <p:txBody>
          <a:bodyPr wrap="none">
            <a:spAutoFit/>
          </a:bodyPr>
          <a:lstStyle/>
          <a:p>
            <a:r>
              <a:rPr lang="en-US" sz="2800" b="1" dirty="0">
                <a:latin typeface="Arial" panose="020B0604020202020204" pitchFamily="34" charset="0"/>
                <a:cs typeface="Arial" panose="020B0604020202020204" pitchFamily="34" charset="0"/>
              </a:rPr>
              <a:t>Limited Scope (U.S.)</a:t>
            </a:r>
          </a:p>
        </p:txBody>
      </p:sp>
      <p:cxnSp>
        <p:nvCxnSpPr>
          <p:cNvPr id="13" name="Straight Connector 12">
            <a:extLst>
              <a:ext uri="{FF2B5EF4-FFF2-40B4-BE49-F238E27FC236}">
                <a16:creationId xmlns:a16="http://schemas.microsoft.com/office/drawing/2014/main" id="{AA5B0F00-834C-CE47-5CEB-55D93B0728E0}"/>
              </a:ext>
            </a:extLst>
          </p:cNvPr>
          <p:cNvCxnSpPr>
            <a:cxnSpLocks/>
          </p:cNvCxnSpPr>
          <p:nvPr/>
        </p:nvCxnSpPr>
        <p:spPr>
          <a:xfrm>
            <a:off x="6950274" y="2595505"/>
            <a:ext cx="0" cy="398535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1559193"/>
      </p:ext>
    </p:extLst>
  </p:cSld>
  <p:clrMapOvr>
    <a:masterClrMapping/>
  </p:clrMapOvr>
  <p:transition>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Infringement or Fair Use?</a:t>
            </a:r>
          </a:p>
        </p:txBody>
      </p:sp>
      <p:graphicFrame>
        <p:nvGraphicFramePr>
          <p:cNvPr id="4" name="Content Placeholder 3"/>
          <p:cNvGraphicFramePr>
            <a:graphicFrameLocks noGrp="1"/>
          </p:cNvGraphicFramePr>
          <p:nvPr>
            <p:ph idx="1"/>
          </p:nvPr>
        </p:nvGraphicFramePr>
        <p:xfrm>
          <a:off x="1183010" y="1960034"/>
          <a:ext cx="4231953"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The original Lynn Goldsmith photograph of Prince, left, which Andy Warhol altered in various ways.">
            <a:extLst>
              <a:ext uri="{FF2B5EF4-FFF2-40B4-BE49-F238E27FC236}">
                <a16:creationId xmlns:a16="http://schemas.microsoft.com/office/drawing/2014/main" id="{946BB44A-A302-626A-A94D-6C6816BA880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0809" y="1514248"/>
            <a:ext cx="3401558" cy="22677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68E14ED-161A-F377-3940-4E876CE9C229}"/>
              </a:ext>
            </a:extLst>
          </p:cNvPr>
          <p:cNvSpPr txBox="1"/>
          <p:nvPr/>
        </p:nvSpPr>
        <p:spPr>
          <a:xfrm>
            <a:off x="10308999" y="1960034"/>
            <a:ext cx="1883001" cy="1569660"/>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Left. </a:t>
            </a:r>
            <a:r>
              <a:rPr lang="en-US" sz="1200" dirty="0">
                <a:latin typeface="Arial" panose="020B0604020202020204" pitchFamily="34" charset="0"/>
                <a:cs typeface="Arial" panose="020B0604020202020204" pitchFamily="34" charset="0"/>
              </a:rPr>
              <a:t>Lynn Goldsmith photograph of Prince. </a:t>
            </a:r>
            <a:r>
              <a:rPr lang="en-US" sz="1200" b="1" dirty="0">
                <a:latin typeface="Arial" panose="020B0604020202020204" pitchFamily="34" charset="0"/>
                <a:cs typeface="Arial" panose="020B0604020202020204" pitchFamily="34" charset="0"/>
              </a:rPr>
              <a:t>Right. </a:t>
            </a:r>
            <a:r>
              <a:rPr lang="en-US" sz="1200" dirty="0">
                <a:latin typeface="Arial" panose="020B0604020202020204" pitchFamily="34" charset="0"/>
                <a:cs typeface="Arial" panose="020B0604020202020204" pitchFamily="34" charset="0"/>
              </a:rPr>
              <a:t>Andy Warhol, </a:t>
            </a:r>
            <a:r>
              <a:rPr lang="en-US" sz="1200" i="1" dirty="0">
                <a:latin typeface="Arial" panose="020B0604020202020204" pitchFamily="34" charset="0"/>
                <a:cs typeface="Arial" panose="020B0604020202020204" pitchFamily="34" charset="0"/>
              </a:rPr>
              <a:t>Orange Prince. See </a:t>
            </a:r>
            <a:r>
              <a:rPr lang="en-US" sz="1200" dirty="0">
                <a:latin typeface="Arial" panose="020B0604020202020204" pitchFamily="34" charset="0"/>
                <a:cs typeface="Arial" panose="020B0604020202020204" pitchFamily="34" charset="0"/>
              </a:rPr>
              <a:t>Brief of Lynn Goldsmith, </a:t>
            </a:r>
            <a:r>
              <a:rPr lang="en-US" sz="1200" i="1" dirty="0">
                <a:latin typeface="Arial" panose="020B0604020202020204" pitchFamily="34" charset="0"/>
                <a:cs typeface="Arial" panose="020B0604020202020204" pitchFamily="34" charset="0"/>
              </a:rPr>
              <a:t>Andy Warhol Foundation v. Goldsmith</a:t>
            </a:r>
            <a:r>
              <a:rPr lang="en-US" sz="1200" dirty="0">
                <a:latin typeface="Arial" panose="020B0604020202020204" pitchFamily="34" charset="0"/>
                <a:cs typeface="Arial" panose="020B0604020202020204" pitchFamily="34" charset="0"/>
              </a:rPr>
              <a:t>, No. 21-869 (Aug. 8, (2022)</a:t>
            </a:r>
            <a:endParaRPr lang="en-US" sz="1200" i="1" dirty="0">
              <a:latin typeface="Arial" panose="020B0604020202020204" pitchFamily="34" charset="0"/>
              <a:cs typeface="Arial" panose="020B0604020202020204" pitchFamily="34" charset="0"/>
            </a:endParaRPr>
          </a:p>
        </p:txBody>
      </p:sp>
      <p:pic>
        <p:nvPicPr>
          <p:cNvPr id="10" name="Picture 2" descr="Image">
            <a:extLst>
              <a:ext uri="{FF2B5EF4-FFF2-40B4-BE49-F238E27FC236}">
                <a16:creationId xmlns:a16="http://schemas.microsoft.com/office/drawing/2014/main" id="{F1249C6F-1A27-0D63-0339-6C5C7E4DE65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2980" t="16105" r="23246" b="17088"/>
          <a:stretch/>
        </p:blipFill>
        <p:spPr bwMode="auto">
          <a:xfrm flipH="1">
            <a:off x="8373519" y="3781953"/>
            <a:ext cx="1698847" cy="22717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File:Great Seal of the Navajo Nation.svg">
            <a:extLst>
              <a:ext uri="{FF2B5EF4-FFF2-40B4-BE49-F238E27FC236}">
                <a16:creationId xmlns:a16="http://schemas.microsoft.com/office/drawing/2014/main" id="{2774B785-F531-4E89-570A-AC37E4477B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23314" y="4018409"/>
            <a:ext cx="1964986" cy="196498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9035B76-D7AB-5401-A2D6-BF50E79D2C12}"/>
              </a:ext>
            </a:extLst>
          </p:cNvPr>
          <p:cNvSpPr txBox="1"/>
          <p:nvPr/>
        </p:nvSpPr>
        <p:spPr>
          <a:xfrm>
            <a:off x="10308999" y="4072090"/>
            <a:ext cx="1698847" cy="1754326"/>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Left: </a:t>
            </a:r>
            <a:r>
              <a:rPr lang="en-US" sz="1200" dirty="0">
                <a:latin typeface="Arial" panose="020B0604020202020204" pitchFamily="34" charset="0"/>
                <a:cs typeface="Arial" panose="020B0604020202020204" pitchFamily="34" charset="0"/>
              </a:rPr>
              <a:t>Navajo Nation Seal (1953)</a:t>
            </a:r>
            <a:br>
              <a:rPr lang="en-US" sz="1200"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Right: </a:t>
            </a:r>
            <a:r>
              <a:rPr lang="en-US" sz="1200" dirty="0" err="1">
                <a:latin typeface="Arial" panose="020B0604020202020204" pitchFamily="34" charset="0"/>
                <a:cs typeface="Arial" panose="020B0604020202020204" pitchFamily="34" charset="0"/>
              </a:rPr>
              <a:t>MadHappy</a:t>
            </a:r>
            <a:r>
              <a:rPr lang="en-US" sz="1200" dirty="0">
                <a:latin typeface="Arial" panose="020B0604020202020204" pitchFamily="34" charset="0"/>
                <a:cs typeface="Arial" panose="020B0604020202020204" pitchFamily="34" charset="0"/>
              </a:rPr>
              <a:t> Sweatshirt (2019)</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Courtesy Donovan Quintero / Navajo Times </a:t>
            </a: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1290862"/>
      </p:ext>
    </p:extLst>
  </p:cSld>
  <p:clrMapOvr>
    <a:masterClrMapping/>
  </p:clrMapOvr>
  <p:transition>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307B-C054-4730-3B2B-C637D95F5F3D}"/>
              </a:ext>
            </a:extLst>
          </p:cNvPr>
          <p:cNvSpPr>
            <a:spLocks noGrp="1"/>
          </p:cNvSpPr>
          <p:nvPr>
            <p:ph type="title"/>
          </p:nvPr>
        </p:nvSpPr>
        <p:spPr/>
        <p:txBody>
          <a:bodyPr/>
          <a:lstStyle/>
          <a:p>
            <a:r>
              <a:rPr lang="en-US" dirty="0"/>
              <a:t>Indigenizing AI</a:t>
            </a:r>
          </a:p>
        </p:txBody>
      </p:sp>
      <p:sp>
        <p:nvSpPr>
          <p:cNvPr id="7" name="Text Placeholder 6">
            <a:extLst>
              <a:ext uri="{FF2B5EF4-FFF2-40B4-BE49-F238E27FC236}">
                <a16:creationId xmlns:a16="http://schemas.microsoft.com/office/drawing/2014/main" id="{DD206646-A7CD-0B3F-4757-721510F477EC}"/>
              </a:ext>
            </a:extLst>
          </p:cNvPr>
          <p:cNvSpPr>
            <a:spLocks noGrp="1"/>
          </p:cNvSpPr>
          <p:nvPr>
            <p:ph type="body" idx="1"/>
          </p:nvPr>
        </p:nvSpPr>
        <p:spPr/>
        <p:txBody>
          <a:bodyPr/>
          <a:lstStyle/>
          <a:p>
            <a:r>
              <a:rPr lang="en-US" dirty="0"/>
              <a:t>Lakota AI Code Camp	</a:t>
            </a:r>
          </a:p>
        </p:txBody>
      </p:sp>
      <p:pic>
        <p:nvPicPr>
          <p:cNvPr id="5" name="Online Media 4" descr="This AI Camp Is Teaching Teens to Preserve Their Lakota Language">
            <a:hlinkClick r:id="" action="ppaction://media"/>
            <a:extLst>
              <a:ext uri="{FF2B5EF4-FFF2-40B4-BE49-F238E27FC236}">
                <a16:creationId xmlns:a16="http://schemas.microsoft.com/office/drawing/2014/main" id="{B1952882-4EE3-6B8D-9DE8-8FAC82D0E0C4}"/>
              </a:ext>
            </a:extLst>
          </p:cNvPr>
          <p:cNvPicPr>
            <a:picLocks noGrp="1" noRot="1" noChangeAspect="1"/>
          </p:cNvPicPr>
          <p:nvPr>
            <p:ph sz="half" idx="2"/>
            <a:videoFile r:link="rId1"/>
          </p:nvPr>
        </p:nvPicPr>
        <p:blipFill>
          <a:blip r:embed="rId5"/>
          <a:stretch>
            <a:fillRect/>
          </a:stretch>
        </p:blipFill>
        <p:spPr>
          <a:xfrm>
            <a:off x="609600" y="2343150"/>
            <a:ext cx="5383213" cy="3041650"/>
          </a:xfrm>
          <a:prstGeom prst="rect">
            <a:avLst/>
          </a:prstGeom>
        </p:spPr>
      </p:pic>
      <p:sp>
        <p:nvSpPr>
          <p:cNvPr id="8" name="Text Placeholder 7">
            <a:extLst>
              <a:ext uri="{FF2B5EF4-FFF2-40B4-BE49-F238E27FC236}">
                <a16:creationId xmlns:a16="http://schemas.microsoft.com/office/drawing/2014/main" id="{9CD60C45-7CFB-91E7-B562-55AF01EFBE66}"/>
              </a:ext>
            </a:extLst>
          </p:cNvPr>
          <p:cNvSpPr>
            <a:spLocks noGrp="1"/>
          </p:cNvSpPr>
          <p:nvPr>
            <p:ph type="body" sz="quarter" idx="3"/>
          </p:nvPr>
        </p:nvSpPr>
        <p:spPr/>
        <p:txBody>
          <a:bodyPr/>
          <a:lstStyle/>
          <a:p>
            <a:r>
              <a:rPr lang="en-US" dirty="0" err="1"/>
              <a:t>PolArctic</a:t>
            </a:r>
            <a:r>
              <a:rPr lang="en-US" dirty="0"/>
              <a:t> LLC</a:t>
            </a:r>
          </a:p>
        </p:txBody>
      </p:sp>
      <p:pic>
        <p:nvPicPr>
          <p:cNvPr id="6" name="Online Media 5" descr="AI for a Changing Arctic with PolArctic LLC">
            <a:hlinkClick r:id="" action="ppaction://media"/>
            <a:extLst>
              <a:ext uri="{FF2B5EF4-FFF2-40B4-BE49-F238E27FC236}">
                <a16:creationId xmlns:a16="http://schemas.microsoft.com/office/drawing/2014/main" id="{61568231-8A84-A2A6-818F-D17A88528E7D}"/>
              </a:ext>
            </a:extLst>
          </p:cNvPr>
          <p:cNvPicPr>
            <a:picLocks noGrp="1" noRot="1" noChangeAspect="1"/>
          </p:cNvPicPr>
          <p:nvPr>
            <p:ph sz="quarter" idx="4"/>
            <a:videoFile r:link="rId2"/>
          </p:nvPr>
        </p:nvPicPr>
        <p:blipFill>
          <a:blip r:embed="rId6"/>
          <a:stretch>
            <a:fillRect/>
          </a:stretch>
        </p:blipFill>
        <p:spPr>
          <a:xfrm>
            <a:off x="6197600" y="2343150"/>
            <a:ext cx="5383213" cy="3041650"/>
          </a:xfrm>
          <a:prstGeom prst="rect">
            <a:avLst/>
          </a:prstGeom>
        </p:spPr>
      </p:pic>
      <p:sp>
        <p:nvSpPr>
          <p:cNvPr id="9" name="TextBox 8">
            <a:extLst>
              <a:ext uri="{FF2B5EF4-FFF2-40B4-BE49-F238E27FC236}">
                <a16:creationId xmlns:a16="http://schemas.microsoft.com/office/drawing/2014/main" id="{E8D747DA-B670-630D-BB34-95484E137914}"/>
              </a:ext>
            </a:extLst>
          </p:cNvPr>
          <p:cNvSpPr txBox="1"/>
          <p:nvPr/>
        </p:nvSpPr>
        <p:spPr>
          <a:xfrm>
            <a:off x="609600" y="5553075"/>
            <a:ext cx="4957011"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https://</a:t>
            </a:r>
            <a:r>
              <a:rPr lang="en-US" sz="1400" dirty="0" err="1">
                <a:latin typeface="Arial" panose="020B0604020202020204" pitchFamily="34" charset="0"/>
                <a:cs typeface="Arial" panose="020B0604020202020204" pitchFamily="34" charset="0"/>
              </a:rPr>
              <a:t>www.youtube.com</a:t>
            </a:r>
            <a:r>
              <a:rPr lang="en-US" sz="1400" dirty="0">
                <a:latin typeface="Arial" panose="020B0604020202020204" pitchFamily="34" charset="0"/>
                <a:cs typeface="Arial" panose="020B0604020202020204" pitchFamily="34" charset="0"/>
              </a:rPr>
              <a:t>/</a:t>
            </a:r>
            <a:r>
              <a:rPr lang="en-US" sz="1400" dirty="0" err="1">
                <a:latin typeface="Arial" panose="020B0604020202020204" pitchFamily="34" charset="0"/>
                <a:cs typeface="Arial" panose="020B0604020202020204" pitchFamily="34" charset="0"/>
              </a:rPr>
              <a:t>watch?v</a:t>
            </a:r>
            <a:r>
              <a:rPr lang="en-US" sz="1400" dirty="0">
                <a:latin typeface="Arial" panose="020B0604020202020204" pitchFamily="34" charset="0"/>
                <a:cs typeface="Arial" panose="020B0604020202020204" pitchFamily="34" charset="0"/>
              </a:rPr>
              <a:t>=</a:t>
            </a:r>
            <a:r>
              <a:rPr lang="en-US" sz="1400" dirty="0" err="1">
                <a:latin typeface="Arial" panose="020B0604020202020204" pitchFamily="34" charset="0"/>
                <a:cs typeface="Arial" panose="020B0604020202020204" pitchFamily="34" charset="0"/>
              </a:rPr>
              <a:t>quwcGtupcBA</a:t>
            </a:r>
            <a:endParaRPr lang="en-US"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E46932F-38CD-1A6A-686D-94361F3F297F}"/>
              </a:ext>
            </a:extLst>
          </p:cNvPr>
          <p:cNvSpPr txBox="1"/>
          <p:nvPr/>
        </p:nvSpPr>
        <p:spPr>
          <a:xfrm>
            <a:off x="6096000" y="5553075"/>
            <a:ext cx="6100010" cy="369332"/>
          </a:xfrm>
          <a:prstGeom prst="rect">
            <a:avLst/>
          </a:prstGeom>
          <a:noFill/>
        </p:spPr>
        <p:txBody>
          <a:bodyPr wrap="square">
            <a:spAutoFit/>
          </a:bodyPr>
          <a:lstStyle/>
          <a:p>
            <a:r>
              <a:rPr lang="en-US" dirty="0"/>
              <a:t>https://</a:t>
            </a:r>
            <a:r>
              <a:rPr lang="en-US" dirty="0" err="1"/>
              <a:t>www.youtube.com</a:t>
            </a:r>
            <a:r>
              <a:rPr lang="en-US" dirty="0"/>
              <a:t>/</a:t>
            </a:r>
            <a:r>
              <a:rPr lang="en-US" dirty="0" err="1"/>
              <a:t>watch?v</a:t>
            </a:r>
            <a:r>
              <a:rPr lang="en-US" dirty="0"/>
              <a:t>=F-b6cz78RW4</a:t>
            </a:r>
          </a:p>
        </p:txBody>
      </p:sp>
    </p:spTree>
    <p:extLst>
      <p:ext uri="{BB962C8B-B14F-4D97-AF65-F5344CB8AC3E}">
        <p14:creationId xmlns:p14="http://schemas.microsoft.com/office/powerpoint/2010/main" val="3754470113"/>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video>
              <p:cMediaNode vol="80000">
                <p:cTn id="17" fill="hold" display="0">
                  <p:stCondLst>
                    <p:cond delay="indefinite"/>
                  </p:stCondLst>
                </p:cTn>
                <p:tgtEl>
                  <p:spTgt spid="6"/>
                </p:tgtEl>
              </p:cMediaNode>
            </p:video>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8B5342-8D27-5744-C984-39A31D19B7DD}"/>
              </a:ext>
            </a:extLst>
          </p:cNvPr>
          <p:cNvSpPr>
            <a:spLocks noGrp="1"/>
          </p:cNvSpPr>
          <p:nvPr>
            <p:ph type="title"/>
          </p:nvPr>
        </p:nvSpPr>
        <p:spPr/>
        <p:txBody>
          <a:bodyPr/>
          <a:lstStyle/>
          <a:p>
            <a:r>
              <a:rPr lang="en-US" dirty="0"/>
              <a:t>AI &amp; Cultural Appropriation</a:t>
            </a:r>
          </a:p>
        </p:txBody>
      </p:sp>
      <p:pic>
        <p:nvPicPr>
          <p:cNvPr id="1026" name="Picture 2" descr="Nizhoni AI">
            <a:extLst>
              <a:ext uri="{FF2B5EF4-FFF2-40B4-BE49-F238E27FC236}">
                <a16:creationId xmlns:a16="http://schemas.microsoft.com/office/drawing/2014/main" id="{60D268F4-08A9-0C40-5C0F-87A750FBA06D}"/>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609600" y="1843881"/>
            <a:ext cx="5434208" cy="40756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F52CC49-71EF-4CDF-C32D-08B128E41F26}"/>
              </a:ext>
            </a:extLst>
          </p:cNvPr>
          <p:cNvSpPr txBox="1"/>
          <p:nvPr/>
        </p:nvSpPr>
        <p:spPr>
          <a:xfrm>
            <a:off x="609600" y="5919537"/>
            <a:ext cx="5384800" cy="830997"/>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Courtesy of Navajo-Hopi </a:t>
            </a:r>
            <a:r>
              <a:rPr lang="en-US" sz="1200" dirty="0" err="1">
                <a:latin typeface="Arial" panose="020B0604020202020204" pitchFamily="34" charset="0"/>
                <a:cs typeface="Arial" panose="020B0604020202020204" pitchFamily="34" charset="0"/>
              </a:rPr>
              <a:t>Oberver</a:t>
            </a:r>
            <a:r>
              <a:rPr lang="en-US" sz="1200" dirty="0">
                <a:latin typeface="Arial" panose="020B0604020202020204" pitchFamily="34" charset="0"/>
                <a:cs typeface="Arial" panose="020B0604020202020204" pitchFamily="34" charset="0"/>
              </a:rPr>
              <a:t>, https://</a:t>
            </a:r>
            <a:r>
              <a:rPr lang="en-US" sz="1200" dirty="0" err="1">
                <a:latin typeface="Arial" panose="020B0604020202020204" pitchFamily="34" charset="0"/>
                <a:cs typeface="Arial" panose="020B0604020202020204" pitchFamily="34" charset="0"/>
              </a:rPr>
              <a:t>www.nhonews.com</a:t>
            </a:r>
            <a:r>
              <a:rPr lang="en-US" sz="1200" dirty="0">
                <a:latin typeface="Arial" panose="020B0604020202020204" pitchFamily="34" charset="0"/>
                <a:cs typeface="Arial" panose="020B0604020202020204" pitchFamily="34" charset="0"/>
              </a:rPr>
              <a:t>/features/nizhoni-navajo-word-for-beautiful-at-center-of-ai-cultural-appropriation-controversy/article_1cc520c4-0197-11ef-8e42-af70b1b4f876.html</a:t>
            </a:r>
          </a:p>
        </p:txBody>
      </p:sp>
      <p:pic>
        <p:nvPicPr>
          <p:cNvPr id="10" name="Online Media 9" descr="Aiyana The Navajo Flower - No1.#ai #story #navajo #adventure #follow #storytelling #animation">
            <a:hlinkClick r:id="" action="ppaction://media"/>
            <a:extLst>
              <a:ext uri="{FF2B5EF4-FFF2-40B4-BE49-F238E27FC236}">
                <a16:creationId xmlns:a16="http://schemas.microsoft.com/office/drawing/2014/main" id="{14A53AED-AF20-CA07-944F-A4AFC3B519E1}"/>
              </a:ext>
            </a:extLst>
          </p:cNvPr>
          <p:cNvPicPr>
            <a:picLocks noGrp="1" noRot="1" noChangeAspect="1"/>
          </p:cNvPicPr>
          <p:nvPr>
            <p:ph sz="half" idx="2"/>
            <a:videoFile r:link="rId1"/>
          </p:nvPr>
        </p:nvPicPr>
        <p:blipFill>
          <a:blip r:embed="rId5"/>
          <a:stretch>
            <a:fillRect/>
          </a:stretch>
        </p:blipFill>
        <p:spPr>
          <a:xfrm>
            <a:off x="6197600" y="2343150"/>
            <a:ext cx="5384800" cy="3041650"/>
          </a:xfrm>
          <a:prstGeom prst="rect">
            <a:avLst/>
          </a:prstGeom>
        </p:spPr>
      </p:pic>
      <p:sp>
        <p:nvSpPr>
          <p:cNvPr id="3" name="TextBox 2">
            <a:extLst>
              <a:ext uri="{FF2B5EF4-FFF2-40B4-BE49-F238E27FC236}">
                <a16:creationId xmlns:a16="http://schemas.microsoft.com/office/drawing/2014/main" id="{58C7FA90-3DE2-5360-47B4-779B7F33C013}"/>
              </a:ext>
            </a:extLst>
          </p:cNvPr>
          <p:cNvSpPr txBox="1"/>
          <p:nvPr/>
        </p:nvSpPr>
        <p:spPr>
          <a:xfrm>
            <a:off x="6197600" y="5550205"/>
            <a:ext cx="6100010" cy="369332"/>
          </a:xfrm>
          <a:prstGeom prst="rect">
            <a:avLst/>
          </a:prstGeom>
          <a:noFill/>
        </p:spPr>
        <p:txBody>
          <a:bodyPr wrap="square">
            <a:spAutoFit/>
          </a:bodyPr>
          <a:lstStyle/>
          <a:p>
            <a:r>
              <a:rPr lang="en-US" dirty="0"/>
              <a:t>https://</a:t>
            </a:r>
            <a:r>
              <a:rPr lang="en-US" dirty="0" err="1"/>
              <a:t>www.youtube.com</a:t>
            </a:r>
            <a:r>
              <a:rPr lang="en-US" dirty="0"/>
              <a:t>/</a:t>
            </a:r>
            <a:r>
              <a:rPr lang="en-US" dirty="0" err="1"/>
              <a:t>watch?v</a:t>
            </a:r>
            <a:r>
              <a:rPr lang="en-US" dirty="0"/>
              <a:t>=J1gkHHW9wFQ</a:t>
            </a:r>
          </a:p>
        </p:txBody>
      </p:sp>
    </p:spTree>
    <p:extLst>
      <p:ext uri="{BB962C8B-B14F-4D97-AF65-F5344CB8AC3E}">
        <p14:creationId xmlns:p14="http://schemas.microsoft.com/office/powerpoint/2010/main" val="109584324"/>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theme/theme1.xml><?xml version="1.0" encoding="utf-8"?>
<a:theme xmlns:a="http://schemas.openxmlformats.org/drawingml/2006/main" name="ASU-BrandColors">
  <a:themeElements>
    <a:clrScheme name="ASU Brand colors">
      <a:dk1>
        <a:sysClr val="windowText" lastClr="000000"/>
      </a:dk1>
      <a:lt1>
        <a:sysClr val="window" lastClr="FFFFFF"/>
      </a:lt1>
      <a:dk2>
        <a:srgbClr val="000000"/>
      </a:dk2>
      <a:lt2>
        <a:srgbClr val="FFFFFF"/>
      </a:lt2>
      <a:accent1>
        <a:srgbClr val="8C1D40"/>
      </a:accent1>
      <a:accent2>
        <a:srgbClr val="FFC627"/>
      </a:accent2>
      <a:accent3>
        <a:srgbClr val="78BE20"/>
      </a:accent3>
      <a:accent4>
        <a:srgbClr val="00A3E0"/>
      </a:accent4>
      <a:accent5>
        <a:srgbClr val="FF7F32"/>
      </a:accent5>
      <a:accent6>
        <a:srgbClr val="5C6670"/>
      </a:accent6>
      <a:hlink>
        <a:srgbClr val="8C1D40"/>
      </a:hlink>
      <a:folHlink>
        <a:srgbClr val="FFC627"/>
      </a:folHlink>
    </a:clrScheme>
    <a:fontScheme name="ASU Brand fo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SU_Guide_for_PowerPoint_16x9_0" id="{9A64F7F3-0EFB-4B45-B843-FD965D4E19BC}" vid="{E4782924-E95E-2C4A-BD85-AB2DE8924C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ASU-BrandColors</Template>
  <TotalTime>13444</TotalTime>
  <Words>980</Words>
  <Application>Microsoft Macintosh PowerPoint</Application>
  <PresentationFormat>Widescreen</PresentationFormat>
  <Paragraphs>108</Paragraphs>
  <Slides>9</Slides>
  <Notes>9</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Black</vt:lpstr>
      <vt:lpstr>Bauhaus 93</vt:lpstr>
      <vt:lpstr>Calibri</vt:lpstr>
      <vt:lpstr>Wingdings</vt:lpstr>
      <vt:lpstr>ASU-BrandColors</vt:lpstr>
      <vt:lpstr>PowerPoint Presentation</vt:lpstr>
      <vt:lpstr>Sample of Institutional Holdings of Indigenous Cultural Creativity</vt:lpstr>
      <vt:lpstr>PowerPoint Presentation</vt:lpstr>
      <vt:lpstr>How Can Tribal Nations Protect Against Non-Member Appropriations?</vt:lpstr>
      <vt:lpstr>Tribal Law - Pascua Yaqui Tribal Code</vt:lpstr>
      <vt:lpstr>Copyright</vt:lpstr>
      <vt:lpstr>Infringement or Fair Use?</vt:lpstr>
      <vt:lpstr>Indigenizing AI</vt:lpstr>
      <vt:lpstr>AI &amp; Cultural Appropriation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Trevor Reed</dc:creator>
  <cp:lastModifiedBy>Trevor Reed</cp:lastModifiedBy>
  <cp:revision>140</cp:revision>
  <dcterms:created xsi:type="dcterms:W3CDTF">2019-09-17T21:40:27Z</dcterms:created>
  <dcterms:modified xsi:type="dcterms:W3CDTF">2024-09-25T19:31:24Z</dcterms:modified>
</cp:coreProperties>
</file>