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5" r:id="rId1"/>
  </p:sldMasterIdLst>
  <p:notesMasterIdLst>
    <p:notesMasterId r:id="rId18"/>
  </p:notesMasterIdLst>
  <p:handoutMasterIdLst>
    <p:handoutMasterId r:id="rId19"/>
  </p:handoutMasterIdLst>
  <p:sldIdLst>
    <p:sldId id="258" r:id="rId2"/>
    <p:sldId id="929" r:id="rId3"/>
    <p:sldId id="959" r:id="rId4"/>
    <p:sldId id="964" r:id="rId5"/>
    <p:sldId id="965" r:id="rId6"/>
    <p:sldId id="960" r:id="rId7"/>
    <p:sldId id="966" r:id="rId8"/>
    <p:sldId id="967" r:id="rId9"/>
    <p:sldId id="968" r:id="rId10"/>
    <p:sldId id="961" r:id="rId11"/>
    <p:sldId id="970" r:id="rId12"/>
    <p:sldId id="971" r:id="rId13"/>
    <p:sldId id="972" r:id="rId14"/>
    <p:sldId id="974" r:id="rId15"/>
    <p:sldId id="973" r:id="rId16"/>
    <p:sldId id="958" r:id="rId17"/>
  </p:sldIdLst>
  <p:sldSz cx="9144000" cy="6858000" type="screen4x3"/>
  <p:notesSz cx="7099300" cy="102346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6C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0236" autoAdjust="0"/>
  </p:normalViewPr>
  <p:slideViewPr>
    <p:cSldViewPr showGuides="1">
      <p:cViewPr varScale="1">
        <p:scale>
          <a:sx n="55" d="100"/>
          <a:sy n="55" d="100"/>
        </p:scale>
        <p:origin x="1548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373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A32D0-3590-44A8-8070-71EB8CEA0FC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9DAE532C-3C9A-44A7-AB4B-FD1FE03E47B7}">
      <dgm:prSet phldrT="[Text]" custT="1"/>
      <dgm:spPr>
        <a:solidFill>
          <a:srgbClr val="006600"/>
        </a:solidFill>
      </dgm:spPr>
      <dgm:t>
        <a:bodyPr/>
        <a:lstStyle/>
        <a:p>
          <a:r>
            <a:rPr lang="de-DE" sz="1800" b="1" smtClean="0">
              <a:latin typeface="Corbel" panose="020B0503020204020204" pitchFamily="34" charset="0"/>
            </a:rPr>
            <a:t>The German Approach under the NetzDG</a:t>
          </a:r>
          <a:endParaRPr lang="de-DE" sz="1800" b="1">
            <a:latin typeface="Corbel" panose="020B0503020204020204" pitchFamily="34" charset="0"/>
          </a:endParaRPr>
        </a:p>
      </dgm:t>
    </dgm:pt>
    <dgm:pt modelId="{86490CF5-FE96-4F4D-B581-5D1B21B8DFD5}" type="parTrans" cxnId="{DD300BF9-8785-4BBB-AAE1-544E0C5B938F}">
      <dgm:prSet/>
      <dgm:spPr/>
      <dgm:t>
        <a:bodyPr/>
        <a:lstStyle/>
        <a:p>
          <a:endParaRPr lang="en-GB"/>
        </a:p>
      </dgm:t>
    </dgm:pt>
    <dgm:pt modelId="{4BDD75BB-98A0-4605-91AC-BB7E0D7FE7E3}" type="sibTrans" cxnId="{DD300BF9-8785-4BBB-AAE1-544E0C5B938F}">
      <dgm:prSet/>
      <dgm:spPr/>
      <dgm:t>
        <a:bodyPr/>
        <a:lstStyle/>
        <a:p>
          <a:endParaRPr lang="en-GB"/>
        </a:p>
      </dgm:t>
    </dgm:pt>
    <dgm:pt modelId="{7D580D60-B254-4A60-9BDB-DCF4E0839756}">
      <dgm:prSet phldrT="[Text]" custT="1"/>
      <dgm:spPr>
        <a:solidFill>
          <a:srgbClr val="006600"/>
        </a:solidFill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de-DE" sz="2000" b="1" smtClean="0">
              <a:latin typeface="Corbel" panose="020B0503020204020204" pitchFamily="34" charset="0"/>
            </a:rPr>
            <a:t>Relationship to DSA</a:t>
          </a:r>
        </a:p>
        <a:p>
          <a:pPr>
            <a:lnSpc>
              <a:spcPct val="90000"/>
            </a:lnSpc>
            <a:spcAft>
              <a:spcPct val="35000"/>
            </a:spcAft>
          </a:pPr>
          <a:r>
            <a:rPr lang="de-DE" sz="1800" b="1" smtClean="0">
              <a:solidFill>
                <a:srgbClr val="FFC000"/>
              </a:solidFill>
              <a:latin typeface="Corbel" panose="020B0503020204020204" pitchFamily="34" charset="0"/>
            </a:rPr>
            <a:t>Data Access for Research Purposes</a:t>
          </a:r>
          <a:endParaRPr lang="de-DE" sz="1800" b="1">
            <a:solidFill>
              <a:srgbClr val="FFC000"/>
            </a:solidFill>
            <a:latin typeface="Corbel" panose="020B0503020204020204" pitchFamily="34" charset="0"/>
          </a:endParaRPr>
        </a:p>
      </dgm:t>
    </dgm:pt>
    <dgm:pt modelId="{8394C4A0-2B50-42C1-88A5-286C260744AC}" type="parTrans" cxnId="{871EA95A-CB07-47AF-BE97-80B62063C8B4}">
      <dgm:prSet/>
      <dgm:spPr/>
      <dgm:t>
        <a:bodyPr/>
        <a:lstStyle/>
        <a:p>
          <a:endParaRPr lang="en-GB"/>
        </a:p>
      </dgm:t>
    </dgm:pt>
    <dgm:pt modelId="{38DDBE7F-82C6-4277-AF4E-C796B2290281}" type="sibTrans" cxnId="{871EA95A-CB07-47AF-BE97-80B62063C8B4}">
      <dgm:prSet/>
      <dgm:spPr/>
      <dgm:t>
        <a:bodyPr/>
        <a:lstStyle/>
        <a:p>
          <a:endParaRPr lang="en-GB"/>
        </a:p>
      </dgm:t>
    </dgm:pt>
    <dgm:pt modelId="{994AF76A-18F4-42E1-BBFC-6FDF241F6DBF}">
      <dgm:prSet custT="1"/>
      <dgm:spPr>
        <a:solidFill>
          <a:srgbClr val="006C31"/>
        </a:solidFill>
      </dgm:spPr>
      <dgm:t>
        <a:bodyPr/>
        <a:lstStyle/>
        <a:p>
          <a:r>
            <a:rPr lang="de-DE" sz="1800" b="1" smtClean="0"/>
            <a:t>Comparative Law Overview</a:t>
          </a:r>
          <a:endParaRPr lang="de-DE" sz="1800" b="1"/>
        </a:p>
      </dgm:t>
    </dgm:pt>
    <dgm:pt modelId="{7A9190F3-2A52-49B2-88E6-1133898B3ACC}" type="parTrans" cxnId="{9041698F-97A5-4D58-8691-4794B20A6086}">
      <dgm:prSet/>
      <dgm:spPr/>
      <dgm:t>
        <a:bodyPr/>
        <a:lstStyle/>
        <a:p>
          <a:endParaRPr lang="de-DE"/>
        </a:p>
      </dgm:t>
    </dgm:pt>
    <dgm:pt modelId="{87F4746E-B395-4FA4-BA62-F62B4E366F19}" type="sibTrans" cxnId="{9041698F-97A5-4D58-8691-4794B20A6086}">
      <dgm:prSet/>
      <dgm:spPr/>
      <dgm:t>
        <a:bodyPr/>
        <a:lstStyle/>
        <a:p>
          <a:endParaRPr lang="de-DE"/>
        </a:p>
      </dgm:t>
    </dgm:pt>
    <dgm:pt modelId="{643DE4CA-9D19-493D-BBF9-D99110D36F00}">
      <dgm:prSet custT="1"/>
      <dgm:spPr>
        <a:solidFill>
          <a:srgbClr val="006C31"/>
        </a:solidFill>
      </dgm:spPr>
      <dgm:t>
        <a:bodyPr/>
        <a:lstStyle/>
        <a:p>
          <a:r>
            <a:rPr lang="de-DE" sz="2000" b="1" smtClean="0">
              <a:latin typeface="Corbel" panose="020B0503020204020204" pitchFamily="34" charset="0"/>
            </a:rPr>
            <a:t>Experience under the NetzDG and some lessons</a:t>
          </a:r>
          <a:endParaRPr lang="de-DE" sz="2000" b="1">
            <a:latin typeface="Corbel" panose="020B0503020204020204" pitchFamily="34" charset="0"/>
          </a:endParaRPr>
        </a:p>
      </dgm:t>
    </dgm:pt>
    <dgm:pt modelId="{45D7D2FA-F83C-4682-96DD-27531C50E8B1}" type="parTrans" cxnId="{E1C58103-16D5-43C4-A878-380176E6907B}">
      <dgm:prSet/>
      <dgm:spPr/>
      <dgm:t>
        <a:bodyPr/>
        <a:lstStyle/>
        <a:p>
          <a:endParaRPr lang="de-DE"/>
        </a:p>
      </dgm:t>
    </dgm:pt>
    <dgm:pt modelId="{2089CA1F-BD51-4A9B-90F9-7CCE4390DAA6}" type="sibTrans" cxnId="{E1C58103-16D5-43C4-A878-380176E6907B}">
      <dgm:prSet/>
      <dgm:spPr/>
      <dgm:t>
        <a:bodyPr/>
        <a:lstStyle/>
        <a:p>
          <a:endParaRPr lang="de-DE"/>
        </a:p>
      </dgm:t>
    </dgm:pt>
    <dgm:pt modelId="{54EB3BFD-C271-4B2C-B0C7-7918FBAD9A23}" type="pres">
      <dgm:prSet presAssocID="{68FA32D0-3590-44A8-8070-71EB8CEA0FCD}" presName="CompostProcess" presStyleCnt="0">
        <dgm:presLayoutVars>
          <dgm:dir/>
          <dgm:resizeHandles val="exact"/>
        </dgm:presLayoutVars>
      </dgm:prSet>
      <dgm:spPr/>
    </dgm:pt>
    <dgm:pt modelId="{33DAD438-132A-41D7-8155-A1D67FA1CBCD}" type="pres">
      <dgm:prSet presAssocID="{68FA32D0-3590-44A8-8070-71EB8CEA0FCD}" presName="arrow" presStyleLbl="bgShp" presStyleIdx="0" presStyleCnt="1"/>
      <dgm:spPr>
        <a:solidFill>
          <a:srgbClr val="92D050"/>
        </a:solidFill>
      </dgm:spPr>
    </dgm:pt>
    <dgm:pt modelId="{89B1F80B-FE67-45E2-ACE4-AA9AC1E50448}" type="pres">
      <dgm:prSet presAssocID="{68FA32D0-3590-44A8-8070-71EB8CEA0FCD}" presName="linearProcess" presStyleCnt="0"/>
      <dgm:spPr/>
    </dgm:pt>
    <dgm:pt modelId="{916503CA-7ECD-4512-A08F-18059825CB38}" type="pres">
      <dgm:prSet presAssocID="{994AF76A-18F4-42E1-BBFC-6FDF241F6DBF}" presName="textNode" presStyleLbl="node1" presStyleIdx="0" presStyleCnt="4" custLinFactNeighborX="-24876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2107B79-84EF-4960-B898-D9D013D1C48B}" type="pres">
      <dgm:prSet presAssocID="{87F4746E-B395-4FA4-BA62-F62B4E366F19}" presName="sibTrans" presStyleCnt="0"/>
      <dgm:spPr/>
    </dgm:pt>
    <dgm:pt modelId="{2F333028-03F8-49B9-92D0-D0EA9D55162B}" type="pres">
      <dgm:prSet presAssocID="{9DAE532C-3C9A-44A7-AB4B-FD1FE03E47B7}" presName="textNode" presStyleLbl="node1" presStyleIdx="1" presStyleCnt="4" custScaleX="10985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2BFF6F2A-E7D1-4AA4-B536-D081BA0FAEE9}" type="pres">
      <dgm:prSet presAssocID="{4BDD75BB-98A0-4605-91AC-BB7E0D7FE7E3}" presName="sibTrans" presStyleCnt="0"/>
      <dgm:spPr/>
    </dgm:pt>
    <dgm:pt modelId="{8D583D33-1F7C-48CF-A443-55BF13DCD234}" type="pres">
      <dgm:prSet presAssocID="{7D580D60-B254-4A60-9BDB-DCF4E0839756}" presName="textNode" presStyleLbl="node1" presStyleIdx="2" presStyleCnt="4" custScaleX="11403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DC1DEF7-16C8-4F06-A14A-9C2333971184}" type="pres">
      <dgm:prSet presAssocID="{38DDBE7F-82C6-4277-AF4E-C796B2290281}" presName="sibTrans" presStyleCnt="0"/>
      <dgm:spPr/>
    </dgm:pt>
    <dgm:pt modelId="{D3A7CF45-7F60-4F15-8A47-E124DB47D400}" type="pres">
      <dgm:prSet presAssocID="{643DE4CA-9D19-493D-BBF9-D99110D36F00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164707AF-9E31-44A8-8795-C7FC48513C5F}" type="presOf" srcId="{9DAE532C-3C9A-44A7-AB4B-FD1FE03E47B7}" destId="{2F333028-03F8-49B9-92D0-D0EA9D55162B}" srcOrd="0" destOrd="0" presId="urn:microsoft.com/office/officeart/2005/8/layout/hProcess9"/>
    <dgm:cxn modelId="{025A0AA4-A9C6-490C-A4A7-F80F4DAB479D}" type="presOf" srcId="{643DE4CA-9D19-493D-BBF9-D99110D36F00}" destId="{D3A7CF45-7F60-4F15-8A47-E124DB47D400}" srcOrd="0" destOrd="0" presId="urn:microsoft.com/office/officeart/2005/8/layout/hProcess9"/>
    <dgm:cxn modelId="{E1C58103-16D5-43C4-A878-380176E6907B}" srcId="{68FA32D0-3590-44A8-8070-71EB8CEA0FCD}" destId="{643DE4CA-9D19-493D-BBF9-D99110D36F00}" srcOrd="3" destOrd="0" parTransId="{45D7D2FA-F83C-4682-96DD-27531C50E8B1}" sibTransId="{2089CA1F-BD51-4A9B-90F9-7CCE4390DAA6}"/>
    <dgm:cxn modelId="{DD300BF9-8785-4BBB-AAE1-544E0C5B938F}" srcId="{68FA32D0-3590-44A8-8070-71EB8CEA0FCD}" destId="{9DAE532C-3C9A-44A7-AB4B-FD1FE03E47B7}" srcOrd="1" destOrd="0" parTransId="{86490CF5-FE96-4F4D-B581-5D1B21B8DFD5}" sibTransId="{4BDD75BB-98A0-4605-91AC-BB7E0D7FE7E3}"/>
    <dgm:cxn modelId="{9041698F-97A5-4D58-8691-4794B20A6086}" srcId="{68FA32D0-3590-44A8-8070-71EB8CEA0FCD}" destId="{994AF76A-18F4-42E1-BBFC-6FDF241F6DBF}" srcOrd="0" destOrd="0" parTransId="{7A9190F3-2A52-49B2-88E6-1133898B3ACC}" sibTransId="{87F4746E-B395-4FA4-BA62-F62B4E366F19}"/>
    <dgm:cxn modelId="{C6B092B0-BB21-45E9-886B-9DD7ACA8B7AD}" type="presOf" srcId="{68FA32D0-3590-44A8-8070-71EB8CEA0FCD}" destId="{54EB3BFD-C271-4B2C-B0C7-7918FBAD9A23}" srcOrd="0" destOrd="0" presId="urn:microsoft.com/office/officeart/2005/8/layout/hProcess9"/>
    <dgm:cxn modelId="{8F8574C1-95D0-4826-84FF-CF41E00FA699}" type="presOf" srcId="{7D580D60-B254-4A60-9BDB-DCF4E0839756}" destId="{8D583D33-1F7C-48CF-A443-55BF13DCD234}" srcOrd="0" destOrd="0" presId="urn:microsoft.com/office/officeart/2005/8/layout/hProcess9"/>
    <dgm:cxn modelId="{871EA95A-CB07-47AF-BE97-80B62063C8B4}" srcId="{68FA32D0-3590-44A8-8070-71EB8CEA0FCD}" destId="{7D580D60-B254-4A60-9BDB-DCF4E0839756}" srcOrd="2" destOrd="0" parTransId="{8394C4A0-2B50-42C1-88A5-286C260744AC}" sibTransId="{38DDBE7F-82C6-4277-AF4E-C796B2290281}"/>
    <dgm:cxn modelId="{45575950-BC9D-4109-A60B-2B4C34D18E86}" type="presOf" srcId="{994AF76A-18F4-42E1-BBFC-6FDF241F6DBF}" destId="{916503CA-7ECD-4512-A08F-18059825CB38}" srcOrd="0" destOrd="0" presId="urn:microsoft.com/office/officeart/2005/8/layout/hProcess9"/>
    <dgm:cxn modelId="{F5F23A3D-A65E-45A8-BD63-B338D41395E8}" type="presParOf" srcId="{54EB3BFD-C271-4B2C-B0C7-7918FBAD9A23}" destId="{33DAD438-132A-41D7-8155-A1D67FA1CBCD}" srcOrd="0" destOrd="0" presId="urn:microsoft.com/office/officeart/2005/8/layout/hProcess9"/>
    <dgm:cxn modelId="{15C94B5C-5623-405C-A624-E2BC6D3418B4}" type="presParOf" srcId="{54EB3BFD-C271-4B2C-B0C7-7918FBAD9A23}" destId="{89B1F80B-FE67-45E2-ACE4-AA9AC1E50448}" srcOrd="1" destOrd="0" presId="urn:microsoft.com/office/officeart/2005/8/layout/hProcess9"/>
    <dgm:cxn modelId="{F9E834CA-585B-42D0-BCD2-6B76D5E27721}" type="presParOf" srcId="{89B1F80B-FE67-45E2-ACE4-AA9AC1E50448}" destId="{916503CA-7ECD-4512-A08F-18059825CB38}" srcOrd="0" destOrd="0" presId="urn:microsoft.com/office/officeart/2005/8/layout/hProcess9"/>
    <dgm:cxn modelId="{8709A618-3FE2-48D4-9DD5-FAA0B9BFDEF1}" type="presParOf" srcId="{89B1F80B-FE67-45E2-ACE4-AA9AC1E50448}" destId="{C2107B79-84EF-4960-B898-D9D013D1C48B}" srcOrd="1" destOrd="0" presId="urn:microsoft.com/office/officeart/2005/8/layout/hProcess9"/>
    <dgm:cxn modelId="{85F960F7-1425-4305-AC91-38559CBA3DB3}" type="presParOf" srcId="{89B1F80B-FE67-45E2-ACE4-AA9AC1E50448}" destId="{2F333028-03F8-49B9-92D0-D0EA9D55162B}" srcOrd="2" destOrd="0" presId="urn:microsoft.com/office/officeart/2005/8/layout/hProcess9"/>
    <dgm:cxn modelId="{883F1BEB-3242-4920-B080-F69E5B84A2E0}" type="presParOf" srcId="{89B1F80B-FE67-45E2-ACE4-AA9AC1E50448}" destId="{2BFF6F2A-E7D1-4AA4-B536-D081BA0FAEE9}" srcOrd="3" destOrd="0" presId="urn:microsoft.com/office/officeart/2005/8/layout/hProcess9"/>
    <dgm:cxn modelId="{2CBFE5ED-93ED-4D83-84B4-FE7A661E971A}" type="presParOf" srcId="{89B1F80B-FE67-45E2-ACE4-AA9AC1E50448}" destId="{8D583D33-1F7C-48CF-A443-55BF13DCD234}" srcOrd="4" destOrd="0" presId="urn:microsoft.com/office/officeart/2005/8/layout/hProcess9"/>
    <dgm:cxn modelId="{286EBBFB-105F-4224-A59B-F48CD71ADA3C}" type="presParOf" srcId="{89B1F80B-FE67-45E2-ACE4-AA9AC1E50448}" destId="{8DC1DEF7-16C8-4F06-A14A-9C2333971184}" srcOrd="5" destOrd="0" presId="urn:microsoft.com/office/officeart/2005/8/layout/hProcess9"/>
    <dgm:cxn modelId="{4996724A-768C-4B87-BBC5-6BF8182477A9}" type="presParOf" srcId="{89B1F80B-FE67-45E2-ACE4-AA9AC1E50448}" destId="{D3A7CF45-7F60-4F15-8A47-E124DB47D400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0546757-EF98-4E63-AAB7-0E9DAC37629E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C1A4D1A-7F00-4CE4-BE5D-58E9A59C4AA4}">
      <dgm:prSet phldrT="[Text]"/>
      <dgm:spPr/>
      <dgm:t>
        <a:bodyPr/>
        <a:lstStyle/>
        <a:p>
          <a:pPr algn="r"/>
          <a:r>
            <a:rPr lang="de-DE" b="1" smtClean="0"/>
            <a:t>NetzDG</a:t>
          </a:r>
        </a:p>
        <a:p>
          <a:pPr algn="ctr"/>
          <a:r>
            <a:rPr lang="de-DE" smtClean="0"/>
            <a:t>Notifier</a:t>
          </a:r>
          <a:endParaRPr lang="de-DE"/>
        </a:p>
      </dgm:t>
    </dgm:pt>
    <dgm:pt modelId="{036A18F2-FD90-4B13-A327-BA7F26A8E49D}" type="parTrans" cxnId="{3E01CEAE-1AF8-4145-BFBF-09F3D33D4734}">
      <dgm:prSet/>
      <dgm:spPr/>
      <dgm:t>
        <a:bodyPr/>
        <a:lstStyle/>
        <a:p>
          <a:endParaRPr lang="de-DE"/>
        </a:p>
      </dgm:t>
    </dgm:pt>
    <dgm:pt modelId="{5017C9E3-714E-49E0-BCBB-229E8092F9DC}" type="sibTrans" cxnId="{3E01CEAE-1AF8-4145-BFBF-09F3D33D4734}">
      <dgm:prSet/>
      <dgm:spPr/>
      <dgm:t>
        <a:bodyPr/>
        <a:lstStyle/>
        <a:p>
          <a:endParaRPr lang="de-DE"/>
        </a:p>
      </dgm:t>
    </dgm:pt>
    <dgm:pt modelId="{BEF44E50-C177-46F7-B636-56B8059B3AF5}">
      <dgm:prSet phldrT="[Text]"/>
      <dgm:spPr/>
      <dgm:t>
        <a:bodyPr/>
        <a:lstStyle/>
        <a:p>
          <a:r>
            <a:rPr lang="de-DE" smtClean="0"/>
            <a:t>User</a:t>
          </a:r>
          <a:endParaRPr lang="de-DE"/>
        </a:p>
      </dgm:t>
    </dgm:pt>
    <dgm:pt modelId="{76EDEA55-D291-4DB1-B84B-723005683C95}" type="parTrans" cxnId="{22D9277E-0C87-435E-A26A-AD73F23BC167}">
      <dgm:prSet/>
      <dgm:spPr/>
      <dgm:t>
        <a:bodyPr/>
        <a:lstStyle/>
        <a:p>
          <a:endParaRPr lang="de-DE"/>
        </a:p>
      </dgm:t>
    </dgm:pt>
    <dgm:pt modelId="{8C1E656F-42D9-4D84-A909-E4C4A976ADB1}" type="sibTrans" cxnId="{22D9277E-0C87-435E-A26A-AD73F23BC167}">
      <dgm:prSet/>
      <dgm:spPr/>
      <dgm:t>
        <a:bodyPr/>
        <a:lstStyle/>
        <a:p>
          <a:endParaRPr lang="de-DE"/>
        </a:p>
      </dgm:t>
    </dgm:pt>
    <dgm:pt modelId="{5B0DD46D-F692-41F0-9A81-4583E6C069C4}" type="pres">
      <dgm:prSet presAssocID="{90546757-EF98-4E63-AAB7-0E9DAC37629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734758BD-6771-4F0D-8B03-1FA0ED0FB0D2}" type="pres">
      <dgm:prSet presAssocID="{90546757-EF98-4E63-AAB7-0E9DAC37629E}" presName="divider" presStyleLbl="fgShp" presStyleIdx="0" presStyleCnt="1" custLinFactNeighborX="1744" custLinFactNeighborY="5060"/>
      <dgm:spPr/>
    </dgm:pt>
    <dgm:pt modelId="{CC6709ED-4E6D-43EE-AA31-00B8AA7E2470}" type="pres">
      <dgm:prSet presAssocID="{0C1A4D1A-7F00-4CE4-BE5D-58E9A59C4AA4}" presName="downArrow" presStyleLbl="node1" presStyleIdx="0" presStyleCnt="2"/>
      <dgm:spPr/>
    </dgm:pt>
    <dgm:pt modelId="{8FF06BFB-E17C-4EFA-A4F3-9BA6FD8DD826}" type="pres">
      <dgm:prSet presAssocID="{0C1A4D1A-7F00-4CE4-BE5D-58E9A59C4AA4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88E499A-C590-4A5C-9C50-065D2A70B2FD}" type="pres">
      <dgm:prSet presAssocID="{BEF44E50-C177-46F7-B636-56B8059B3AF5}" presName="upArrow" presStyleLbl="node1" presStyleIdx="1" presStyleCnt="2"/>
      <dgm:spPr/>
    </dgm:pt>
    <dgm:pt modelId="{A2708D4E-DA81-499D-8D9F-300CEB4B7739}" type="pres">
      <dgm:prSet presAssocID="{BEF44E50-C177-46F7-B636-56B8059B3AF5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22D9277E-0C87-435E-A26A-AD73F23BC167}" srcId="{90546757-EF98-4E63-AAB7-0E9DAC37629E}" destId="{BEF44E50-C177-46F7-B636-56B8059B3AF5}" srcOrd="1" destOrd="0" parTransId="{76EDEA55-D291-4DB1-B84B-723005683C95}" sibTransId="{8C1E656F-42D9-4D84-A909-E4C4A976ADB1}"/>
    <dgm:cxn modelId="{D90E1B76-C752-414B-A284-15D783F91241}" type="presOf" srcId="{0C1A4D1A-7F00-4CE4-BE5D-58E9A59C4AA4}" destId="{8FF06BFB-E17C-4EFA-A4F3-9BA6FD8DD826}" srcOrd="0" destOrd="0" presId="urn:microsoft.com/office/officeart/2005/8/layout/arrow3"/>
    <dgm:cxn modelId="{8989737D-968A-4BE8-ACEE-C84551894D18}" type="presOf" srcId="{BEF44E50-C177-46F7-B636-56B8059B3AF5}" destId="{A2708D4E-DA81-499D-8D9F-300CEB4B7739}" srcOrd="0" destOrd="0" presId="urn:microsoft.com/office/officeart/2005/8/layout/arrow3"/>
    <dgm:cxn modelId="{3E01CEAE-1AF8-4145-BFBF-09F3D33D4734}" srcId="{90546757-EF98-4E63-AAB7-0E9DAC37629E}" destId="{0C1A4D1A-7F00-4CE4-BE5D-58E9A59C4AA4}" srcOrd="0" destOrd="0" parTransId="{036A18F2-FD90-4B13-A327-BA7F26A8E49D}" sibTransId="{5017C9E3-714E-49E0-BCBB-229E8092F9DC}"/>
    <dgm:cxn modelId="{1A0A0CB1-5E1B-49DA-92BB-36720FD4BFDF}" type="presOf" srcId="{90546757-EF98-4E63-AAB7-0E9DAC37629E}" destId="{5B0DD46D-F692-41F0-9A81-4583E6C069C4}" srcOrd="0" destOrd="0" presId="urn:microsoft.com/office/officeart/2005/8/layout/arrow3"/>
    <dgm:cxn modelId="{783454D7-DE69-4817-AE0C-A0505B2751A9}" type="presParOf" srcId="{5B0DD46D-F692-41F0-9A81-4583E6C069C4}" destId="{734758BD-6771-4F0D-8B03-1FA0ED0FB0D2}" srcOrd="0" destOrd="0" presId="urn:microsoft.com/office/officeart/2005/8/layout/arrow3"/>
    <dgm:cxn modelId="{CDBB275A-31F4-4913-B27C-636BBFA87A69}" type="presParOf" srcId="{5B0DD46D-F692-41F0-9A81-4583E6C069C4}" destId="{CC6709ED-4E6D-43EE-AA31-00B8AA7E2470}" srcOrd="1" destOrd="0" presId="urn:microsoft.com/office/officeart/2005/8/layout/arrow3"/>
    <dgm:cxn modelId="{1C025B2E-C90D-4910-B362-8DF736C29643}" type="presParOf" srcId="{5B0DD46D-F692-41F0-9A81-4583E6C069C4}" destId="{8FF06BFB-E17C-4EFA-A4F3-9BA6FD8DD826}" srcOrd="2" destOrd="0" presId="urn:microsoft.com/office/officeart/2005/8/layout/arrow3"/>
    <dgm:cxn modelId="{7A3AB841-8170-44E2-9E97-3EADFB800663}" type="presParOf" srcId="{5B0DD46D-F692-41F0-9A81-4583E6C069C4}" destId="{788E499A-C590-4A5C-9C50-065D2A70B2FD}" srcOrd="3" destOrd="0" presId="urn:microsoft.com/office/officeart/2005/8/layout/arrow3"/>
    <dgm:cxn modelId="{8A11F4C4-BD98-4DC7-B06E-25A45FAE5D23}" type="presParOf" srcId="{5B0DD46D-F692-41F0-9A81-4583E6C069C4}" destId="{A2708D4E-DA81-499D-8D9F-300CEB4B7739}" srcOrd="4" destOrd="0" presId="urn:microsoft.com/office/officeart/2005/8/layout/arrow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875B068-2F14-4B59-94FA-F1DA77284158}" type="doc">
      <dgm:prSet loTypeId="urn:microsoft.com/office/officeart/2005/8/layout/arrow5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2D8FF663-48B5-45E6-850B-7F315BFDE4F2}">
      <dgm:prSet phldrT="[Text]"/>
      <dgm:spPr/>
      <dgm:t>
        <a:bodyPr/>
        <a:lstStyle/>
        <a:p>
          <a:r>
            <a:rPr lang="de-DE" smtClean="0"/>
            <a:t>Complainant</a:t>
          </a:r>
        </a:p>
        <a:p>
          <a:r>
            <a:rPr lang="de-DE" smtClean="0"/>
            <a:t>User</a:t>
          </a:r>
          <a:endParaRPr lang="de-DE"/>
        </a:p>
      </dgm:t>
    </dgm:pt>
    <dgm:pt modelId="{6A553D4B-BAAE-402B-8BDE-21C7B43A8CC2}" type="parTrans" cxnId="{E9468541-02A1-4039-84E1-F88A37040F89}">
      <dgm:prSet/>
      <dgm:spPr/>
      <dgm:t>
        <a:bodyPr/>
        <a:lstStyle/>
        <a:p>
          <a:endParaRPr lang="de-DE"/>
        </a:p>
      </dgm:t>
    </dgm:pt>
    <dgm:pt modelId="{2F87B131-BA04-4AC6-B1CA-A396FE7A5D77}" type="sibTrans" cxnId="{E9468541-02A1-4039-84E1-F88A37040F89}">
      <dgm:prSet/>
      <dgm:spPr/>
      <dgm:t>
        <a:bodyPr/>
        <a:lstStyle/>
        <a:p>
          <a:endParaRPr lang="de-DE"/>
        </a:p>
      </dgm:t>
    </dgm:pt>
    <dgm:pt modelId="{71C306EA-3A53-4574-BA69-9EC16A2A2803}">
      <dgm:prSet phldrT="[Text]"/>
      <dgm:spPr/>
      <dgm:t>
        <a:bodyPr/>
        <a:lstStyle/>
        <a:p>
          <a:r>
            <a:rPr lang="de-DE" smtClean="0"/>
            <a:t>Platform</a:t>
          </a:r>
          <a:endParaRPr lang="de-DE"/>
        </a:p>
      </dgm:t>
    </dgm:pt>
    <dgm:pt modelId="{07A7C8FA-C4EE-4410-BB25-9533213FFBEC}" type="parTrans" cxnId="{E7B1F20D-4894-4EB8-9A29-28E1B9190E98}">
      <dgm:prSet/>
      <dgm:spPr/>
      <dgm:t>
        <a:bodyPr/>
        <a:lstStyle/>
        <a:p>
          <a:endParaRPr lang="de-DE"/>
        </a:p>
      </dgm:t>
    </dgm:pt>
    <dgm:pt modelId="{ED4C0155-37F4-4C3F-8203-1A2287358CCC}" type="sibTrans" cxnId="{E7B1F20D-4894-4EB8-9A29-28E1B9190E98}">
      <dgm:prSet/>
      <dgm:spPr/>
      <dgm:t>
        <a:bodyPr/>
        <a:lstStyle/>
        <a:p>
          <a:endParaRPr lang="de-DE"/>
        </a:p>
      </dgm:t>
    </dgm:pt>
    <dgm:pt modelId="{3CD932CD-0A6B-47FD-9297-79BD6E634F58}" type="pres">
      <dgm:prSet presAssocID="{D875B068-2F14-4B59-94FA-F1DA7728415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5165F52C-933B-41D0-B518-BA9812E1D35B}" type="pres">
      <dgm:prSet presAssocID="{2D8FF663-48B5-45E6-850B-7F315BFDE4F2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BD3146D2-ECB3-472B-B1BF-600B21660CE2}" type="pres">
      <dgm:prSet presAssocID="{71C306EA-3A53-4574-BA69-9EC16A2A2803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F577F045-9ABA-4A92-B6B6-A68E54E91856}" type="presOf" srcId="{71C306EA-3A53-4574-BA69-9EC16A2A2803}" destId="{BD3146D2-ECB3-472B-B1BF-600B21660CE2}" srcOrd="0" destOrd="0" presId="urn:microsoft.com/office/officeart/2005/8/layout/arrow5"/>
    <dgm:cxn modelId="{E9468541-02A1-4039-84E1-F88A37040F89}" srcId="{D875B068-2F14-4B59-94FA-F1DA77284158}" destId="{2D8FF663-48B5-45E6-850B-7F315BFDE4F2}" srcOrd="0" destOrd="0" parTransId="{6A553D4B-BAAE-402B-8BDE-21C7B43A8CC2}" sibTransId="{2F87B131-BA04-4AC6-B1CA-A396FE7A5D77}"/>
    <dgm:cxn modelId="{E7B1F20D-4894-4EB8-9A29-28E1B9190E98}" srcId="{D875B068-2F14-4B59-94FA-F1DA77284158}" destId="{71C306EA-3A53-4574-BA69-9EC16A2A2803}" srcOrd="1" destOrd="0" parTransId="{07A7C8FA-C4EE-4410-BB25-9533213FFBEC}" sibTransId="{ED4C0155-37F4-4C3F-8203-1A2287358CCC}"/>
    <dgm:cxn modelId="{3D0CAFF2-4AF4-4A9C-987B-2871BE84878E}" type="presOf" srcId="{2D8FF663-48B5-45E6-850B-7F315BFDE4F2}" destId="{5165F52C-933B-41D0-B518-BA9812E1D35B}" srcOrd="0" destOrd="0" presId="urn:microsoft.com/office/officeart/2005/8/layout/arrow5"/>
    <dgm:cxn modelId="{884595CF-1717-4050-AA98-D789CE80074B}" type="presOf" srcId="{D875B068-2F14-4B59-94FA-F1DA77284158}" destId="{3CD932CD-0A6B-47FD-9297-79BD6E634F58}" srcOrd="0" destOrd="0" presId="urn:microsoft.com/office/officeart/2005/8/layout/arrow5"/>
    <dgm:cxn modelId="{D6E5BFF5-613E-44A9-A0D7-F098171053C6}" type="presParOf" srcId="{3CD932CD-0A6B-47FD-9297-79BD6E634F58}" destId="{5165F52C-933B-41D0-B518-BA9812E1D35B}" srcOrd="0" destOrd="0" presId="urn:microsoft.com/office/officeart/2005/8/layout/arrow5"/>
    <dgm:cxn modelId="{81844B58-CC6F-4B87-8345-D756CDF9F654}" type="presParOf" srcId="{3CD932CD-0A6B-47FD-9297-79BD6E634F58}" destId="{BD3146D2-ECB3-472B-B1BF-600B21660CE2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DAD438-132A-41D7-8155-A1D67FA1CBCD}">
      <dsp:nvSpPr>
        <dsp:cNvPr id="0" name=""/>
        <dsp:cNvSpPr/>
      </dsp:nvSpPr>
      <dsp:spPr>
        <a:xfrm>
          <a:off x="666307" y="0"/>
          <a:ext cx="7551480" cy="4763616"/>
        </a:xfrm>
        <a:prstGeom prst="rightArrow">
          <a:avLst/>
        </a:prstGeom>
        <a:solidFill>
          <a:srgbClr val="92D05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6503CA-7ECD-4512-A08F-18059825CB38}">
      <dsp:nvSpPr>
        <dsp:cNvPr id="0" name=""/>
        <dsp:cNvSpPr/>
      </dsp:nvSpPr>
      <dsp:spPr>
        <a:xfrm>
          <a:off x="0" y="1429084"/>
          <a:ext cx="1873988" cy="1905446"/>
        </a:xfrm>
        <a:prstGeom prst="roundRect">
          <a:avLst/>
        </a:prstGeom>
        <a:solidFill>
          <a:srgbClr val="006C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smtClean="0"/>
            <a:t>Comparative Law Overview</a:t>
          </a:r>
          <a:endParaRPr lang="de-DE" sz="1800" b="1" kern="1200"/>
        </a:p>
      </dsp:txBody>
      <dsp:txXfrm>
        <a:off x="91481" y="1520565"/>
        <a:ext cx="1691026" cy="1722484"/>
      </dsp:txXfrm>
    </dsp:sp>
    <dsp:sp modelId="{2F333028-03F8-49B9-92D0-D0EA9D55162B}">
      <dsp:nvSpPr>
        <dsp:cNvPr id="0" name=""/>
        <dsp:cNvSpPr/>
      </dsp:nvSpPr>
      <dsp:spPr>
        <a:xfrm>
          <a:off x="2188054" y="1429084"/>
          <a:ext cx="2058707" cy="1905446"/>
        </a:xfrm>
        <a:prstGeom prst="round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smtClean="0">
              <a:latin typeface="Corbel" panose="020B0503020204020204" pitchFamily="34" charset="0"/>
            </a:rPr>
            <a:t>The German Approach under the NetzDG</a:t>
          </a:r>
          <a:endParaRPr lang="de-DE" sz="1800" b="1" kern="1200">
            <a:latin typeface="Corbel" panose="020B0503020204020204" pitchFamily="34" charset="0"/>
          </a:endParaRPr>
        </a:p>
      </dsp:txBody>
      <dsp:txXfrm>
        <a:off x="2281070" y="1522100"/>
        <a:ext cx="1872675" cy="1719414"/>
      </dsp:txXfrm>
    </dsp:sp>
    <dsp:sp modelId="{8D583D33-1F7C-48CF-A443-55BF13DCD234}">
      <dsp:nvSpPr>
        <dsp:cNvPr id="0" name=""/>
        <dsp:cNvSpPr/>
      </dsp:nvSpPr>
      <dsp:spPr>
        <a:xfrm>
          <a:off x="4559093" y="1429084"/>
          <a:ext cx="2136946" cy="1905446"/>
        </a:xfrm>
        <a:prstGeom prst="roundRect">
          <a:avLst/>
        </a:prstGeom>
        <a:solidFill>
          <a:srgbClr val="0066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smtClean="0">
              <a:latin typeface="Corbel" panose="020B0503020204020204" pitchFamily="34" charset="0"/>
            </a:rPr>
            <a:t>Relationship to DSA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b="1" kern="1200" smtClean="0">
              <a:solidFill>
                <a:srgbClr val="FFC000"/>
              </a:solidFill>
              <a:latin typeface="Corbel" panose="020B0503020204020204" pitchFamily="34" charset="0"/>
            </a:rPr>
            <a:t>Data Access for Research Purposes</a:t>
          </a:r>
          <a:endParaRPr lang="de-DE" sz="1800" b="1" kern="1200">
            <a:solidFill>
              <a:srgbClr val="FFC000"/>
            </a:solidFill>
            <a:latin typeface="Corbel" panose="020B0503020204020204" pitchFamily="34" charset="0"/>
          </a:endParaRPr>
        </a:p>
      </dsp:txBody>
      <dsp:txXfrm>
        <a:off x="4652109" y="1522100"/>
        <a:ext cx="1950914" cy="1719414"/>
      </dsp:txXfrm>
    </dsp:sp>
    <dsp:sp modelId="{D3A7CF45-7F60-4F15-8A47-E124DB47D400}">
      <dsp:nvSpPr>
        <dsp:cNvPr id="0" name=""/>
        <dsp:cNvSpPr/>
      </dsp:nvSpPr>
      <dsp:spPr>
        <a:xfrm>
          <a:off x="7008372" y="1429084"/>
          <a:ext cx="1873988" cy="1905446"/>
        </a:xfrm>
        <a:prstGeom prst="roundRect">
          <a:avLst/>
        </a:prstGeom>
        <a:solidFill>
          <a:srgbClr val="006C3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2000" b="1" kern="1200" smtClean="0">
              <a:latin typeface="Corbel" panose="020B0503020204020204" pitchFamily="34" charset="0"/>
            </a:rPr>
            <a:t>Experience under the NetzDG and some lessons</a:t>
          </a:r>
          <a:endParaRPr lang="de-DE" sz="2000" b="1" kern="1200">
            <a:latin typeface="Corbel" panose="020B0503020204020204" pitchFamily="34" charset="0"/>
          </a:endParaRPr>
        </a:p>
      </dsp:txBody>
      <dsp:txXfrm>
        <a:off x="7099853" y="1520565"/>
        <a:ext cx="1691026" cy="1722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34758BD-6771-4F0D-8B03-1FA0ED0FB0D2}">
      <dsp:nvSpPr>
        <dsp:cNvPr id="0" name=""/>
        <dsp:cNvSpPr/>
      </dsp:nvSpPr>
      <dsp:spPr>
        <a:xfrm rot="21300000">
          <a:off x="9292" y="778251"/>
          <a:ext cx="4109535" cy="392654"/>
        </a:xfrm>
        <a:prstGeom prst="mathMin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6709ED-4E6D-43EE-AA31-00B8AA7E2470}">
      <dsp:nvSpPr>
        <dsp:cNvPr id="0" name=""/>
        <dsp:cNvSpPr/>
      </dsp:nvSpPr>
      <dsp:spPr>
        <a:xfrm>
          <a:off x="495374" y="93666"/>
          <a:ext cx="1238436" cy="749330"/>
        </a:xfrm>
        <a:prstGeom prst="down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FF06BFB-E17C-4EFA-A4F3-9BA6FD8DD826}">
      <dsp:nvSpPr>
        <dsp:cNvPr id="0" name=""/>
        <dsp:cNvSpPr/>
      </dsp:nvSpPr>
      <dsp:spPr>
        <a:xfrm>
          <a:off x="2187903" y="0"/>
          <a:ext cx="1320998" cy="78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b="1" kern="1200" smtClean="0"/>
            <a:t>NetzDG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smtClean="0"/>
            <a:t>Notifier</a:t>
          </a:r>
          <a:endParaRPr lang="de-DE" sz="1700" kern="1200"/>
        </a:p>
      </dsp:txBody>
      <dsp:txXfrm>
        <a:off x="2187903" y="0"/>
        <a:ext cx="1320998" cy="786796"/>
      </dsp:txXfrm>
    </dsp:sp>
    <dsp:sp modelId="{788E499A-C590-4A5C-9C50-065D2A70B2FD}">
      <dsp:nvSpPr>
        <dsp:cNvPr id="0" name=""/>
        <dsp:cNvSpPr/>
      </dsp:nvSpPr>
      <dsp:spPr>
        <a:xfrm>
          <a:off x="2394309" y="1030328"/>
          <a:ext cx="1238436" cy="749330"/>
        </a:xfrm>
        <a:prstGeom prst="upArrow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708D4E-DA81-499D-8D9F-300CEB4B7739}">
      <dsp:nvSpPr>
        <dsp:cNvPr id="0" name=""/>
        <dsp:cNvSpPr/>
      </dsp:nvSpPr>
      <dsp:spPr>
        <a:xfrm>
          <a:off x="619218" y="1086528"/>
          <a:ext cx="1320998" cy="7867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smtClean="0"/>
            <a:t>User</a:t>
          </a:r>
          <a:endParaRPr lang="de-DE" sz="1700" kern="1200"/>
        </a:p>
      </dsp:txBody>
      <dsp:txXfrm>
        <a:off x="619218" y="1086528"/>
        <a:ext cx="1320998" cy="7867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65F52C-933B-41D0-B518-BA9812E1D35B}">
      <dsp:nvSpPr>
        <dsp:cNvPr id="0" name=""/>
        <dsp:cNvSpPr/>
      </dsp:nvSpPr>
      <dsp:spPr>
        <a:xfrm rot="16200000">
          <a:off x="203" y="273508"/>
          <a:ext cx="1790284" cy="179028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smtClean="0"/>
            <a:t>Complainant</a:t>
          </a: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smtClean="0"/>
            <a:t>User</a:t>
          </a:r>
          <a:endParaRPr lang="de-DE" sz="1700" kern="1200"/>
        </a:p>
      </dsp:txBody>
      <dsp:txXfrm rot="5400000">
        <a:off x="203" y="721079"/>
        <a:ext cx="1476984" cy="895142"/>
      </dsp:txXfrm>
    </dsp:sp>
    <dsp:sp modelId="{BD3146D2-ECB3-472B-B1BF-600B21660CE2}">
      <dsp:nvSpPr>
        <dsp:cNvPr id="0" name=""/>
        <dsp:cNvSpPr/>
      </dsp:nvSpPr>
      <dsp:spPr>
        <a:xfrm rot="5400000">
          <a:off x="1905583" y="273508"/>
          <a:ext cx="1790284" cy="1790284"/>
        </a:xfrm>
        <a:prstGeom prst="downArrow">
          <a:avLst>
            <a:gd name="adj1" fmla="val 50000"/>
            <a:gd name="adj2" fmla="val 3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120904" rIns="120904" bIns="120904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smtClean="0"/>
            <a:t>Platform</a:t>
          </a:r>
          <a:endParaRPr lang="de-DE" sz="1700" kern="1200"/>
        </a:p>
      </dsp:txBody>
      <dsp:txXfrm rot="-5400000">
        <a:off x="2218883" y="721079"/>
        <a:ext cx="1476984" cy="8951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E57F349-D566-45B1-85EE-31331873AB97}" type="datetime1">
              <a:rPr lang="de-DE" smtClean="0"/>
              <a:t>06.04.2023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800EEC04-0E85-445E-B4EE-F7965B789B4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496685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694979C1-8BE8-46B2-A594-29912848ADCD}" type="datetime1">
              <a:rPr lang="de-DE" smtClean="0"/>
              <a:t>06.04.2023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F1C01E9F-B71F-4D58-90E1-E17EF002E4B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18224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01E9F-B71F-4D58-90E1-E17EF002E4B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93538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10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91042" lvl="1" indent="0">
              <a:lnSpc>
                <a:spcPts val="2792"/>
              </a:lnSpc>
              <a:buNone/>
            </a:pPr>
            <a:endParaRPr lang="en-US" sz="2200" b="1" u="sng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102769351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11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91042" lvl="1" indent="0">
              <a:lnSpc>
                <a:spcPts val="2792"/>
              </a:lnSpc>
              <a:buNone/>
            </a:pPr>
            <a:r>
              <a:rPr lang="en-US" sz="2200" b="1" u="sng" smtClean="0">
                <a:solidFill>
                  <a:srgbClr val="006C31"/>
                </a:solidFill>
                <a:latin typeface="LMU CompatilFact"/>
              </a:rPr>
              <a:t>BUT:</a:t>
            </a:r>
            <a:r>
              <a:rPr lang="en-US" sz="2200" b="1" u="sng" baseline="0" smtClean="0">
                <a:solidFill>
                  <a:srgbClr val="006C31"/>
                </a:solidFill>
                <a:latin typeface="LMU CompatilFact"/>
              </a:rPr>
              <a:t> Keep in mind </a:t>
            </a:r>
            <a:r>
              <a:rPr lang="en-US" sz="2200" b="1" u="sng" baseline="0" smtClean="0">
                <a:solidFill>
                  <a:srgbClr val="006C31"/>
                </a:solidFill>
                <a:latin typeface="LMU CompatilFact"/>
                <a:sym typeface="Wingdings" panose="05000000000000000000" pitchFamily="2" charset="2"/>
              </a:rPr>
              <a:t> The NetzDG was comparatively limited.</a:t>
            </a:r>
            <a:endParaRPr lang="en-US" sz="2200" b="1" u="sng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2413602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12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91042" lvl="1" indent="0">
              <a:lnSpc>
                <a:spcPts val="2792"/>
              </a:lnSpc>
              <a:buNone/>
            </a:pPr>
            <a:endParaRPr lang="en-US" sz="2200" b="1" u="sng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2961354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13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91042" lvl="1" indent="0">
              <a:lnSpc>
                <a:spcPts val="2792"/>
              </a:lnSpc>
              <a:buNone/>
            </a:pPr>
            <a:endParaRPr lang="en-US" sz="2200" b="1" u="sng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8098099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14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91042" lvl="1" indent="0">
              <a:lnSpc>
                <a:spcPts val="2792"/>
              </a:lnSpc>
              <a:buNone/>
            </a:pPr>
            <a:endParaRPr lang="en-US" sz="2200" b="1" u="sng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17180737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15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91042" lvl="1" indent="0">
              <a:lnSpc>
                <a:spcPts val="2792"/>
              </a:lnSpc>
              <a:buNone/>
            </a:pPr>
            <a:r>
              <a:rPr lang="en-US" sz="2200" b="1" u="sng" smtClean="0">
                <a:solidFill>
                  <a:srgbClr val="006C31"/>
                </a:solidFill>
                <a:latin typeface="LMU CompatilFact"/>
              </a:rPr>
              <a:t>With the platform essentially just being an algorithmic</a:t>
            </a:r>
            <a:r>
              <a:rPr lang="en-US" sz="2200" b="1" u="sng" baseline="0" smtClean="0">
                <a:solidFill>
                  <a:srgbClr val="006C31"/>
                </a:solidFill>
                <a:latin typeface="LMU CompatilFact"/>
              </a:rPr>
              <a:t> empire. </a:t>
            </a:r>
            <a:endParaRPr lang="en-US" sz="2200" b="1" u="sng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100352126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16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91042" marR="0" lvl="1" indent="0" algn="l" defTabSz="914400" rtl="0" eaLnBrk="1" fontAlgn="auto" latinLnBrk="0" hangingPunct="1">
              <a:lnSpc>
                <a:spcPts val="279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e-DE" sz="2400" kern="120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5531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1" baseline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01E9F-B71F-4D58-90E1-E17EF002E4B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22142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3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1005392" lvl="1" indent="-514350">
              <a:lnSpc>
                <a:spcPts val="2792"/>
              </a:lnSpc>
              <a:buAutoNum type="romanUcPeriod"/>
            </a:pPr>
            <a:r>
              <a:rPr lang="en-US" sz="2200" b="1" u="none" smtClean="0">
                <a:solidFill>
                  <a:srgbClr val="006C31"/>
                </a:solidFill>
                <a:latin typeface="LMU CompatilFact"/>
              </a:rPr>
              <a:t>Previous</a:t>
            </a:r>
            <a:r>
              <a:rPr lang="en-US" sz="2200" b="1" u="none" baseline="0" smtClean="0">
                <a:solidFill>
                  <a:srgbClr val="006C31"/>
                </a:solidFill>
                <a:latin typeface="LMU CompatilFact"/>
              </a:rPr>
              <a:t> harmonization in Ecommerce: Similar to DMCA, but horizontally applicable to copyright IP as well as to other infringement (e.g. personality rights) alike</a:t>
            </a:r>
          </a:p>
          <a:p>
            <a:pPr marL="1005392" lvl="1" indent="-514350">
              <a:lnSpc>
                <a:spcPts val="2792"/>
              </a:lnSpc>
              <a:buAutoNum type="romanUcPeriod"/>
            </a:pPr>
            <a:endParaRPr lang="en-US" sz="2200" b="1" u="none" baseline="0" smtClean="0">
              <a:solidFill>
                <a:srgbClr val="006C31"/>
              </a:solidFill>
              <a:latin typeface="LMU CompatilFact"/>
            </a:endParaRPr>
          </a:p>
          <a:p>
            <a:pPr marL="1005392" lvl="1" indent="-514350">
              <a:lnSpc>
                <a:spcPts val="2792"/>
              </a:lnSpc>
              <a:buAutoNum type="romanUcPeriod"/>
            </a:pPr>
            <a:r>
              <a:rPr lang="en-US" sz="2200" b="1" u="none" baseline="0" smtClean="0">
                <a:solidFill>
                  <a:srgbClr val="006C31"/>
                </a:solidFill>
                <a:latin typeface="LMU CompatilFact"/>
              </a:rPr>
              <a:t>Within that framework: Some open questions and increasingly differentiated legislation and case lwa</a:t>
            </a:r>
          </a:p>
          <a:p>
            <a:pPr marL="1005392" lvl="1" indent="-514350">
              <a:lnSpc>
                <a:spcPts val="2792"/>
              </a:lnSpc>
              <a:buAutoNum type="romanUcPeriod"/>
            </a:pPr>
            <a:endParaRPr lang="en-US" sz="2200" b="1" u="none" baseline="0" smtClean="0">
              <a:solidFill>
                <a:srgbClr val="006C31"/>
              </a:solidFill>
              <a:latin typeface="LMU CompatilFact"/>
            </a:endParaRPr>
          </a:p>
          <a:p>
            <a:pPr marL="1005392" lvl="1" indent="-514350">
              <a:lnSpc>
                <a:spcPts val="2792"/>
              </a:lnSpc>
              <a:buAutoNum type="romanUcPeriod"/>
            </a:pPr>
            <a:r>
              <a:rPr lang="en-US" sz="2200" b="1" u="none" baseline="0" smtClean="0">
                <a:solidFill>
                  <a:srgbClr val="006C31"/>
                </a:solidFill>
                <a:latin typeface="LMU CompatilFact"/>
              </a:rPr>
              <a:t>DSA: Typical for European lawmaking process on the EU level (certain grass roots in Member States’laws first, which then trigger harmonization; sometimes almost used “deliberately”, such as in the interplay between Germam anti-trust law revision and DMA) </a:t>
            </a:r>
          </a:p>
          <a:p>
            <a:pPr marL="1005392" lvl="1" indent="-514350">
              <a:lnSpc>
                <a:spcPts val="2792"/>
              </a:lnSpc>
              <a:buAutoNum type="romanUcPeriod"/>
            </a:pPr>
            <a:endParaRPr lang="en-US" sz="2200" b="1" u="none" baseline="0" smtClean="0">
              <a:solidFill>
                <a:srgbClr val="006C31"/>
              </a:solidFill>
              <a:latin typeface="LMU CompatilFact"/>
            </a:endParaRPr>
          </a:p>
          <a:p>
            <a:pPr marL="1005392" lvl="1" indent="-514350">
              <a:lnSpc>
                <a:spcPts val="2792"/>
              </a:lnSpc>
              <a:buAutoNum type="romanUcPeriod"/>
            </a:pPr>
            <a:r>
              <a:rPr lang="en-US" sz="2200" b="1" u="none" baseline="0" smtClean="0">
                <a:solidFill>
                  <a:srgbClr val="006C31"/>
                </a:solidFill>
                <a:latin typeface="LMU CompatilFact"/>
              </a:rPr>
              <a:t>Similar to, but significantly more limited than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47 U.S.C. § 230 (c) (2) </a:t>
            </a:r>
            <a:endParaRPr lang="en-US" sz="2200" b="1" u="none" baseline="0" smtClean="0">
              <a:solidFill>
                <a:srgbClr val="006C31"/>
              </a:solidFill>
              <a:latin typeface="LMU CompatilFact"/>
            </a:endParaRPr>
          </a:p>
          <a:p>
            <a:pPr marL="1005392" lvl="1" indent="-514350">
              <a:lnSpc>
                <a:spcPts val="2792"/>
              </a:lnSpc>
              <a:buAutoNum type="romanUcPeriod"/>
            </a:pPr>
            <a:endParaRPr lang="en-US" sz="2200" b="1" u="none" baseline="0" smtClean="0">
              <a:solidFill>
                <a:srgbClr val="006C31"/>
              </a:solidFill>
              <a:latin typeface="LMU CompatilFact"/>
            </a:endParaRPr>
          </a:p>
          <a:p>
            <a:pPr marL="1005392" lvl="1" indent="-514350">
              <a:lnSpc>
                <a:spcPts val="2792"/>
              </a:lnSpc>
              <a:buAutoNum type="romanUcPeriod"/>
            </a:pPr>
            <a:r>
              <a:rPr lang="en-US" sz="2200" b="1" u="none" baseline="0" smtClean="0">
                <a:solidFill>
                  <a:srgbClr val="006C31"/>
                </a:solidFill>
                <a:latin typeface="LMU CompatilFact"/>
              </a:rPr>
              <a:t>Look into the MS laws: Two reasons: Technical (what will remain in force, will harmonization work); future-oriented: What can we learn from the experience for the application of and possible traps/quagmires lurking in the DSA?</a:t>
            </a:r>
            <a:endParaRPr lang="en-US" sz="2200" b="1" u="none" smtClean="0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1294384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4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91042" lvl="1" indent="0">
              <a:lnSpc>
                <a:spcPts val="2792"/>
              </a:lnSpc>
              <a:buNone/>
            </a:pPr>
            <a:r>
              <a:rPr lang="en-US" sz="2200" b="1" u="none" smtClean="0">
                <a:solidFill>
                  <a:srgbClr val="006C31"/>
                </a:solidFill>
                <a:latin typeface="LMU CompatilFact"/>
              </a:rPr>
              <a:t>Limiting this to statutory law. Not covering</a:t>
            </a:r>
            <a:r>
              <a:rPr lang="en-US" sz="2200" b="1" u="none" baseline="0" smtClean="0">
                <a:solidFill>
                  <a:srgbClr val="006C31"/>
                </a:solidFill>
                <a:latin typeface="LMU CompatilFact"/>
              </a:rPr>
              <a:t> principles and communications by the COM (i.e. no soft law).</a:t>
            </a:r>
          </a:p>
          <a:p>
            <a:pPr marL="491042" lvl="1" indent="0">
              <a:lnSpc>
                <a:spcPts val="2792"/>
              </a:lnSpc>
              <a:buNone/>
            </a:pPr>
            <a:endParaRPr lang="en-US" sz="2200" b="1" u="none" baseline="0" smtClean="0">
              <a:solidFill>
                <a:srgbClr val="006C31"/>
              </a:solidFill>
              <a:latin typeface="LMU CompatilFact"/>
            </a:endParaRPr>
          </a:p>
          <a:p>
            <a:pPr marL="491042" lvl="1" indent="0">
              <a:lnSpc>
                <a:spcPts val="2792"/>
              </a:lnSpc>
              <a:buNone/>
            </a:pPr>
            <a:r>
              <a:rPr lang="en-US" sz="2200" b="1" u="none" smtClean="0">
                <a:solidFill>
                  <a:srgbClr val="006C31"/>
                </a:solidFill>
                <a:latin typeface="LMU CompatilFact"/>
              </a:rPr>
              <a:t>Obvious: 	24</a:t>
            </a:r>
            <a:r>
              <a:rPr lang="en-US" sz="2200" b="1" u="none" baseline="0" smtClean="0">
                <a:solidFill>
                  <a:srgbClr val="006C31"/>
                </a:solidFill>
                <a:latin typeface="LMU CompatilFact"/>
              </a:rPr>
              <a:t> hrs</a:t>
            </a:r>
            <a:endParaRPr lang="en-US" sz="2200" b="1" u="none" smtClean="0">
              <a:solidFill>
                <a:srgbClr val="006C31"/>
              </a:solidFill>
              <a:latin typeface="LMU CompatilFact"/>
            </a:endParaRPr>
          </a:p>
          <a:p>
            <a:pPr marL="491042" lvl="1" indent="0">
              <a:lnSpc>
                <a:spcPts val="2792"/>
              </a:lnSpc>
              <a:buNone/>
            </a:pPr>
            <a:r>
              <a:rPr lang="en-US" sz="2200" b="1" u="none" smtClean="0">
                <a:solidFill>
                  <a:srgbClr val="006C31"/>
                </a:solidFill>
                <a:latin typeface="LMU CompatilFact"/>
              </a:rPr>
              <a:t>Non-obvious:	7</a:t>
            </a:r>
            <a:r>
              <a:rPr lang="en-US" sz="2200" b="1" u="none" baseline="0" smtClean="0">
                <a:solidFill>
                  <a:srgbClr val="006C31"/>
                </a:solidFill>
                <a:latin typeface="LMU CompatilFact"/>
              </a:rPr>
              <a:t> days</a:t>
            </a:r>
            <a:endParaRPr lang="en-US" sz="2200" b="1" u="none" smtClean="0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29485409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5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91042" lvl="1" indent="0">
              <a:lnSpc>
                <a:spcPts val="2792"/>
              </a:lnSpc>
              <a:buNone/>
            </a:pPr>
            <a:r>
              <a:rPr lang="de-DE" sz="2400" b="0" smtClean="0"/>
              <a:t>(providers, hosts, plaftorms,</a:t>
            </a:r>
            <a:r>
              <a:rPr lang="de-DE" sz="2400" b="0" baseline="0" smtClean="0"/>
              <a:t> very large online platforms (VLOPs))</a:t>
            </a:r>
          </a:p>
          <a:p>
            <a:pPr marL="491042" lvl="1" indent="0">
              <a:lnSpc>
                <a:spcPts val="2792"/>
              </a:lnSpc>
              <a:buNone/>
            </a:pPr>
            <a:endParaRPr lang="de-DE" sz="2400" b="0" u="none" baseline="0" smtClean="0">
              <a:solidFill>
                <a:srgbClr val="006C31"/>
              </a:solidFill>
              <a:latin typeface="LMU CompatilFact"/>
            </a:endParaRPr>
          </a:p>
          <a:p>
            <a:pPr marL="491042" lvl="1" indent="0">
              <a:lnSpc>
                <a:spcPts val="2792"/>
              </a:lnSpc>
              <a:buNone/>
            </a:pPr>
            <a:r>
              <a:rPr lang="de-DE" sz="2400" b="1" baseline="0" smtClean="0"/>
              <a:t>to an institution of regulated self-reulation</a:t>
            </a:r>
          </a:p>
          <a:p>
            <a:pPr marL="491042" lvl="1" indent="0">
              <a:lnSpc>
                <a:spcPts val="2792"/>
              </a:lnSpc>
              <a:buNone/>
            </a:pPr>
            <a:endParaRPr lang="de-DE" sz="2400" b="1" baseline="0" smtClean="0"/>
          </a:p>
          <a:p>
            <a:pPr marL="491042" lvl="1" indent="0">
              <a:lnSpc>
                <a:spcPts val="2792"/>
              </a:lnSpc>
              <a:buNone/>
            </a:pPr>
            <a:r>
              <a:rPr lang="de-DE" sz="2400" b="1" baseline="0" smtClean="0"/>
              <a:t>Interesting cost allocation in dispute settlement (user only in cases of ‚manifestly acting in bad faith‘)</a:t>
            </a:r>
          </a:p>
          <a:p>
            <a:pPr marL="491042" lvl="1" indent="0">
              <a:lnSpc>
                <a:spcPts val="2792"/>
              </a:lnSpc>
              <a:buNone/>
            </a:pPr>
            <a:endParaRPr lang="de-DE" sz="2400" b="1" baseline="0" smtClean="0"/>
          </a:p>
          <a:p>
            <a:pPr marL="491042" lvl="1" indent="0">
              <a:lnSpc>
                <a:spcPts val="2792"/>
              </a:lnSpc>
              <a:buNone/>
            </a:pPr>
            <a:endParaRPr lang="de-DE" sz="2400" b="1" baseline="0" smtClean="0"/>
          </a:p>
          <a:p>
            <a:pPr marL="491042" lvl="1" indent="0">
              <a:lnSpc>
                <a:spcPts val="2792"/>
              </a:lnSpc>
              <a:buNone/>
            </a:pPr>
            <a:endParaRPr lang="de-DE" sz="2400" b="1" u="none" baseline="0" smtClean="0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31087649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6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948242" lvl="1" indent="-457200">
              <a:lnSpc>
                <a:spcPts val="2792"/>
              </a:lnSpc>
              <a:buAutoNum type="arabicParenBoth" startAt="3"/>
            </a:pPr>
            <a:endParaRPr lang="en-US" sz="2200" b="1" u="sng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32790800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7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948242" lvl="1" indent="-457200">
              <a:lnSpc>
                <a:spcPts val="2792"/>
              </a:lnSpc>
              <a:buAutoNum type="arabicParenBoth" startAt="3"/>
            </a:pPr>
            <a:endParaRPr lang="en-US" sz="2200" b="1" u="sng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5402980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8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91042" lvl="1" indent="0">
              <a:lnSpc>
                <a:spcPts val="2792"/>
              </a:lnSpc>
              <a:buNone/>
            </a:pPr>
            <a:endParaRPr lang="en-US" sz="2200" b="1" u="sng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8155557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pPr defTabSz="947684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fld id="{86674989-E95F-614F-AD71-197ADE66B3E1}" type="slidenum">
              <a:rPr lang="de-DE" altLang="x-none">
                <a:solidFill>
                  <a:srgbClr val="000000"/>
                </a:solidFill>
                <a:latin typeface="LMU SabonNext Demi" pitchFamily="18" charset="0"/>
              </a:rPr>
              <a:pPr defTabSz="947684" eaLnBrk="0" fontAlgn="base" hangingPunct="0">
                <a:spcBef>
                  <a:spcPct val="50000"/>
                </a:spcBef>
                <a:spcAft>
                  <a:spcPct val="0"/>
                </a:spcAft>
                <a:defRPr/>
              </a:pPr>
              <a:t>9</a:t>
            </a:fld>
            <a:endParaRPr lang="de-DE" altLang="x-none">
              <a:solidFill>
                <a:srgbClr val="000000"/>
              </a:solidFill>
              <a:latin typeface="LMU SabonNext Demi" pitchFamily="18" charset="0"/>
            </a:endParaRPr>
          </a:p>
        </p:txBody>
      </p:sp>
      <p:sp>
        <p:nvSpPr>
          <p:cNvPr id="112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68388" y="790575"/>
            <a:ext cx="5278437" cy="39576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88575" y="5012269"/>
            <a:ext cx="5437160" cy="4748464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marL="491042" marR="0" lvl="1" indent="0" algn="l" defTabSz="914400" rtl="0" eaLnBrk="1" fontAlgn="auto" latinLnBrk="0" hangingPunct="1">
              <a:lnSpc>
                <a:spcPts val="2792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2400" smtClean="0">
                <a:solidFill>
                  <a:srgbClr val="FF0000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„one step forward and three steps back“ Olivia Rodrigo (… and look just one line before in the song (!)) </a:t>
            </a:r>
          </a:p>
          <a:p>
            <a:pPr marL="491042" lvl="1" indent="0">
              <a:lnSpc>
                <a:spcPts val="2792"/>
              </a:lnSpc>
              <a:buNone/>
            </a:pPr>
            <a:endParaRPr lang="en-US" sz="2400" b="1" smtClean="0"/>
          </a:p>
          <a:p>
            <a:pPr marL="491042" lvl="1" indent="0">
              <a:lnSpc>
                <a:spcPts val="2792"/>
              </a:lnSpc>
              <a:buNone/>
            </a:pPr>
            <a:r>
              <a:rPr lang="en-US" sz="2400" b="1" smtClean="0"/>
              <a:t>“I hate that I give you power over that kind of stuff”</a:t>
            </a:r>
          </a:p>
          <a:p>
            <a:pPr marL="491042" lvl="1" indent="0">
              <a:lnSpc>
                <a:spcPts val="2792"/>
              </a:lnSpc>
              <a:buNone/>
            </a:pPr>
            <a:endParaRPr lang="en-US" sz="2400" b="1" u="sng" smtClean="0">
              <a:solidFill>
                <a:srgbClr val="006C31"/>
              </a:solidFill>
              <a:latin typeface="LMU CompatilFact"/>
            </a:endParaRPr>
          </a:p>
        </p:txBody>
      </p:sp>
    </p:spTree>
    <p:extLst>
      <p:ext uri="{BB962C8B-B14F-4D97-AF65-F5344CB8AC3E}">
        <p14:creationId xmlns:p14="http://schemas.microsoft.com/office/powerpoint/2010/main" val="14105066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start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70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4495800"/>
            <a:ext cx="6445250" cy="990600"/>
          </a:xfrm>
          <a:ln w="12700"/>
        </p:spPr>
        <p:txBody>
          <a:bodyPr/>
          <a:lstStyle>
            <a:lvl1pPr marL="0" indent="0">
              <a:defRPr sz="1800"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0" y="3200400"/>
            <a:ext cx="6445250" cy="1066800"/>
          </a:xfrm>
          <a:ln w="12700"/>
        </p:spPr>
        <p:txBody>
          <a:bodyPr/>
          <a:lstStyle>
            <a:lvl1pPr>
              <a:lnSpc>
                <a:spcPct val="80000"/>
              </a:lnSpc>
              <a:defRPr sz="36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5" name="Rectangle 61"/>
          <p:cNvSpPr>
            <a:spLocks noGrp="1" noChangeArrowheads="1"/>
          </p:cNvSpPr>
          <p:nvPr>
            <p:ph type="ftr" sz="quarter" idx="10"/>
          </p:nvPr>
        </p:nvSpPr>
        <p:spPr>
          <a:xfrm>
            <a:off x="1143000" y="2144713"/>
            <a:ext cx="4716463" cy="476250"/>
          </a:xfrm>
          <a:prstGeom prst="rect">
            <a:avLst/>
          </a:prstGeom>
        </p:spPr>
        <p:txBody>
          <a:bodyPr/>
          <a:lstStyle>
            <a:lvl1pPr eaLnBrk="0" hangingPunct="0">
              <a:defRPr sz="1800">
                <a:cs typeface="+mn-cs"/>
              </a:defRPr>
            </a:lvl1pPr>
          </a:lstStyle>
          <a:p>
            <a:pPr>
              <a:defRPr/>
            </a:pPr>
            <a:r>
              <a:rPr lang="de-DE"/>
              <a:t>Referat Markus Mustermann</a:t>
            </a:r>
            <a:endParaRPr lang="de-DE" sz="2000"/>
          </a:p>
        </p:txBody>
      </p:sp>
    </p:spTree>
    <p:extLst>
      <p:ext uri="{BB962C8B-B14F-4D97-AF65-F5344CB8AC3E}">
        <p14:creationId xmlns:p14="http://schemas.microsoft.com/office/powerpoint/2010/main" val="84132214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245475" y="6477000"/>
            <a:ext cx="790575" cy="3143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# </a:t>
            </a:r>
            <a:fld id="{6E160907-F211-4F81-9690-49385E384B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5976938" y="6477000"/>
            <a:ext cx="2087562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E86BB09E-8CCF-452F-90D6-DECBB0527070}" type="datetime1">
              <a:rPr lang="de-DE"/>
              <a:pPr>
                <a:defRPr/>
              </a:pPr>
              <a:t>06.04.2023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381000" y="6491288"/>
            <a:ext cx="5414963" cy="366712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Referat Markus Mustermann</a:t>
            </a:r>
          </a:p>
        </p:txBody>
      </p:sp>
    </p:spTree>
    <p:extLst>
      <p:ext uri="{BB962C8B-B14F-4D97-AF65-F5344CB8AC3E}">
        <p14:creationId xmlns:p14="http://schemas.microsoft.com/office/powerpoint/2010/main" val="164556114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953250" y="657225"/>
            <a:ext cx="1962150" cy="559117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066800" y="657225"/>
            <a:ext cx="5734050" cy="559117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>
          <a:xfrm>
            <a:off x="8245475" y="6477000"/>
            <a:ext cx="790575" cy="314325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# </a:t>
            </a:r>
            <a:fld id="{CBBBB5A8-A576-4778-B535-A5BA5E1D6D8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1"/>
          </p:nvPr>
        </p:nvSpPr>
        <p:spPr>
          <a:xfrm>
            <a:off x="5976938" y="6477000"/>
            <a:ext cx="2087562" cy="304800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fld id="{64B230D9-EDB2-4BF8-903F-517ED5D0C68B}" type="datetime1">
              <a:rPr lang="de-DE"/>
              <a:pPr>
                <a:defRPr/>
              </a:pPr>
              <a:t>06.04.2023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>
          <a:xfrm>
            <a:off x="381000" y="6491288"/>
            <a:ext cx="5414963" cy="366712"/>
          </a:xfrm>
          <a:prstGeom prst="rect">
            <a:avLst/>
          </a:prstGeom>
        </p:spPr>
        <p:txBody>
          <a:bodyPr/>
          <a:lstStyle>
            <a:lvl1pPr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de-DE"/>
              <a:t>Referat Markus Mustermann</a:t>
            </a:r>
          </a:p>
        </p:txBody>
      </p:sp>
    </p:spTree>
    <p:extLst>
      <p:ext uri="{BB962C8B-B14F-4D97-AF65-F5344CB8AC3E}">
        <p14:creationId xmlns:p14="http://schemas.microsoft.com/office/powerpoint/2010/main" val="352977667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23728" y="332656"/>
            <a:ext cx="3888432" cy="457200"/>
          </a:xfrm>
        </p:spPr>
        <p:txBody>
          <a:bodyPr/>
          <a:lstStyle>
            <a:lvl1pPr>
              <a:defRPr sz="2600" b="0">
                <a:latin typeface="Century Gothic" panose="020B0502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1524000"/>
            <a:ext cx="8663880" cy="4724400"/>
          </a:xfrm>
        </p:spPr>
        <p:txBody>
          <a:bodyPr/>
          <a:lstStyle>
            <a:lvl1pPr>
              <a:defRPr b="1">
                <a:latin typeface="Corbel" panose="020B0503020204020204" pitchFamily="34" charset="0"/>
              </a:defRPr>
            </a:lvl1pPr>
            <a:lvl2pPr>
              <a:defRPr sz="2000">
                <a:latin typeface="Corbel" panose="020B0503020204020204" pitchFamily="34" charset="0"/>
              </a:defRPr>
            </a:lvl2pPr>
            <a:lvl3pPr>
              <a:defRPr sz="1800">
                <a:latin typeface="Corbel" panose="020B0503020204020204" pitchFamily="34" charset="0"/>
              </a:defRPr>
            </a:lvl3pPr>
            <a:lvl4pPr>
              <a:defRPr>
                <a:latin typeface="Corbel" panose="020B0503020204020204" pitchFamily="34" charset="0"/>
              </a:defRPr>
            </a:lvl4pPr>
            <a:lvl5pPr>
              <a:defRPr>
                <a:latin typeface="Corbel" panose="020B0503020204020204" pitchFamily="34" charset="0"/>
              </a:defRPr>
            </a:lvl5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8122617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27356993"/>
      </p:ext>
    </p:extLst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066800" y="1524000"/>
            <a:ext cx="3848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67300" y="1524000"/>
            <a:ext cx="38481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69421225"/>
      </p:ext>
    </p:extLst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532048633"/>
      </p:ext>
    </p:extLst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242923670"/>
      </p:ext>
    </p:extLst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69823291"/>
      </p:ext>
    </p:extLst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502774255"/>
      </p:ext>
    </p:extLst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692956354"/>
      </p:ext>
    </p:extLst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2" descr="standard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6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524000"/>
            <a:ext cx="78486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078038" y="657225"/>
            <a:ext cx="39417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251099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ransition spd="med">
    <p:fad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1600">
          <a:solidFill>
            <a:srgbClr val="006C30"/>
          </a:solidFill>
          <a:latin typeface="LMU CompatilFact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900"/>
        </a:buClr>
        <a:buFont typeface="Wingdings" pitchFamily="2" charset="2"/>
        <a:defRPr sz="2400">
          <a:solidFill>
            <a:srgbClr val="006C30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lnSpc>
          <a:spcPct val="140000"/>
        </a:lnSpc>
        <a:spcBef>
          <a:spcPct val="20000"/>
        </a:spcBef>
        <a:spcAft>
          <a:spcPct val="0"/>
        </a:spcAft>
        <a:buClr>
          <a:srgbClr val="006600"/>
        </a:buClr>
        <a:buFont typeface="Times" pitchFamily="18" charset="0"/>
        <a:buChar char="•"/>
        <a:defRPr sz="1600">
          <a:solidFill>
            <a:srgbClr val="006C30"/>
          </a:solidFill>
          <a:latin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Font typeface="LMU CompatilFact" pitchFamily="2" charset="0"/>
        <a:buChar char="–"/>
        <a:defRPr sz="1600">
          <a:solidFill>
            <a:srgbClr val="006C30"/>
          </a:solidFill>
          <a:latin typeface="Calibri" pitchFamily="34" charset="0"/>
        </a:defRPr>
      </a:lvl3pPr>
      <a:lvl4pPr marL="1562100" indent="-228600" algn="l" rtl="0" eaLnBrk="0" fontAlgn="base" hangingPunct="0">
        <a:spcBef>
          <a:spcPct val="20000"/>
        </a:spcBef>
        <a:spcAft>
          <a:spcPct val="0"/>
        </a:spcAft>
        <a:buClr>
          <a:srgbClr val="006600"/>
        </a:buClr>
        <a:buChar char="-"/>
        <a:defRPr sz="1600">
          <a:solidFill>
            <a:srgbClr val="006C30"/>
          </a:solidFill>
          <a:latin typeface="Calibri" pitchFamily="34" charset="0"/>
        </a:defRPr>
      </a:lvl4pPr>
      <a:lvl5pPr marL="1981200" indent="-228600" algn="l" rtl="0" eaLnBrk="0" fontAlgn="base" hangingPunct="0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Calibri" pitchFamily="34" charset="0"/>
        </a:defRPr>
      </a:lvl5pPr>
      <a:lvl6pPr marL="24384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6pPr>
      <a:lvl7pPr marL="28956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7pPr>
      <a:lvl8pPr marL="33528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8pPr>
      <a:lvl9pPr marL="3810000" indent="-228600" algn="l" rtl="0" fontAlgn="base">
        <a:spcBef>
          <a:spcPct val="20000"/>
        </a:spcBef>
        <a:spcAft>
          <a:spcPct val="0"/>
        </a:spcAft>
        <a:defRPr sz="1600">
          <a:solidFill>
            <a:srgbClr val="006C30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13" Type="http://schemas.microsoft.com/office/2007/relationships/diagramDrawing" Target="../diagrams/drawing3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2.xml"/><Relationship Id="rId12" Type="http://schemas.openxmlformats.org/officeDocument/2006/relationships/diagramColors" Target="../diagrams/colors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2.xml"/><Relationship Id="rId11" Type="http://schemas.openxmlformats.org/officeDocument/2006/relationships/diagramQuickStyle" Target="../diagrams/quickStyle3.xml"/><Relationship Id="rId5" Type="http://schemas.openxmlformats.org/officeDocument/2006/relationships/diagramLayout" Target="../diagrams/layout2.xml"/><Relationship Id="rId10" Type="http://schemas.openxmlformats.org/officeDocument/2006/relationships/diagramLayout" Target="../diagrams/layout3.xml"/><Relationship Id="rId4" Type="http://schemas.openxmlformats.org/officeDocument/2006/relationships/diagramData" Target="../diagrams/data2.xml"/><Relationship Id="rId9" Type="http://schemas.openxmlformats.org/officeDocument/2006/relationships/diagramData" Target="../diagrams/data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14r6rYJi4nw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61"/>
          <p:cNvSpPr>
            <a:spLocks noGrp="1" noChangeArrowheads="1"/>
          </p:cNvSpPr>
          <p:nvPr>
            <p:ph type="ftr" sz="quarter" idx="10"/>
          </p:nvPr>
        </p:nvSpPr>
        <p:spPr bwMode="auto">
          <a:xfrm>
            <a:off x="179509" y="4972476"/>
            <a:ext cx="8712969" cy="47625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tx1"/>
                </a:solidFill>
                <a:latin typeface="LMU CompatilFact" pitchFamily="2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LMU CompatilFact" pitchFamily="2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LMU CompatilFact" pitchFamily="2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LMU CompatilFact" pitchFamily="2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LMU CompatilFact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MU CompatilFact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MU CompatilFact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MU CompatilFact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LMU CompatilFact" pitchFamily="2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 Gothic" panose="020B0502020202020204" pitchFamily="34" charset="0"/>
              </a:rPr>
              <a:t>Prof. Dr. Matthias Leistner, LL.M. </a:t>
            </a:r>
            <a:r>
              <a:rPr kumimoji="0" lang="de-DE" sz="1500" b="1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Century Gothic" panose="020B0502020202020204" pitchFamily="34" charset="0"/>
              </a:rPr>
              <a:t>(Cambridge)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lang="de-DE" sz="1500" b="1" smtClean="0">
                <a:solidFill>
                  <a:srgbClr val="808080"/>
                </a:solidFill>
                <a:latin typeface="Century Gothic" panose="020B0502020202020204" pitchFamily="34" charset="0"/>
              </a:rPr>
              <a:t>Ludwig Maximilian University Munich</a:t>
            </a:r>
            <a:endParaRPr kumimoji="0" lang="de-DE" sz="1500" b="1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Century Gothic" panose="020B0502020202020204" pitchFamily="34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500" y="2153206"/>
            <a:ext cx="8856985" cy="1800200"/>
          </a:xfrm>
          <a:ln w="9525"/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de-DE" sz="4000" b="0" smtClean="0">
                <a:latin typeface="Century Gothic" panose="020B0502020202020204" pitchFamily="34" charset="0"/>
              </a:rPr>
              <a:t>Beyond Copyright Infringement</a:t>
            </a:r>
            <a:r>
              <a:rPr lang="de-DE" b="0" smtClean="0">
                <a:latin typeface="Century Gothic" panose="020B0502020202020204" pitchFamily="34" charset="0"/>
              </a:rPr>
              <a:t/>
            </a:r>
            <a:br>
              <a:rPr lang="de-DE" b="0" smtClean="0">
                <a:latin typeface="Century Gothic" panose="020B0502020202020204" pitchFamily="34" charset="0"/>
              </a:rPr>
            </a:br>
            <a:r>
              <a:rPr lang="de-DE" sz="1200" b="0" smtClean="0">
                <a:latin typeface="Century Gothic" panose="020B0502020202020204" pitchFamily="34" charset="0"/>
              </a:rPr>
              <a:t/>
            </a:r>
            <a:br>
              <a:rPr lang="de-DE" sz="1200" b="0" smtClean="0">
                <a:latin typeface="Century Gothic" panose="020B0502020202020204" pitchFamily="34" charset="0"/>
              </a:rPr>
            </a:br>
            <a:r>
              <a:rPr lang="de-DE" sz="2600" b="0" smtClean="0">
                <a:latin typeface="Century Gothic" panose="020B0502020202020204" pitchFamily="34" charset="0"/>
              </a:rPr>
              <a:t>DSA Compared to Previous National Review </a:t>
            </a:r>
            <a:br>
              <a:rPr lang="de-DE" sz="2600" b="0" smtClean="0">
                <a:latin typeface="Century Gothic" panose="020B0502020202020204" pitchFamily="34" charset="0"/>
              </a:rPr>
            </a:br>
            <a:r>
              <a:rPr lang="de-DE" sz="2600" b="0" smtClean="0">
                <a:latin typeface="Century Gothic" panose="020B0502020202020204" pitchFamily="34" charset="0"/>
              </a:rPr>
              <a:t>and Takedown Legislation and Experience</a:t>
            </a:r>
            <a:endParaRPr lang="de-DE" sz="2600" b="0">
              <a:latin typeface="Century Gothic" panose="020B0502020202020204" pitchFamily="34" charset="0"/>
            </a:endParaRP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91579" y="4293096"/>
            <a:ext cx="7488832" cy="1368152"/>
          </a:xfrm>
          <a:ln w="9525"/>
        </p:spPr>
        <p:txBody>
          <a:bodyPr/>
          <a:lstStyle/>
          <a:p>
            <a:pPr algn="ctr" eaLnBrk="1" hangingPunct="1"/>
            <a:endParaRPr lang="de-DE" sz="2200" smtClean="0"/>
          </a:p>
          <a:p>
            <a:pPr algn="ctr" eaLnBrk="1" hangingPunct="1"/>
            <a:endParaRPr lang="de-DE" sz="2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1261630"/>
            <a:ext cx="9144000" cy="54954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EU law trumps national law: Any contradictions → </a:t>
            </a:r>
            <a:b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</a:b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DSA applies and over-rules NetDG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6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Nonetheless, most probably,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NetzDG (and TMG and some other) will be repealed in 2023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Also: effet utile, unambigous and effective application of prior EU law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Similar for specif. laws on mobbing, disinformat. in Italy, France…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6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b="1" smtClean="0">
                <a:solidFill>
                  <a:srgbClr val="FF0000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But does the DSA entirely </a:t>
            </a:r>
            <a:r>
              <a:rPr lang="de-DE" sz="2400" b="1" u="sng" smtClean="0">
                <a:solidFill>
                  <a:srgbClr val="FF0000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pre-empt</a:t>
            </a:r>
            <a:r>
              <a:rPr lang="de-DE" sz="2400" b="1" smtClean="0">
                <a:solidFill>
                  <a:srgbClr val="FF0000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 Member States laws? 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Depends on the </a:t>
            </a:r>
            <a:r>
              <a:rPr lang="de-DE" sz="2200" b="1" smtClean="0">
                <a:solidFill>
                  <a:srgbClr val="FF0000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harmonized subject matter</a:t>
            </a: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, Art. 1 (and Recital 9) → Access for research purposes only harmonised as regards implementation and enforcement of Regulation?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National provisions on research access for other public policy purposes could be maintained (subject to company seat in Germany?)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2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31640" y="1095127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109081"/>
            <a:ext cx="40985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Future</a:t>
            </a: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 of NetzDG &amp; </a:t>
            </a:r>
            <a:b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</a:b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other national laws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164744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1412776"/>
            <a:ext cx="9144000" cy="51444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Over-blocking because of NetzDG 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 No empirical evidence of over-blocking </a:t>
            </a:r>
            <a:r>
              <a:rPr lang="de-DE" sz="2400" i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under the NetzDG‘s procedural mechanism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Rather a ‚back-lash‘ in regard to cases of unjustified blocking 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under different user policies (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transparency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,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fundamental rights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)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b="1" smtClean="0">
                <a:solidFill>
                  <a:srgbClr val="FF0000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Reasonable focus on transparency, reasons for decisions, and contracts </a:t>
            </a:r>
            <a:r>
              <a:rPr lang="de-DE" sz="2400" smtClean="0">
                <a:solidFill>
                  <a:srgbClr val="FF0000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(…might not even be sufficient)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But: Was increased preventive blocking under the different user policies, community standards etc. perhaps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indirectly 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due to the NetzDG? →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Avoiding the cumbersome statutory mechanism by over-compliance?…hard to assess (without access for research).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56886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44624"/>
            <a:ext cx="40985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Experience</a:t>
            </a: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 and concerns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29201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2114447"/>
            <a:ext cx="9144000" cy="3741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What has worked and what has not?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 b="1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Indirect regulatory effects on platform‘s content moderation policies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combined 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with Federal Court of Justice‘s case law have probably worked quite well (and without causing over-blocking)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Proposed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regulated self-regulation boards for the notice and takedown mechanism 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(collectivizing and co-ordinating notice and takedown) not seem to have worked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4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56886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44624"/>
            <a:ext cx="40985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Experience</a:t>
            </a: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 and concerns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75781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1486612"/>
            <a:ext cx="9144000" cy="472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000" b="1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DSA is </a:t>
            </a:r>
            <a:r>
              <a:rPr lang="de-DE" sz="30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different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8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Much broader scope</a:t>
            </a: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, more general field of application; we know this from the E-Commerce-Directive, but that was just about safe harbours</a:t>
            </a:r>
            <a:endParaRPr lang="de-DE" sz="22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b="1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More standards less </a:t>
            </a:r>
            <a:r>
              <a:rPr lang="de-DE" sz="22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rules (and EU case law will take time)</a:t>
            </a:r>
            <a:endParaRPr lang="de-DE" sz="2200" b="1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German approach to target </a:t>
            </a:r>
            <a:r>
              <a:rPr lang="de-DE" sz="2200" b="1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extreme </a:t>
            </a:r>
            <a:r>
              <a:rPr lang="de-DE" sz="220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and </a:t>
            </a:r>
            <a:r>
              <a:rPr lang="de-DE" sz="2200" b="1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visible </a:t>
            </a:r>
            <a:r>
              <a:rPr lang="de-DE" sz="220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cases has worked surprisingly smooth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b="1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DSA will me more difficult: </a:t>
            </a:r>
            <a:r>
              <a:rPr lang="de-DE" sz="220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will require reasonable hard-headed specification in Delegated Act, otherwise disharmonization will be </a:t>
            </a: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inevitable, or…: things will just remain the same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In particular: prioritization of complaints </a:t>
            </a: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→ trusted flaggers (will need smart selection and framework) → See on all this…tomorrow 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6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56886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44624"/>
            <a:ext cx="40985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Experience</a:t>
            </a: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 and concerns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69096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1640758"/>
            <a:ext cx="9144000" cy="46885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… (most importantly) because of the generalizing approach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any illegal content 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→ possible opportunistic behaviour (flagged users, prioritization)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8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And all the responsibility for the ‚hard questions‘ now on the shoulders of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the COM, the National Coordinators, and ultimately the CJEU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800" b="1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Will these institutions have the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resources 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for this?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Will they effectively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co-ordinate 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their practices?</a:t>
            </a:r>
          </a:p>
          <a:p>
            <a:pPr marL="1314450" lvl="2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1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Anti-trust: heartening experience</a:t>
            </a:r>
          </a:p>
          <a:p>
            <a:pPr marL="1314450" lvl="2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1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GDPR: disheartening experience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56886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44624"/>
            <a:ext cx="40985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Experience</a:t>
            </a: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 and concerns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599671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1202244"/>
            <a:ext cx="9144000" cy="556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de-DE" sz="2200" b="1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Structural difference in internal complaint handling mechanism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4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4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4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4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4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Consequence: No standing for the respective opposing party </a:t>
            </a:r>
            <a:br>
              <a:rPr lang="de-DE" sz="22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</a:b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in the internal complaint procedure (by contrast: NetzDG‘s ping-pong)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But then: NetzDG never really had to broadly work in practice, because it was limited to very extreme cases. DSA (in spite of its different layers) is a one-size-fits all regulation approach when it comes to hard regulation.</a:t>
            </a: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2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395536" y="2315045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44624"/>
            <a:ext cx="40985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Experience</a:t>
            </a: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 and concerns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852975044"/>
              </p:ext>
            </p:extLst>
          </p:nvPr>
        </p:nvGraphicFramePr>
        <p:xfrm>
          <a:off x="152400" y="2469715"/>
          <a:ext cx="4128120" cy="1873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3599892" y="3221711"/>
            <a:ext cx="10679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mtClean="0"/>
              <a:t>Platform</a:t>
            </a:r>
            <a:endParaRPr lang="de-DE"/>
          </a:p>
        </p:txBody>
      </p:sp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1552962166"/>
              </p:ext>
            </p:extLst>
          </p:nvPr>
        </p:nvGraphicFramePr>
        <p:xfrm>
          <a:off x="5199348" y="2237726"/>
          <a:ext cx="3696072" cy="23373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5199348" y="2490587"/>
            <a:ext cx="6580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smtClean="0"/>
              <a:t>DSA</a:t>
            </a:r>
            <a:endParaRPr lang="de-DE" b="1"/>
          </a:p>
        </p:txBody>
      </p:sp>
    </p:spTree>
    <p:extLst>
      <p:ext uri="{BB962C8B-B14F-4D97-AF65-F5344CB8AC3E}">
        <p14:creationId xmlns:p14="http://schemas.microsoft.com/office/powerpoint/2010/main" val="249613702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59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5496" y="3140968"/>
            <a:ext cx="9144000" cy="981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L="857250" lvl="1" indent="-400050" fontAlgn="base">
              <a:lnSpc>
                <a:spcPct val="12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4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algn="ctr" fontAlgn="base">
              <a:lnSpc>
                <a:spcPct val="112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sz="50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Thank you very much!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356886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332656"/>
            <a:ext cx="409856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2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End</a:t>
            </a:r>
            <a:endParaRPr kumimoji="0" lang="de-DE" sz="32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140123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23728" y="404664"/>
            <a:ext cx="3941762" cy="457200"/>
          </a:xfrm>
        </p:spPr>
        <p:txBody>
          <a:bodyPr/>
          <a:lstStyle/>
          <a:p>
            <a:pPr algn="ctr"/>
            <a:r>
              <a:rPr lang="de-DE" sz="3000" b="0">
                <a:latin typeface="Century Gothic" panose="020B0502020202020204" pitchFamily="34" charset="0"/>
              </a:rPr>
              <a:t>Agenda</a:t>
            </a: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8684445"/>
              </p:ext>
            </p:extLst>
          </p:nvPr>
        </p:nvGraphicFramePr>
        <p:xfrm>
          <a:off x="152400" y="1484784"/>
          <a:ext cx="8884095" cy="4763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 Box 20">
            <a:extLst>
              <a:ext uri="{FF2B5EF4-FFF2-40B4-BE49-F238E27FC236}">
                <a16:creationId xmlns:a16="http://schemas.microsoft.com/office/drawing/2014/main" id="{9654BCAB-B5E4-4D87-82EB-AACB12521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</p:spTree>
    <p:extLst>
      <p:ext uri="{BB962C8B-B14F-4D97-AF65-F5344CB8AC3E}">
        <p14:creationId xmlns:p14="http://schemas.microsoft.com/office/powerpoint/2010/main" val="211399496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1277484"/>
            <a:ext cx="9144000" cy="4881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R="0" lvl="1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de-DE" sz="9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0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Different national implementations of E-Commerce Directive – What were the neuralgic issues?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Country of origin → company seat/contact 	√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Search engines					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Good samaritan </a:t>
            </a:r>
            <a:r>
              <a:rPr lang="de-DE" sz="28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rule (narrower than in U.S.)</a:t>
            </a:r>
            <a:endParaRPr lang="de-DE" sz="28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8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Legal uncertainty concerning</a:t>
            </a:r>
          </a:p>
          <a:p>
            <a:pPr marL="1314450" lvl="2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Requirements for notification			</a:t>
            </a:r>
            <a:r>
              <a:rPr lang="de-DE" sz="240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 √</a:t>
            </a:r>
            <a:endParaRPr lang="de-DE" sz="24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1314450" lvl="2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Reaction times					</a:t>
            </a:r>
          </a:p>
          <a:p>
            <a:pPr marL="1771650" lvl="3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Sheer amount of notices, obligations. Priorization standards?</a:t>
            </a:r>
          </a:p>
          <a:p>
            <a:pPr marL="1771650" lvl="3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Legal consequences if those are not complied with?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356886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44624"/>
            <a:ext cx="40985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Comparative Law </a:t>
            </a: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 Overview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3" name="Wolkenförmige Legende 2"/>
          <p:cNvSpPr/>
          <p:nvPr/>
        </p:nvSpPr>
        <p:spPr bwMode="auto">
          <a:xfrm>
            <a:off x="7355254" y="3118346"/>
            <a:ext cx="410344" cy="310654"/>
          </a:xfrm>
          <a:prstGeom prst="cloudCallout">
            <a:avLst>
              <a:gd name="adj1" fmla="val -20833"/>
              <a:gd name="adj2" fmla="val 12611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MU CompatilFact" pitchFamily="2" charset="0"/>
            </a:endParaRPr>
          </a:p>
        </p:txBody>
      </p:sp>
      <p:sp>
        <p:nvSpPr>
          <p:cNvPr id="9" name="Wolkenförmige Legende 8"/>
          <p:cNvSpPr/>
          <p:nvPr/>
        </p:nvSpPr>
        <p:spPr bwMode="auto">
          <a:xfrm>
            <a:off x="7355254" y="3622402"/>
            <a:ext cx="410344" cy="310654"/>
          </a:xfrm>
          <a:prstGeom prst="cloudCallou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MU CompatilFact" pitchFamily="2" charset="0"/>
            </a:endParaRPr>
          </a:p>
        </p:txBody>
      </p:sp>
      <p:sp>
        <p:nvSpPr>
          <p:cNvPr id="10" name="Wolkenförmige Legende 9"/>
          <p:cNvSpPr/>
          <p:nvPr/>
        </p:nvSpPr>
        <p:spPr bwMode="auto">
          <a:xfrm>
            <a:off x="7355254" y="4990554"/>
            <a:ext cx="410344" cy="310654"/>
          </a:xfrm>
          <a:prstGeom prst="cloudCallout">
            <a:avLst/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MU CompatilFact" pitchFamily="2" charset="0"/>
            </a:endParaRPr>
          </a:p>
        </p:txBody>
      </p:sp>
      <p:sp>
        <p:nvSpPr>
          <p:cNvPr id="5" name="Interaktive Schaltfläche: Hilfe 4">
            <a:hlinkClick r:id="" action="ppaction://noaction" highlightClick="1"/>
          </p:cNvPr>
          <p:cNvSpPr/>
          <p:nvPr/>
        </p:nvSpPr>
        <p:spPr bwMode="auto">
          <a:xfrm>
            <a:off x="7884368" y="2564904"/>
            <a:ext cx="264970" cy="405655"/>
          </a:xfrm>
          <a:prstGeom prst="actionButtonHelp">
            <a:avLst/>
          </a:prstGeom>
          <a:solidFill>
            <a:schemeClr val="bg1"/>
          </a:solidFill>
          <a:ln w="9525" cap="flat" cmpd="sng" algn="ctr">
            <a:solidFill>
              <a:srgbClr val="FF66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MU CompatilFac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65157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1052739"/>
            <a:ext cx="9144000" cy="554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R="0" lvl="1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de-DE" sz="9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000" b="1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S</a:t>
            </a:r>
            <a:r>
              <a:rPr lang="de-DE" sz="30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pecific laws / codes relating to illegal content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German </a:t>
            </a:r>
            <a:r>
              <a:rPr lang="de-DE" sz="2200" i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Netzwerkdurchsetzungsgesetz 2017 </a:t>
            </a: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(NetzDG) (since 2017)</a:t>
            </a:r>
          </a:p>
          <a:p>
            <a:pPr marL="1314450" lvl="2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0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Catalogue </a:t>
            </a:r>
            <a:r>
              <a:rPr lang="de-DE" sz="20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of certain (allegedly) criminal content on </a:t>
            </a:r>
            <a:r>
              <a:rPr lang="de-DE" sz="20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social media </a:t>
            </a:r>
            <a:r>
              <a:rPr lang="de-DE" sz="20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→ Two-tier approach with further differentation (</a:t>
            </a:r>
            <a:r>
              <a:rPr lang="de-DE" sz="20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obvious vs. non-obvious</a:t>
            </a:r>
            <a:r>
              <a:rPr lang="de-DE" sz="20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)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Similarly: Austria: </a:t>
            </a:r>
            <a:r>
              <a:rPr lang="de-DE" sz="2200" i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Kommunikationsplattformengesetz of 20 Jan. 2023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France: </a:t>
            </a:r>
            <a:r>
              <a:rPr lang="de-DE" sz="2200" i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Loi Avia (in force since 2020)</a:t>
            </a:r>
          </a:p>
          <a:p>
            <a:pPr marL="1314450" lvl="2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0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Partly nullified by the </a:t>
            </a:r>
            <a:r>
              <a:rPr lang="de-DE" sz="2000" i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Conseil Constitutionnel </a:t>
            </a:r>
            <a:r>
              <a:rPr lang="de-DE" sz="20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(attempted to implement extremely short blocking periods for certain content)</a:t>
            </a:r>
            <a:r>
              <a:rPr lang="de-DE" sz="2000" i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France: </a:t>
            </a:r>
            <a:r>
              <a:rPr lang="de-DE" sz="2200" i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Loi à la lutte contre la manipulation de l‘information </a:t>
            </a: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(since 2018)</a:t>
            </a:r>
          </a:p>
          <a:p>
            <a:pPr marL="1314450" lvl="2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0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Against fake news in the time period of 3 months before national elections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Italy: </a:t>
            </a:r>
            <a:r>
              <a:rPr lang="de-DE" sz="2200" i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Law against cybermobbing of 2017 </a:t>
            </a: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(parents/minors)</a:t>
            </a:r>
          </a:p>
          <a:p>
            <a:pPr marL="857250" lvl="1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Different instruments in the baltic Member States</a:t>
            </a:r>
          </a:p>
          <a:p>
            <a:pPr marL="1314450" lvl="2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000" i="1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56886" y="980728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44624"/>
            <a:ext cx="40985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Comparative Law</a:t>
            </a: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 Overview (2)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sp>
        <p:nvSpPr>
          <p:cNvPr id="4" name="Ellipse 3"/>
          <p:cNvSpPr/>
          <p:nvPr/>
        </p:nvSpPr>
        <p:spPr bwMode="auto">
          <a:xfrm>
            <a:off x="197296" y="1412776"/>
            <a:ext cx="8839200" cy="227463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MU CompatilFac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4211738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3330037"/>
            <a:ext cx="9144000" cy="7764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R="0" lvl="1" algn="l" defTabSz="914400" rtl="0" eaLnBrk="1" fontAlgn="base" latinLnBrk="0" hangingPunct="1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endParaRPr lang="de-DE" sz="9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lnSpc>
                <a:spcPct val="114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0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 </a:t>
            </a:r>
            <a:endParaRPr lang="de-DE" sz="2000" i="1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356886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44624"/>
            <a:ext cx="40985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Comparison </a:t>
            </a:r>
            <a:b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</a:b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NetDG vs. DSA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794985"/>
              </p:ext>
            </p:extLst>
          </p:nvPr>
        </p:nvGraphicFramePr>
        <p:xfrm>
          <a:off x="36512" y="-27384"/>
          <a:ext cx="9107488" cy="70401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3480">
                  <a:extLst>
                    <a:ext uri="{9D8B030D-6E8A-4147-A177-3AD203B41FA5}">
                      <a16:colId xmlns:a16="http://schemas.microsoft.com/office/drawing/2014/main" val="1809240459"/>
                    </a:ext>
                  </a:extLst>
                </a:gridCol>
                <a:gridCol w="4644008">
                  <a:extLst>
                    <a:ext uri="{9D8B030D-6E8A-4147-A177-3AD203B41FA5}">
                      <a16:colId xmlns:a16="http://schemas.microsoft.com/office/drawing/2014/main" val="378008027"/>
                    </a:ext>
                  </a:extLst>
                </a:gridCol>
              </a:tblGrid>
              <a:tr h="496506"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NetzDG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mtClean="0"/>
                        <a:t>DSA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5929766"/>
                  </a:ext>
                </a:extLst>
              </a:tr>
              <a:tr h="713210">
                <a:tc>
                  <a:txBody>
                    <a:bodyPr/>
                    <a:lstStyle/>
                    <a:p>
                      <a:r>
                        <a:rPr lang="de-DE" b="1" smtClean="0"/>
                        <a:t>Limited</a:t>
                      </a:r>
                      <a:r>
                        <a:rPr lang="de-DE" b="1" baseline="0" smtClean="0"/>
                        <a:t> scope:</a:t>
                      </a:r>
                      <a:r>
                        <a:rPr lang="de-DE" baseline="0" smtClean="0"/>
                        <a:t> </a:t>
                      </a:r>
                      <a:br>
                        <a:rPr lang="de-DE" baseline="0" smtClean="0"/>
                      </a:br>
                      <a:r>
                        <a:rPr lang="de-DE" smtClean="0"/>
                        <a:t>Social networks, video</a:t>
                      </a:r>
                      <a:r>
                        <a:rPr lang="de-DE" baseline="0" smtClean="0"/>
                        <a:t> sharing platforms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smtClean="0"/>
                        <a:t>Comprehensive scope: Four-tiered approach</a:t>
                      </a:r>
                      <a:endParaRPr lang="de-DE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4530425"/>
                  </a:ext>
                </a:extLst>
              </a:tr>
              <a:tr h="665097">
                <a:tc>
                  <a:txBody>
                    <a:bodyPr/>
                    <a:lstStyle/>
                    <a:p>
                      <a:r>
                        <a:rPr lang="de-DE" b="1" smtClean="0"/>
                        <a:t>Certain catalogue</a:t>
                      </a:r>
                      <a:r>
                        <a:rPr lang="de-DE" b="1" baseline="0" smtClean="0"/>
                        <a:t> </a:t>
                      </a:r>
                      <a:r>
                        <a:rPr lang="de-DE" baseline="0" smtClean="0"/>
                        <a:t>of </a:t>
                      </a:r>
                      <a:r>
                        <a:rPr lang="de-DE" u="sng" baseline="0" smtClean="0"/>
                        <a:t>substantial criminal offenses </a:t>
                      </a:r>
                      <a:r>
                        <a:rPr lang="de-DE" baseline="0" smtClean="0"/>
                        <a:t>(continuously extended)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u="sng" smtClean="0">
                          <a:solidFill>
                            <a:srgbClr val="FF0000"/>
                          </a:solidFill>
                        </a:rPr>
                        <a:t>ALL </a:t>
                      </a:r>
                      <a:r>
                        <a:rPr lang="de-DE" b="1" smtClean="0">
                          <a:solidFill>
                            <a:srgbClr val="FF0000"/>
                          </a:solidFill>
                        </a:rPr>
                        <a:t>illegal content</a:t>
                      </a:r>
                      <a:r>
                        <a:rPr lang="de-DE" b="0" smtClean="0"/>
                        <a:t>, plus certain special notification</a:t>
                      </a:r>
                      <a:r>
                        <a:rPr lang="de-DE" b="0" baseline="0" smtClean="0"/>
                        <a:t> duties for criminal acts etc.</a:t>
                      </a:r>
                      <a:endParaRPr lang="de-DE" b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4547285"/>
                  </a:ext>
                </a:extLst>
              </a:tr>
              <a:tr h="950138">
                <a:tc>
                  <a:txBody>
                    <a:bodyPr/>
                    <a:lstStyle/>
                    <a:p>
                      <a:r>
                        <a:rPr lang="de-DE" b="1" smtClean="0"/>
                        <a:t>Complaints</a:t>
                      </a:r>
                      <a:r>
                        <a:rPr lang="de-DE" b="1" baseline="0" smtClean="0"/>
                        <a:t> only for users </a:t>
                      </a:r>
                      <a:r>
                        <a:rPr lang="de-DE" baseline="0" smtClean="0">
                          <a:solidFill>
                            <a:srgbClr val="FF0000"/>
                          </a:solidFill>
                        </a:rPr>
                        <a:t>and </a:t>
                      </a:r>
                      <a:r>
                        <a:rPr lang="de-DE" b="1" baseline="0" smtClean="0">
                          <a:solidFill>
                            <a:srgbClr val="FF0000"/>
                          </a:solidFill>
                        </a:rPr>
                        <a:t>‚complainants‘ </a:t>
                      </a:r>
                      <a:r>
                        <a:rPr lang="de-DE" baseline="0" smtClean="0"/>
                        <a:t>(but these latter would need to be </a:t>
                      </a:r>
                      <a:r>
                        <a:rPr lang="de-DE" b="1" baseline="0" smtClean="0"/>
                        <a:t>infringed </a:t>
                      </a:r>
                      <a:r>
                        <a:rPr lang="de-DE" baseline="0" smtClean="0"/>
                        <a:t>in some right)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smtClean="0">
                          <a:solidFill>
                            <a:srgbClr val="FF0000"/>
                          </a:solidFill>
                        </a:rPr>
                        <a:t>Notification by</a:t>
                      </a:r>
                      <a:r>
                        <a:rPr lang="de-DE" b="1" baseline="0" smtClean="0">
                          <a:solidFill>
                            <a:srgbClr val="FF0000"/>
                          </a:solidFill>
                        </a:rPr>
                        <a:t> everyone </a:t>
                      </a:r>
                      <a:r>
                        <a:rPr lang="de-DE" baseline="0" smtClean="0"/>
                        <a:t>(not just users):</a:t>
                      </a:r>
                    </a:p>
                    <a:p>
                      <a:r>
                        <a:rPr lang="de-DE" baseline="0" smtClean="0"/>
                        <a:t>„…any individual or entity…“</a:t>
                      </a:r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7125506"/>
                  </a:ext>
                </a:extLst>
              </a:tr>
              <a:tr h="977053">
                <a:tc>
                  <a:txBody>
                    <a:bodyPr/>
                    <a:lstStyle/>
                    <a:p>
                      <a:r>
                        <a:rPr lang="de-DE" b="1" smtClean="0"/>
                        <a:t>Expeditious</a:t>
                      </a:r>
                      <a:r>
                        <a:rPr lang="de-DE" b="1" baseline="0" smtClean="0"/>
                        <a:t> blocking, </a:t>
                      </a:r>
                      <a:r>
                        <a:rPr lang="de-DE" baseline="0" smtClean="0"/>
                        <a:t>in particular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b="1" baseline="0" smtClean="0"/>
                        <a:t>7 days → 24 hrs in obvious cases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de-DE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baseline="0" smtClean="0">
                          <a:solidFill>
                            <a:srgbClr val="FF0000"/>
                          </a:solidFill>
                        </a:rPr>
                        <a:t>„Expeditious“./.„Without </a:t>
                      </a:r>
                      <a:r>
                        <a:rPr lang="de-DE" b="1" baseline="0" smtClean="0">
                          <a:solidFill>
                            <a:srgbClr val="FF0000"/>
                          </a:solidFill>
                        </a:rPr>
                        <a:t>undue delay…“</a:t>
                      </a:r>
                    </a:p>
                    <a:p>
                      <a:endParaRPr lang="de-DE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734048"/>
                  </a:ext>
                </a:extLst>
              </a:tr>
              <a:tr h="875880">
                <a:tc>
                  <a:txBody>
                    <a:bodyPr/>
                    <a:lstStyle/>
                    <a:p>
                      <a:r>
                        <a:rPr lang="de-DE" b="1" smtClean="0"/>
                        <a:t>Redress</a:t>
                      </a:r>
                      <a:r>
                        <a:rPr lang="de-DE" b="1" baseline="0" smtClean="0"/>
                        <a:t> </a:t>
                      </a:r>
                      <a:r>
                        <a:rPr lang="de-DE" b="0" smtClean="0"/>
                        <a:t>for</a:t>
                      </a:r>
                      <a:r>
                        <a:rPr lang="de-DE" b="0" baseline="0" smtClean="0"/>
                        <a:t> both sides, anonymous ping-pong game, another human in the loop</a:t>
                      </a:r>
                      <a:endParaRPr lang="de-DE" b="1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smtClean="0"/>
                        <a:t>For</a:t>
                      </a:r>
                      <a:r>
                        <a:rPr lang="de-DE" b="1" baseline="0" smtClean="0"/>
                        <a:t> platforms (internal complaint mechanism): </a:t>
                      </a:r>
                      <a:r>
                        <a:rPr lang="en-US" sz="1800" b="0" i="0" u="none" strike="noStrike" kern="1200" baseline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timely</a:t>
                      </a:r>
                      <a:r>
                        <a:rPr lang="en-US" sz="1800" b="0" i="0" u="none" strike="noStrike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non-discriminatory, diligent and non-arbitrary decision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i="0" u="none" strike="noStrike" kern="1200" baseline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Role of complainant surprisingl. unclear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800" b="1" i="0" u="none" strike="noStrike" kern="1200" baseline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 standing for the other party.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94170"/>
                  </a:ext>
                </a:extLst>
              </a:tr>
              <a:tr h="647392">
                <a:tc>
                  <a:txBody>
                    <a:bodyPr/>
                    <a:lstStyle/>
                    <a:p>
                      <a:r>
                        <a:rPr lang="de-DE" b="1" smtClean="0"/>
                        <a:t>No</a:t>
                      </a:r>
                      <a:r>
                        <a:rPr lang="de-DE" b="1" baseline="0" smtClean="0"/>
                        <a:t> further prioritization</a:t>
                      </a:r>
                      <a:r>
                        <a:rPr lang="de-DE" b="0" baseline="0" smtClean="0"/>
                        <a:t>, because of limited scope </a:t>
                      </a:r>
                      <a:r>
                        <a:rPr lang="de-DE" baseline="0" smtClean="0"/>
                        <a:t> (previously a significant problem in German notice&amp;takedown)</a:t>
                      </a:r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b="1" smtClean="0">
                          <a:solidFill>
                            <a:srgbClr val="FF0000"/>
                          </a:solidFill>
                        </a:rPr>
                        <a:t>System</a:t>
                      </a:r>
                      <a:r>
                        <a:rPr lang="de-DE" b="1" baseline="0" smtClean="0">
                          <a:solidFill>
                            <a:srgbClr val="FF0000"/>
                          </a:solidFill>
                        </a:rPr>
                        <a:t> of trusted flaggers</a:t>
                      </a:r>
                      <a:r>
                        <a:rPr lang="de-DE" baseline="0" smtClean="0"/>
                        <a:t>, whose notices shall be given </a:t>
                      </a:r>
                      <a:r>
                        <a:rPr lang="de-DE" b="1" baseline="0" smtClean="0">
                          <a:solidFill>
                            <a:srgbClr val="FF0000"/>
                          </a:solidFill>
                        </a:rPr>
                        <a:t>priority     </a:t>
                      </a:r>
                      <a:r>
                        <a:rPr lang="de-DE" b="1" baseline="0" smtClean="0">
                          <a:solidFill>
                            <a:schemeClr val="tx1"/>
                          </a:solidFill>
                        </a:rPr>
                        <a:t>(cf. DSM-Dir.)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e-DE" sz="1600" b="1" baseline="0" smtClean="0"/>
                        <a:t>Dynamic adaptation </a:t>
                      </a:r>
                      <a:r>
                        <a:rPr lang="de-DE" sz="1600" baseline="0" smtClean="0"/>
                        <a:t>through provisions on </a:t>
                      </a:r>
                      <a:r>
                        <a:rPr lang="de-DE" sz="1600" b="1" baseline="0" smtClean="0"/>
                        <a:t>misuse &amp; suspension</a:t>
                      </a:r>
                      <a:endParaRPr lang="de-DE" sz="1600" baseline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3783694"/>
                  </a:ext>
                </a:extLst>
              </a:tr>
              <a:tr h="647392">
                <a:tc>
                  <a:txBody>
                    <a:bodyPr/>
                    <a:lstStyle/>
                    <a:p>
                      <a:r>
                        <a:rPr lang="de-DE" sz="2000" b="1" smtClean="0"/>
                        <a:t>Limited and crisp</a:t>
                      </a:r>
                      <a:endParaRPr lang="de-DE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000" b="1" smtClean="0"/>
                        <a:t>Wide and wobbly</a:t>
                      </a:r>
                      <a:endParaRPr lang="de-DE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6564102"/>
                  </a:ext>
                </a:extLst>
              </a:tr>
            </a:tbl>
          </a:graphicData>
        </a:graphic>
      </p:graphicFrame>
      <p:sp>
        <p:nvSpPr>
          <p:cNvPr id="6" name="Ellipse 5"/>
          <p:cNvSpPr/>
          <p:nvPr/>
        </p:nvSpPr>
        <p:spPr bwMode="auto">
          <a:xfrm>
            <a:off x="5868144" y="5358249"/>
            <a:ext cx="1152128" cy="648072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MU CompatilFact" pitchFamily="2" charset="0"/>
            </a:endParaRPr>
          </a:p>
        </p:txBody>
      </p:sp>
      <p:sp>
        <p:nvSpPr>
          <p:cNvPr id="12" name="Ellipse 11"/>
          <p:cNvSpPr/>
          <p:nvPr/>
        </p:nvSpPr>
        <p:spPr bwMode="auto">
          <a:xfrm>
            <a:off x="4283968" y="4458816"/>
            <a:ext cx="4657988" cy="914400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MU CompatilFact" pitchFamily="2" charset="0"/>
            </a:endParaRPr>
          </a:p>
        </p:txBody>
      </p:sp>
      <p:sp>
        <p:nvSpPr>
          <p:cNvPr id="13" name="Ellipse 12"/>
          <p:cNvSpPr/>
          <p:nvPr/>
        </p:nvSpPr>
        <p:spPr bwMode="auto">
          <a:xfrm>
            <a:off x="4211960" y="836712"/>
            <a:ext cx="4657988" cy="2726116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LMU CompatilFac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950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59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1551419"/>
            <a:ext cx="9144000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L="400050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600" b="1" noProof="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Provisions on transparency of user contracts (Art. 14 (1) DSA, 23 (4) DSA (including examples) and </a:t>
            </a:r>
            <a:br>
              <a:rPr lang="de-DE" sz="2600" b="1" noProof="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</a:br>
            <a:r>
              <a:rPr lang="de-DE" sz="2600" b="1" noProof="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some further provisions)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Actually rather similar to German case law, </a:t>
            </a:r>
            <a:b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</a:b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in particular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BGH (Federal Court of Justice) – Facebook (2021))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500" b="1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Reasonable, cost-efficient measure </a:t>
            </a:r>
          </a:p>
          <a:p>
            <a:pPr marL="1314450" lvl="2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n particular because of being combined with </a:t>
            </a: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obligation </a:t>
            </a:r>
            <a:b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</a:b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to provide statement of reasons 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(in complaint procedure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)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Not always easy to implement </a:t>
            </a: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in regard to algorithms</a:t>
            </a:r>
          </a:p>
          <a:p>
            <a:pPr marL="1314450" lvl="2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4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Research access should complement hardly workable individual transparency duties vis-á-vis users</a:t>
            </a:r>
            <a:endParaRPr lang="de-DE" sz="24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03648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116632"/>
            <a:ext cx="4098567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3000" smtClean="0">
                <a:solidFill>
                  <a:srgbClr val="006C31"/>
                </a:solidFill>
                <a:latin typeface="Century Gothic" panose="020B0502020202020204" pitchFamily="34" charset="0"/>
                <a:cs typeface="Arial" pitchFamily="34" charset="0"/>
              </a:rPr>
              <a:t>User contracts and transparency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99715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59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1592505"/>
            <a:ext cx="9144000" cy="4678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L="400050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0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NetzDG (Sec. 5a): 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000" b="1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60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a</a:t>
            </a:r>
            <a:r>
              <a:rPr lang="de-DE" sz="26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ny researcher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6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information on </a:t>
            </a:r>
            <a:r>
              <a:rPr lang="de-DE" sz="26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content identification technology</a:t>
            </a:r>
            <a:r>
              <a:rPr lang="de-DE" sz="26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;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6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information on </a:t>
            </a:r>
            <a:r>
              <a:rPr lang="de-DE" sz="26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distribution of allegedly illegal content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600" b="1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p</a:t>
            </a:r>
            <a:r>
              <a:rPr lang="de-DE" sz="26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rotection concept </a:t>
            </a:r>
            <a:r>
              <a:rPr lang="de-DE" sz="26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and </a:t>
            </a:r>
            <a:r>
              <a:rPr lang="de-DE" sz="26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public interest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60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e</a:t>
            </a:r>
            <a:r>
              <a:rPr lang="de-DE" sz="26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ven with a </a:t>
            </a:r>
            <a:r>
              <a:rPr lang="de-DE" sz="26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cautious GDPR carve-out </a:t>
            </a:r>
            <a:r>
              <a:rPr lang="de-DE" sz="26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for anonymized and pseudonymized personal data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6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…albeit of course limited to </a:t>
            </a:r>
            <a:r>
              <a:rPr lang="de-DE" sz="26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social networks</a:t>
            </a:r>
            <a:r>
              <a:rPr lang="de-DE" sz="26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…but could have been generalized with some checks and balances…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60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i</a:t>
            </a:r>
            <a:r>
              <a:rPr lang="de-DE" sz="26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nstead…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03648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364594"/>
            <a:ext cx="40985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Research</a:t>
            </a: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 Access 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92802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59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1263526"/>
            <a:ext cx="9144000" cy="56938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>
              <a:solidFill>
                <a:srgbClr val="FF0000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0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DSA</a:t>
            </a:r>
          </a:p>
          <a:p>
            <a:pPr marL="400050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800" b="1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Only VLOPs and VLS(earch)E(ngine)s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Mainly for COM and Digital Services Coordinator (but will they have the necessary resources?)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Only to monitor compliance, notwithstanding, protection of personal data, trade secrets etc.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2200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Researchers? Only via the Digital Services Coordinator; only to ‚vetted researchers‘ affiliated to a research organisation in the sense of Art. 2 (1) DSM Directive; only relating to systemic risk; only under a number of qualifications and and for specific research organizations independent from commercial interest etc.</a:t>
            </a:r>
          </a:p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80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r>
              <a:rPr lang="de-DE" sz="3000" b="1" smtClean="0">
                <a:solidFill>
                  <a:srgbClr val="006C31"/>
                </a:solidFill>
                <a:latin typeface="Corbel" panose="020B0503020204020204" pitchFamily="34" charset="0"/>
                <a:cs typeface="Arial" pitchFamily="34" charset="0"/>
                <a:sym typeface="Wingdings" panose="05000000000000000000" pitchFamily="2" charset="2"/>
              </a:rPr>
              <a:t>Compared to NetzDG → </a:t>
            </a:r>
            <a:endParaRPr lang="de-DE" sz="2400" noProof="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60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600" noProof="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03648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364594"/>
            <a:ext cx="40985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Research</a:t>
            </a: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 Access 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020364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8" name="Picture 28" descr="standard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859"/>
            <a:ext cx="91440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0" name="Text Box 20"/>
          <p:cNvSpPr txBox="1">
            <a:spLocks noChangeArrowheads="1"/>
          </p:cNvSpPr>
          <p:nvPr/>
        </p:nvSpPr>
        <p:spPr bwMode="auto">
          <a:xfrm>
            <a:off x="1524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altLang="x-none" sz="10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t>Prof. Dr. Matthias Leistner, LL.M.</a:t>
            </a:r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6019800" y="6550025"/>
            <a:ext cx="29718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2157C87-8DAC-F543-98F6-0893C67751F0}" type="slidenum">
              <a:rPr kumimoji="0" lang="de-DE" altLang="x-none" sz="1000" b="0" i="0" u="none" strike="noStrike" kern="1200" cap="none" spc="0" normalizeH="0" baseline="0" noProof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LMU CompatilFact" charset="0"/>
                <a:ea typeface="+mn-ea"/>
                <a:cs typeface="Arial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altLang="x-none" sz="1000" b="0" i="0" u="none" strike="noStrike" kern="1200" cap="none" spc="0" normalizeH="0" baseline="0" noProof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LMU CompatilFact" charset="0"/>
              <a:ea typeface="+mn-ea"/>
              <a:cs typeface="Arial" pitchFamily="34" charset="0"/>
            </a:endParaRP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36512" y="4195241"/>
            <a:ext cx="9144000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ctr">
            <a:spAutoFit/>
          </a:bodyPr>
          <a:lstStyle/>
          <a:p>
            <a:pPr marL="857250" lvl="1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1200">
              <a:solidFill>
                <a:srgbClr val="FF0000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  <a:p>
            <a:pPr marL="400050" indent="-4000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/>
            </a:pPr>
            <a:endParaRPr lang="de-DE" sz="2600" noProof="0" smtClean="0">
              <a:solidFill>
                <a:srgbClr val="006C31"/>
              </a:solidFill>
              <a:latin typeface="Corbel" panose="020B0503020204020204" pitchFamily="34" charset="0"/>
              <a:cs typeface="Arial" pitchFamily="34" charset="0"/>
              <a:sym typeface="Wingdings" panose="05000000000000000000" pitchFamily="2" charset="2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1403648" y="1052736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DE" sz="1400" b="1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LMU CompatilFact"/>
              <a:ea typeface="+mn-ea"/>
              <a:cs typeface="Arial" pitchFamily="34" charset="0"/>
            </a:endParaRPr>
          </a:p>
        </p:txBody>
      </p:sp>
      <p:sp>
        <p:nvSpPr>
          <p:cNvPr id="8" name="Text Box 19"/>
          <p:cNvSpPr txBox="1">
            <a:spLocks noChangeArrowheads="1"/>
          </p:cNvSpPr>
          <p:nvPr/>
        </p:nvSpPr>
        <p:spPr bwMode="auto">
          <a:xfrm>
            <a:off x="2057609" y="364594"/>
            <a:ext cx="4098567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3000" i="0" u="none" strike="noStrike" kern="1200" cap="none" spc="0" normalizeH="0" baseline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Research</a:t>
            </a:r>
            <a:r>
              <a:rPr kumimoji="0" lang="de-DE" sz="3000" i="0" u="none" strike="noStrike" kern="1200" cap="none" spc="0" normalizeH="0" noProof="0" smtClean="0">
                <a:ln>
                  <a:noFill/>
                </a:ln>
                <a:solidFill>
                  <a:srgbClr val="006C31"/>
                </a:solidFill>
                <a:effectLst/>
                <a:uLnTx/>
                <a:uFillTx/>
                <a:latin typeface="Century Gothic" panose="020B0502020202020204" pitchFamily="34" charset="0"/>
                <a:cs typeface="Arial" pitchFamily="34" charset="0"/>
              </a:rPr>
              <a:t> Access </a:t>
            </a:r>
            <a:endParaRPr kumimoji="0" lang="de-DE" sz="3000" i="0" u="none" strike="noStrike" kern="1200" cap="none" spc="0" normalizeH="0" baseline="0" noProof="0">
              <a:ln>
                <a:noFill/>
              </a:ln>
              <a:solidFill>
                <a:srgbClr val="006C31"/>
              </a:solidFill>
              <a:effectLst/>
              <a:uLnTx/>
              <a:uFillTx/>
              <a:latin typeface="Century Gothic" panose="020B0502020202020204" pitchFamily="34" charset="0"/>
              <a:cs typeface="Arial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967" y="1337991"/>
            <a:ext cx="4862065" cy="3294806"/>
          </a:xfrm>
          <a:prstGeom prst="rect">
            <a:avLst/>
          </a:prstGeom>
        </p:spPr>
      </p:pic>
      <p:sp>
        <p:nvSpPr>
          <p:cNvPr id="4" name="Rechteck 3"/>
          <p:cNvSpPr/>
          <p:nvPr/>
        </p:nvSpPr>
        <p:spPr bwMode="auto">
          <a:xfrm>
            <a:off x="251520" y="4797153"/>
            <a:ext cx="8740080" cy="151332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lvl="0" algn="ctr"/>
            <a:endParaRPr lang="de-DE" sz="1200" b="1" smtClean="0">
              <a:solidFill>
                <a:srgbClr val="FF0000"/>
              </a:solidFill>
            </a:endParaRPr>
          </a:p>
          <a:p>
            <a:pPr lvl="0" algn="ctr"/>
            <a:r>
              <a:rPr lang="de-DE" sz="2600" b="1" smtClean="0">
                <a:solidFill>
                  <a:srgbClr val="FF0000"/>
                </a:solidFill>
              </a:rPr>
              <a:t>Research </a:t>
            </a:r>
            <a:r>
              <a:rPr lang="de-DE" sz="2600" b="1">
                <a:solidFill>
                  <a:srgbClr val="FF0000"/>
                </a:solidFill>
              </a:rPr>
              <a:t>access vs. trade secrets&amp;personal data prot.</a:t>
            </a:r>
          </a:p>
          <a:p>
            <a:pPr lvl="0" algn="ctr"/>
            <a:endParaRPr lang="de-DE" sz="1100" smtClean="0">
              <a:solidFill>
                <a:srgbClr val="FF0000"/>
              </a:solidFill>
            </a:endParaRPr>
          </a:p>
          <a:p>
            <a:pPr lvl="0" algn="ctr"/>
            <a:r>
              <a:rPr lang="de-DE" sz="2000" smtClean="0">
                <a:solidFill>
                  <a:srgbClr val="FF0000"/>
                </a:solidFill>
              </a:rPr>
              <a:t>On both sides of the Atlantic in light of strategic use of </a:t>
            </a:r>
            <a:br>
              <a:rPr lang="de-DE" sz="2000" smtClean="0">
                <a:solidFill>
                  <a:srgbClr val="FF0000"/>
                </a:solidFill>
              </a:rPr>
            </a:br>
            <a:r>
              <a:rPr lang="de-DE" sz="2000" b="1" smtClean="0">
                <a:solidFill>
                  <a:srgbClr val="FF0000"/>
                </a:solidFill>
              </a:rPr>
              <a:t>Defend Trade Secrets Act </a:t>
            </a:r>
            <a:r>
              <a:rPr lang="de-DE" sz="2000" smtClean="0">
                <a:solidFill>
                  <a:srgbClr val="FF0000"/>
                </a:solidFill>
              </a:rPr>
              <a:t>to shield companies from outside scrutiny</a:t>
            </a:r>
            <a:endParaRPr lang="de-DE" sz="2000">
              <a:solidFill>
                <a:srgbClr val="FF0000"/>
              </a:solidFill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7174317" y="4273351"/>
            <a:ext cx="17181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smtClean="0"/>
              <a:t>© makeameme.org</a:t>
            </a:r>
            <a:endParaRPr lang="de-DE" sz="1400"/>
          </a:p>
        </p:txBody>
      </p:sp>
    </p:spTree>
    <p:extLst>
      <p:ext uri="{BB962C8B-B14F-4D97-AF65-F5344CB8AC3E}">
        <p14:creationId xmlns:p14="http://schemas.microsoft.com/office/powerpoint/2010/main" val="1332708183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aesentation_lmu_aktuell">
  <a:themeElements>
    <a:clrScheme name="">
      <a:dk1>
        <a:srgbClr val="000000"/>
      </a:dk1>
      <a:lt1>
        <a:srgbClr val="FFFFFF"/>
      </a:lt1>
      <a:dk2>
        <a:srgbClr val="4C4C4C"/>
      </a:dk2>
      <a:lt2>
        <a:srgbClr val="808080"/>
      </a:lt2>
      <a:accent1>
        <a:srgbClr val="FFCC00"/>
      </a:accent1>
      <a:accent2>
        <a:srgbClr val="FF990F"/>
      </a:accent2>
      <a:accent3>
        <a:srgbClr val="FFFFFF"/>
      </a:accent3>
      <a:accent4>
        <a:srgbClr val="000000"/>
      </a:accent4>
      <a:accent5>
        <a:srgbClr val="FFE2AA"/>
      </a:accent5>
      <a:accent6>
        <a:srgbClr val="E78A0C"/>
      </a:accent6>
      <a:hlink>
        <a:srgbClr val="009900"/>
      </a:hlink>
      <a:folHlink>
        <a:srgbClr val="99CC00"/>
      </a:folHlink>
    </a:clrScheme>
    <a:fontScheme name="Praesentation_lmu_aktuell">
      <a:majorFont>
        <a:latin typeface="LMU CompatilFact"/>
        <a:ea typeface=""/>
        <a:cs typeface=""/>
      </a:majorFont>
      <a:minorFont>
        <a:latin typeface="LMU CompatilFact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MU CompatilFact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MU CompatilFact" pitchFamily="2" charset="0"/>
          </a:defRPr>
        </a:defPPr>
      </a:lstStyle>
    </a:lnDef>
  </a:objectDefaults>
  <a:extraClrSchemeLst>
    <a:extraClrScheme>
      <a:clrScheme name="Praesentation_lmu_aktuel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aesentation_lmu_aktuel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aesentation_lmu_aktuell 13">
        <a:dk1>
          <a:srgbClr val="000000"/>
        </a:dk1>
        <a:lt1>
          <a:srgbClr val="FFFFFF"/>
        </a:lt1>
        <a:dk2>
          <a:srgbClr val="4C4C4C"/>
        </a:dk2>
        <a:lt2>
          <a:srgbClr val="808080"/>
        </a:lt2>
        <a:accent1>
          <a:srgbClr val="FFCC00"/>
        </a:accent1>
        <a:accent2>
          <a:srgbClr val="FF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E78A00"/>
        </a:accent6>
        <a:hlink>
          <a:srgbClr val="0099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lmu_cd_2018_lcf43</Template>
  <TotalTime>0</TotalTime>
  <Words>1410</Words>
  <Application>Microsoft Office PowerPoint</Application>
  <PresentationFormat>Bildschirmpräsentation (4:3)</PresentationFormat>
  <Paragraphs>223</Paragraphs>
  <Slides>16</Slides>
  <Notes>16</Notes>
  <HiddenSlides>1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5" baseType="lpstr">
      <vt:lpstr>Arial</vt:lpstr>
      <vt:lpstr>Calibri</vt:lpstr>
      <vt:lpstr>Century Gothic</vt:lpstr>
      <vt:lpstr>Corbel</vt:lpstr>
      <vt:lpstr>LMU CompatilFact</vt:lpstr>
      <vt:lpstr>LMU SabonNext Demi</vt:lpstr>
      <vt:lpstr>Times</vt:lpstr>
      <vt:lpstr>Wingdings</vt:lpstr>
      <vt:lpstr>Praesentation_lmu_aktuell</vt:lpstr>
      <vt:lpstr>Beyond Copyright Infringement  DSA Compared to Previous National Review  and Takedown Legislation and Experience</vt:lpstr>
      <vt:lpstr>Agenda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ZUV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lukas</dc:creator>
  <cp:lastModifiedBy>Matthias Leistner</cp:lastModifiedBy>
  <cp:revision>2031</cp:revision>
  <cp:lastPrinted>2023-04-04T15:15:00Z</cp:lastPrinted>
  <dcterms:created xsi:type="dcterms:W3CDTF">2019-11-02T08:59:22Z</dcterms:created>
  <dcterms:modified xsi:type="dcterms:W3CDTF">2023-04-06T21:44:36Z</dcterms:modified>
  <cp:contentStatus>Mai 2018</cp:contentStatus>
</cp:coreProperties>
</file>