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260" r:id="rId2"/>
    <p:sldId id="261" r:id="rId3"/>
    <p:sldId id="326" r:id="rId4"/>
    <p:sldId id="327" r:id="rId5"/>
    <p:sldId id="329" r:id="rId6"/>
    <p:sldId id="328" r:id="rId7"/>
    <p:sldId id="330" r:id="rId8"/>
    <p:sldId id="331" r:id="rId9"/>
    <p:sldId id="332" r:id="rId10"/>
    <p:sldId id="333" r:id="rId11"/>
    <p:sldId id="335" r:id="rId12"/>
    <p:sldId id="268" r:id="rId13"/>
    <p:sldId id="321" r:id="rId14"/>
    <p:sldId id="303" r:id="rId15"/>
    <p:sldId id="322" r:id="rId16"/>
    <p:sldId id="310" r:id="rId17"/>
    <p:sldId id="323" r:id="rId18"/>
    <p:sldId id="325"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bw"/>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FE65F"/>
    <a:srgbClr val="51BAAB"/>
    <a:srgbClr val="E8E8E8"/>
    <a:srgbClr val="FFCC00"/>
    <a:srgbClr val="666666"/>
    <a:srgbClr val="4D4D4D"/>
    <a:srgbClr val="404040"/>
    <a:srgbClr val="A6A7A8"/>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02" autoAdjust="0"/>
    <p:restoredTop sz="92033" autoAdjust="0"/>
  </p:normalViewPr>
  <p:slideViewPr>
    <p:cSldViewPr snapToGrid="0">
      <p:cViewPr varScale="1">
        <p:scale>
          <a:sx n="62" d="100"/>
          <a:sy n="62" d="100"/>
        </p:scale>
        <p:origin x="1392" y="48"/>
      </p:cViewPr>
      <p:guideLst>
        <p:guide orient="horz" pos="2160"/>
        <p:guide pos="304"/>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06CC86-58EB-5F4B-A4A2-39B6E15C8016}" type="datetimeFigureOut">
              <a:rPr lang="en-US"/>
              <a:pPr/>
              <a:t>3/7/2023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2D5646-A00B-3942-B201-4EB41B9B77BE}" type="slidenum">
              <a:rPr/>
              <a:pPr/>
              <a:t>‹#›</a:t>
            </a:fld>
            <a:endParaRPr lang="en-US"/>
          </a:p>
        </p:txBody>
      </p:sp>
    </p:spTree>
    <p:extLst>
      <p:ext uri="{BB962C8B-B14F-4D97-AF65-F5344CB8AC3E}">
        <p14:creationId xmlns:p14="http://schemas.microsoft.com/office/powerpoint/2010/main" val="20140798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2D5646-A00B-3942-B201-4EB41B9B77BE}" type="slidenum">
              <a: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2829" tIns="46415" rIns="92829" bIns="46415">
            <a:normAutofit/>
          </a:bodyPr>
          <a:lstStyle/>
          <a:p>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2829" tIns="46415" rIns="92829" bIns="46415">
            <a:normAutofit/>
          </a:bodyPr>
          <a:lstStyle/>
          <a:p>
            <a:endParaRPr dirty="0"/>
          </a:p>
        </p:txBody>
      </p:sp>
    </p:spTree>
    <p:extLst>
      <p:ext uri="{BB962C8B-B14F-4D97-AF65-F5344CB8AC3E}">
        <p14:creationId xmlns:p14="http://schemas.microsoft.com/office/powerpoint/2010/main" val="4056868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41650" y="876300"/>
            <a:ext cx="3152775" cy="2365375"/>
          </a:xfrm>
          <a:prstGeom prst="rect">
            <a:avLst/>
          </a:prstGeom>
          <a:noFill/>
          <a:ln w="12700">
            <a:solidFill>
              <a:prstClr val="black"/>
            </a:solidFill>
          </a:ln>
        </p:spPr>
      </p:sp>
      <p:sp>
        <p:nvSpPr>
          <p:cNvPr id="3" name="Notes Placeholder 2"/>
          <p:cNvSpPr>
            <a:spLocks noGrp="1"/>
          </p:cNvSpPr>
          <p:nvPr>
            <p:ph type="body" idx="1"/>
          </p:nvPr>
        </p:nvSpPr>
        <p:spPr>
          <a:xfrm>
            <a:off x="922978" y="3373677"/>
            <a:ext cx="7390120" cy="2760424"/>
          </a:xfrm>
          <a:prstGeom prst="rect">
            <a:avLst/>
          </a:prstGeom>
        </p:spPr>
        <p:txBody>
          <a:bodyPr lIns="90955" tIns="45478" rIns="90955" bIns="45478"/>
          <a:lstStyle/>
          <a:p>
            <a:endParaRPr lang="en-US" dirty="0"/>
          </a:p>
        </p:txBody>
      </p:sp>
    </p:spTree>
    <p:extLst>
      <p:ext uri="{BB962C8B-B14F-4D97-AF65-F5344CB8AC3E}">
        <p14:creationId xmlns:p14="http://schemas.microsoft.com/office/powerpoint/2010/main" val="3986834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923608" y="3329941"/>
            <a:ext cx="7388860" cy="3154680"/>
          </a:xfrm>
          <a:prstGeom prst="rect">
            <a:avLst/>
          </a:prstGeom>
        </p:spPr>
        <p:txBody>
          <a:bodyPr lIns="92829" tIns="46415" rIns="92829" bIns="46415">
            <a:normAutofit/>
          </a:bodyPr>
          <a:lstStyle/>
          <a:p>
            <a:endParaRPr dirty="0"/>
          </a:p>
        </p:txBody>
      </p:sp>
    </p:spTree>
    <p:extLst>
      <p:ext uri="{BB962C8B-B14F-4D97-AF65-F5344CB8AC3E}">
        <p14:creationId xmlns:p14="http://schemas.microsoft.com/office/powerpoint/2010/main" val="2056688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41650" y="876300"/>
            <a:ext cx="3152775" cy="2365375"/>
          </a:xfrm>
          <a:prstGeom prst="rect">
            <a:avLst/>
          </a:prstGeom>
          <a:noFill/>
          <a:ln w="12700">
            <a:solidFill>
              <a:prstClr val="black"/>
            </a:solidFill>
          </a:ln>
        </p:spPr>
      </p:sp>
      <p:sp>
        <p:nvSpPr>
          <p:cNvPr id="3" name="Notes Placeholder 2"/>
          <p:cNvSpPr>
            <a:spLocks noGrp="1"/>
          </p:cNvSpPr>
          <p:nvPr>
            <p:ph type="body" idx="1"/>
          </p:nvPr>
        </p:nvSpPr>
        <p:spPr>
          <a:xfrm>
            <a:off x="922978" y="3373677"/>
            <a:ext cx="7390120" cy="2760424"/>
          </a:xfrm>
          <a:prstGeom prst="rect">
            <a:avLst/>
          </a:prstGeom>
        </p:spPr>
        <p:txBody>
          <a:bodyPr lIns="90955" tIns="45478" rIns="90955" bIns="45478"/>
          <a:lstStyle/>
          <a:p>
            <a:endParaRPr lang="en-US" dirty="0"/>
          </a:p>
        </p:txBody>
      </p:sp>
    </p:spTree>
    <p:extLst>
      <p:ext uri="{BB962C8B-B14F-4D97-AF65-F5344CB8AC3E}">
        <p14:creationId xmlns:p14="http://schemas.microsoft.com/office/powerpoint/2010/main" val="3785943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923608" y="3329941"/>
            <a:ext cx="7388860" cy="3154680"/>
          </a:xfrm>
          <a:prstGeom prst="rect">
            <a:avLst/>
          </a:prstGeom>
        </p:spPr>
        <p:txBody>
          <a:bodyPr lIns="92829" tIns="46415" rIns="92829" bIns="46415">
            <a:normAutofit/>
          </a:bodyPr>
          <a:lstStyle/>
          <a:p>
            <a:endParaRPr dirty="0"/>
          </a:p>
        </p:txBody>
      </p:sp>
    </p:spTree>
    <p:extLst>
      <p:ext uri="{BB962C8B-B14F-4D97-AF65-F5344CB8AC3E}">
        <p14:creationId xmlns:p14="http://schemas.microsoft.com/office/powerpoint/2010/main" val="2234921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B56107-F58D-904D-A807-D7C722F884BE}" type="datetimeFigureOut">
              <a:rPr lang="en-US" smtClean="0"/>
              <a:pPr/>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39AC3-0E75-AD46-AE71-AE18BB921AE3}" type="slidenum">
              <a:rPr lang="en-US" smtClean="0"/>
              <a:pPr/>
              <a:t>‹#›</a:t>
            </a:fld>
            <a:endParaRPr lang="en-US"/>
          </a:p>
        </p:txBody>
      </p:sp>
    </p:spTree>
    <p:extLst>
      <p:ext uri="{BB962C8B-B14F-4D97-AF65-F5344CB8AC3E}">
        <p14:creationId xmlns:p14="http://schemas.microsoft.com/office/powerpoint/2010/main" val="94145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77B56107-F58D-904D-A807-D7C722F884BE}" type="datetimeFigureOut">
              <a:rPr lang="en-US" smtClean="0"/>
              <a:pPr/>
              <a:t>3/7/2023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E39AC3-0E75-AD46-AE71-AE18BB921AE3}" type="slidenum">
              <a:rPr lang="en-US" smtClean="0"/>
              <a:pPr/>
              <a:t>‹#›</a:t>
            </a:fld>
            <a:endParaRPr lang="en-US"/>
          </a:p>
        </p:txBody>
      </p:sp>
    </p:spTree>
    <p:extLst>
      <p:ext uri="{BB962C8B-B14F-4D97-AF65-F5344CB8AC3E}">
        <p14:creationId xmlns:p14="http://schemas.microsoft.com/office/powerpoint/2010/main" val="3235038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7B56107-F58D-904D-A807-D7C722F884BE}" type="datetimeFigureOut">
              <a:rPr lang="en-US" smtClean="0"/>
              <a:pPr/>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39AC3-0E75-AD46-AE71-AE18BB921AE3}" type="slidenum">
              <a:rPr lang="en-US" smtClean="0"/>
              <a:pPr/>
              <a:t>‹#›</a:t>
            </a:fld>
            <a:endParaRPr lang="en-US"/>
          </a:p>
        </p:txBody>
      </p:sp>
    </p:spTree>
    <p:extLst>
      <p:ext uri="{BB962C8B-B14F-4D97-AF65-F5344CB8AC3E}">
        <p14:creationId xmlns:p14="http://schemas.microsoft.com/office/powerpoint/2010/main" val="25554205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7B56107-F58D-904D-A807-D7C722F884BE}" type="datetimeFigureOut">
              <a:rPr lang="en-US" smtClean="0"/>
              <a:pPr/>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39AC3-0E75-AD46-AE71-AE18BB921AE3}" type="slidenum">
              <a:rPr lang="en-US" smtClean="0"/>
              <a:pPr/>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574614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7B56107-F58D-904D-A807-D7C722F884BE}" type="datetimeFigureOut">
              <a:rPr lang="en-US" smtClean="0"/>
              <a:pPr/>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39AC3-0E75-AD46-AE71-AE18BB921AE3}" type="slidenum">
              <a:rPr lang="en-US" smtClean="0"/>
              <a:pPr/>
              <a:t>‹#›</a:t>
            </a:fld>
            <a:endParaRPr lang="en-US"/>
          </a:p>
        </p:txBody>
      </p:sp>
    </p:spTree>
    <p:extLst>
      <p:ext uri="{BB962C8B-B14F-4D97-AF65-F5344CB8AC3E}">
        <p14:creationId xmlns:p14="http://schemas.microsoft.com/office/powerpoint/2010/main" val="20543298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7B56107-F58D-904D-A807-D7C722F884BE}" type="datetimeFigureOut">
              <a:rPr lang="en-US" smtClean="0"/>
              <a:pPr/>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39AC3-0E75-AD46-AE71-AE18BB921AE3}" type="slidenum">
              <a:rPr lang="en-US" smtClean="0"/>
              <a:pPr/>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610234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7B56107-F58D-904D-A807-D7C722F884BE}" type="datetimeFigureOut">
              <a:rPr lang="en-US" smtClean="0"/>
              <a:pPr/>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39AC3-0E75-AD46-AE71-AE18BB921AE3}" type="slidenum">
              <a:rPr lang="en-US" smtClean="0"/>
              <a:pPr/>
              <a:t>‹#›</a:t>
            </a:fld>
            <a:endParaRPr lang="en-US"/>
          </a:p>
        </p:txBody>
      </p:sp>
    </p:spTree>
    <p:extLst>
      <p:ext uri="{BB962C8B-B14F-4D97-AF65-F5344CB8AC3E}">
        <p14:creationId xmlns:p14="http://schemas.microsoft.com/office/powerpoint/2010/main" val="18983508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B56107-F58D-904D-A807-D7C722F884BE}" type="datetimeFigureOut">
              <a:rPr lang="en-US" smtClean="0"/>
              <a:pPr/>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39AC3-0E75-AD46-AE71-AE18BB921AE3}" type="slidenum">
              <a:rPr lang="en-US" smtClean="0"/>
              <a:pPr/>
              <a:t>‹#›</a:t>
            </a:fld>
            <a:endParaRPr lang="en-US"/>
          </a:p>
        </p:txBody>
      </p:sp>
    </p:spTree>
    <p:extLst>
      <p:ext uri="{BB962C8B-B14F-4D97-AF65-F5344CB8AC3E}">
        <p14:creationId xmlns:p14="http://schemas.microsoft.com/office/powerpoint/2010/main" val="32199855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B56107-F58D-904D-A807-D7C722F884BE}" type="datetimeFigureOut">
              <a:rPr lang="en-US" smtClean="0"/>
              <a:pPr/>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39AC3-0E75-AD46-AE71-AE18BB921AE3}" type="slidenum">
              <a:rPr lang="en-US" smtClean="0"/>
              <a:pPr/>
              <a:t>‹#›</a:t>
            </a:fld>
            <a:endParaRPr lang="en-US"/>
          </a:p>
        </p:txBody>
      </p:sp>
    </p:spTree>
    <p:extLst>
      <p:ext uri="{BB962C8B-B14F-4D97-AF65-F5344CB8AC3E}">
        <p14:creationId xmlns:p14="http://schemas.microsoft.com/office/powerpoint/2010/main" val="1789165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B56107-F58D-904D-A807-D7C722F884BE}" type="datetimeFigureOut">
              <a:rPr lang="en-US" smtClean="0"/>
              <a:pPr/>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39AC3-0E75-AD46-AE71-AE18BB921AE3}" type="slidenum">
              <a:rPr lang="en-US" smtClean="0"/>
              <a:pPr/>
              <a:t>‹#›</a:t>
            </a:fld>
            <a:endParaRPr lang="en-US"/>
          </a:p>
        </p:txBody>
      </p:sp>
    </p:spTree>
    <p:extLst>
      <p:ext uri="{BB962C8B-B14F-4D97-AF65-F5344CB8AC3E}">
        <p14:creationId xmlns:p14="http://schemas.microsoft.com/office/powerpoint/2010/main" val="2903539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7B56107-F58D-904D-A807-D7C722F884BE}" type="datetimeFigureOut">
              <a:rPr lang="en-US" smtClean="0"/>
              <a:pPr/>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39AC3-0E75-AD46-AE71-AE18BB921AE3}" type="slidenum">
              <a:rPr lang="en-US" smtClean="0"/>
              <a:pPr/>
              <a:t>‹#›</a:t>
            </a:fld>
            <a:endParaRPr lang="en-US"/>
          </a:p>
        </p:txBody>
      </p:sp>
    </p:spTree>
    <p:extLst>
      <p:ext uri="{BB962C8B-B14F-4D97-AF65-F5344CB8AC3E}">
        <p14:creationId xmlns:p14="http://schemas.microsoft.com/office/powerpoint/2010/main" val="1800854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7B56107-F58D-904D-A807-D7C722F884BE}" type="datetimeFigureOut">
              <a:rPr lang="en-US" smtClean="0"/>
              <a:pPr/>
              <a:t>3/7/2023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39AC3-0E75-AD46-AE71-AE18BB921AE3}" type="slidenum">
              <a:rPr lang="en-US" smtClean="0"/>
              <a:pPr/>
              <a:t>‹#›</a:t>
            </a:fld>
            <a:endParaRPr lang="en-US"/>
          </a:p>
        </p:txBody>
      </p:sp>
    </p:spTree>
    <p:extLst>
      <p:ext uri="{BB962C8B-B14F-4D97-AF65-F5344CB8AC3E}">
        <p14:creationId xmlns:p14="http://schemas.microsoft.com/office/powerpoint/2010/main" val="1096168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7B56107-F58D-904D-A807-D7C722F884BE}" type="datetimeFigureOut">
              <a:rPr lang="en-US" smtClean="0"/>
              <a:pPr/>
              <a:t>3/7/2023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E39AC3-0E75-AD46-AE71-AE18BB921AE3}" type="slidenum">
              <a:rPr lang="en-US" smtClean="0"/>
              <a:pPr/>
              <a:t>‹#›</a:t>
            </a:fld>
            <a:endParaRPr lang="en-US"/>
          </a:p>
        </p:txBody>
      </p:sp>
    </p:spTree>
    <p:extLst>
      <p:ext uri="{BB962C8B-B14F-4D97-AF65-F5344CB8AC3E}">
        <p14:creationId xmlns:p14="http://schemas.microsoft.com/office/powerpoint/2010/main" val="2384293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7B56107-F58D-904D-A807-D7C722F884BE}" type="datetimeFigureOut">
              <a:rPr lang="en-US" smtClean="0"/>
              <a:pPr/>
              <a:t>3/7/2023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E39AC3-0E75-AD46-AE71-AE18BB921AE3}" type="slidenum">
              <a:rPr lang="en-US" smtClean="0"/>
              <a:pPr/>
              <a:t>‹#›</a:t>
            </a:fld>
            <a:endParaRPr lang="en-US"/>
          </a:p>
        </p:txBody>
      </p:sp>
    </p:spTree>
    <p:extLst>
      <p:ext uri="{BB962C8B-B14F-4D97-AF65-F5344CB8AC3E}">
        <p14:creationId xmlns:p14="http://schemas.microsoft.com/office/powerpoint/2010/main" val="1539474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B56107-F58D-904D-A807-D7C722F884BE}" type="datetimeFigureOut">
              <a:rPr lang="en-US" smtClean="0"/>
              <a:pPr/>
              <a:t>3/7/2023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E39AC3-0E75-AD46-AE71-AE18BB921AE3}" type="slidenum">
              <a:rPr lang="en-US" smtClean="0"/>
              <a:pPr/>
              <a:t>‹#›</a:t>
            </a:fld>
            <a:endParaRPr lang="en-US"/>
          </a:p>
        </p:txBody>
      </p:sp>
    </p:spTree>
    <p:extLst>
      <p:ext uri="{BB962C8B-B14F-4D97-AF65-F5344CB8AC3E}">
        <p14:creationId xmlns:p14="http://schemas.microsoft.com/office/powerpoint/2010/main" val="2190266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7B56107-F58D-904D-A807-D7C722F884BE}" type="datetimeFigureOut">
              <a:rPr lang="en-US" smtClean="0"/>
              <a:pPr/>
              <a:t>3/7/2023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39AC3-0E75-AD46-AE71-AE18BB921AE3}" type="slidenum">
              <a:rPr lang="en-US" smtClean="0"/>
              <a:pPr/>
              <a:t>‹#›</a:t>
            </a:fld>
            <a:endParaRPr lang="en-US"/>
          </a:p>
        </p:txBody>
      </p:sp>
    </p:spTree>
    <p:extLst>
      <p:ext uri="{BB962C8B-B14F-4D97-AF65-F5344CB8AC3E}">
        <p14:creationId xmlns:p14="http://schemas.microsoft.com/office/powerpoint/2010/main" val="1038891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7B56107-F58D-904D-A807-D7C722F884BE}" type="datetimeFigureOut">
              <a:rPr lang="en-US" smtClean="0"/>
              <a:pPr/>
              <a:t>3/7/2023</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0FE39AC3-0E75-AD46-AE71-AE18BB921AE3}" type="slidenum">
              <a:rPr lang="en-US" smtClean="0"/>
              <a:pPr/>
              <a:t>‹#›</a:t>
            </a:fld>
            <a:endParaRPr lang="en-US"/>
          </a:p>
        </p:txBody>
      </p:sp>
    </p:spTree>
    <p:extLst>
      <p:ext uri="{BB962C8B-B14F-4D97-AF65-F5344CB8AC3E}">
        <p14:creationId xmlns:p14="http://schemas.microsoft.com/office/powerpoint/2010/main" val="3703781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7B56107-F58D-904D-A807-D7C722F884BE}" type="datetimeFigureOut">
              <a:rPr lang="en-US" smtClean="0"/>
              <a:pPr/>
              <a:t>3/7/2023</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0FE39AC3-0E75-AD46-AE71-AE18BB921AE3}" type="slidenum">
              <a:rPr lang="en-US" smtClean="0"/>
              <a:pPr/>
              <a:t>‹#›</a:t>
            </a:fld>
            <a:endParaRPr lang="en-US"/>
          </a:p>
        </p:txBody>
      </p:sp>
    </p:spTree>
    <p:extLst>
      <p:ext uri="{BB962C8B-B14F-4D97-AF65-F5344CB8AC3E}">
        <p14:creationId xmlns:p14="http://schemas.microsoft.com/office/powerpoint/2010/main" val="406381571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irs.gov/pub/irs-pdf/p970.pdf" TargetMode="Externa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77072" y="5920033"/>
            <a:ext cx="2177592" cy="523220"/>
          </a:xfrm>
          <a:prstGeom prst="rect">
            <a:avLst/>
          </a:prstGeom>
          <a:noFill/>
        </p:spPr>
        <p:txBody>
          <a:bodyPr wrap="square" lIns="0" tIns="0" rIns="0" bIns="0" rtlCol="0">
            <a:spAutoFit/>
          </a:bodyPr>
          <a:lstStyle/>
          <a:p>
            <a:r>
              <a:rPr lang="en-US" sz="2000" spc="10" dirty="0">
                <a:solidFill>
                  <a:schemeClr val="bg1"/>
                </a:solidFill>
              </a:rPr>
              <a:t>February 23, 2022</a:t>
            </a:r>
            <a:r>
              <a:rPr lang="en-US" sz="1400" spc="10" dirty="0">
                <a:solidFill>
                  <a:srgbClr val="FFFF00"/>
                </a:solidFill>
              </a:rPr>
              <a:t>	</a:t>
            </a:r>
          </a:p>
        </p:txBody>
      </p:sp>
      <p:sp>
        <p:nvSpPr>
          <p:cNvPr id="11" name="TextBox 10"/>
          <p:cNvSpPr txBox="1"/>
          <p:nvPr/>
        </p:nvSpPr>
        <p:spPr>
          <a:xfrm>
            <a:off x="2935446" y="1599980"/>
            <a:ext cx="3436839" cy="615553"/>
          </a:xfrm>
          <a:prstGeom prst="rect">
            <a:avLst/>
          </a:prstGeom>
          <a:noFill/>
        </p:spPr>
        <p:txBody>
          <a:bodyPr wrap="none" lIns="0" tIns="0" rIns="0" bIns="0" rtlCol="0">
            <a:spAutoFit/>
          </a:bodyPr>
          <a:lstStyle/>
          <a:p>
            <a:pPr algn="ctr"/>
            <a:r>
              <a:rPr lang="en-US" sz="4000" b="1" kern="0" dirty="0">
                <a:solidFill>
                  <a:schemeClr val="bg1"/>
                </a:solidFill>
                <a:ea typeface="Tahoma" panose="020B0604030504040204" pitchFamily="34" charset="0"/>
                <a:cs typeface="Tahoma" panose="020B0604030504040204" pitchFamily="34" charset="0"/>
              </a:rPr>
              <a:t>Tax Workshop</a:t>
            </a:r>
            <a:endParaRPr lang="en-US" sz="4000" kern="0" dirty="0">
              <a:solidFill>
                <a:schemeClr val="bg1"/>
              </a:solidFill>
            </a:endParaRPr>
          </a:p>
        </p:txBody>
      </p:sp>
      <p:pic>
        <p:nvPicPr>
          <p:cNvPr id="5" name="Picture 3" descr="Seal_wordmark.eps"/>
          <p:cNvPicPr>
            <a:picLocks noChangeAspect="1"/>
          </p:cNvPicPr>
          <p:nvPr/>
        </p:nvPicPr>
        <p:blipFill>
          <a:blip r:embed="rId3"/>
          <a:srcRect/>
          <a:stretch>
            <a:fillRect/>
          </a:stretch>
        </p:blipFill>
        <p:spPr bwMode="auto">
          <a:xfrm>
            <a:off x="457200" y="457200"/>
            <a:ext cx="1955800" cy="596900"/>
          </a:xfrm>
          <a:prstGeom prst="rect">
            <a:avLst/>
          </a:prstGeom>
          <a:noFill/>
          <a:ln w="9525">
            <a:noFill/>
            <a:miter lim="800000"/>
            <a:headEnd/>
            <a:tailEnd/>
          </a:ln>
        </p:spPr>
      </p:pic>
      <p:sp>
        <p:nvSpPr>
          <p:cNvPr id="3" name="TextBox 2"/>
          <p:cNvSpPr txBox="1"/>
          <p:nvPr/>
        </p:nvSpPr>
        <p:spPr>
          <a:xfrm>
            <a:off x="4506012" y="4826524"/>
            <a:ext cx="4534294" cy="523220"/>
          </a:xfrm>
          <a:prstGeom prst="rect">
            <a:avLst/>
          </a:prstGeom>
          <a:noFill/>
          <a:ln>
            <a:noFill/>
          </a:ln>
        </p:spPr>
        <p:txBody>
          <a:bodyPr wrap="square" rtlCol="0">
            <a:spAutoFit/>
          </a:bodyPr>
          <a:lstStyle/>
          <a:p>
            <a:r>
              <a:rPr lang="en-US" sz="2800" dirty="0">
                <a:solidFill>
                  <a:schemeClr val="bg1"/>
                </a:solidFill>
              </a:rPr>
              <a:t>UCOP Tax Services</a:t>
            </a:r>
          </a:p>
        </p:txBody>
      </p:sp>
      <p:sp>
        <p:nvSpPr>
          <p:cNvPr id="4" name="TextBox 3">
            <a:extLst>
              <a:ext uri="{FF2B5EF4-FFF2-40B4-BE49-F238E27FC236}">
                <a16:creationId xmlns:a16="http://schemas.microsoft.com/office/drawing/2014/main" id="{46BDDFE5-E03B-CA0B-DE73-CB6EFDA25D4C}"/>
              </a:ext>
            </a:extLst>
          </p:cNvPr>
          <p:cNvSpPr txBox="1"/>
          <p:nvPr/>
        </p:nvSpPr>
        <p:spPr>
          <a:xfrm>
            <a:off x="2554664" y="2577831"/>
            <a:ext cx="4313064" cy="646331"/>
          </a:xfrm>
          <a:prstGeom prst="rect">
            <a:avLst/>
          </a:prstGeom>
          <a:noFill/>
        </p:spPr>
        <p:txBody>
          <a:bodyPr wrap="square">
            <a:spAutoFit/>
          </a:bodyPr>
          <a:lstStyle/>
          <a:p>
            <a:r>
              <a:rPr lang="en-US" sz="3600" b="1" dirty="0">
                <a:solidFill>
                  <a:schemeClr val="bg1"/>
                </a:solidFill>
                <a:effectLst/>
                <a:latin typeface="Century Gothic" panose="020B0502020202020204" pitchFamily="34" charset="0"/>
                <a:ea typeface="Malgun Gothic" panose="020B0503020000020004" pitchFamily="34" charset="-127"/>
                <a:cs typeface="Times New Roman" panose="02020603050405020304" pitchFamily="18" charset="0"/>
              </a:rPr>
              <a:t>Graduate Students</a:t>
            </a:r>
            <a:endParaRPr lang="en-US" sz="3600" b="1" dirty="0">
              <a:solidFill>
                <a:schemeClr val="bg1"/>
              </a:solidFill>
              <a:latin typeface="Century Gothic" panose="020B0502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34332"/>
    </mc:Choice>
    <mc:Fallback xmlns="">
      <p:transition spd="slow" advTm="3433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eal_white.eps">
            <a:extLst>
              <a:ext uri="{FF2B5EF4-FFF2-40B4-BE49-F238E27FC236}">
                <a16:creationId xmlns:a16="http://schemas.microsoft.com/office/drawing/2014/main" id="{EBD5779C-228C-EF49-F552-87EF2B115060}"/>
              </a:ext>
            </a:extLst>
          </p:cNvPr>
          <p:cNvPicPr>
            <a:picLocks noChangeAspect="1"/>
          </p:cNvPicPr>
          <p:nvPr/>
        </p:nvPicPr>
        <p:blipFill>
          <a:blip r:embed="rId2"/>
          <a:stretch>
            <a:fillRect/>
          </a:stretch>
        </p:blipFill>
        <p:spPr>
          <a:xfrm>
            <a:off x="484632" y="5779008"/>
            <a:ext cx="624332" cy="624332"/>
          </a:xfrm>
          <a:prstGeom prst="rect">
            <a:avLst/>
          </a:prstGeom>
        </p:spPr>
      </p:pic>
      <p:sp>
        <p:nvSpPr>
          <p:cNvPr id="5" name="Rectangle 4">
            <a:extLst>
              <a:ext uri="{FF2B5EF4-FFF2-40B4-BE49-F238E27FC236}">
                <a16:creationId xmlns:a16="http://schemas.microsoft.com/office/drawing/2014/main" id="{BD6DB62F-E4FA-76B1-EA2A-677D60A540F3}"/>
              </a:ext>
            </a:extLst>
          </p:cNvPr>
          <p:cNvSpPr/>
          <p:nvPr/>
        </p:nvSpPr>
        <p:spPr>
          <a:xfrm>
            <a:off x="0" y="153008"/>
            <a:ext cx="9144000" cy="769441"/>
          </a:xfrm>
          <a:prstGeom prst="rect">
            <a:avLst/>
          </a:prstGeom>
        </p:spPr>
        <p:txBody>
          <a:bodyPr wrap="square">
            <a:spAutoFit/>
          </a:bodyPr>
          <a:lstStyle/>
          <a:p>
            <a:pPr algn="ctr"/>
            <a:r>
              <a:rPr lang="en-US" sz="4400" b="1" dirty="0">
                <a:solidFill>
                  <a:schemeClr val="bg1"/>
                </a:solidFill>
                <a:latin typeface="Arial" panose="020B0604020202020204" pitchFamily="34" charset="0"/>
                <a:cs typeface="Arial" panose="020B0604020202020204" pitchFamily="34" charset="0"/>
              </a:rPr>
              <a:t>American Opportunity Credit</a:t>
            </a:r>
          </a:p>
        </p:txBody>
      </p:sp>
      <p:sp>
        <p:nvSpPr>
          <p:cNvPr id="6" name="Text Placeholder 9">
            <a:extLst>
              <a:ext uri="{FF2B5EF4-FFF2-40B4-BE49-F238E27FC236}">
                <a16:creationId xmlns:a16="http://schemas.microsoft.com/office/drawing/2014/main" id="{B9DA4E41-1231-12E5-177E-0E617221BD6B}"/>
              </a:ext>
            </a:extLst>
          </p:cNvPr>
          <p:cNvSpPr txBox="1">
            <a:spLocks/>
          </p:cNvSpPr>
          <p:nvPr/>
        </p:nvSpPr>
        <p:spPr>
          <a:xfrm>
            <a:off x="227806" y="985535"/>
            <a:ext cx="8688388" cy="467054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600" kern="1200">
                <a:solidFill>
                  <a:schemeClr val="bg1"/>
                </a:solidFill>
                <a:latin typeface="+mn-lt"/>
                <a:ea typeface="+mn-ea"/>
                <a:cs typeface="Arial" panose="020B0604020202020204" pitchFamily="34" charset="0"/>
              </a:defRPr>
            </a:lvl1pPr>
            <a:lvl2pPr marL="6858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400" kern="1200">
                <a:solidFill>
                  <a:schemeClr val="bg1"/>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200" kern="1200">
                <a:solidFill>
                  <a:schemeClr val="bg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defRPr/>
            </a:pPr>
            <a:endParaRPr lang="en-US" sz="2400" dirty="0">
              <a:solidFill>
                <a:srgbClr val="FFFF00"/>
              </a:solidFill>
              <a:latin typeface="Arial"/>
            </a:endParaRPr>
          </a:p>
          <a:p>
            <a:pPr>
              <a:buClrTx/>
              <a:buFont typeface="Wingdings" panose="05000000000000000000" pitchFamily="2" charset="2"/>
              <a:buChar char="§"/>
              <a:defRPr/>
            </a:pPr>
            <a:r>
              <a:rPr lang="en-US" sz="2400" dirty="0">
                <a:solidFill>
                  <a:srgbClr val="FFFF00"/>
                </a:solidFill>
                <a:latin typeface="Arial"/>
                <a:cs typeface="Arial"/>
              </a:rPr>
              <a:t>Available only 4 years of education after high school</a:t>
            </a:r>
          </a:p>
          <a:p>
            <a:pPr>
              <a:buClrTx/>
              <a:buFont typeface="Wingdings" panose="05000000000000000000" pitchFamily="2" charset="2"/>
              <a:buChar char="§"/>
              <a:defRPr/>
            </a:pPr>
            <a:r>
              <a:rPr lang="en-US" sz="2400" dirty="0">
                <a:solidFill>
                  <a:srgbClr val="FFFF00"/>
                </a:solidFill>
                <a:latin typeface="Arial"/>
                <a:cs typeface="Arial"/>
              </a:rPr>
              <a:t>Up to $2,500 per student</a:t>
            </a:r>
          </a:p>
          <a:p>
            <a:pPr>
              <a:buClrTx/>
              <a:buFont typeface="Wingdings" panose="05000000000000000000" pitchFamily="2" charset="2"/>
              <a:buChar char="§"/>
              <a:defRPr/>
            </a:pPr>
            <a:r>
              <a:rPr lang="en-US" sz="2400" dirty="0">
                <a:solidFill>
                  <a:srgbClr val="FFFF00"/>
                </a:solidFill>
                <a:latin typeface="Arial"/>
                <a:cs typeface="Arial"/>
              </a:rPr>
              <a:t>40% of credit refundable</a:t>
            </a:r>
          </a:p>
          <a:p>
            <a:pPr>
              <a:buClrTx/>
              <a:buFont typeface="Wingdings" panose="05000000000000000000" pitchFamily="2" charset="2"/>
              <a:buChar char="§"/>
              <a:defRPr/>
            </a:pPr>
            <a:r>
              <a:rPr lang="en-US" sz="2400" dirty="0">
                <a:solidFill>
                  <a:srgbClr val="FFFF00"/>
                </a:solidFill>
                <a:latin typeface="Arial"/>
                <a:cs typeface="Arial"/>
              </a:rPr>
              <a:t>Limit on modified adjusted gross income</a:t>
            </a:r>
          </a:p>
          <a:p>
            <a:pPr lvl="1">
              <a:buClrTx/>
              <a:buFont typeface="Wingdings" panose="05000000000000000000" pitchFamily="2" charset="2"/>
              <a:buChar char="§"/>
              <a:defRPr/>
            </a:pPr>
            <a:r>
              <a:rPr lang="en-US" sz="2200" dirty="0">
                <a:solidFill>
                  <a:schemeClr val="tx1"/>
                </a:solidFill>
                <a:latin typeface="Arial"/>
                <a:cs typeface="Arial"/>
              </a:rPr>
              <a:t>$180,000 if married filing jointly</a:t>
            </a:r>
          </a:p>
          <a:p>
            <a:pPr lvl="1">
              <a:buClrTx/>
              <a:buFont typeface="Wingdings" panose="05000000000000000000" pitchFamily="2" charset="2"/>
              <a:buChar char="§"/>
              <a:defRPr/>
            </a:pPr>
            <a:r>
              <a:rPr lang="en-US" sz="2200" dirty="0">
                <a:solidFill>
                  <a:schemeClr val="tx1"/>
                </a:solidFill>
                <a:latin typeface="Arial"/>
                <a:cs typeface="Arial"/>
              </a:rPr>
              <a:t>$90,000 if single, head of household</a:t>
            </a:r>
          </a:p>
          <a:p>
            <a:pPr marL="457200" lvl="1" indent="0">
              <a:buClrTx/>
              <a:buNone/>
              <a:defRPr/>
            </a:pPr>
            <a:endParaRPr lang="en-US" sz="2200" dirty="0">
              <a:solidFill>
                <a:schemeClr val="tx1"/>
              </a:solidFill>
              <a:latin typeface="Arial"/>
              <a:cs typeface="Arial"/>
            </a:endParaRPr>
          </a:p>
          <a:p>
            <a:pPr lvl="1">
              <a:buClrTx/>
              <a:buFont typeface="Wingdings" panose="05000000000000000000" pitchFamily="2" charset="2"/>
              <a:buChar char="§"/>
              <a:defRPr/>
            </a:pPr>
            <a:endParaRPr lang="en-US" sz="2200" dirty="0">
              <a:solidFill>
                <a:schemeClr val="tx1"/>
              </a:solidFill>
              <a:latin typeface="Arial"/>
              <a:cs typeface="Arial"/>
            </a:endParaRPr>
          </a:p>
          <a:p>
            <a:pPr>
              <a:buClrTx/>
              <a:buFont typeface="Wingdings" panose="05000000000000000000" pitchFamily="2" charset="2"/>
              <a:buChar char="§"/>
              <a:defRPr/>
            </a:pPr>
            <a:endParaRPr lang="en-US" sz="2400" dirty="0">
              <a:solidFill>
                <a:srgbClr val="FFFF00"/>
              </a:solidFill>
              <a:latin typeface="Arial"/>
              <a:cs typeface="Arial"/>
            </a:endParaRPr>
          </a:p>
          <a:p>
            <a:pPr>
              <a:buClrTx/>
              <a:defRPr/>
            </a:pPr>
            <a:endParaRPr lang="en-US" sz="2400" dirty="0">
              <a:solidFill>
                <a:srgbClr val="FFFF00"/>
              </a:solidFill>
              <a:latin typeface="Arial"/>
            </a:endParaRPr>
          </a:p>
          <a:p>
            <a:pPr lvl="2">
              <a:buClrTx/>
              <a:defRPr/>
            </a:pPr>
            <a:endParaRPr kumimoji="0" lang="en-US" sz="2000" b="0" i="0" u="none" strike="noStrike" kern="1200" cap="none" spc="0" normalizeH="0" baseline="0" noProof="0" dirty="0">
              <a:ln>
                <a:noFill/>
              </a:ln>
              <a:solidFill>
                <a:srgbClr val="FFFF00"/>
              </a:solidFill>
              <a:effectLst/>
              <a:uLnTx/>
              <a:uFillTx/>
              <a:latin typeface="Arial"/>
            </a:endParaRPr>
          </a:p>
          <a:p>
            <a:pPr marL="0" indent="0">
              <a:buClrTx/>
              <a:buNone/>
              <a:defRPr/>
            </a:pPr>
            <a:r>
              <a:rPr kumimoji="0" lang="en-US" sz="1600" b="0" i="0" u="none" strike="noStrike" kern="1200" cap="none" spc="0" normalizeH="0" baseline="0" noProof="0" dirty="0">
                <a:ln>
                  <a:noFill/>
                </a:ln>
                <a:solidFill>
                  <a:srgbClr val="FFFF00"/>
                </a:solidFill>
                <a:effectLst/>
                <a:uLnTx/>
                <a:uFillTx/>
                <a:latin typeface="Arial"/>
                <a:ea typeface="+mn-ea"/>
                <a:cs typeface="Arial" panose="020B0604020202020204" pitchFamily="34" charset="0"/>
              </a:rPr>
              <a:t>	</a:t>
            </a:r>
          </a:p>
          <a:p>
            <a:pPr marL="0" marR="0" lvl="0" indent="0" algn="l" defTabSz="914400" rtl="0" eaLnBrk="1" fontAlgn="auto" latinLnBrk="0" hangingPunct="1">
              <a:lnSpc>
                <a:spcPct val="100000"/>
              </a:lnSpc>
              <a:spcBef>
                <a:spcPts val="600"/>
              </a:spcBef>
              <a:spcAft>
                <a:spcPts val="400"/>
              </a:spcAft>
              <a:buClr>
                <a:srgbClr val="47C3D3"/>
              </a:buClr>
              <a:buSzTx/>
              <a:buFont typeface="Arial" panose="020B0604020202020204" pitchFamily="34" charset="0"/>
              <a:buNone/>
              <a:tabLst/>
              <a:defRPr/>
            </a:pPr>
            <a:endParaRPr kumimoji="0" lang="en-US" sz="1600" b="0" i="0" u="none" strike="noStrike" kern="1200" cap="none" spc="0" normalizeH="0" baseline="0" noProof="0" dirty="0">
              <a:ln>
                <a:noFill/>
              </a:ln>
              <a:solidFill>
                <a:srgbClr val="FFFF00"/>
              </a:solidFill>
              <a:effectLst/>
              <a:uLnTx/>
              <a:uFillTx/>
              <a:latin typeface="Arial"/>
              <a:ea typeface="+mn-ea"/>
              <a:cs typeface="Arial" panose="020B0604020202020204" pitchFamily="34" charset="0"/>
            </a:endParaRPr>
          </a:p>
        </p:txBody>
      </p:sp>
    </p:spTree>
    <p:extLst>
      <p:ext uri="{BB962C8B-B14F-4D97-AF65-F5344CB8AC3E}">
        <p14:creationId xmlns:p14="http://schemas.microsoft.com/office/powerpoint/2010/main" val="419839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eal_white.eps">
            <a:extLst>
              <a:ext uri="{FF2B5EF4-FFF2-40B4-BE49-F238E27FC236}">
                <a16:creationId xmlns:a16="http://schemas.microsoft.com/office/drawing/2014/main" id="{EBD5779C-228C-EF49-F552-87EF2B115060}"/>
              </a:ext>
            </a:extLst>
          </p:cNvPr>
          <p:cNvPicPr>
            <a:picLocks noChangeAspect="1"/>
          </p:cNvPicPr>
          <p:nvPr/>
        </p:nvPicPr>
        <p:blipFill>
          <a:blip r:embed="rId2"/>
          <a:stretch>
            <a:fillRect/>
          </a:stretch>
        </p:blipFill>
        <p:spPr>
          <a:xfrm>
            <a:off x="484632" y="5779008"/>
            <a:ext cx="624332" cy="624332"/>
          </a:xfrm>
          <a:prstGeom prst="rect">
            <a:avLst/>
          </a:prstGeom>
        </p:spPr>
      </p:pic>
      <p:sp>
        <p:nvSpPr>
          <p:cNvPr id="5" name="Rectangle 4">
            <a:extLst>
              <a:ext uri="{FF2B5EF4-FFF2-40B4-BE49-F238E27FC236}">
                <a16:creationId xmlns:a16="http://schemas.microsoft.com/office/drawing/2014/main" id="{BD6DB62F-E4FA-76B1-EA2A-677D60A540F3}"/>
              </a:ext>
            </a:extLst>
          </p:cNvPr>
          <p:cNvSpPr/>
          <p:nvPr/>
        </p:nvSpPr>
        <p:spPr>
          <a:xfrm>
            <a:off x="0" y="153008"/>
            <a:ext cx="9144000" cy="769441"/>
          </a:xfrm>
          <a:prstGeom prst="rect">
            <a:avLst/>
          </a:prstGeom>
        </p:spPr>
        <p:txBody>
          <a:bodyPr wrap="square">
            <a:spAutoFit/>
          </a:bodyPr>
          <a:lstStyle/>
          <a:p>
            <a:pPr algn="ctr"/>
            <a:r>
              <a:rPr lang="en-US" sz="4400" b="1" dirty="0">
                <a:solidFill>
                  <a:schemeClr val="bg1"/>
                </a:solidFill>
                <a:latin typeface="Arial" panose="020B0604020202020204" pitchFamily="34" charset="0"/>
                <a:cs typeface="Arial" panose="020B0604020202020204" pitchFamily="34" charset="0"/>
              </a:rPr>
              <a:t>Lifetime Learning Credit</a:t>
            </a:r>
          </a:p>
        </p:txBody>
      </p:sp>
      <p:sp>
        <p:nvSpPr>
          <p:cNvPr id="6" name="Text Placeholder 9">
            <a:extLst>
              <a:ext uri="{FF2B5EF4-FFF2-40B4-BE49-F238E27FC236}">
                <a16:creationId xmlns:a16="http://schemas.microsoft.com/office/drawing/2014/main" id="{B9DA4E41-1231-12E5-177E-0E617221BD6B}"/>
              </a:ext>
            </a:extLst>
          </p:cNvPr>
          <p:cNvSpPr txBox="1">
            <a:spLocks/>
          </p:cNvSpPr>
          <p:nvPr/>
        </p:nvSpPr>
        <p:spPr>
          <a:xfrm>
            <a:off x="227806" y="985535"/>
            <a:ext cx="8688388" cy="467054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600" kern="1200">
                <a:solidFill>
                  <a:schemeClr val="bg1"/>
                </a:solidFill>
                <a:latin typeface="+mn-lt"/>
                <a:ea typeface="+mn-ea"/>
                <a:cs typeface="Arial" panose="020B0604020202020204" pitchFamily="34" charset="0"/>
              </a:defRPr>
            </a:lvl1pPr>
            <a:lvl2pPr marL="6858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400" kern="1200">
                <a:solidFill>
                  <a:schemeClr val="bg1"/>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200" kern="1200">
                <a:solidFill>
                  <a:schemeClr val="bg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defRPr/>
            </a:pPr>
            <a:endParaRPr lang="en-US" sz="2400" dirty="0">
              <a:solidFill>
                <a:srgbClr val="FFFF00"/>
              </a:solidFill>
              <a:latin typeface="Arial"/>
            </a:endParaRPr>
          </a:p>
          <a:p>
            <a:pPr>
              <a:buClrTx/>
              <a:buFont typeface="Wingdings" panose="05000000000000000000" pitchFamily="2" charset="2"/>
              <a:buChar char="§"/>
              <a:defRPr/>
            </a:pPr>
            <a:r>
              <a:rPr lang="en-US" sz="2400" dirty="0">
                <a:solidFill>
                  <a:srgbClr val="FFFF00"/>
                </a:solidFill>
                <a:latin typeface="Arial"/>
                <a:cs typeface="Arial"/>
              </a:rPr>
              <a:t>Available all years of education after high school</a:t>
            </a:r>
          </a:p>
          <a:p>
            <a:pPr>
              <a:buClrTx/>
              <a:buFont typeface="Wingdings" panose="05000000000000000000" pitchFamily="2" charset="2"/>
              <a:buChar char="§"/>
              <a:defRPr/>
            </a:pPr>
            <a:r>
              <a:rPr lang="en-US" sz="2400" dirty="0">
                <a:solidFill>
                  <a:srgbClr val="FFFF00"/>
                </a:solidFill>
                <a:latin typeface="Arial"/>
                <a:cs typeface="Arial"/>
              </a:rPr>
              <a:t>Up to $2,000 per return</a:t>
            </a:r>
          </a:p>
          <a:p>
            <a:pPr>
              <a:buClrTx/>
              <a:buFont typeface="Wingdings" panose="05000000000000000000" pitchFamily="2" charset="2"/>
              <a:buChar char="§"/>
              <a:defRPr/>
            </a:pPr>
            <a:r>
              <a:rPr lang="en-US" sz="2400" dirty="0">
                <a:solidFill>
                  <a:srgbClr val="FFFF00"/>
                </a:solidFill>
                <a:latin typeface="Arial"/>
                <a:cs typeface="Arial"/>
              </a:rPr>
              <a:t>Nonrefundable </a:t>
            </a:r>
          </a:p>
          <a:p>
            <a:pPr>
              <a:buClrTx/>
              <a:buFont typeface="Wingdings" panose="05000000000000000000" pitchFamily="2" charset="2"/>
              <a:buChar char="§"/>
              <a:defRPr/>
            </a:pPr>
            <a:r>
              <a:rPr lang="en-US" sz="2400" dirty="0">
                <a:solidFill>
                  <a:srgbClr val="FFFF00"/>
                </a:solidFill>
                <a:latin typeface="Arial"/>
                <a:cs typeface="Arial"/>
              </a:rPr>
              <a:t>Limit on modified adjusted gross income</a:t>
            </a:r>
          </a:p>
          <a:p>
            <a:pPr lvl="1">
              <a:buClrTx/>
              <a:buFont typeface="Wingdings" panose="05000000000000000000" pitchFamily="2" charset="2"/>
              <a:buChar char="§"/>
              <a:defRPr/>
            </a:pPr>
            <a:r>
              <a:rPr lang="en-US" sz="2200" dirty="0">
                <a:solidFill>
                  <a:schemeClr val="tx1"/>
                </a:solidFill>
                <a:latin typeface="Arial"/>
                <a:cs typeface="Arial"/>
              </a:rPr>
              <a:t>$180,000 if married filing jointly</a:t>
            </a:r>
          </a:p>
          <a:p>
            <a:pPr lvl="1">
              <a:buClrTx/>
              <a:buFont typeface="Wingdings" panose="05000000000000000000" pitchFamily="2" charset="2"/>
              <a:buChar char="§"/>
              <a:defRPr/>
            </a:pPr>
            <a:r>
              <a:rPr lang="en-US" sz="2200" dirty="0">
                <a:solidFill>
                  <a:schemeClr val="tx1"/>
                </a:solidFill>
                <a:latin typeface="Arial"/>
                <a:cs typeface="Arial"/>
              </a:rPr>
              <a:t>$90,000 if single, head of household</a:t>
            </a:r>
          </a:p>
          <a:p>
            <a:pPr marL="457200" lvl="1" indent="0">
              <a:buClrTx/>
              <a:buNone/>
              <a:defRPr/>
            </a:pPr>
            <a:endParaRPr lang="en-US" sz="2200" dirty="0">
              <a:solidFill>
                <a:schemeClr val="tx1"/>
              </a:solidFill>
              <a:latin typeface="Arial"/>
              <a:cs typeface="Arial"/>
            </a:endParaRPr>
          </a:p>
          <a:p>
            <a:pPr lvl="1">
              <a:buClrTx/>
              <a:buFont typeface="Wingdings" panose="05000000000000000000" pitchFamily="2" charset="2"/>
              <a:buChar char="§"/>
              <a:defRPr/>
            </a:pPr>
            <a:endParaRPr lang="en-US" sz="2200" dirty="0">
              <a:solidFill>
                <a:schemeClr val="tx1"/>
              </a:solidFill>
              <a:latin typeface="Arial"/>
              <a:cs typeface="Arial"/>
            </a:endParaRPr>
          </a:p>
          <a:p>
            <a:pPr>
              <a:buClrTx/>
              <a:buFont typeface="Wingdings" panose="05000000000000000000" pitchFamily="2" charset="2"/>
              <a:buChar char="§"/>
              <a:defRPr/>
            </a:pPr>
            <a:endParaRPr lang="en-US" sz="2400" dirty="0">
              <a:solidFill>
                <a:srgbClr val="FFFF00"/>
              </a:solidFill>
              <a:latin typeface="Arial"/>
              <a:cs typeface="Arial"/>
            </a:endParaRPr>
          </a:p>
          <a:p>
            <a:pPr>
              <a:buClrTx/>
              <a:defRPr/>
            </a:pPr>
            <a:endParaRPr lang="en-US" sz="2400" dirty="0">
              <a:solidFill>
                <a:srgbClr val="FFFF00"/>
              </a:solidFill>
              <a:latin typeface="Arial"/>
            </a:endParaRPr>
          </a:p>
          <a:p>
            <a:pPr lvl="2">
              <a:buClrTx/>
              <a:defRPr/>
            </a:pPr>
            <a:endParaRPr kumimoji="0" lang="en-US" sz="2000" b="0" i="0" u="none" strike="noStrike" kern="1200" cap="none" spc="0" normalizeH="0" baseline="0" noProof="0" dirty="0">
              <a:ln>
                <a:noFill/>
              </a:ln>
              <a:solidFill>
                <a:srgbClr val="FFFF00"/>
              </a:solidFill>
              <a:effectLst/>
              <a:uLnTx/>
              <a:uFillTx/>
              <a:latin typeface="Arial"/>
            </a:endParaRPr>
          </a:p>
          <a:p>
            <a:pPr marL="0" indent="0">
              <a:buClrTx/>
              <a:buNone/>
              <a:defRPr/>
            </a:pPr>
            <a:r>
              <a:rPr kumimoji="0" lang="en-US" sz="1600" b="0" i="0" u="none" strike="noStrike" kern="1200" cap="none" spc="0" normalizeH="0" baseline="0" noProof="0" dirty="0">
                <a:ln>
                  <a:noFill/>
                </a:ln>
                <a:solidFill>
                  <a:srgbClr val="FFFF00"/>
                </a:solidFill>
                <a:effectLst/>
                <a:uLnTx/>
                <a:uFillTx/>
                <a:latin typeface="Arial"/>
                <a:ea typeface="+mn-ea"/>
                <a:cs typeface="Arial" panose="020B0604020202020204" pitchFamily="34" charset="0"/>
              </a:rPr>
              <a:t>	</a:t>
            </a:r>
          </a:p>
          <a:p>
            <a:pPr marL="0" marR="0" lvl="0" indent="0" algn="l" defTabSz="914400" rtl="0" eaLnBrk="1" fontAlgn="auto" latinLnBrk="0" hangingPunct="1">
              <a:lnSpc>
                <a:spcPct val="100000"/>
              </a:lnSpc>
              <a:spcBef>
                <a:spcPts val="600"/>
              </a:spcBef>
              <a:spcAft>
                <a:spcPts val="400"/>
              </a:spcAft>
              <a:buClr>
                <a:srgbClr val="47C3D3"/>
              </a:buClr>
              <a:buSzTx/>
              <a:buFont typeface="Arial" panose="020B0604020202020204" pitchFamily="34" charset="0"/>
              <a:buNone/>
              <a:tabLst/>
              <a:defRPr/>
            </a:pPr>
            <a:endParaRPr kumimoji="0" lang="en-US" sz="1600" b="0" i="0" u="none" strike="noStrike" kern="1200" cap="none" spc="0" normalizeH="0" baseline="0" noProof="0" dirty="0">
              <a:ln>
                <a:noFill/>
              </a:ln>
              <a:solidFill>
                <a:srgbClr val="FFFF00"/>
              </a:solidFill>
              <a:effectLst/>
              <a:uLnTx/>
              <a:uFillTx/>
              <a:latin typeface="Arial"/>
              <a:ea typeface="+mn-ea"/>
              <a:cs typeface="Arial" panose="020B0604020202020204" pitchFamily="34" charset="0"/>
            </a:endParaRPr>
          </a:p>
        </p:txBody>
      </p:sp>
    </p:spTree>
    <p:extLst>
      <p:ext uri="{BB962C8B-B14F-4D97-AF65-F5344CB8AC3E}">
        <p14:creationId xmlns:p14="http://schemas.microsoft.com/office/powerpoint/2010/main" val="808322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169987" y="583265"/>
            <a:ext cx="6554867" cy="931896"/>
          </a:xfrm>
          <a:prstGeom prst="rect">
            <a:avLst/>
          </a:prstGeom>
        </p:spPr>
        <p:txBody>
          <a:bodyPr vert="horz" wrap="square" lIns="0" tIns="420788" rIns="0" bIns="0" rtlCol="0">
            <a:spAutoFit/>
          </a:bodyPr>
          <a:lstStyle/>
          <a:p>
            <a:pPr marL="2421255">
              <a:lnSpc>
                <a:spcPts val="4285"/>
              </a:lnSpc>
            </a:pPr>
            <a:r>
              <a:rPr b="1" spc="-5" dirty="0">
                <a:latin typeface="Arial"/>
                <a:cs typeface="Arial"/>
              </a:rPr>
              <a:t>FO</a:t>
            </a:r>
            <a:r>
              <a:rPr b="1" dirty="0">
                <a:latin typeface="Arial"/>
                <a:cs typeface="Arial"/>
              </a:rPr>
              <a:t>RM</a:t>
            </a:r>
            <a:r>
              <a:rPr b="1" spc="5" dirty="0">
                <a:latin typeface="Arial"/>
                <a:cs typeface="Arial"/>
              </a:rPr>
              <a:t> </a:t>
            </a:r>
            <a:r>
              <a:rPr b="1" dirty="0">
                <a:latin typeface="Arial"/>
                <a:cs typeface="Arial"/>
              </a:rPr>
              <a:t>1098-T</a:t>
            </a:r>
          </a:p>
        </p:txBody>
      </p:sp>
      <p:sp>
        <p:nvSpPr>
          <p:cNvPr id="8" name="object 8"/>
          <p:cNvSpPr txBox="1">
            <a:spLocks noGrp="1"/>
          </p:cNvSpPr>
          <p:nvPr>
            <p:ph type="sldNum" sz="quarter" idx="7"/>
          </p:nvPr>
        </p:nvSpPr>
        <p:spPr>
          <a:xfrm>
            <a:off x="8730615" y="6564835"/>
            <a:ext cx="221615" cy="177800"/>
          </a:xfrm>
          <a:prstGeom prst="rect">
            <a:avLst/>
          </a:prstGeom>
        </p:spPr>
        <p:txBody>
          <a:bodyPr vert="horz" wrap="square" lIns="0" tIns="0" rIns="0" bIns="0" rtlCol="0">
            <a:spAutoFit/>
          </a:bodyPr>
          <a:lstStyle>
            <a:defPPr>
              <a:defRPr lang="en-US"/>
            </a:defPPr>
            <a:lvl1pPr marL="0" algn="l" defTabSz="914400" rtl="0" eaLnBrk="1" latinLnBrk="0" hangingPunct="1">
              <a:defRPr sz="1200" b="0" i="0" kern="1200">
                <a:solidFill>
                  <a:srgbClr val="B5A788"/>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400">
              <a:lnSpc>
                <a:spcPct val="100000"/>
              </a:lnSpc>
            </a:pPr>
            <a:fld id="{81D60167-4931-47E6-BA6A-407CBD079E47}" type="slidenum">
              <a:rPr lang="en-US" smtClean="0"/>
              <a:pPr marL="25400">
                <a:lnSpc>
                  <a:spcPct val="100000"/>
                </a:lnSpc>
              </a:pPr>
              <a:t>12</a:t>
            </a:fld>
            <a:endParaRPr dirty="0"/>
          </a:p>
        </p:txBody>
      </p:sp>
      <p:sp>
        <p:nvSpPr>
          <p:cNvPr id="7" name="object 7"/>
          <p:cNvSpPr txBox="1"/>
          <p:nvPr/>
        </p:nvSpPr>
        <p:spPr>
          <a:xfrm>
            <a:off x="682248" y="2082974"/>
            <a:ext cx="7218680" cy="2292935"/>
          </a:xfrm>
          <a:prstGeom prst="rect">
            <a:avLst/>
          </a:prstGeom>
        </p:spPr>
        <p:txBody>
          <a:bodyPr vert="horz" wrap="square" lIns="0" tIns="0" rIns="0" bIns="0" rtlCol="0">
            <a:spAutoFit/>
          </a:bodyPr>
          <a:lstStyle/>
          <a:p>
            <a:pPr marL="355600" marR="386715" indent="-342900">
              <a:lnSpc>
                <a:spcPct val="100000"/>
              </a:lnSpc>
              <a:buClr>
                <a:srgbClr val="3891A7"/>
              </a:buClr>
              <a:buSzPct val="79166"/>
              <a:buFont typeface="Arial" panose="020B0604020202020204" pitchFamily="34" charset="0"/>
              <a:buChar char="•"/>
              <a:tabLst>
                <a:tab pos="296545" algn="l"/>
              </a:tabLst>
            </a:pPr>
            <a:r>
              <a:rPr sz="2400" spc="-5" dirty="0">
                <a:latin typeface="Arial"/>
                <a:cs typeface="Arial"/>
              </a:rPr>
              <a:t>Th</a:t>
            </a:r>
            <a:r>
              <a:rPr sz="2400" dirty="0">
                <a:latin typeface="Arial"/>
                <a:cs typeface="Arial"/>
              </a:rPr>
              <a:t>e </a:t>
            </a:r>
            <a:r>
              <a:rPr sz="2400" spc="-5" dirty="0">
                <a:latin typeface="Arial"/>
                <a:cs typeface="Arial"/>
              </a:rPr>
              <a:t>Fo</a:t>
            </a:r>
            <a:r>
              <a:rPr sz="2400" dirty="0">
                <a:latin typeface="Arial"/>
                <a:cs typeface="Arial"/>
              </a:rPr>
              <a:t>rm</a:t>
            </a:r>
            <a:r>
              <a:rPr sz="2400" spc="-5" dirty="0">
                <a:latin typeface="Arial"/>
                <a:cs typeface="Arial"/>
              </a:rPr>
              <a:t> 1098</a:t>
            </a:r>
            <a:r>
              <a:rPr sz="2400" dirty="0">
                <a:latin typeface="Arial"/>
                <a:cs typeface="Arial"/>
              </a:rPr>
              <a:t>-T</a:t>
            </a:r>
            <a:r>
              <a:rPr sz="2400" spc="-35" dirty="0">
                <a:latin typeface="Arial"/>
                <a:cs typeface="Arial"/>
              </a:rPr>
              <a:t> </a:t>
            </a:r>
            <a:r>
              <a:rPr sz="2400" dirty="0">
                <a:latin typeface="Arial"/>
                <a:cs typeface="Arial"/>
              </a:rPr>
              <a:t>r</a:t>
            </a:r>
            <a:r>
              <a:rPr sz="2400" spc="-5" dirty="0">
                <a:latin typeface="Arial"/>
                <a:cs typeface="Arial"/>
              </a:rPr>
              <a:t>epo</a:t>
            </a:r>
            <a:r>
              <a:rPr sz="2400" dirty="0">
                <a:latin typeface="Arial"/>
                <a:cs typeface="Arial"/>
              </a:rPr>
              <a:t>r</a:t>
            </a:r>
            <a:r>
              <a:rPr sz="2400" spc="5" dirty="0">
                <a:latin typeface="Arial"/>
                <a:cs typeface="Arial"/>
              </a:rPr>
              <a:t>t</a:t>
            </a:r>
            <a:r>
              <a:rPr sz="2400" dirty="0">
                <a:latin typeface="Arial"/>
                <a:cs typeface="Arial"/>
              </a:rPr>
              <a:t>s</a:t>
            </a:r>
            <a:r>
              <a:rPr sz="2400" spc="-10" dirty="0">
                <a:latin typeface="Arial"/>
                <a:cs typeface="Arial"/>
              </a:rPr>
              <a:t> </a:t>
            </a:r>
            <a:r>
              <a:rPr sz="2400" spc="-5" dirty="0">
                <a:latin typeface="Arial"/>
                <a:cs typeface="Arial"/>
              </a:rPr>
              <a:t>quali</a:t>
            </a:r>
            <a:r>
              <a:rPr sz="2400" dirty="0">
                <a:latin typeface="Arial"/>
                <a:cs typeface="Arial"/>
              </a:rPr>
              <a:t>f</a:t>
            </a:r>
            <a:r>
              <a:rPr sz="2400" spc="-5" dirty="0">
                <a:latin typeface="Arial"/>
                <a:cs typeface="Arial"/>
              </a:rPr>
              <a:t>ie</a:t>
            </a:r>
            <a:r>
              <a:rPr sz="2400" dirty="0">
                <a:latin typeface="Arial"/>
                <a:cs typeface="Arial"/>
              </a:rPr>
              <a:t>d</a:t>
            </a:r>
            <a:r>
              <a:rPr sz="2400" spc="35" dirty="0">
                <a:latin typeface="Arial"/>
                <a:cs typeface="Arial"/>
              </a:rPr>
              <a:t> </a:t>
            </a:r>
            <a:r>
              <a:rPr sz="2400" spc="5" dirty="0">
                <a:latin typeface="Arial"/>
                <a:cs typeface="Arial"/>
              </a:rPr>
              <a:t>t</a:t>
            </a:r>
            <a:r>
              <a:rPr sz="2400" spc="-5" dirty="0">
                <a:latin typeface="Arial"/>
                <a:cs typeface="Arial"/>
              </a:rPr>
              <a:t>ui</a:t>
            </a:r>
            <a:r>
              <a:rPr sz="2400" dirty="0">
                <a:latin typeface="Arial"/>
                <a:cs typeface="Arial"/>
              </a:rPr>
              <a:t>t</a:t>
            </a:r>
            <a:r>
              <a:rPr sz="2400" spc="-5" dirty="0">
                <a:latin typeface="Arial"/>
                <a:cs typeface="Arial"/>
              </a:rPr>
              <a:t>io</a:t>
            </a:r>
            <a:r>
              <a:rPr sz="2400" dirty="0">
                <a:latin typeface="Arial"/>
                <a:cs typeface="Arial"/>
              </a:rPr>
              <a:t>n</a:t>
            </a:r>
            <a:r>
              <a:rPr sz="2400" spc="10" dirty="0">
                <a:latin typeface="Arial"/>
                <a:cs typeface="Arial"/>
              </a:rPr>
              <a:t> </a:t>
            </a:r>
            <a:r>
              <a:rPr sz="2400" spc="-5" dirty="0">
                <a:latin typeface="Arial"/>
                <a:cs typeface="Arial"/>
              </a:rPr>
              <a:t>and </a:t>
            </a:r>
            <a:r>
              <a:rPr sz="2400" dirty="0">
                <a:latin typeface="Arial"/>
                <a:cs typeface="Arial"/>
              </a:rPr>
              <a:t>r</a:t>
            </a:r>
            <a:r>
              <a:rPr sz="2400" spc="-5" dirty="0">
                <a:latin typeface="Arial"/>
                <a:cs typeface="Arial"/>
              </a:rPr>
              <a:t>ela</a:t>
            </a:r>
            <a:r>
              <a:rPr sz="2400" dirty="0">
                <a:latin typeface="Arial"/>
                <a:cs typeface="Arial"/>
              </a:rPr>
              <a:t>t</a:t>
            </a:r>
            <a:r>
              <a:rPr sz="2400" spc="-5" dirty="0">
                <a:latin typeface="Arial"/>
                <a:cs typeface="Arial"/>
              </a:rPr>
              <a:t>e</a:t>
            </a:r>
            <a:r>
              <a:rPr sz="2400" dirty="0">
                <a:latin typeface="Arial"/>
                <a:cs typeface="Arial"/>
              </a:rPr>
              <a:t>d</a:t>
            </a:r>
            <a:r>
              <a:rPr sz="2400" spc="10" dirty="0">
                <a:latin typeface="Arial"/>
                <a:cs typeface="Arial"/>
              </a:rPr>
              <a:t> </a:t>
            </a:r>
            <a:r>
              <a:rPr sz="2400" spc="-5" dirty="0">
                <a:latin typeface="Arial"/>
                <a:cs typeface="Arial"/>
              </a:rPr>
              <a:t>e</a:t>
            </a:r>
            <a:r>
              <a:rPr sz="2400" spc="-15" dirty="0">
                <a:latin typeface="Arial"/>
                <a:cs typeface="Arial"/>
              </a:rPr>
              <a:t>x</a:t>
            </a:r>
            <a:r>
              <a:rPr sz="2400" spc="-5" dirty="0">
                <a:latin typeface="Arial"/>
                <a:cs typeface="Arial"/>
              </a:rPr>
              <a:t>pen</a:t>
            </a:r>
            <a:r>
              <a:rPr sz="2400" dirty="0">
                <a:latin typeface="Arial"/>
                <a:cs typeface="Arial"/>
              </a:rPr>
              <a:t>s</a:t>
            </a:r>
            <a:r>
              <a:rPr sz="2400" spc="-5" dirty="0">
                <a:latin typeface="Arial"/>
                <a:cs typeface="Arial"/>
              </a:rPr>
              <a:t>e</a:t>
            </a:r>
            <a:r>
              <a:rPr sz="2400" dirty="0">
                <a:latin typeface="Arial"/>
                <a:cs typeface="Arial"/>
              </a:rPr>
              <a:t>s,</a:t>
            </a:r>
            <a:r>
              <a:rPr sz="2400" spc="20" dirty="0">
                <a:latin typeface="Arial"/>
                <a:cs typeface="Arial"/>
              </a:rPr>
              <a:t> </a:t>
            </a:r>
            <a:r>
              <a:rPr sz="2400" dirty="0">
                <a:latin typeface="Arial"/>
                <a:cs typeface="Arial"/>
              </a:rPr>
              <a:t>sc</a:t>
            </a:r>
            <a:r>
              <a:rPr sz="2400" spc="-5" dirty="0">
                <a:latin typeface="Arial"/>
                <a:cs typeface="Arial"/>
              </a:rPr>
              <a:t>hola</a:t>
            </a:r>
            <a:r>
              <a:rPr sz="2400" dirty="0">
                <a:latin typeface="Arial"/>
                <a:cs typeface="Arial"/>
              </a:rPr>
              <a:t>rs</a:t>
            </a:r>
            <a:r>
              <a:rPr sz="2400" spc="-5" dirty="0">
                <a:latin typeface="Arial"/>
                <a:cs typeface="Arial"/>
              </a:rPr>
              <a:t>hip</a:t>
            </a:r>
            <a:r>
              <a:rPr sz="2400" dirty="0">
                <a:latin typeface="Arial"/>
                <a:cs typeface="Arial"/>
              </a:rPr>
              <a:t>s,</a:t>
            </a:r>
            <a:r>
              <a:rPr sz="2400" spc="30" dirty="0">
                <a:latin typeface="Arial"/>
                <a:cs typeface="Arial"/>
              </a:rPr>
              <a:t> </a:t>
            </a:r>
            <a:r>
              <a:rPr sz="2400" dirty="0">
                <a:latin typeface="Arial"/>
                <a:cs typeface="Arial"/>
              </a:rPr>
              <a:t>f</a:t>
            </a:r>
            <a:r>
              <a:rPr sz="2400" spc="-5" dirty="0">
                <a:latin typeface="Arial"/>
                <a:cs typeface="Arial"/>
              </a:rPr>
              <a:t>ellow</a:t>
            </a:r>
            <a:r>
              <a:rPr sz="2400" dirty="0">
                <a:latin typeface="Arial"/>
                <a:cs typeface="Arial"/>
              </a:rPr>
              <a:t>s</a:t>
            </a:r>
            <a:r>
              <a:rPr sz="2400" spc="-5" dirty="0">
                <a:latin typeface="Arial"/>
                <a:cs typeface="Arial"/>
              </a:rPr>
              <a:t>hip</a:t>
            </a:r>
            <a:r>
              <a:rPr sz="2400" dirty="0">
                <a:latin typeface="Arial"/>
                <a:cs typeface="Arial"/>
              </a:rPr>
              <a:t>s,</a:t>
            </a:r>
            <a:r>
              <a:rPr sz="2400" spc="45" dirty="0">
                <a:latin typeface="Arial"/>
                <a:cs typeface="Arial"/>
              </a:rPr>
              <a:t> </a:t>
            </a:r>
            <a:r>
              <a:rPr sz="2400" spc="-5" dirty="0">
                <a:latin typeface="Arial"/>
                <a:cs typeface="Arial"/>
              </a:rPr>
              <a:t>and g</a:t>
            </a:r>
            <a:r>
              <a:rPr sz="2400" dirty="0">
                <a:latin typeface="Arial"/>
                <a:cs typeface="Arial"/>
              </a:rPr>
              <a:t>r</a:t>
            </a:r>
            <a:r>
              <a:rPr sz="2400" spc="-5" dirty="0">
                <a:latin typeface="Arial"/>
                <a:cs typeface="Arial"/>
              </a:rPr>
              <a:t>an</a:t>
            </a:r>
            <a:r>
              <a:rPr sz="2400" dirty="0">
                <a:latin typeface="Arial"/>
                <a:cs typeface="Arial"/>
              </a:rPr>
              <a:t>ts</a:t>
            </a:r>
            <a:r>
              <a:rPr sz="2400" spc="-10" dirty="0">
                <a:latin typeface="Arial"/>
                <a:cs typeface="Arial"/>
              </a:rPr>
              <a:t> </a:t>
            </a:r>
            <a:r>
              <a:rPr sz="2400" spc="-5" dirty="0">
                <a:latin typeface="Arial"/>
                <a:cs typeface="Arial"/>
              </a:rPr>
              <a:t>ad</a:t>
            </a:r>
            <a:r>
              <a:rPr sz="2400" dirty="0">
                <a:latin typeface="Arial"/>
                <a:cs typeface="Arial"/>
              </a:rPr>
              <a:t>m</a:t>
            </a:r>
            <a:r>
              <a:rPr sz="2400" spc="-5" dirty="0">
                <a:latin typeface="Arial"/>
                <a:cs typeface="Arial"/>
              </a:rPr>
              <a:t>ini</a:t>
            </a:r>
            <a:r>
              <a:rPr sz="2400" dirty="0">
                <a:latin typeface="Arial"/>
                <a:cs typeface="Arial"/>
              </a:rPr>
              <a:t>st</a:t>
            </a:r>
            <a:r>
              <a:rPr sz="2400" spc="-5" dirty="0">
                <a:latin typeface="Arial"/>
                <a:cs typeface="Arial"/>
              </a:rPr>
              <a:t>e</a:t>
            </a:r>
            <a:r>
              <a:rPr sz="2400" dirty="0">
                <a:latin typeface="Arial"/>
                <a:cs typeface="Arial"/>
              </a:rPr>
              <a:t>r</a:t>
            </a:r>
            <a:r>
              <a:rPr sz="2400" spc="-5" dirty="0">
                <a:latin typeface="Arial"/>
                <a:cs typeface="Arial"/>
              </a:rPr>
              <a:t>e</a:t>
            </a:r>
            <a:r>
              <a:rPr sz="2400" dirty="0">
                <a:latin typeface="Arial"/>
                <a:cs typeface="Arial"/>
              </a:rPr>
              <a:t>d</a:t>
            </a:r>
            <a:r>
              <a:rPr sz="2400" spc="35" dirty="0">
                <a:latin typeface="Arial"/>
                <a:cs typeface="Arial"/>
              </a:rPr>
              <a:t> </a:t>
            </a:r>
            <a:r>
              <a:rPr sz="2400" spc="-5" dirty="0">
                <a:latin typeface="Arial"/>
                <a:cs typeface="Arial"/>
              </a:rPr>
              <a:t>b</a:t>
            </a:r>
            <a:r>
              <a:rPr sz="2400" dirty="0">
                <a:latin typeface="Arial"/>
                <a:cs typeface="Arial"/>
              </a:rPr>
              <a:t>y</a:t>
            </a:r>
            <a:r>
              <a:rPr sz="2400" spc="-10" dirty="0">
                <a:latin typeface="Arial"/>
                <a:cs typeface="Arial"/>
              </a:rPr>
              <a:t> </a:t>
            </a:r>
            <a:r>
              <a:rPr sz="2400" dirty="0">
                <a:latin typeface="Arial"/>
                <a:cs typeface="Arial"/>
              </a:rPr>
              <a:t>t</a:t>
            </a:r>
            <a:r>
              <a:rPr sz="2400" spc="-5" dirty="0">
                <a:latin typeface="Arial"/>
                <a:cs typeface="Arial"/>
              </a:rPr>
              <a:t>h</a:t>
            </a:r>
            <a:r>
              <a:rPr sz="2400" dirty="0">
                <a:latin typeface="Arial"/>
                <a:cs typeface="Arial"/>
              </a:rPr>
              <a:t>e </a:t>
            </a:r>
            <a:r>
              <a:rPr sz="2400" spc="-5" dirty="0">
                <a:latin typeface="Arial"/>
                <a:cs typeface="Arial"/>
              </a:rPr>
              <a:t>Uni</a:t>
            </a:r>
            <a:r>
              <a:rPr sz="2400" dirty="0">
                <a:latin typeface="Arial"/>
                <a:cs typeface="Arial"/>
              </a:rPr>
              <a:t>v</a:t>
            </a:r>
            <a:r>
              <a:rPr sz="2400" spc="-5" dirty="0">
                <a:latin typeface="Arial"/>
                <a:cs typeface="Arial"/>
              </a:rPr>
              <a:t>e</a:t>
            </a:r>
            <a:r>
              <a:rPr sz="2400" dirty="0">
                <a:latin typeface="Arial"/>
                <a:cs typeface="Arial"/>
              </a:rPr>
              <a:t>rs</a:t>
            </a:r>
            <a:r>
              <a:rPr sz="2400" spc="-5" dirty="0">
                <a:latin typeface="Arial"/>
                <a:cs typeface="Arial"/>
              </a:rPr>
              <a:t>i</a:t>
            </a:r>
            <a:r>
              <a:rPr sz="2400" dirty="0">
                <a:latin typeface="Arial"/>
                <a:cs typeface="Arial"/>
              </a:rPr>
              <a:t>ty</a:t>
            </a:r>
            <a:r>
              <a:rPr sz="2400" spc="15" dirty="0">
                <a:latin typeface="Arial"/>
                <a:cs typeface="Arial"/>
              </a:rPr>
              <a:t> </a:t>
            </a:r>
            <a:r>
              <a:rPr sz="2400" spc="-5" dirty="0">
                <a:latin typeface="Arial"/>
                <a:cs typeface="Arial"/>
              </a:rPr>
              <a:t>wi</a:t>
            </a:r>
            <a:r>
              <a:rPr sz="2400" dirty="0">
                <a:latin typeface="Arial"/>
                <a:cs typeface="Arial"/>
              </a:rPr>
              <a:t>t</a:t>
            </a:r>
            <a:r>
              <a:rPr sz="2400" spc="-5" dirty="0">
                <a:latin typeface="Arial"/>
                <a:cs typeface="Arial"/>
              </a:rPr>
              <a:t>hout </a:t>
            </a:r>
            <a:r>
              <a:rPr sz="2400" dirty="0">
                <a:latin typeface="Arial"/>
                <a:cs typeface="Arial"/>
              </a:rPr>
              <a:t>r</a:t>
            </a:r>
            <a:r>
              <a:rPr sz="2400" spc="-5" dirty="0">
                <a:latin typeface="Arial"/>
                <a:cs typeface="Arial"/>
              </a:rPr>
              <a:t>ega</a:t>
            </a:r>
            <a:r>
              <a:rPr sz="2400" dirty="0">
                <a:latin typeface="Arial"/>
                <a:cs typeface="Arial"/>
              </a:rPr>
              <a:t>rd </a:t>
            </a:r>
            <a:r>
              <a:rPr sz="2400" spc="5" dirty="0">
                <a:latin typeface="Arial"/>
                <a:cs typeface="Arial"/>
              </a:rPr>
              <a:t>f</a:t>
            </a:r>
            <a:r>
              <a:rPr sz="2400" spc="-5" dirty="0">
                <a:latin typeface="Arial"/>
                <a:cs typeface="Arial"/>
              </a:rPr>
              <a:t>o</a:t>
            </a:r>
            <a:r>
              <a:rPr sz="2400" dirty="0">
                <a:latin typeface="Arial"/>
                <a:cs typeface="Arial"/>
              </a:rPr>
              <a:t>r</a:t>
            </a:r>
            <a:r>
              <a:rPr sz="2400" spc="-5" dirty="0">
                <a:latin typeface="Arial"/>
                <a:cs typeface="Arial"/>
              </a:rPr>
              <a:t> i</a:t>
            </a:r>
            <a:r>
              <a:rPr sz="2400" dirty="0">
                <a:latin typeface="Arial"/>
                <a:cs typeface="Arial"/>
              </a:rPr>
              <a:t>ts</a:t>
            </a:r>
            <a:r>
              <a:rPr sz="2400" spc="-10" dirty="0">
                <a:latin typeface="Arial"/>
                <a:cs typeface="Arial"/>
              </a:rPr>
              <a:t> </a:t>
            </a:r>
            <a:r>
              <a:rPr sz="2400" spc="-5" dirty="0">
                <a:latin typeface="Arial"/>
                <a:cs typeface="Arial"/>
              </a:rPr>
              <a:t>po</a:t>
            </a:r>
            <a:r>
              <a:rPr sz="2400" dirty="0">
                <a:latin typeface="Arial"/>
                <a:cs typeface="Arial"/>
              </a:rPr>
              <a:t>ss</a:t>
            </a:r>
            <a:r>
              <a:rPr sz="2400" spc="-5" dirty="0">
                <a:latin typeface="Arial"/>
                <a:cs typeface="Arial"/>
              </a:rPr>
              <a:t>ibl</a:t>
            </a:r>
            <a:r>
              <a:rPr sz="2400" dirty="0">
                <a:latin typeface="Arial"/>
                <a:cs typeface="Arial"/>
              </a:rPr>
              <a:t>e</a:t>
            </a:r>
            <a:r>
              <a:rPr sz="2400" spc="35" dirty="0">
                <a:latin typeface="Arial"/>
                <a:cs typeface="Arial"/>
              </a:rPr>
              <a:t> </a:t>
            </a:r>
            <a:r>
              <a:rPr sz="2400" dirty="0">
                <a:latin typeface="Arial"/>
                <a:cs typeface="Arial"/>
              </a:rPr>
              <a:t>t</a:t>
            </a:r>
            <a:r>
              <a:rPr sz="2400" spc="-5" dirty="0">
                <a:latin typeface="Arial"/>
                <a:cs typeface="Arial"/>
              </a:rPr>
              <a:t>a</a:t>
            </a:r>
            <a:r>
              <a:rPr sz="2400" spc="-15" dirty="0">
                <a:latin typeface="Arial"/>
                <a:cs typeface="Arial"/>
              </a:rPr>
              <a:t>x</a:t>
            </a:r>
            <a:r>
              <a:rPr sz="2400" spc="-5" dirty="0">
                <a:latin typeface="Arial"/>
                <a:cs typeface="Arial"/>
              </a:rPr>
              <a:t>abili</a:t>
            </a:r>
            <a:r>
              <a:rPr sz="2400" dirty="0">
                <a:latin typeface="Arial"/>
                <a:cs typeface="Arial"/>
              </a:rPr>
              <a:t>ty</a:t>
            </a:r>
          </a:p>
          <a:p>
            <a:pPr marL="355600" marR="5080" indent="-342900">
              <a:lnSpc>
                <a:spcPct val="100000"/>
              </a:lnSpc>
              <a:spcBef>
                <a:spcPts val="600"/>
              </a:spcBef>
              <a:buClr>
                <a:srgbClr val="3891A7"/>
              </a:buClr>
              <a:buSzPct val="79166"/>
              <a:buFont typeface="Arial" panose="020B0604020202020204" pitchFamily="34" charset="0"/>
              <a:buChar char="•"/>
              <a:tabLst>
                <a:tab pos="296545" algn="l"/>
              </a:tabLst>
            </a:pPr>
            <a:r>
              <a:rPr sz="2400" spc="-5" dirty="0">
                <a:latin typeface="Arial"/>
                <a:cs typeface="Arial"/>
              </a:rPr>
              <a:t>Th</a:t>
            </a:r>
            <a:r>
              <a:rPr sz="2400" dirty="0">
                <a:latin typeface="Arial"/>
                <a:cs typeface="Arial"/>
              </a:rPr>
              <a:t>e </a:t>
            </a:r>
            <a:r>
              <a:rPr sz="2400" spc="-5" dirty="0">
                <a:latin typeface="Arial"/>
                <a:cs typeface="Arial"/>
              </a:rPr>
              <a:t>Fo</a:t>
            </a:r>
            <a:r>
              <a:rPr sz="2400" dirty="0">
                <a:latin typeface="Arial"/>
                <a:cs typeface="Arial"/>
              </a:rPr>
              <a:t>rm</a:t>
            </a:r>
            <a:r>
              <a:rPr sz="2400" spc="-5" dirty="0">
                <a:latin typeface="Arial"/>
                <a:cs typeface="Arial"/>
              </a:rPr>
              <a:t> 1098</a:t>
            </a:r>
            <a:r>
              <a:rPr sz="2400" dirty="0">
                <a:latin typeface="Arial"/>
                <a:cs typeface="Arial"/>
              </a:rPr>
              <a:t>-T</a:t>
            </a:r>
            <a:r>
              <a:rPr sz="2400" spc="-35" dirty="0">
                <a:latin typeface="Arial"/>
                <a:cs typeface="Arial"/>
              </a:rPr>
              <a:t> </a:t>
            </a:r>
            <a:r>
              <a:rPr sz="2400" spc="-5" dirty="0">
                <a:latin typeface="Arial"/>
                <a:cs typeface="Arial"/>
              </a:rPr>
              <a:t>i</a:t>
            </a:r>
            <a:r>
              <a:rPr sz="2400" dirty="0">
                <a:latin typeface="Arial"/>
                <a:cs typeface="Arial"/>
              </a:rPr>
              <a:t>s </a:t>
            </a:r>
            <a:r>
              <a:rPr sz="2400" spc="-5" dirty="0">
                <a:latin typeface="Arial"/>
                <a:cs typeface="Arial"/>
              </a:rPr>
              <a:t>gene</a:t>
            </a:r>
            <a:r>
              <a:rPr sz="2400" dirty="0">
                <a:latin typeface="Arial"/>
                <a:cs typeface="Arial"/>
              </a:rPr>
              <a:t>r</a:t>
            </a:r>
            <a:r>
              <a:rPr sz="2400" spc="-5" dirty="0">
                <a:latin typeface="Arial"/>
                <a:cs typeface="Arial"/>
              </a:rPr>
              <a:t>all</a:t>
            </a:r>
            <a:r>
              <a:rPr sz="2400" dirty="0">
                <a:latin typeface="Arial"/>
                <a:cs typeface="Arial"/>
              </a:rPr>
              <a:t>y</a:t>
            </a:r>
            <a:r>
              <a:rPr sz="2400" spc="40" dirty="0">
                <a:latin typeface="Arial"/>
                <a:cs typeface="Arial"/>
              </a:rPr>
              <a:t> </a:t>
            </a:r>
            <a:r>
              <a:rPr sz="2400" spc="-5" dirty="0">
                <a:latin typeface="Arial"/>
                <a:cs typeface="Arial"/>
              </a:rPr>
              <a:t>onl</a:t>
            </a:r>
            <a:r>
              <a:rPr sz="2400" dirty="0">
                <a:latin typeface="Arial"/>
                <a:cs typeface="Arial"/>
              </a:rPr>
              <a:t>y</a:t>
            </a:r>
            <a:r>
              <a:rPr sz="2400" spc="15" dirty="0">
                <a:latin typeface="Arial"/>
                <a:cs typeface="Arial"/>
              </a:rPr>
              <a:t> </a:t>
            </a:r>
            <a:r>
              <a:rPr sz="2400" spc="-5" dirty="0">
                <a:latin typeface="Arial"/>
                <a:cs typeface="Arial"/>
              </a:rPr>
              <a:t>p</a:t>
            </a:r>
            <a:r>
              <a:rPr sz="2400" dirty="0">
                <a:latin typeface="Arial"/>
                <a:cs typeface="Arial"/>
              </a:rPr>
              <a:t>r</a:t>
            </a:r>
            <a:r>
              <a:rPr sz="2400" spc="-5" dirty="0">
                <a:latin typeface="Arial"/>
                <a:cs typeface="Arial"/>
              </a:rPr>
              <a:t>o</a:t>
            </a:r>
            <a:r>
              <a:rPr sz="2400" dirty="0">
                <a:latin typeface="Arial"/>
                <a:cs typeface="Arial"/>
              </a:rPr>
              <a:t>v</a:t>
            </a:r>
            <a:r>
              <a:rPr sz="2400" spc="-5" dirty="0">
                <a:latin typeface="Arial"/>
                <a:cs typeface="Arial"/>
              </a:rPr>
              <a:t>ide</a:t>
            </a:r>
            <a:r>
              <a:rPr sz="2400" dirty="0">
                <a:latin typeface="Arial"/>
                <a:cs typeface="Arial"/>
              </a:rPr>
              <a:t>d</a:t>
            </a:r>
            <a:r>
              <a:rPr sz="2400" spc="10" dirty="0">
                <a:latin typeface="Arial"/>
                <a:cs typeface="Arial"/>
              </a:rPr>
              <a:t> </a:t>
            </a:r>
            <a:r>
              <a:rPr sz="2400" dirty="0">
                <a:latin typeface="Arial"/>
                <a:cs typeface="Arial"/>
              </a:rPr>
              <a:t>to</a:t>
            </a:r>
            <a:r>
              <a:rPr sz="2400" spc="-10" dirty="0">
                <a:latin typeface="Arial"/>
                <a:cs typeface="Arial"/>
              </a:rPr>
              <a:t> </a:t>
            </a:r>
            <a:r>
              <a:rPr sz="2400" spc="-5" dirty="0">
                <a:latin typeface="Arial"/>
                <a:cs typeface="Arial"/>
              </a:rPr>
              <a:t>U</a:t>
            </a:r>
            <a:r>
              <a:rPr sz="2400" dirty="0">
                <a:latin typeface="Arial"/>
                <a:cs typeface="Arial"/>
              </a:rPr>
              <a:t>.</a:t>
            </a:r>
            <a:r>
              <a:rPr sz="2400" spc="-5" dirty="0">
                <a:latin typeface="Arial"/>
                <a:cs typeface="Arial"/>
              </a:rPr>
              <a:t>S</a:t>
            </a:r>
            <a:r>
              <a:rPr sz="2400" dirty="0">
                <a:latin typeface="Arial"/>
                <a:cs typeface="Arial"/>
              </a:rPr>
              <a:t>. c</a:t>
            </a:r>
            <a:r>
              <a:rPr sz="2400" spc="-5" dirty="0">
                <a:latin typeface="Arial"/>
                <a:cs typeface="Arial"/>
              </a:rPr>
              <a:t>i</a:t>
            </a:r>
            <a:r>
              <a:rPr sz="2400" dirty="0">
                <a:latin typeface="Arial"/>
                <a:cs typeface="Arial"/>
              </a:rPr>
              <a:t>t</a:t>
            </a:r>
            <a:r>
              <a:rPr sz="2400" spc="-5" dirty="0">
                <a:latin typeface="Arial"/>
                <a:cs typeface="Arial"/>
              </a:rPr>
              <a:t>i</a:t>
            </a:r>
            <a:r>
              <a:rPr sz="2400" dirty="0">
                <a:latin typeface="Arial"/>
                <a:cs typeface="Arial"/>
              </a:rPr>
              <a:t>z</a:t>
            </a:r>
            <a:r>
              <a:rPr sz="2400" spc="-5" dirty="0">
                <a:latin typeface="Arial"/>
                <a:cs typeface="Arial"/>
              </a:rPr>
              <a:t>en</a:t>
            </a:r>
            <a:r>
              <a:rPr sz="2400" dirty="0">
                <a:latin typeface="Arial"/>
                <a:cs typeface="Arial"/>
              </a:rPr>
              <a:t>s</a:t>
            </a:r>
            <a:r>
              <a:rPr sz="2400" spc="15" dirty="0">
                <a:latin typeface="Arial"/>
                <a:cs typeface="Arial"/>
              </a:rPr>
              <a:t> </a:t>
            </a:r>
            <a:r>
              <a:rPr sz="2400" spc="-5" dirty="0">
                <a:latin typeface="Arial"/>
                <a:cs typeface="Arial"/>
              </a:rPr>
              <a:t>an</a:t>
            </a:r>
            <a:r>
              <a:rPr sz="2400" dirty="0">
                <a:latin typeface="Arial"/>
                <a:cs typeface="Arial"/>
              </a:rPr>
              <a:t>d</a:t>
            </a:r>
            <a:r>
              <a:rPr sz="2400" spc="10" dirty="0">
                <a:latin typeface="Arial"/>
                <a:cs typeface="Arial"/>
              </a:rPr>
              <a:t> </a:t>
            </a:r>
            <a:r>
              <a:rPr sz="2400" dirty="0">
                <a:latin typeface="Arial"/>
                <a:cs typeface="Arial"/>
              </a:rPr>
              <a:t>r</a:t>
            </a:r>
            <a:r>
              <a:rPr sz="2400" spc="-5" dirty="0">
                <a:latin typeface="Arial"/>
                <a:cs typeface="Arial"/>
              </a:rPr>
              <a:t>e</a:t>
            </a:r>
            <a:r>
              <a:rPr sz="2400" dirty="0">
                <a:latin typeface="Arial"/>
                <a:cs typeface="Arial"/>
              </a:rPr>
              <a:t>s</a:t>
            </a:r>
            <a:r>
              <a:rPr sz="2400" spc="-5" dirty="0">
                <a:latin typeface="Arial"/>
                <a:cs typeface="Arial"/>
              </a:rPr>
              <a:t>iden</a:t>
            </a:r>
            <a:r>
              <a:rPr sz="2400" dirty="0">
                <a:latin typeface="Arial"/>
                <a:cs typeface="Arial"/>
              </a:rPr>
              <a:t>t</a:t>
            </a:r>
            <a:r>
              <a:rPr sz="2400" spc="5" dirty="0">
                <a:latin typeface="Arial"/>
                <a:cs typeface="Arial"/>
              </a:rPr>
              <a:t> </a:t>
            </a:r>
            <a:r>
              <a:rPr lang="en-US" sz="2400" spc="-5" dirty="0">
                <a:latin typeface="Arial"/>
                <a:cs typeface="Arial"/>
              </a:rPr>
              <a:t>immigrant</a:t>
            </a:r>
            <a:r>
              <a:rPr sz="2400" spc="-5" dirty="0">
                <a:latin typeface="Arial"/>
                <a:cs typeface="Arial"/>
              </a:rPr>
              <a:t>s</a:t>
            </a:r>
            <a:endParaRPr sz="2400" dirty="0">
              <a:latin typeface="Arial"/>
              <a:cs typeface="Arial"/>
            </a:endParaRPr>
          </a:p>
        </p:txBody>
      </p:sp>
    </p:spTree>
  </p:cSld>
  <p:clrMapOvr>
    <a:masterClrMapping/>
  </p:clrMapOvr>
  <p:transition spd="med">
    <p:blinds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title"/>
          </p:nvPr>
        </p:nvSpPr>
        <p:spPr>
          <a:xfrm>
            <a:off x="533400" y="164853"/>
            <a:ext cx="7321062" cy="807439"/>
          </a:xfrm>
          <a:prstGeom prst="rect">
            <a:avLst/>
          </a:prstGeom>
        </p:spPr>
        <p:txBody>
          <a:bodyPr vert="horz" wrap="square" lIns="0" tIns="250990" rIns="0" bIns="0" rtlCol="0">
            <a:spAutoFit/>
          </a:bodyPr>
          <a:lstStyle/>
          <a:p>
            <a:pPr marL="762635">
              <a:lnSpc>
                <a:spcPct val="100000"/>
              </a:lnSpc>
            </a:pPr>
            <a:r>
              <a:rPr sz="3600" b="1" dirty="0">
                <a:latin typeface="Arial"/>
                <a:cs typeface="Arial"/>
              </a:rPr>
              <a:t>Exa</a:t>
            </a:r>
            <a:r>
              <a:rPr sz="3600" b="1" spc="-5" dirty="0">
                <a:latin typeface="Arial"/>
                <a:cs typeface="Arial"/>
              </a:rPr>
              <a:t>mp</a:t>
            </a:r>
            <a:r>
              <a:rPr sz="3600" b="1" dirty="0">
                <a:latin typeface="Arial"/>
                <a:cs typeface="Arial"/>
              </a:rPr>
              <a:t>le </a:t>
            </a:r>
            <a:r>
              <a:rPr sz="3600" b="1" spc="-5" dirty="0">
                <a:latin typeface="Arial"/>
                <a:cs typeface="Arial"/>
              </a:rPr>
              <a:t>o</a:t>
            </a:r>
            <a:r>
              <a:rPr sz="3600" b="1" dirty="0">
                <a:latin typeface="Arial"/>
                <a:cs typeface="Arial"/>
              </a:rPr>
              <a:t>f</a:t>
            </a:r>
            <a:r>
              <a:rPr sz="3600" b="1" spc="-5" dirty="0">
                <a:latin typeface="Arial"/>
                <a:cs typeface="Arial"/>
              </a:rPr>
              <a:t> Fo</a:t>
            </a:r>
            <a:r>
              <a:rPr sz="3600" b="1" dirty="0">
                <a:latin typeface="Arial"/>
                <a:cs typeface="Arial"/>
              </a:rPr>
              <a:t>rm</a:t>
            </a:r>
            <a:r>
              <a:rPr sz="3600" b="1" spc="-5" dirty="0">
                <a:latin typeface="Arial"/>
                <a:cs typeface="Arial"/>
              </a:rPr>
              <a:t> </a:t>
            </a:r>
            <a:r>
              <a:rPr sz="3600" b="1" dirty="0">
                <a:latin typeface="Arial"/>
                <a:cs typeface="Arial"/>
              </a:rPr>
              <a:t>1098</a:t>
            </a:r>
            <a:r>
              <a:rPr sz="3600" b="1" spc="-10" dirty="0">
                <a:latin typeface="Arial"/>
                <a:cs typeface="Arial"/>
              </a:rPr>
              <a:t>-</a:t>
            </a:r>
            <a:r>
              <a:rPr sz="3600" b="1" dirty="0">
                <a:latin typeface="Arial"/>
                <a:cs typeface="Arial"/>
              </a:rPr>
              <a:t>T</a:t>
            </a:r>
          </a:p>
        </p:txBody>
      </p:sp>
      <p:sp>
        <p:nvSpPr>
          <p:cNvPr id="11" name="object 11"/>
          <p:cNvSpPr txBox="1"/>
          <p:nvPr/>
        </p:nvSpPr>
        <p:spPr>
          <a:xfrm>
            <a:off x="1981200" y="4989512"/>
            <a:ext cx="5370195" cy="984885"/>
          </a:xfrm>
          <a:prstGeom prst="rect">
            <a:avLst/>
          </a:prstGeom>
        </p:spPr>
        <p:txBody>
          <a:bodyPr vert="horz" wrap="square" lIns="0" tIns="0" rIns="0" bIns="0" rtlCol="0">
            <a:spAutoFit/>
          </a:bodyPr>
          <a:lstStyle/>
          <a:p>
            <a:pPr marL="12700" marR="5080">
              <a:lnSpc>
                <a:spcPct val="100000"/>
              </a:lnSpc>
            </a:pPr>
            <a:r>
              <a:rPr lang="en-US" sz="1600" spc="-10" dirty="0">
                <a:latin typeface="Arial"/>
                <a:cs typeface="Arial"/>
              </a:rPr>
              <a:t>Assume: </a:t>
            </a:r>
            <a:r>
              <a:rPr sz="1600" spc="-10" dirty="0">
                <a:latin typeface="Arial"/>
                <a:cs typeface="Arial"/>
              </a:rPr>
              <a:t>Ad</a:t>
            </a:r>
            <a:r>
              <a:rPr sz="1600" dirty="0">
                <a:latin typeface="Arial"/>
                <a:cs typeface="Arial"/>
              </a:rPr>
              <a:t>j</a:t>
            </a:r>
            <a:r>
              <a:rPr sz="1600" spc="-10" dirty="0">
                <a:latin typeface="Arial"/>
                <a:cs typeface="Arial"/>
              </a:rPr>
              <a:t>u</a:t>
            </a:r>
            <a:r>
              <a:rPr sz="1600" spc="-5" dirty="0">
                <a:latin typeface="Arial"/>
                <a:cs typeface="Arial"/>
              </a:rPr>
              <a:t>s</a:t>
            </a:r>
            <a:r>
              <a:rPr sz="1600" spc="-10" dirty="0">
                <a:latin typeface="Arial"/>
                <a:cs typeface="Arial"/>
              </a:rPr>
              <a:t>ted</a:t>
            </a:r>
            <a:r>
              <a:rPr sz="1600" spc="-15" dirty="0">
                <a:latin typeface="Arial"/>
                <a:cs typeface="Arial"/>
              </a:rPr>
              <a:t> </a:t>
            </a:r>
            <a:r>
              <a:rPr sz="1600" spc="-10" dirty="0">
                <a:latin typeface="Arial"/>
                <a:cs typeface="Arial"/>
              </a:rPr>
              <a:t>qua</a:t>
            </a:r>
            <a:r>
              <a:rPr sz="1600" dirty="0">
                <a:latin typeface="Arial"/>
                <a:cs typeface="Arial"/>
              </a:rPr>
              <a:t>li</a:t>
            </a:r>
            <a:r>
              <a:rPr sz="1600" spc="-5" dirty="0">
                <a:latin typeface="Arial"/>
                <a:cs typeface="Arial"/>
              </a:rPr>
              <a:t>f</a:t>
            </a:r>
            <a:r>
              <a:rPr sz="1600" dirty="0">
                <a:latin typeface="Arial"/>
                <a:cs typeface="Arial"/>
              </a:rPr>
              <a:t>i</a:t>
            </a:r>
            <a:r>
              <a:rPr sz="1600" spc="-10" dirty="0">
                <a:latin typeface="Arial"/>
                <a:cs typeface="Arial"/>
              </a:rPr>
              <a:t>ed</a:t>
            </a:r>
            <a:r>
              <a:rPr sz="1600" spc="-15" dirty="0">
                <a:latin typeface="Arial"/>
                <a:cs typeface="Arial"/>
              </a:rPr>
              <a:t> </a:t>
            </a:r>
            <a:r>
              <a:rPr sz="1600" spc="-10" dirty="0">
                <a:latin typeface="Arial"/>
                <a:cs typeface="Arial"/>
              </a:rPr>
              <a:t>edu</a:t>
            </a:r>
            <a:r>
              <a:rPr sz="1600" spc="-5" dirty="0">
                <a:latin typeface="Arial"/>
                <a:cs typeface="Arial"/>
              </a:rPr>
              <a:t>c</a:t>
            </a:r>
            <a:r>
              <a:rPr sz="1600" spc="-10" dirty="0">
                <a:latin typeface="Arial"/>
                <a:cs typeface="Arial"/>
              </a:rPr>
              <a:t>at</a:t>
            </a:r>
            <a:r>
              <a:rPr sz="1600" dirty="0">
                <a:latin typeface="Arial"/>
                <a:cs typeface="Arial"/>
              </a:rPr>
              <a:t>i</a:t>
            </a:r>
            <a:r>
              <a:rPr sz="1600" spc="-10" dirty="0">
                <a:latin typeface="Arial"/>
                <a:cs typeface="Arial"/>
              </a:rPr>
              <a:t>on</a:t>
            </a:r>
            <a:r>
              <a:rPr sz="1600" spc="-15" dirty="0">
                <a:latin typeface="Arial"/>
                <a:cs typeface="Arial"/>
              </a:rPr>
              <a:t> </a:t>
            </a:r>
            <a:r>
              <a:rPr sz="1600" spc="-10" dirty="0">
                <a:latin typeface="Arial"/>
                <a:cs typeface="Arial"/>
              </a:rPr>
              <a:t>e</a:t>
            </a:r>
            <a:r>
              <a:rPr sz="1600" spc="-20" dirty="0">
                <a:latin typeface="Arial"/>
                <a:cs typeface="Arial"/>
              </a:rPr>
              <a:t>x</a:t>
            </a:r>
            <a:r>
              <a:rPr sz="1600" spc="-10" dirty="0">
                <a:latin typeface="Arial"/>
                <a:cs typeface="Arial"/>
              </a:rPr>
              <a:t>pen</a:t>
            </a:r>
            <a:r>
              <a:rPr sz="1600" spc="-5" dirty="0">
                <a:latin typeface="Arial"/>
                <a:cs typeface="Arial"/>
              </a:rPr>
              <a:t>s</a:t>
            </a:r>
            <a:r>
              <a:rPr sz="1600" spc="-10" dirty="0">
                <a:latin typeface="Arial"/>
                <a:cs typeface="Arial"/>
              </a:rPr>
              <a:t>es</a:t>
            </a:r>
            <a:r>
              <a:rPr sz="1600" spc="5" dirty="0">
                <a:latin typeface="Arial"/>
                <a:cs typeface="Arial"/>
              </a:rPr>
              <a:t> </a:t>
            </a:r>
            <a:r>
              <a:rPr sz="1600" spc="-10" dirty="0">
                <a:latin typeface="Arial"/>
                <a:cs typeface="Arial"/>
              </a:rPr>
              <a:t>=</a:t>
            </a:r>
            <a:r>
              <a:rPr sz="1600" spc="15" dirty="0">
                <a:latin typeface="Arial"/>
                <a:cs typeface="Arial"/>
              </a:rPr>
              <a:t> </a:t>
            </a:r>
            <a:endParaRPr lang="en-US" sz="1600" spc="15" dirty="0">
              <a:latin typeface="Arial"/>
              <a:cs typeface="Arial"/>
            </a:endParaRPr>
          </a:p>
          <a:p>
            <a:pPr marL="12700" marR="5080">
              <a:lnSpc>
                <a:spcPct val="100000"/>
              </a:lnSpc>
            </a:pPr>
            <a:r>
              <a:rPr lang="en-US" sz="1600" spc="15" dirty="0">
                <a:latin typeface="Arial"/>
                <a:cs typeface="Arial"/>
              </a:rPr>
              <a:t>(BOX 1) </a:t>
            </a:r>
            <a:r>
              <a:rPr sz="1600" spc="-10" dirty="0">
                <a:latin typeface="Arial"/>
                <a:cs typeface="Arial"/>
              </a:rPr>
              <a:t>$25,000</a:t>
            </a:r>
            <a:r>
              <a:rPr sz="1600" spc="25" dirty="0">
                <a:latin typeface="Arial"/>
                <a:cs typeface="Arial"/>
              </a:rPr>
              <a:t> </a:t>
            </a:r>
            <a:endParaRPr lang="en-US" sz="1600" spc="25" dirty="0">
              <a:latin typeface="Arial"/>
              <a:cs typeface="Arial"/>
            </a:endParaRPr>
          </a:p>
          <a:p>
            <a:pPr marL="12700" marR="5080">
              <a:lnSpc>
                <a:spcPct val="100000"/>
              </a:lnSpc>
            </a:pPr>
            <a:r>
              <a:rPr lang="en-US" sz="1600" spc="5" dirty="0">
                <a:latin typeface="Arial"/>
                <a:cs typeface="Arial"/>
              </a:rPr>
              <a:t>(BOX 5) </a:t>
            </a:r>
            <a:r>
              <a:rPr sz="1600" spc="-10" dirty="0">
                <a:latin typeface="Arial"/>
                <a:cs typeface="Arial"/>
              </a:rPr>
              <a:t>$10,000 </a:t>
            </a:r>
            <a:endParaRPr lang="en-US" sz="1600" spc="-10" dirty="0">
              <a:latin typeface="Arial"/>
              <a:cs typeface="Arial"/>
            </a:endParaRPr>
          </a:p>
          <a:p>
            <a:pPr marL="12700" marR="5080">
              <a:lnSpc>
                <a:spcPct val="100000"/>
              </a:lnSpc>
            </a:pPr>
            <a:r>
              <a:rPr sz="1600" spc="-10" dirty="0">
                <a:latin typeface="Arial"/>
                <a:cs typeface="Arial"/>
              </a:rPr>
              <a:t>Ad</a:t>
            </a:r>
            <a:r>
              <a:rPr sz="1600" dirty="0">
                <a:latin typeface="Arial"/>
                <a:cs typeface="Arial"/>
              </a:rPr>
              <a:t>j</a:t>
            </a:r>
            <a:r>
              <a:rPr sz="1600" spc="-10" dirty="0">
                <a:latin typeface="Arial"/>
                <a:cs typeface="Arial"/>
              </a:rPr>
              <a:t>u</a:t>
            </a:r>
            <a:r>
              <a:rPr sz="1600" spc="-5" dirty="0">
                <a:latin typeface="Arial"/>
                <a:cs typeface="Arial"/>
              </a:rPr>
              <a:t>s</a:t>
            </a:r>
            <a:r>
              <a:rPr sz="1600" spc="-10" dirty="0">
                <a:latin typeface="Arial"/>
                <a:cs typeface="Arial"/>
              </a:rPr>
              <a:t>ted</a:t>
            </a:r>
            <a:r>
              <a:rPr sz="1600" spc="-15" dirty="0">
                <a:latin typeface="Arial"/>
                <a:cs typeface="Arial"/>
              </a:rPr>
              <a:t> </a:t>
            </a:r>
            <a:r>
              <a:rPr sz="1600" spc="-10" dirty="0">
                <a:latin typeface="Arial"/>
                <a:cs typeface="Arial"/>
              </a:rPr>
              <a:t>qua</a:t>
            </a:r>
            <a:r>
              <a:rPr sz="1600" dirty="0">
                <a:latin typeface="Arial"/>
                <a:cs typeface="Arial"/>
              </a:rPr>
              <a:t>li</a:t>
            </a:r>
            <a:r>
              <a:rPr sz="1600" spc="-5" dirty="0">
                <a:latin typeface="Arial"/>
                <a:cs typeface="Arial"/>
              </a:rPr>
              <a:t>f</a:t>
            </a:r>
            <a:r>
              <a:rPr sz="1600" dirty="0">
                <a:latin typeface="Arial"/>
                <a:cs typeface="Arial"/>
              </a:rPr>
              <a:t>i</a:t>
            </a:r>
            <a:r>
              <a:rPr sz="1600" spc="-10" dirty="0">
                <a:latin typeface="Arial"/>
                <a:cs typeface="Arial"/>
              </a:rPr>
              <a:t>ed</a:t>
            </a:r>
            <a:r>
              <a:rPr sz="1600" spc="-15" dirty="0">
                <a:latin typeface="Arial"/>
                <a:cs typeface="Arial"/>
              </a:rPr>
              <a:t> </a:t>
            </a:r>
            <a:r>
              <a:rPr sz="1600" spc="-10" dirty="0">
                <a:latin typeface="Arial"/>
                <a:cs typeface="Arial"/>
              </a:rPr>
              <a:t>edu</a:t>
            </a:r>
            <a:r>
              <a:rPr sz="1600" spc="-5" dirty="0">
                <a:latin typeface="Arial"/>
                <a:cs typeface="Arial"/>
              </a:rPr>
              <a:t>c</a:t>
            </a:r>
            <a:r>
              <a:rPr sz="1600" spc="-10" dirty="0">
                <a:latin typeface="Arial"/>
                <a:cs typeface="Arial"/>
              </a:rPr>
              <a:t>at</a:t>
            </a:r>
            <a:r>
              <a:rPr sz="1600" dirty="0">
                <a:latin typeface="Arial"/>
                <a:cs typeface="Arial"/>
              </a:rPr>
              <a:t>i</a:t>
            </a:r>
            <a:r>
              <a:rPr sz="1600" spc="-10" dirty="0">
                <a:latin typeface="Arial"/>
                <a:cs typeface="Arial"/>
              </a:rPr>
              <a:t>on</a:t>
            </a:r>
            <a:r>
              <a:rPr sz="1600" spc="-15" dirty="0">
                <a:latin typeface="Arial"/>
                <a:cs typeface="Arial"/>
              </a:rPr>
              <a:t> </a:t>
            </a:r>
            <a:r>
              <a:rPr sz="1600" spc="-10" dirty="0">
                <a:latin typeface="Arial"/>
                <a:cs typeface="Arial"/>
              </a:rPr>
              <a:t>e</a:t>
            </a:r>
            <a:r>
              <a:rPr sz="1600" spc="-20" dirty="0">
                <a:latin typeface="Arial"/>
                <a:cs typeface="Arial"/>
              </a:rPr>
              <a:t>x</a:t>
            </a:r>
            <a:r>
              <a:rPr sz="1600" spc="-10" dirty="0">
                <a:latin typeface="Arial"/>
                <a:cs typeface="Arial"/>
              </a:rPr>
              <a:t>pen</a:t>
            </a:r>
            <a:r>
              <a:rPr sz="1600" spc="-5" dirty="0">
                <a:latin typeface="Arial"/>
                <a:cs typeface="Arial"/>
              </a:rPr>
              <a:t>s</a:t>
            </a:r>
            <a:r>
              <a:rPr sz="1600" spc="-10" dirty="0">
                <a:latin typeface="Arial"/>
                <a:cs typeface="Arial"/>
              </a:rPr>
              <a:t>es</a:t>
            </a:r>
            <a:r>
              <a:rPr sz="1600" spc="5" dirty="0">
                <a:latin typeface="Arial"/>
                <a:cs typeface="Arial"/>
              </a:rPr>
              <a:t> </a:t>
            </a:r>
            <a:r>
              <a:rPr sz="1600" spc="-10" dirty="0">
                <a:latin typeface="Arial"/>
                <a:cs typeface="Arial"/>
              </a:rPr>
              <a:t>=</a:t>
            </a:r>
            <a:r>
              <a:rPr sz="1600" spc="15" dirty="0">
                <a:latin typeface="Arial"/>
                <a:cs typeface="Arial"/>
              </a:rPr>
              <a:t> </a:t>
            </a:r>
            <a:r>
              <a:rPr sz="1600" spc="-10" dirty="0">
                <a:latin typeface="Arial"/>
                <a:cs typeface="Arial"/>
              </a:rPr>
              <a:t>$15,000</a:t>
            </a:r>
            <a:endParaRPr sz="1600" dirty="0">
              <a:latin typeface="Arial"/>
              <a:cs typeface="Arial"/>
            </a:endParaRPr>
          </a:p>
        </p:txBody>
      </p:sp>
      <p:sp>
        <p:nvSpPr>
          <p:cNvPr id="23" name="object 23"/>
          <p:cNvSpPr txBox="1"/>
          <p:nvPr/>
        </p:nvSpPr>
        <p:spPr>
          <a:xfrm>
            <a:off x="1659889" y="6083275"/>
            <a:ext cx="6319520" cy="430887"/>
          </a:xfrm>
          <a:prstGeom prst="rect">
            <a:avLst/>
          </a:prstGeom>
        </p:spPr>
        <p:txBody>
          <a:bodyPr vert="horz" wrap="square" lIns="0" tIns="0" rIns="0" bIns="0" rtlCol="0">
            <a:spAutoFit/>
          </a:bodyPr>
          <a:lstStyle/>
          <a:p>
            <a:pPr marL="12700">
              <a:lnSpc>
                <a:spcPct val="100000"/>
              </a:lnSpc>
            </a:pPr>
            <a:r>
              <a:rPr sz="1400" spc="-10" dirty="0">
                <a:latin typeface="Arial"/>
                <a:cs typeface="Arial"/>
              </a:rPr>
              <a:t>R</a:t>
            </a:r>
            <a:r>
              <a:rPr sz="1400" spc="-5" dirty="0">
                <a:latin typeface="Arial"/>
                <a:cs typeface="Arial"/>
              </a:rPr>
              <a:t>epo</a:t>
            </a:r>
            <a:r>
              <a:rPr sz="1400" dirty="0">
                <a:latin typeface="Arial"/>
                <a:cs typeface="Arial"/>
              </a:rPr>
              <a:t>rt</a:t>
            </a:r>
            <a:r>
              <a:rPr sz="1400" spc="-25" dirty="0">
                <a:latin typeface="Arial"/>
                <a:cs typeface="Arial"/>
              </a:rPr>
              <a:t> </a:t>
            </a:r>
            <a:r>
              <a:rPr sz="1400" spc="5" dirty="0">
                <a:latin typeface="Arial"/>
                <a:cs typeface="Arial"/>
              </a:rPr>
              <a:t>t</a:t>
            </a:r>
            <a:r>
              <a:rPr sz="1400" spc="-5" dirty="0">
                <a:latin typeface="Arial"/>
                <a:cs typeface="Arial"/>
              </a:rPr>
              <a:t>h</a:t>
            </a:r>
            <a:r>
              <a:rPr sz="1400" dirty="0">
                <a:latin typeface="Arial"/>
                <a:cs typeface="Arial"/>
              </a:rPr>
              <a:t>e</a:t>
            </a:r>
            <a:r>
              <a:rPr sz="1400" spc="-20" dirty="0">
                <a:latin typeface="Arial"/>
                <a:cs typeface="Arial"/>
              </a:rPr>
              <a:t> </a:t>
            </a:r>
            <a:r>
              <a:rPr sz="1400" dirty="0">
                <a:latin typeface="Arial"/>
                <a:cs typeface="Arial"/>
              </a:rPr>
              <a:t>“</a:t>
            </a:r>
            <a:r>
              <a:rPr sz="1400" spc="-5" dirty="0">
                <a:latin typeface="Arial"/>
                <a:cs typeface="Arial"/>
              </a:rPr>
              <a:t>Ad</a:t>
            </a:r>
            <a:r>
              <a:rPr sz="1400" dirty="0">
                <a:latin typeface="Arial"/>
                <a:cs typeface="Arial"/>
              </a:rPr>
              <a:t>j</a:t>
            </a:r>
            <a:r>
              <a:rPr sz="1400" spc="-5" dirty="0">
                <a:latin typeface="Arial"/>
                <a:cs typeface="Arial"/>
              </a:rPr>
              <a:t>u</a:t>
            </a:r>
            <a:r>
              <a:rPr sz="1400" spc="5" dirty="0">
                <a:latin typeface="Arial"/>
                <a:cs typeface="Arial"/>
              </a:rPr>
              <a:t>st</a:t>
            </a:r>
            <a:r>
              <a:rPr sz="1400" spc="-5" dirty="0">
                <a:latin typeface="Arial"/>
                <a:cs typeface="Arial"/>
              </a:rPr>
              <a:t>e</a:t>
            </a:r>
            <a:r>
              <a:rPr sz="1400" dirty="0">
                <a:latin typeface="Arial"/>
                <a:cs typeface="Arial"/>
              </a:rPr>
              <a:t>d</a:t>
            </a:r>
            <a:r>
              <a:rPr sz="1400" spc="-45" dirty="0">
                <a:latin typeface="Arial"/>
                <a:cs typeface="Arial"/>
              </a:rPr>
              <a:t> </a:t>
            </a:r>
            <a:r>
              <a:rPr sz="1400" spc="-5" dirty="0">
                <a:latin typeface="Arial"/>
                <a:cs typeface="Arial"/>
              </a:rPr>
              <a:t>qua</a:t>
            </a:r>
            <a:r>
              <a:rPr sz="1400" dirty="0">
                <a:latin typeface="Arial"/>
                <a:cs typeface="Arial"/>
              </a:rPr>
              <a:t>li</a:t>
            </a:r>
            <a:r>
              <a:rPr sz="1400" spc="5" dirty="0">
                <a:latin typeface="Arial"/>
                <a:cs typeface="Arial"/>
              </a:rPr>
              <a:t>f</a:t>
            </a:r>
            <a:r>
              <a:rPr sz="1400" dirty="0">
                <a:latin typeface="Arial"/>
                <a:cs typeface="Arial"/>
              </a:rPr>
              <a:t>i</a:t>
            </a:r>
            <a:r>
              <a:rPr sz="1400" spc="-5" dirty="0">
                <a:latin typeface="Arial"/>
                <a:cs typeface="Arial"/>
              </a:rPr>
              <a:t>e</a:t>
            </a:r>
            <a:r>
              <a:rPr sz="1400" dirty="0">
                <a:latin typeface="Arial"/>
                <a:cs typeface="Arial"/>
              </a:rPr>
              <a:t>d</a:t>
            </a:r>
            <a:r>
              <a:rPr sz="1400" spc="-30" dirty="0">
                <a:latin typeface="Arial"/>
                <a:cs typeface="Arial"/>
              </a:rPr>
              <a:t> </a:t>
            </a:r>
            <a:r>
              <a:rPr sz="1400" spc="-5" dirty="0">
                <a:latin typeface="Arial"/>
                <a:cs typeface="Arial"/>
              </a:rPr>
              <a:t>edu</a:t>
            </a:r>
            <a:r>
              <a:rPr sz="1400" spc="5" dirty="0">
                <a:latin typeface="Arial"/>
                <a:cs typeface="Arial"/>
              </a:rPr>
              <a:t>c</a:t>
            </a:r>
            <a:r>
              <a:rPr sz="1400" spc="-5" dirty="0">
                <a:latin typeface="Arial"/>
                <a:cs typeface="Arial"/>
              </a:rPr>
              <a:t>a</a:t>
            </a:r>
            <a:r>
              <a:rPr sz="1400" spc="5" dirty="0">
                <a:latin typeface="Arial"/>
                <a:cs typeface="Arial"/>
              </a:rPr>
              <a:t>t</a:t>
            </a:r>
            <a:r>
              <a:rPr sz="1400" dirty="0">
                <a:latin typeface="Arial"/>
                <a:cs typeface="Arial"/>
              </a:rPr>
              <a:t>i</a:t>
            </a:r>
            <a:r>
              <a:rPr sz="1400" spc="-15" dirty="0">
                <a:latin typeface="Arial"/>
                <a:cs typeface="Arial"/>
              </a:rPr>
              <a:t>o</a:t>
            </a:r>
            <a:r>
              <a:rPr sz="1400" dirty="0">
                <a:latin typeface="Arial"/>
                <a:cs typeface="Arial"/>
              </a:rPr>
              <a:t>n</a:t>
            </a:r>
            <a:r>
              <a:rPr sz="1400" spc="-45" dirty="0">
                <a:latin typeface="Arial"/>
                <a:cs typeface="Arial"/>
              </a:rPr>
              <a:t> </a:t>
            </a:r>
            <a:r>
              <a:rPr sz="1400" spc="-5" dirty="0">
                <a:latin typeface="Arial"/>
                <a:cs typeface="Arial"/>
              </a:rPr>
              <a:t>e</a:t>
            </a:r>
            <a:r>
              <a:rPr sz="1400" spc="-20" dirty="0">
                <a:latin typeface="Arial"/>
                <a:cs typeface="Arial"/>
              </a:rPr>
              <a:t>x</a:t>
            </a:r>
            <a:r>
              <a:rPr sz="1400" spc="-5" dirty="0">
                <a:latin typeface="Arial"/>
                <a:cs typeface="Arial"/>
              </a:rPr>
              <a:t>pen</a:t>
            </a:r>
            <a:r>
              <a:rPr sz="1400" spc="5" dirty="0">
                <a:latin typeface="Arial"/>
                <a:cs typeface="Arial"/>
              </a:rPr>
              <a:t>s</a:t>
            </a:r>
            <a:r>
              <a:rPr sz="1400" spc="-5" dirty="0">
                <a:latin typeface="Arial"/>
                <a:cs typeface="Arial"/>
              </a:rPr>
              <a:t>e</a:t>
            </a:r>
            <a:r>
              <a:rPr sz="1400" spc="5" dirty="0">
                <a:latin typeface="Arial"/>
                <a:cs typeface="Arial"/>
              </a:rPr>
              <a:t>s</a:t>
            </a:r>
            <a:r>
              <a:rPr sz="1400" dirty="0">
                <a:latin typeface="Arial"/>
                <a:cs typeface="Arial"/>
              </a:rPr>
              <a:t>”</a:t>
            </a:r>
            <a:r>
              <a:rPr sz="1400" spc="-30" dirty="0">
                <a:latin typeface="Arial"/>
                <a:cs typeface="Arial"/>
              </a:rPr>
              <a:t> </a:t>
            </a:r>
            <a:r>
              <a:rPr sz="1400" spc="5" dirty="0">
                <a:latin typeface="Arial"/>
                <a:cs typeface="Arial"/>
              </a:rPr>
              <a:t>t</a:t>
            </a:r>
            <a:r>
              <a:rPr sz="1400" dirty="0">
                <a:latin typeface="Arial"/>
                <a:cs typeface="Arial"/>
              </a:rPr>
              <a:t>o</a:t>
            </a:r>
            <a:r>
              <a:rPr sz="1400" spc="-20" dirty="0">
                <a:latin typeface="Arial"/>
                <a:cs typeface="Arial"/>
              </a:rPr>
              <a:t> </a:t>
            </a:r>
            <a:r>
              <a:rPr lang="en-US" sz="1400" spc="-20" dirty="0">
                <a:latin typeface="Arial"/>
                <a:cs typeface="Arial"/>
              </a:rPr>
              <a:t>potentially </a:t>
            </a:r>
            <a:r>
              <a:rPr sz="1400" dirty="0">
                <a:latin typeface="Arial"/>
                <a:cs typeface="Arial"/>
              </a:rPr>
              <a:t>r</a:t>
            </a:r>
            <a:r>
              <a:rPr sz="1400" spc="-5" dirty="0">
                <a:latin typeface="Arial"/>
                <a:cs typeface="Arial"/>
              </a:rPr>
              <a:t>edu</a:t>
            </a:r>
            <a:r>
              <a:rPr sz="1400" spc="5" dirty="0">
                <a:latin typeface="Arial"/>
                <a:cs typeface="Arial"/>
              </a:rPr>
              <a:t>c</a:t>
            </a:r>
            <a:r>
              <a:rPr sz="1400" dirty="0">
                <a:latin typeface="Arial"/>
                <a:cs typeface="Arial"/>
              </a:rPr>
              <a:t>e</a:t>
            </a:r>
            <a:r>
              <a:rPr sz="1400" spc="-45" dirty="0">
                <a:latin typeface="Arial"/>
                <a:cs typeface="Arial"/>
              </a:rPr>
              <a:t> </a:t>
            </a:r>
            <a:r>
              <a:rPr sz="1400" spc="-20" dirty="0">
                <a:latin typeface="Arial"/>
                <a:cs typeface="Arial"/>
              </a:rPr>
              <a:t>y</a:t>
            </a:r>
            <a:r>
              <a:rPr sz="1400" spc="-5" dirty="0">
                <a:latin typeface="Arial"/>
                <a:cs typeface="Arial"/>
              </a:rPr>
              <a:t>ou</a:t>
            </a:r>
            <a:r>
              <a:rPr sz="1400" dirty="0">
                <a:latin typeface="Arial"/>
                <a:cs typeface="Arial"/>
              </a:rPr>
              <a:t>r</a:t>
            </a:r>
            <a:r>
              <a:rPr sz="1400" spc="5" dirty="0">
                <a:latin typeface="Arial"/>
                <a:cs typeface="Arial"/>
              </a:rPr>
              <a:t> </a:t>
            </a:r>
            <a:r>
              <a:rPr sz="1400" dirty="0">
                <a:latin typeface="Arial"/>
                <a:cs typeface="Arial"/>
              </a:rPr>
              <a:t>i</a:t>
            </a:r>
            <a:r>
              <a:rPr sz="1400" spc="-5" dirty="0">
                <a:latin typeface="Arial"/>
                <a:cs typeface="Arial"/>
              </a:rPr>
              <a:t>n</a:t>
            </a:r>
            <a:r>
              <a:rPr sz="1400" spc="5" dirty="0">
                <a:latin typeface="Arial"/>
                <a:cs typeface="Arial"/>
              </a:rPr>
              <a:t>c</a:t>
            </a:r>
            <a:r>
              <a:rPr sz="1400" spc="-5" dirty="0">
                <a:latin typeface="Arial"/>
                <a:cs typeface="Arial"/>
              </a:rPr>
              <a:t>o</a:t>
            </a:r>
            <a:r>
              <a:rPr sz="1400" spc="-10" dirty="0">
                <a:latin typeface="Arial"/>
                <a:cs typeface="Arial"/>
              </a:rPr>
              <a:t>m</a:t>
            </a:r>
            <a:r>
              <a:rPr sz="1400" dirty="0">
                <a:latin typeface="Arial"/>
                <a:cs typeface="Arial"/>
              </a:rPr>
              <a:t>e</a:t>
            </a:r>
            <a:r>
              <a:rPr sz="1400" spc="-30" dirty="0">
                <a:latin typeface="Arial"/>
                <a:cs typeface="Arial"/>
              </a:rPr>
              <a:t> </a:t>
            </a:r>
            <a:r>
              <a:rPr sz="1400" spc="5" dirty="0">
                <a:latin typeface="Arial"/>
                <a:cs typeface="Arial"/>
              </a:rPr>
              <a:t>t</a:t>
            </a:r>
            <a:r>
              <a:rPr sz="1400" spc="-5" dirty="0">
                <a:latin typeface="Arial"/>
                <a:cs typeface="Arial"/>
              </a:rPr>
              <a:t>a</a:t>
            </a:r>
            <a:r>
              <a:rPr sz="1400" spc="-20" dirty="0">
                <a:latin typeface="Arial"/>
                <a:cs typeface="Arial"/>
              </a:rPr>
              <a:t>x</a:t>
            </a:r>
            <a:r>
              <a:rPr sz="1400" spc="-5" dirty="0">
                <a:latin typeface="Arial"/>
                <a:cs typeface="Arial"/>
              </a:rPr>
              <a:t>e</a:t>
            </a:r>
            <a:r>
              <a:rPr sz="1400" dirty="0">
                <a:latin typeface="Arial"/>
                <a:cs typeface="Arial"/>
              </a:rPr>
              <a:t>s</a:t>
            </a:r>
          </a:p>
        </p:txBody>
      </p:sp>
      <p:sp>
        <p:nvSpPr>
          <p:cNvPr id="10" name="object 7"/>
          <p:cNvSpPr txBox="1">
            <a:spLocks noGrp="1"/>
          </p:cNvSpPr>
          <p:nvPr>
            <p:ph type="sldNum" sz="quarter" idx="7"/>
          </p:nvPr>
        </p:nvSpPr>
        <p:spPr>
          <a:xfrm>
            <a:off x="8730615" y="6564835"/>
            <a:ext cx="221615" cy="177800"/>
          </a:xfrm>
          <a:prstGeom prst="rect">
            <a:avLst/>
          </a:prstGeom>
        </p:spPr>
        <p:txBody>
          <a:bodyPr vert="horz" wrap="square" lIns="0" tIns="0" rIns="0" bIns="0" rtlCol="0">
            <a:spAutoFit/>
          </a:bodyPr>
          <a:lstStyle>
            <a:defPPr>
              <a:defRPr lang="en-US"/>
            </a:defPPr>
            <a:lvl1pPr marL="0" algn="l" defTabSz="914400" rtl="0" eaLnBrk="1" latinLnBrk="0" hangingPunct="1">
              <a:defRPr sz="1200" b="0" i="0" kern="1200">
                <a:solidFill>
                  <a:srgbClr val="B5A788"/>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400">
              <a:lnSpc>
                <a:spcPct val="100000"/>
              </a:lnSpc>
            </a:pPr>
            <a:fld id="{81D60167-4931-47E6-BA6A-407CBD079E47}" type="slidenum">
              <a:rPr lang="en-US" smtClean="0"/>
              <a:pPr marL="25400">
                <a:lnSpc>
                  <a:spcPct val="100000"/>
                </a:lnSpc>
              </a:pPr>
              <a:t>13</a:t>
            </a:fld>
            <a:endParaRPr dirty="0"/>
          </a:p>
        </p:txBody>
      </p:sp>
      <p:pic>
        <p:nvPicPr>
          <p:cNvPr id="4" name="Picture 3">
            <a:extLst>
              <a:ext uri="{FF2B5EF4-FFF2-40B4-BE49-F238E27FC236}">
                <a16:creationId xmlns:a16="http://schemas.microsoft.com/office/drawing/2014/main" id="{A622E6D1-0B4A-776C-1859-0C68432A766D}"/>
              </a:ext>
            </a:extLst>
          </p:cNvPr>
          <p:cNvPicPr>
            <a:picLocks noChangeAspect="1"/>
          </p:cNvPicPr>
          <p:nvPr/>
        </p:nvPicPr>
        <p:blipFill>
          <a:blip r:embed="rId3"/>
          <a:stretch>
            <a:fillRect/>
          </a:stretch>
        </p:blipFill>
        <p:spPr>
          <a:xfrm>
            <a:off x="278283" y="1180618"/>
            <a:ext cx="7847145" cy="3572357"/>
          </a:xfrm>
          <a:prstGeom prst="rect">
            <a:avLst/>
          </a:prstGeom>
        </p:spPr>
      </p:pic>
    </p:spTree>
    <p:extLst>
      <p:ext uri="{BB962C8B-B14F-4D97-AF65-F5344CB8AC3E}">
        <p14:creationId xmlns:p14="http://schemas.microsoft.com/office/powerpoint/2010/main" val="2022023365"/>
      </p:ext>
    </p:extLst>
  </p:cSld>
  <p:clrMapOvr>
    <a:masterClrMapping/>
  </p:clrMapOvr>
  <p:transition spd="med">
    <p:blinds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6813" y="445477"/>
            <a:ext cx="7615173" cy="2227715"/>
          </a:xfrm>
        </p:spPr>
        <p:txBody>
          <a:bodyPr/>
          <a:lstStyle/>
          <a:p>
            <a:r>
              <a:rPr lang="en-US" sz="2800" b="1" dirty="0"/>
              <a:t>Example: If a scholarship exceeds qualified education expenses</a:t>
            </a:r>
            <a:br>
              <a:rPr lang="en-US" dirty="0"/>
            </a:br>
            <a:br>
              <a:rPr lang="en-US" dirty="0"/>
            </a:br>
            <a:endParaRPr lang="en-US" dirty="0"/>
          </a:p>
        </p:txBody>
      </p:sp>
      <p:sp>
        <p:nvSpPr>
          <p:cNvPr id="3" name="Text Placeholder 2"/>
          <p:cNvSpPr>
            <a:spLocks noGrp="1"/>
          </p:cNvSpPr>
          <p:nvPr>
            <p:ph type="body" idx="1"/>
          </p:nvPr>
        </p:nvSpPr>
        <p:spPr>
          <a:xfrm>
            <a:off x="967155" y="1905000"/>
            <a:ext cx="7901178" cy="5262979"/>
          </a:xfrm>
        </p:spPr>
        <p:txBody>
          <a:bodyPr>
            <a:normAutofit/>
          </a:bodyPr>
          <a:lstStyle/>
          <a:p>
            <a:pPr marL="0" indent="0">
              <a:buNone/>
            </a:pPr>
            <a:r>
              <a:rPr lang="en-US" u="none" dirty="0">
                <a:solidFill>
                  <a:schemeClr val="tx1"/>
                </a:solidFill>
              </a:rPr>
              <a:t>Assume the following:</a:t>
            </a:r>
          </a:p>
          <a:p>
            <a:endParaRPr lang="en-US" u="none" dirty="0">
              <a:solidFill>
                <a:schemeClr val="tx1"/>
              </a:solidFill>
            </a:endParaRPr>
          </a:p>
          <a:p>
            <a:pPr marL="0" indent="0">
              <a:buNone/>
            </a:pPr>
            <a:r>
              <a:rPr lang="en-US" u="none" dirty="0">
                <a:solidFill>
                  <a:schemeClr val="tx1"/>
                </a:solidFill>
              </a:rPr>
              <a:t>Scholarship/Fellowship grants = $30,000</a:t>
            </a:r>
          </a:p>
          <a:p>
            <a:pPr marL="0" indent="0">
              <a:buNone/>
            </a:pPr>
            <a:r>
              <a:rPr lang="en-US" u="none" dirty="0">
                <a:solidFill>
                  <a:schemeClr val="tx1"/>
                </a:solidFill>
              </a:rPr>
              <a:t>Qualified Tuition/Expenses = $26,000</a:t>
            </a:r>
          </a:p>
          <a:p>
            <a:pPr marL="457200" indent="-457200">
              <a:buFont typeface="Arial" panose="020B0604020202020204" pitchFamily="34" charset="0"/>
              <a:buChar char="•"/>
            </a:pPr>
            <a:r>
              <a:rPr lang="en-US" u="none" dirty="0">
                <a:solidFill>
                  <a:schemeClr val="tx1"/>
                </a:solidFill>
              </a:rPr>
              <a:t>$25,000 Tuition</a:t>
            </a:r>
          </a:p>
          <a:p>
            <a:pPr marL="457200" indent="-457200">
              <a:buFont typeface="Arial" panose="020B0604020202020204" pitchFamily="34" charset="0"/>
              <a:buChar char="•"/>
            </a:pPr>
            <a:r>
              <a:rPr lang="en-US" u="none" dirty="0">
                <a:solidFill>
                  <a:schemeClr val="tx1"/>
                </a:solidFill>
              </a:rPr>
              <a:t>$1,000 Nonacademic Enrollment Fees (Example: Student Health Insurance)</a:t>
            </a:r>
          </a:p>
          <a:p>
            <a:pPr marL="0" indent="0">
              <a:buNone/>
            </a:pPr>
            <a:r>
              <a:rPr lang="en-US" u="none" dirty="0">
                <a:solidFill>
                  <a:schemeClr val="tx1"/>
                </a:solidFill>
              </a:rPr>
              <a:t>Books/Required Course Materials = $500</a:t>
            </a:r>
          </a:p>
          <a:p>
            <a:endParaRPr lang="en-US" u="none" dirty="0">
              <a:solidFill>
                <a:schemeClr val="tx1"/>
              </a:solidFill>
            </a:endParaRPr>
          </a:p>
          <a:p>
            <a:pPr marL="0" indent="0">
              <a:buNone/>
            </a:pPr>
            <a:r>
              <a:rPr lang="en-US" u="none" dirty="0">
                <a:solidFill>
                  <a:schemeClr val="tx1"/>
                </a:solidFill>
              </a:rPr>
              <a:t>Question: How much is taxable nonqualified scholarship/fellowship?</a:t>
            </a:r>
          </a:p>
          <a:p>
            <a:endParaRPr lang="en-US" dirty="0"/>
          </a:p>
          <a:p>
            <a:endParaRPr lang="en-US" dirty="0"/>
          </a:p>
        </p:txBody>
      </p:sp>
      <p:sp>
        <p:nvSpPr>
          <p:cNvPr id="6" name="object 7"/>
          <p:cNvSpPr txBox="1">
            <a:spLocks noGrp="1"/>
          </p:cNvSpPr>
          <p:nvPr>
            <p:ph type="sldNum" sz="quarter" idx="7"/>
          </p:nvPr>
        </p:nvSpPr>
        <p:spPr>
          <a:xfrm>
            <a:off x="8730615" y="6564835"/>
            <a:ext cx="221615" cy="177800"/>
          </a:xfrm>
          <a:prstGeom prst="rect">
            <a:avLst/>
          </a:prstGeom>
        </p:spPr>
        <p:txBody>
          <a:bodyPr vert="horz" wrap="square" lIns="0" tIns="0" rIns="0" bIns="0" rtlCol="0">
            <a:spAutoFit/>
          </a:bodyPr>
          <a:lstStyle>
            <a:defPPr>
              <a:defRPr lang="en-US"/>
            </a:defPPr>
            <a:lvl1pPr marL="0" algn="l" defTabSz="914400" rtl="0" eaLnBrk="1" latinLnBrk="0" hangingPunct="1">
              <a:defRPr sz="1200" b="0" i="0" kern="1200">
                <a:solidFill>
                  <a:srgbClr val="B5A788"/>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400">
              <a:lnSpc>
                <a:spcPct val="100000"/>
              </a:lnSpc>
            </a:pPr>
            <a:fld id="{81D60167-4931-47E6-BA6A-407CBD079E47}" type="slidenum">
              <a:rPr lang="en-US" smtClean="0"/>
              <a:pPr marL="25400">
                <a:lnSpc>
                  <a:spcPct val="100000"/>
                </a:lnSpc>
              </a:pPr>
              <a:t>14</a:t>
            </a:fld>
            <a:endParaRPr dirty="0"/>
          </a:p>
        </p:txBody>
      </p:sp>
    </p:spTree>
    <p:extLst>
      <p:ext uri="{BB962C8B-B14F-4D97-AF65-F5344CB8AC3E}">
        <p14:creationId xmlns:p14="http://schemas.microsoft.com/office/powerpoint/2010/main" val="3119762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1"/>
          <p:cNvSpPr/>
          <p:nvPr/>
        </p:nvSpPr>
        <p:spPr>
          <a:xfrm>
            <a:off x="3381375" y="6235898"/>
            <a:ext cx="0" cy="219710"/>
          </a:xfrm>
          <a:custGeom>
            <a:avLst/>
            <a:gdLst/>
            <a:ahLst/>
            <a:cxnLst/>
            <a:rect l="l" t="t" r="r" b="b"/>
            <a:pathLst>
              <a:path h="219710">
                <a:moveTo>
                  <a:pt x="0" y="219163"/>
                </a:moveTo>
                <a:lnTo>
                  <a:pt x="0" y="0"/>
                </a:lnTo>
              </a:path>
            </a:pathLst>
          </a:custGeom>
          <a:ln w="9525">
            <a:solidFill>
              <a:srgbClr val="7030A0"/>
            </a:solidFill>
          </a:ln>
        </p:spPr>
        <p:txBody>
          <a:bodyPr wrap="square" lIns="0" tIns="0" rIns="0" bIns="0" rtlCol="0"/>
          <a:lstStyle/>
          <a:p>
            <a:endParaRPr/>
          </a:p>
        </p:txBody>
      </p:sp>
      <p:sp>
        <p:nvSpPr>
          <p:cNvPr id="22" name="object 22"/>
          <p:cNvSpPr/>
          <p:nvPr/>
        </p:nvSpPr>
        <p:spPr>
          <a:xfrm>
            <a:off x="3336930" y="6235889"/>
            <a:ext cx="88900" cy="76200"/>
          </a:xfrm>
          <a:custGeom>
            <a:avLst/>
            <a:gdLst/>
            <a:ahLst/>
            <a:cxnLst/>
            <a:rect l="l" t="t" r="r" b="b"/>
            <a:pathLst>
              <a:path w="88900" h="76200">
                <a:moveTo>
                  <a:pt x="88900" y="76199"/>
                </a:moveTo>
                <a:lnTo>
                  <a:pt x="44450" y="0"/>
                </a:lnTo>
                <a:lnTo>
                  <a:pt x="0" y="76199"/>
                </a:lnTo>
              </a:path>
            </a:pathLst>
          </a:custGeom>
          <a:ln w="9525">
            <a:solidFill>
              <a:srgbClr val="7030A0"/>
            </a:solidFill>
          </a:ln>
        </p:spPr>
        <p:txBody>
          <a:bodyPr wrap="square" lIns="0" tIns="0" rIns="0" bIns="0" rtlCol="0"/>
          <a:lstStyle/>
          <a:p>
            <a:endParaRPr/>
          </a:p>
        </p:txBody>
      </p:sp>
      <p:graphicFrame>
        <p:nvGraphicFramePr>
          <p:cNvPr id="2" name="Table 1"/>
          <p:cNvGraphicFramePr>
            <a:graphicFrameLocks noGrp="1"/>
          </p:cNvGraphicFramePr>
          <p:nvPr>
            <p:extLst>
              <p:ext uri="{D42A27DB-BD31-4B8C-83A1-F6EECF244321}">
                <p14:modId xmlns:p14="http://schemas.microsoft.com/office/powerpoint/2010/main" val="2612471541"/>
              </p:ext>
            </p:extLst>
          </p:nvPr>
        </p:nvGraphicFramePr>
        <p:xfrm>
          <a:off x="328246" y="3810001"/>
          <a:ext cx="6115050" cy="2934045"/>
        </p:xfrm>
        <a:graphic>
          <a:graphicData uri="http://schemas.openxmlformats.org/drawingml/2006/table">
            <a:tbl>
              <a:tblPr firstRow="1" bandRow="1">
                <a:tableStyleId>{5C22544A-7EE6-4342-B048-85BDC9FD1C3A}</a:tableStyleId>
              </a:tblPr>
              <a:tblGrid>
                <a:gridCol w="3057525">
                  <a:extLst>
                    <a:ext uri="{9D8B030D-6E8A-4147-A177-3AD203B41FA5}">
                      <a16:colId xmlns:a16="http://schemas.microsoft.com/office/drawing/2014/main" val="20000"/>
                    </a:ext>
                  </a:extLst>
                </a:gridCol>
                <a:gridCol w="3057525">
                  <a:extLst>
                    <a:ext uri="{9D8B030D-6E8A-4147-A177-3AD203B41FA5}">
                      <a16:colId xmlns:a16="http://schemas.microsoft.com/office/drawing/2014/main" val="20001"/>
                    </a:ext>
                  </a:extLst>
                </a:gridCol>
              </a:tblGrid>
              <a:tr h="525661">
                <a:tc>
                  <a:txBody>
                    <a:bodyPr/>
                    <a:lstStyle/>
                    <a:p>
                      <a:r>
                        <a:rPr lang="en-US" sz="1400" dirty="0"/>
                        <a:t>30,000</a:t>
                      </a:r>
                    </a:p>
                  </a:txBody>
                  <a:tcPr/>
                </a:tc>
                <a:tc>
                  <a:txBody>
                    <a:bodyPr/>
                    <a:lstStyle/>
                    <a:p>
                      <a:r>
                        <a:rPr lang="en-US" sz="1400" dirty="0"/>
                        <a:t>Box 5 – Scholarships and Grants</a:t>
                      </a:r>
                    </a:p>
                  </a:txBody>
                  <a:tcPr/>
                </a:tc>
                <a:extLst>
                  <a:ext uri="{0D108BD9-81ED-4DB2-BD59-A6C34878D82A}">
                    <a16:rowId xmlns:a16="http://schemas.microsoft.com/office/drawing/2014/main" val="10000"/>
                  </a:ext>
                </a:extLst>
              </a:tr>
              <a:tr h="304330">
                <a:tc>
                  <a:txBody>
                    <a:bodyPr/>
                    <a:lstStyle/>
                    <a:p>
                      <a:r>
                        <a:rPr lang="en-US" sz="1400" dirty="0"/>
                        <a:t>30,000</a:t>
                      </a:r>
                    </a:p>
                  </a:txBody>
                  <a:tcPr/>
                </a:tc>
                <a:tc>
                  <a:txBody>
                    <a:bodyPr/>
                    <a:lstStyle/>
                    <a:p>
                      <a:r>
                        <a:rPr lang="en-US" sz="1400" dirty="0"/>
                        <a:t>Box 5 – Scholarships</a:t>
                      </a:r>
                    </a:p>
                  </a:txBody>
                  <a:tcPr/>
                </a:tc>
                <a:extLst>
                  <a:ext uri="{0D108BD9-81ED-4DB2-BD59-A6C34878D82A}">
                    <a16:rowId xmlns:a16="http://schemas.microsoft.com/office/drawing/2014/main" val="10001"/>
                  </a:ext>
                </a:extLst>
              </a:tr>
              <a:tr h="746992">
                <a:tc>
                  <a:txBody>
                    <a:bodyPr/>
                    <a:lstStyle/>
                    <a:p>
                      <a:r>
                        <a:rPr lang="en-US" sz="1400" dirty="0"/>
                        <a:t>(1,000) </a:t>
                      </a:r>
                      <a:r>
                        <a:rPr lang="en-US" sz="1400" dirty="0">
                          <a:solidFill>
                            <a:srgbClr val="FF0000"/>
                          </a:solidFill>
                        </a:rPr>
                        <a:t>(subtract nonacademic fees first as</a:t>
                      </a:r>
                      <a:r>
                        <a:rPr lang="en-US" sz="1400" baseline="0" dirty="0">
                          <a:solidFill>
                            <a:srgbClr val="FF0000"/>
                          </a:solidFill>
                        </a:rPr>
                        <a:t> best tax strategy)</a:t>
                      </a:r>
                      <a:endParaRPr lang="en-US" sz="1400" dirty="0">
                        <a:solidFill>
                          <a:srgbClr val="FF0000"/>
                        </a:solidFill>
                      </a:endParaRPr>
                    </a:p>
                  </a:txBody>
                  <a:tcPr/>
                </a:tc>
                <a:tc>
                  <a:txBody>
                    <a:bodyPr/>
                    <a:lstStyle/>
                    <a:p>
                      <a:r>
                        <a:rPr lang="en-US" sz="1400" dirty="0"/>
                        <a:t>Box 1 – Nonacademic Fees (use this first to determine</a:t>
                      </a:r>
                      <a:r>
                        <a:rPr lang="en-US" sz="1400" baseline="0" dirty="0"/>
                        <a:t> qualified scholarship)</a:t>
                      </a:r>
                      <a:endParaRPr lang="en-US" sz="1400" dirty="0"/>
                    </a:p>
                  </a:txBody>
                  <a:tcPr/>
                </a:tc>
                <a:extLst>
                  <a:ext uri="{0D108BD9-81ED-4DB2-BD59-A6C34878D82A}">
                    <a16:rowId xmlns:a16="http://schemas.microsoft.com/office/drawing/2014/main" val="10002"/>
                  </a:ext>
                </a:extLst>
              </a:tr>
              <a:tr h="304330">
                <a:tc>
                  <a:txBody>
                    <a:bodyPr/>
                    <a:lstStyle/>
                    <a:p>
                      <a:r>
                        <a:rPr lang="en-US" sz="1400" dirty="0"/>
                        <a:t>(25,000)</a:t>
                      </a:r>
                    </a:p>
                  </a:txBody>
                  <a:tcPr/>
                </a:tc>
                <a:tc>
                  <a:txBody>
                    <a:bodyPr/>
                    <a:lstStyle/>
                    <a:p>
                      <a:r>
                        <a:rPr lang="en-US" sz="1400" dirty="0"/>
                        <a:t>Box 1</a:t>
                      </a:r>
                      <a:r>
                        <a:rPr lang="en-US" sz="1400" baseline="0" dirty="0"/>
                        <a:t> - </a:t>
                      </a:r>
                      <a:r>
                        <a:rPr lang="en-US" sz="1400" dirty="0"/>
                        <a:t>Qualified tuition</a:t>
                      </a:r>
                    </a:p>
                  </a:txBody>
                  <a:tcPr/>
                </a:tc>
                <a:extLst>
                  <a:ext uri="{0D108BD9-81ED-4DB2-BD59-A6C34878D82A}">
                    <a16:rowId xmlns:a16="http://schemas.microsoft.com/office/drawing/2014/main" val="10003"/>
                  </a:ext>
                </a:extLst>
              </a:tr>
              <a:tr h="304330">
                <a:tc>
                  <a:txBody>
                    <a:bodyPr/>
                    <a:lstStyle/>
                    <a:p>
                      <a:r>
                        <a:rPr lang="en-US" sz="1400" dirty="0"/>
                        <a:t>(500)</a:t>
                      </a:r>
                    </a:p>
                  </a:txBody>
                  <a:tcPr/>
                </a:tc>
                <a:tc>
                  <a:txBody>
                    <a:bodyPr/>
                    <a:lstStyle/>
                    <a:p>
                      <a:r>
                        <a:rPr lang="en-US" sz="1400" dirty="0"/>
                        <a:t>Required Books</a:t>
                      </a:r>
                    </a:p>
                  </a:txBody>
                  <a:tcPr/>
                </a:tc>
                <a:extLst>
                  <a:ext uri="{0D108BD9-81ED-4DB2-BD59-A6C34878D82A}">
                    <a16:rowId xmlns:a16="http://schemas.microsoft.com/office/drawing/2014/main" val="10004"/>
                  </a:ext>
                </a:extLst>
              </a:tr>
              <a:tr h="746992">
                <a:tc>
                  <a:txBody>
                    <a:bodyPr/>
                    <a:lstStyle/>
                    <a:p>
                      <a:r>
                        <a:rPr lang="en-US" sz="1400" b="1" u="none" dirty="0"/>
                        <a:t>3,500 </a:t>
                      </a:r>
                      <a:r>
                        <a:rPr lang="en-US" sz="1400" b="1" u="none" dirty="0">
                          <a:solidFill>
                            <a:srgbClr val="FF0000"/>
                          </a:solidFill>
                        </a:rPr>
                        <a:t>(taxable income because scholarships exceed expenses)</a:t>
                      </a:r>
                    </a:p>
                  </a:txBody>
                  <a:tcPr/>
                </a:tc>
                <a:tc>
                  <a:txBody>
                    <a:bodyPr/>
                    <a:lstStyle/>
                    <a:p>
                      <a:r>
                        <a:rPr lang="en-US" sz="1400" b="1" u="none" dirty="0"/>
                        <a:t>Nonqualified scholarship and fellowship payment amount</a:t>
                      </a:r>
                    </a:p>
                  </a:txBody>
                  <a:tcPr/>
                </a:tc>
                <a:extLst>
                  <a:ext uri="{0D108BD9-81ED-4DB2-BD59-A6C34878D82A}">
                    <a16:rowId xmlns:a16="http://schemas.microsoft.com/office/drawing/2014/main" val="10005"/>
                  </a:ext>
                </a:extLst>
              </a:tr>
            </a:tbl>
          </a:graphicData>
        </a:graphic>
      </p:graphicFrame>
      <p:sp>
        <p:nvSpPr>
          <p:cNvPr id="10" name="TextBox 9"/>
          <p:cNvSpPr txBox="1"/>
          <p:nvPr/>
        </p:nvSpPr>
        <p:spPr>
          <a:xfrm>
            <a:off x="562707" y="152400"/>
            <a:ext cx="7913077" cy="707886"/>
          </a:xfrm>
          <a:prstGeom prst="rect">
            <a:avLst/>
          </a:prstGeom>
          <a:noFill/>
        </p:spPr>
        <p:txBody>
          <a:bodyPr wrap="square" rtlCol="0">
            <a:spAutoFit/>
          </a:bodyPr>
          <a:lstStyle/>
          <a:p>
            <a:r>
              <a:rPr lang="en-US" sz="2000" b="1" dirty="0"/>
              <a:t>Additional Example: Nonqualified scholarship and fellowship payment amount</a:t>
            </a:r>
          </a:p>
        </p:txBody>
      </p:sp>
      <p:sp>
        <p:nvSpPr>
          <p:cNvPr id="11" name="object 7"/>
          <p:cNvSpPr txBox="1">
            <a:spLocks noGrp="1"/>
          </p:cNvSpPr>
          <p:nvPr>
            <p:ph type="sldNum" sz="quarter" idx="7"/>
          </p:nvPr>
        </p:nvSpPr>
        <p:spPr>
          <a:xfrm>
            <a:off x="8730615" y="6564835"/>
            <a:ext cx="221615" cy="177800"/>
          </a:xfrm>
          <a:prstGeom prst="rect">
            <a:avLst/>
          </a:prstGeom>
        </p:spPr>
        <p:txBody>
          <a:bodyPr vert="horz" wrap="square" lIns="0" tIns="0" rIns="0" bIns="0" rtlCol="0">
            <a:spAutoFit/>
          </a:bodyPr>
          <a:lstStyle>
            <a:defPPr>
              <a:defRPr lang="en-US"/>
            </a:defPPr>
            <a:lvl1pPr marL="0" algn="l" defTabSz="914400" rtl="0" eaLnBrk="1" latinLnBrk="0" hangingPunct="1">
              <a:defRPr sz="1200" b="0" i="0" kern="1200">
                <a:solidFill>
                  <a:srgbClr val="B5A788"/>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400">
              <a:lnSpc>
                <a:spcPct val="100000"/>
              </a:lnSpc>
            </a:pPr>
            <a:fld id="{81D60167-4931-47E6-BA6A-407CBD079E47}" type="slidenum">
              <a:rPr lang="en-US" smtClean="0"/>
              <a:pPr marL="25400">
                <a:lnSpc>
                  <a:spcPct val="100000"/>
                </a:lnSpc>
              </a:pPr>
              <a:t>15</a:t>
            </a:fld>
            <a:endParaRPr dirty="0"/>
          </a:p>
        </p:txBody>
      </p:sp>
      <p:pic>
        <p:nvPicPr>
          <p:cNvPr id="5" name="Picture 4">
            <a:extLst>
              <a:ext uri="{FF2B5EF4-FFF2-40B4-BE49-F238E27FC236}">
                <a16:creationId xmlns:a16="http://schemas.microsoft.com/office/drawing/2014/main" id="{6562E046-CC7F-EF3E-843E-3C9C32204FFF}"/>
              </a:ext>
            </a:extLst>
          </p:cNvPr>
          <p:cNvPicPr>
            <a:picLocks noChangeAspect="1"/>
          </p:cNvPicPr>
          <p:nvPr/>
        </p:nvPicPr>
        <p:blipFill>
          <a:blip r:embed="rId3"/>
          <a:stretch>
            <a:fillRect/>
          </a:stretch>
        </p:blipFill>
        <p:spPr>
          <a:xfrm>
            <a:off x="925972" y="914823"/>
            <a:ext cx="6342203" cy="2836734"/>
          </a:xfrm>
          <a:prstGeom prst="rect">
            <a:avLst/>
          </a:prstGeom>
        </p:spPr>
      </p:pic>
    </p:spTree>
    <p:extLst>
      <p:ext uri="{BB962C8B-B14F-4D97-AF65-F5344CB8AC3E}">
        <p14:creationId xmlns:p14="http://schemas.microsoft.com/office/powerpoint/2010/main" val="2730953724"/>
      </p:ext>
    </p:extLst>
  </p:cSld>
  <p:clrMapOvr>
    <a:masterClrMapping/>
  </p:clrMapOvr>
  <p:transition spd="med">
    <p:blinds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7827" y="222740"/>
            <a:ext cx="7615173" cy="2215991"/>
          </a:xfrm>
        </p:spPr>
        <p:txBody>
          <a:bodyPr>
            <a:normAutofit/>
          </a:bodyPr>
          <a:lstStyle/>
          <a:p>
            <a:r>
              <a:rPr lang="en-US" sz="2800" b="1" dirty="0"/>
              <a:t>Example: If scholarship is less than qualified education expenses</a:t>
            </a:r>
            <a:br>
              <a:rPr lang="en-US" dirty="0"/>
            </a:br>
            <a:br>
              <a:rPr lang="en-US" dirty="0"/>
            </a:br>
            <a:endParaRPr lang="en-US" dirty="0"/>
          </a:p>
        </p:txBody>
      </p:sp>
      <p:sp>
        <p:nvSpPr>
          <p:cNvPr id="3" name="Text Placeholder 2"/>
          <p:cNvSpPr>
            <a:spLocks noGrp="1"/>
          </p:cNvSpPr>
          <p:nvPr>
            <p:ph type="body" idx="1"/>
          </p:nvPr>
        </p:nvSpPr>
        <p:spPr>
          <a:xfrm>
            <a:off x="1143000" y="1623648"/>
            <a:ext cx="7901178" cy="5262979"/>
          </a:xfrm>
        </p:spPr>
        <p:txBody>
          <a:bodyPr>
            <a:normAutofit/>
          </a:bodyPr>
          <a:lstStyle/>
          <a:p>
            <a:pPr marL="0" indent="0">
              <a:buNone/>
            </a:pPr>
            <a:r>
              <a:rPr lang="en-US" u="none" dirty="0">
                <a:solidFill>
                  <a:schemeClr val="tx1"/>
                </a:solidFill>
              </a:rPr>
              <a:t>Assume the following:</a:t>
            </a:r>
          </a:p>
          <a:p>
            <a:endParaRPr lang="en-US" u="none" dirty="0">
              <a:solidFill>
                <a:schemeClr val="tx1"/>
              </a:solidFill>
            </a:endParaRPr>
          </a:p>
          <a:p>
            <a:pPr marL="0" indent="0">
              <a:buNone/>
            </a:pPr>
            <a:r>
              <a:rPr lang="en-US" u="none" dirty="0">
                <a:solidFill>
                  <a:schemeClr val="tx1"/>
                </a:solidFill>
              </a:rPr>
              <a:t>Scholarship/Fellowship grants = $20,000</a:t>
            </a:r>
          </a:p>
          <a:p>
            <a:pPr marL="0" indent="0">
              <a:buNone/>
            </a:pPr>
            <a:r>
              <a:rPr lang="en-US" u="none" dirty="0">
                <a:solidFill>
                  <a:schemeClr val="tx1"/>
                </a:solidFill>
              </a:rPr>
              <a:t>Qualified Tuition/Expenses = $29,000</a:t>
            </a:r>
          </a:p>
          <a:p>
            <a:pPr marL="457200" indent="-457200">
              <a:buFont typeface="Arial" panose="020B0604020202020204" pitchFamily="34" charset="0"/>
              <a:buChar char="•"/>
            </a:pPr>
            <a:r>
              <a:rPr lang="en-US" u="none" dirty="0">
                <a:solidFill>
                  <a:schemeClr val="tx1"/>
                </a:solidFill>
              </a:rPr>
              <a:t>$28,000 Tuition</a:t>
            </a:r>
          </a:p>
          <a:p>
            <a:pPr marL="457200" indent="-457200">
              <a:buFont typeface="Arial" panose="020B0604020202020204" pitchFamily="34" charset="0"/>
              <a:buChar char="•"/>
            </a:pPr>
            <a:r>
              <a:rPr lang="en-US" u="none" dirty="0">
                <a:solidFill>
                  <a:schemeClr val="tx1"/>
                </a:solidFill>
              </a:rPr>
              <a:t>$1,000 Nonacademic Enrollment Fees (Example: Student Health Insurance)</a:t>
            </a:r>
          </a:p>
          <a:p>
            <a:pPr marL="0" indent="0">
              <a:buNone/>
            </a:pPr>
            <a:r>
              <a:rPr lang="en-US" u="none" dirty="0">
                <a:solidFill>
                  <a:schemeClr val="tx1"/>
                </a:solidFill>
              </a:rPr>
              <a:t>Books/Required Course Materials = $500</a:t>
            </a:r>
          </a:p>
          <a:p>
            <a:endParaRPr lang="en-US" u="none" dirty="0">
              <a:solidFill>
                <a:schemeClr val="tx1"/>
              </a:solidFill>
            </a:endParaRPr>
          </a:p>
          <a:p>
            <a:pPr marL="0" indent="0">
              <a:buNone/>
            </a:pPr>
            <a:r>
              <a:rPr lang="en-US" u="none" dirty="0">
                <a:solidFill>
                  <a:schemeClr val="tx1"/>
                </a:solidFill>
              </a:rPr>
              <a:t>Question:  </a:t>
            </a:r>
            <a:r>
              <a:rPr lang="en-US" dirty="0">
                <a:solidFill>
                  <a:schemeClr val="tx1"/>
                </a:solidFill>
              </a:rPr>
              <a:t>What is the potential available educational credit?</a:t>
            </a:r>
            <a:endParaRPr lang="en-US" u="none" dirty="0">
              <a:solidFill>
                <a:schemeClr val="tx1"/>
              </a:solidFill>
            </a:endParaRPr>
          </a:p>
          <a:p>
            <a:endParaRPr lang="en-US" dirty="0"/>
          </a:p>
          <a:p>
            <a:endParaRPr lang="en-US" dirty="0"/>
          </a:p>
        </p:txBody>
      </p:sp>
      <p:sp>
        <p:nvSpPr>
          <p:cNvPr id="6" name="object 7"/>
          <p:cNvSpPr txBox="1">
            <a:spLocks noGrp="1"/>
          </p:cNvSpPr>
          <p:nvPr>
            <p:ph type="sldNum" sz="quarter" idx="7"/>
          </p:nvPr>
        </p:nvSpPr>
        <p:spPr>
          <a:xfrm>
            <a:off x="8730615" y="6564835"/>
            <a:ext cx="221615" cy="177800"/>
          </a:xfrm>
          <a:prstGeom prst="rect">
            <a:avLst/>
          </a:prstGeom>
        </p:spPr>
        <p:txBody>
          <a:bodyPr vert="horz" wrap="square" lIns="0" tIns="0" rIns="0" bIns="0" rtlCol="0">
            <a:spAutoFit/>
          </a:bodyPr>
          <a:lstStyle>
            <a:defPPr>
              <a:defRPr lang="en-US"/>
            </a:defPPr>
            <a:lvl1pPr marL="0" algn="l" defTabSz="914400" rtl="0" eaLnBrk="1" latinLnBrk="0" hangingPunct="1">
              <a:defRPr sz="1200" b="0" i="0" kern="1200">
                <a:solidFill>
                  <a:srgbClr val="B5A788"/>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400">
              <a:lnSpc>
                <a:spcPct val="100000"/>
              </a:lnSpc>
            </a:pPr>
            <a:fld id="{81D60167-4931-47E6-BA6A-407CBD079E47}" type="slidenum">
              <a:rPr lang="en-US" smtClean="0"/>
              <a:pPr marL="25400">
                <a:lnSpc>
                  <a:spcPct val="100000"/>
                </a:lnSpc>
              </a:pPr>
              <a:t>16</a:t>
            </a:fld>
            <a:endParaRPr dirty="0"/>
          </a:p>
        </p:txBody>
      </p:sp>
    </p:spTree>
    <p:extLst>
      <p:ext uri="{BB962C8B-B14F-4D97-AF65-F5344CB8AC3E}">
        <p14:creationId xmlns:p14="http://schemas.microsoft.com/office/powerpoint/2010/main" val="1667748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27488738"/>
              </p:ext>
            </p:extLst>
          </p:nvPr>
        </p:nvGraphicFramePr>
        <p:xfrm>
          <a:off x="657326" y="3499339"/>
          <a:ext cx="6388248" cy="2629492"/>
        </p:xfrm>
        <a:graphic>
          <a:graphicData uri="http://schemas.openxmlformats.org/drawingml/2006/table">
            <a:tbl>
              <a:tblPr firstRow="1" bandRow="1">
                <a:tableStyleId>{5C22544A-7EE6-4342-B048-85BDC9FD1C3A}</a:tableStyleId>
              </a:tblPr>
              <a:tblGrid>
                <a:gridCol w="3194124">
                  <a:extLst>
                    <a:ext uri="{9D8B030D-6E8A-4147-A177-3AD203B41FA5}">
                      <a16:colId xmlns:a16="http://schemas.microsoft.com/office/drawing/2014/main" val="20000"/>
                    </a:ext>
                  </a:extLst>
                </a:gridCol>
                <a:gridCol w="3194124">
                  <a:extLst>
                    <a:ext uri="{9D8B030D-6E8A-4147-A177-3AD203B41FA5}">
                      <a16:colId xmlns:a16="http://schemas.microsoft.com/office/drawing/2014/main" val="20001"/>
                    </a:ext>
                  </a:extLst>
                </a:gridCol>
              </a:tblGrid>
              <a:tr h="315268">
                <a:tc>
                  <a:txBody>
                    <a:bodyPr/>
                    <a:lstStyle/>
                    <a:p>
                      <a:r>
                        <a:rPr lang="en-US" sz="1200" dirty="0"/>
                        <a:t>20,000</a:t>
                      </a:r>
                    </a:p>
                  </a:txBody>
                  <a:tcPr/>
                </a:tc>
                <a:tc>
                  <a:txBody>
                    <a:bodyPr/>
                    <a:lstStyle/>
                    <a:p>
                      <a:r>
                        <a:rPr lang="en-US" sz="1200" dirty="0"/>
                        <a:t>Box 5 – Scholarships and Grants</a:t>
                      </a:r>
                    </a:p>
                  </a:txBody>
                  <a:tcPr/>
                </a:tc>
                <a:extLst>
                  <a:ext uri="{0D108BD9-81ED-4DB2-BD59-A6C34878D82A}">
                    <a16:rowId xmlns:a16="http://schemas.microsoft.com/office/drawing/2014/main" val="10000"/>
                  </a:ext>
                </a:extLst>
              </a:tr>
              <a:tr h="594581">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200" dirty="0"/>
                        <a:t>(1,000) </a:t>
                      </a:r>
                      <a:r>
                        <a:rPr lang="en-US" sz="1200" dirty="0">
                          <a:solidFill>
                            <a:srgbClr val="FF0000"/>
                          </a:solidFill>
                        </a:rPr>
                        <a:t>(subtract nonacademic fees first as</a:t>
                      </a:r>
                      <a:r>
                        <a:rPr lang="en-US" sz="1200" baseline="0" dirty="0">
                          <a:solidFill>
                            <a:srgbClr val="FF0000"/>
                          </a:solidFill>
                        </a:rPr>
                        <a:t> best tax strategy)</a:t>
                      </a:r>
                      <a:endParaRPr lang="en-US" sz="1200" dirty="0">
                        <a:solidFill>
                          <a:srgbClr val="FF0000"/>
                        </a:solidFill>
                      </a:endParaRPr>
                    </a:p>
                  </a:txBody>
                  <a:tcPr/>
                </a:tc>
                <a:tc>
                  <a:txBody>
                    <a:bodyPr/>
                    <a:lstStyle/>
                    <a:p>
                      <a:r>
                        <a:rPr lang="en-US" sz="1200" dirty="0"/>
                        <a:t>Box 1 – Nonacademic Fees (use this first to determine</a:t>
                      </a:r>
                      <a:r>
                        <a:rPr lang="en-US" sz="1200" baseline="0" dirty="0"/>
                        <a:t> qualified scholarship)</a:t>
                      </a:r>
                      <a:endParaRPr lang="en-US" sz="1200" dirty="0"/>
                    </a:p>
                  </a:txBody>
                  <a:tcPr/>
                </a:tc>
                <a:extLst>
                  <a:ext uri="{0D108BD9-81ED-4DB2-BD59-A6C34878D82A}">
                    <a16:rowId xmlns:a16="http://schemas.microsoft.com/office/drawing/2014/main" val="10001"/>
                  </a:ext>
                </a:extLst>
              </a:tr>
              <a:tr h="315268">
                <a:tc>
                  <a:txBody>
                    <a:bodyPr/>
                    <a:lstStyle/>
                    <a:p>
                      <a:r>
                        <a:rPr lang="en-US" sz="1200" dirty="0"/>
                        <a:t>(28,000)</a:t>
                      </a:r>
                    </a:p>
                  </a:txBody>
                  <a:tcPr/>
                </a:tc>
                <a:tc>
                  <a:txBody>
                    <a:bodyPr/>
                    <a:lstStyle/>
                    <a:p>
                      <a:r>
                        <a:rPr lang="en-US" sz="1200" dirty="0"/>
                        <a:t>Box 1</a:t>
                      </a:r>
                      <a:r>
                        <a:rPr lang="en-US" sz="1200" baseline="0" dirty="0"/>
                        <a:t> - </a:t>
                      </a:r>
                      <a:r>
                        <a:rPr lang="en-US" sz="1200" dirty="0"/>
                        <a:t>Qualified tuition</a:t>
                      </a:r>
                    </a:p>
                  </a:txBody>
                  <a:tcPr/>
                </a:tc>
                <a:extLst>
                  <a:ext uri="{0D108BD9-81ED-4DB2-BD59-A6C34878D82A}">
                    <a16:rowId xmlns:a16="http://schemas.microsoft.com/office/drawing/2014/main" val="10002"/>
                  </a:ext>
                </a:extLst>
              </a:tr>
              <a:tr h="315268">
                <a:tc>
                  <a:txBody>
                    <a:bodyPr/>
                    <a:lstStyle/>
                    <a:p>
                      <a:r>
                        <a:rPr lang="en-US" sz="1200" dirty="0"/>
                        <a:t>(500)</a:t>
                      </a:r>
                    </a:p>
                  </a:txBody>
                  <a:tcPr/>
                </a:tc>
                <a:tc>
                  <a:txBody>
                    <a:bodyPr/>
                    <a:lstStyle/>
                    <a:p>
                      <a:r>
                        <a:rPr lang="en-US" sz="1200" dirty="0"/>
                        <a:t>Required Books</a:t>
                      </a:r>
                    </a:p>
                  </a:txBody>
                  <a:tcPr/>
                </a:tc>
                <a:extLst>
                  <a:ext uri="{0D108BD9-81ED-4DB2-BD59-A6C34878D82A}">
                    <a16:rowId xmlns:a16="http://schemas.microsoft.com/office/drawing/2014/main" val="10003"/>
                  </a:ext>
                </a:extLst>
              </a:tr>
              <a:tr h="315268">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4"/>
                  </a:ext>
                </a:extLst>
              </a:tr>
              <a:tr h="773839">
                <a:tc>
                  <a:txBody>
                    <a:bodyPr/>
                    <a:lstStyle/>
                    <a:p>
                      <a:r>
                        <a:rPr lang="en-US" sz="1200" b="1" u="none" dirty="0"/>
                        <a:t>9,500* </a:t>
                      </a:r>
                      <a:r>
                        <a:rPr lang="en-US" sz="1200" b="1" u="none" dirty="0">
                          <a:solidFill>
                            <a:srgbClr val="FF0000"/>
                          </a:solidFill>
                        </a:rPr>
                        <a:t>(expenses</a:t>
                      </a:r>
                      <a:r>
                        <a:rPr lang="en-US" sz="1200" b="1" u="none" baseline="0" dirty="0">
                          <a:solidFill>
                            <a:srgbClr val="FF0000"/>
                          </a:solidFill>
                        </a:rPr>
                        <a:t> exceed scholarship)</a:t>
                      </a:r>
                      <a:endParaRPr lang="en-US" sz="1200" b="1" u="none" dirty="0">
                        <a:solidFill>
                          <a:srgbClr val="FF0000"/>
                        </a:solidFill>
                      </a:endParaRPr>
                    </a:p>
                  </a:txBody>
                  <a:tcPr/>
                </a:tc>
                <a:tc>
                  <a:txBody>
                    <a:bodyPr/>
                    <a:lstStyle/>
                    <a:p>
                      <a:r>
                        <a:rPr lang="en-US" sz="1200" b="1" u="none" dirty="0"/>
                        <a:t>Adjusted Qualified Education Expenses for taxpayer to take credit*</a:t>
                      </a:r>
                    </a:p>
                  </a:txBody>
                  <a:tcPr/>
                </a:tc>
                <a:extLst>
                  <a:ext uri="{0D108BD9-81ED-4DB2-BD59-A6C34878D82A}">
                    <a16:rowId xmlns:a16="http://schemas.microsoft.com/office/drawing/2014/main" val="10005"/>
                  </a:ext>
                </a:extLst>
              </a:tr>
            </a:tbl>
          </a:graphicData>
        </a:graphic>
      </p:graphicFrame>
      <p:sp>
        <p:nvSpPr>
          <p:cNvPr id="10" name="TextBox 9"/>
          <p:cNvSpPr txBox="1"/>
          <p:nvPr/>
        </p:nvSpPr>
        <p:spPr>
          <a:xfrm>
            <a:off x="433754" y="102632"/>
            <a:ext cx="7795846" cy="461665"/>
          </a:xfrm>
          <a:prstGeom prst="rect">
            <a:avLst/>
          </a:prstGeom>
          <a:noFill/>
        </p:spPr>
        <p:txBody>
          <a:bodyPr wrap="square" rtlCol="0">
            <a:spAutoFit/>
          </a:bodyPr>
          <a:lstStyle/>
          <a:p>
            <a:r>
              <a:rPr lang="en-US" sz="2400" b="1" dirty="0"/>
              <a:t>Additional Example: Qualified education expenses</a:t>
            </a:r>
          </a:p>
        </p:txBody>
      </p:sp>
      <p:sp>
        <p:nvSpPr>
          <p:cNvPr id="3" name="TextBox 2"/>
          <p:cNvSpPr txBox="1"/>
          <p:nvPr/>
        </p:nvSpPr>
        <p:spPr>
          <a:xfrm>
            <a:off x="1295400" y="6210892"/>
            <a:ext cx="6934200" cy="4001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*Please remember the credit has a $2,000 limit, which can be further reduced depending on your income and qualified education expenses.</a:t>
            </a:r>
          </a:p>
        </p:txBody>
      </p:sp>
      <p:sp>
        <p:nvSpPr>
          <p:cNvPr id="9" name="object 7"/>
          <p:cNvSpPr txBox="1">
            <a:spLocks noGrp="1"/>
          </p:cNvSpPr>
          <p:nvPr>
            <p:ph type="sldNum" sz="quarter" idx="7"/>
          </p:nvPr>
        </p:nvSpPr>
        <p:spPr>
          <a:xfrm>
            <a:off x="8730615" y="6564835"/>
            <a:ext cx="221615" cy="177800"/>
          </a:xfrm>
          <a:prstGeom prst="rect">
            <a:avLst/>
          </a:prstGeom>
        </p:spPr>
        <p:txBody>
          <a:bodyPr vert="horz" wrap="square" lIns="0" tIns="0" rIns="0" bIns="0" rtlCol="0">
            <a:spAutoFit/>
          </a:bodyPr>
          <a:lstStyle>
            <a:defPPr>
              <a:defRPr lang="en-US"/>
            </a:defPPr>
            <a:lvl1pPr marL="0" algn="l" defTabSz="914400" rtl="0" eaLnBrk="1" latinLnBrk="0" hangingPunct="1">
              <a:defRPr sz="1200" b="0" i="0" kern="1200">
                <a:solidFill>
                  <a:srgbClr val="B5A788"/>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400">
              <a:lnSpc>
                <a:spcPct val="100000"/>
              </a:lnSpc>
            </a:pPr>
            <a:fld id="{81D60167-4931-47E6-BA6A-407CBD079E47}" type="slidenum">
              <a:rPr lang="en-US" smtClean="0"/>
              <a:pPr marL="25400">
                <a:lnSpc>
                  <a:spcPct val="100000"/>
                </a:lnSpc>
              </a:pPr>
              <a:t>17</a:t>
            </a:fld>
            <a:endParaRPr dirty="0"/>
          </a:p>
        </p:txBody>
      </p:sp>
      <p:pic>
        <p:nvPicPr>
          <p:cNvPr id="6" name="Picture 5">
            <a:extLst>
              <a:ext uri="{FF2B5EF4-FFF2-40B4-BE49-F238E27FC236}">
                <a16:creationId xmlns:a16="http://schemas.microsoft.com/office/drawing/2014/main" id="{3F0155D2-0F42-5A8C-4110-B7471339AEB5}"/>
              </a:ext>
            </a:extLst>
          </p:cNvPr>
          <p:cNvPicPr>
            <a:picLocks noChangeAspect="1"/>
          </p:cNvPicPr>
          <p:nvPr/>
        </p:nvPicPr>
        <p:blipFill>
          <a:blip r:embed="rId3"/>
          <a:stretch>
            <a:fillRect/>
          </a:stretch>
        </p:blipFill>
        <p:spPr>
          <a:xfrm>
            <a:off x="1318329" y="564297"/>
            <a:ext cx="6092121" cy="2841627"/>
          </a:xfrm>
          <a:prstGeom prst="rect">
            <a:avLst/>
          </a:prstGeom>
        </p:spPr>
      </p:pic>
    </p:spTree>
    <p:extLst>
      <p:ext uri="{BB962C8B-B14F-4D97-AF65-F5344CB8AC3E}">
        <p14:creationId xmlns:p14="http://schemas.microsoft.com/office/powerpoint/2010/main" val="4222072459"/>
      </p:ext>
    </p:extLst>
  </p:cSld>
  <p:clrMapOvr>
    <a:masterClrMapping/>
  </p:clrMapOvr>
  <p:transition spd="med">
    <p:blinds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eal_white.eps">
            <a:extLst>
              <a:ext uri="{FF2B5EF4-FFF2-40B4-BE49-F238E27FC236}">
                <a16:creationId xmlns:a16="http://schemas.microsoft.com/office/drawing/2014/main" id="{EBD5779C-228C-EF49-F552-87EF2B115060}"/>
              </a:ext>
            </a:extLst>
          </p:cNvPr>
          <p:cNvPicPr>
            <a:picLocks noChangeAspect="1"/>
          </p:cNvPicPr>
          <p:nvPr/>
        </p:nvPicPr>
        <p:blipFill>
          <a:blip r:embed="rId2"/>
          <a:stretch>
            <a:fillRect/>
          </a:stretch>
        </p:blipFill>
        <p:spPr>
          <a:xfrm>
            <a:off x="484632" y="5779008"/>
            <a:ext cx="624332" cy="624332"/>
          </a:xfrm>
          <a:prstGeom prst="rect">
            <a:avLst/>
          </a:prstGeom>
        </p:spPr>
      </p:pic>
      <p:sp>
        <p:nvSpPr>
          <p:cNvPr id="5" name="Rectangle 4">
            <a:extLst>
              <a:ext uri="{FF2B5EF4-FFF2-40B4-BE49-F238E27FC236}">
                <a16:creationId xmlns:a16="http://schemas.microsoft.com/office/drawing/2014/main" id="{BD6DB62F-E4FA-76B1-EA2A-677D60A540F3}"/>
              </a:ext>
            </a:extLst>
          </p:cNvPr>
          <p:cNvSpPr/>
          <p:nvPr/>
        </p:nvSpPr>
        <p:spPr>
          <a:xfrm>
            <a:off x="0" y="153008"/>
            <a:ext cx="9144000" cy="1446550"/>
          </a:xfrm>
          <a:prstGeom prst="rect">
            <a:avLst/>
          </a:prstGeom>
        </p:spPr>
        <p:txBody>
          <a:bodyPr wrap="square">
            <a:spAutoFit/>
          </a:bodyPr>
          <a:lstStyle/>
          <a:p>
            <a:pPr algn="ctr"/>
            <a:r>
              <a:rPr lang="en-US" sz="4400" b="1" dirty="0">
                <a:solidFill>
                  <a:schemeClr val="bg1"/>
                </a:solidFill>
                <a:latin typeface="Arial" panose="020B0604020202020204" pitchFamily="34" charset="0"/>
                <a:cs typeface="Arial" panose="020B0604020202020204" pitchFamily="34" charset="0"/>
              </a:rPr>
              <a:t>Resources</a:t>
            </a:r>
          </a:p>
          <a:p>
            <a:pPr algn="ctr"/>
            <a:endParaRPr lang="en-US" sz="4400" b="1" dirty="0">
              <a:solidFill>
                <a:schemeClr val="bg1"/>
              </a:solidFill>
              <a:latin typeface="Arial" panose="020B0604020202020204" pitchFamily="34" charset="0"/>
              <a:cs typeface="Arial" panose="020B0604020202020204" pitchFamily="34" charset="0"/>
            </a:endParaRPr>
          </a:p>
        </p:txBody>
      </p:sp>
      <p:sp>
        <p:nvSpPr>
          <p:cNvPr id="6" name="Text Placeholder 9">
            <a:extLst>
              <a:ext uri="{FF2B5EF4-FFF2-40B4-BE49-F238E27FC236}">
                <a16:creationId xmlns:a16="http://schemas.microsoft.com/office/drawing/2014/main" id="{B9DA4E41-1231-12E5-177E-0E617221BD6B}"/>
              </a:ext>
            </a:extLst>
          </p:cNvPr>
          <p:cNvSpPr txBox="1">
            <a:spLocks/>
          </p:cNvSpPr>
          <p:nvPr/>
        </p:nvSpPr>
        <p:spPr>
          <a:xfrm>
            <a:off x="227806" y="985535"/>
            <a:ext cx="8688388" cy="467054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600" kern="1200">
                <a:solidFill>
                  <a:schemeClr val="bg1"/>
                </a:solidFill>
                <a:latin typeface="+mn-lt"/>
                <a:ea typeface="+mn-ea"/>
                <a:cs typeface="Arial" panose="020B0604020202020204" pitchFamily="34" charset="0"/>
              </a:defRPr>
            </a:lvl1pPr>
            <a:lvl2pPr marL="6858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400" kern="1200">
                <a:solidFill>
                  <a:schemeClr val="bg1"/>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200" kern="1200">
                <a:solidFill>
                  <a:schemeClr val="bg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defRPr/>
            </a:pPr>
            <a:endParaRPr lang="en-US" sz="2400" dirty="0">
              <a:solidFill>
                <a:srgbClr val="FFFF00"/>
              </a:solidFill>
              <a:latin typeface="Arial"/>
            </a:endParaRPr>
          </a:p>
          <a:p>
            <a:pPr>
              <a:buClrTx/>
              <a:buFont typeface="Wingdings" panose="05000000000000000000" pitchFamily="2" charset="2"/>
              <a:buChar char="§"/>
              <a:defRPr/>
            </a:pPr>
            <a:r>
              <a:rPr lang="en-US" sz="2000" dirty="0">
                <a:solidFill>
                  <a:srgbClr val="FFFF00"/>
                </a:solidFill>
                <a:latin typeface="Arial"/>
                <a:hlinkClick r:id="rId3"/>
              </a:rPr>
              <a:t>https://www.irs.gov/pub/irs-pdf/p970.pdf</a:t>
            </a:r>
            <a:endParaRPr lang="en-US" sz="2000" dirty="0">
              <a:solidFill>
                <a:srgbClr val="FFFF00"/>
              </a:solidFill>
              <a:latin typeface="Arial"/>
            </a:endParaRPr>
          </a:p>
          <a:p>
            <a:pPr>
              <a:buClrTx/>
              <a:buFont typeface="Wingdings" panose="05000000000000000000" pitchFamily="2" charset="2"/>
              <a:buChar char="§"/>
              <a:defRPr/>
            </a:pPr>
            <a:endParaRPr lang="en-US" sz="2000" dirty="0">
              <a:solidFill>
                <a:srgbClr val="FFFF00"/>
              </a:solidFill>
              <a:latin typeface="Arial"/>
            </a:endParaRPr>
          </a:p>
          <a:p>
            <a:pPr>
              <a:buClrTx/>
              <a:buFont typeface="Wingdings" panose="05000000000000000000" pitchFamily="2" charset="2"/>
              <a:buChar char="§"/>
              <a:defRPr/>
            </a:pPr>
            <a:endParaRPr lang="en-US" sz="2000" dirty="0">
              <a:solidFill>
                <a:srgbClr val="FFFF00"/>
              </a:solidFill>
              <a:latin typeface="Arial"/>
            </a:endParaRPr>
          </a:p>
          <a:p>
            <a:pPr>
              <a:buClrTx/>
              <a:buFont typeface="Wingdings" panose="05000000000000000000" pitchFamily="2" charset="2"/>
              <a:buChar char="§"/>
              <a:defRPr/>
            </a:pPr>
            <a:endParaRPr lang="en-US" sz="2000" dirty="0">
              <a:solidFill>
                <a:srgbClr val="FFFF00"/>
              </a:solidFill>
              <a:latin typeface="Arial"/>
            </a:endParaRPr>
          </a:p>
          <a:p>
            <a:pPr>
              <a:buClrTx/>
              <a:buFont typeface="Wingdings" panose="05000000000000000000" pitchFamily="2" charset="2"/>
              <a:buChar char="§"/>
              <a:defRPr/>
            </a:pPr>
            <a:r>
              <a:rPr lang="en-US" sz="2000" dirty="0">
                <a:solidFill>
                  <a:srgbClr val="FFFF00"/>
                </a:solidFill>
                <a:latin typeface="Arial"/>
              </a:rPr>
              <a:t>Disclaimer</a:t>
            </a:r>
          </a:p>
          <a:p>
            <a:pPr lvl="1">
              <a:buClrTx/>
              <a:buFont typeface="Wingdings" panose="05000000000000000000" pitchFamily="2" charset="2"/>
              <a:buChar char="§"/>
              <a:defRPr/>
            </a:pPr>
            <a:r>
              <a:rPr lang="en-US" sz="1800" dirty="0">
                <a:solidFill>
                  <a:schemeClr val="tx2">
                    <a:lumMod val="20000"/>
                    <a:lumOff val="80000"/>
                  </a:schemeClr>
                </a:solidFill>
                <a:latin typeface="Arial" panose="020B0604020202020204" pitchFamily="34" charset="0"/>
              </a:rPr>
              <a:t>By sharing this publication [or a link to this publication], UC is providing this for educational and informational purposes only. UC does not intend to provide legal or tax advice, nor does the publication contain legal or tax advice. The information should in no way be taken as an indication of future legal or tax results. Accordingly, you should not act on any information provided without consulting competent legal and tax counsel. </a:t>
            </a:r>
          </a:p>
          <a:p>
            <a:pPr>
              <a:buClrTx/>
              <a:defRPr/>
            </a:pPr>
            <a:endParaRPr lang="en-US" sz="2400" dirty="0">
              <a:solidFill>
                <a:srgbClr val="FFFF00"/>
              </a:solidFill>
              <a:latin typeface="Arial"/>
            </a:endParaRPr>
          </a:p>
          <a:p>
            <a:pPr lvl="2">
              <a:buClrTx/>
              <a:defRPr/>
            </a:pPr>
            <a:endParaRPr kumimoji="0" lang="en-US" sz="2000" b="0" i="0" u="none" strike="noStrike" kern="1200" cap="none" spc="0" normalizeH="0" baseline="0" noProof="0" dirty="0">
              <a:ln>
                <a:noFill/>
              </a:ln>
              <a:solidFill>
                <a:srgbClr val="FFFF00"/>
              </a:solidFill>
              <a:effectLst/>
              <a:uLnTx/>
              <a:uFillTx/>
              <a:latin typeface="Arial"/>
            </a:endParaRPr>
          </a:p>
          <a:p>
            <a:pPr marL="0" indent="0">
              <a:buClrTx/>
              <a:buNone/>
              <a:defRPr/>
            </a:pPr>
            <a:r>
              <a:rPr kumimoji="0" lang="en-US" sz="1600" b="0" i="0" u="none" strike="noStrike" kern="1200" cap="none" spc="0" normalizeH="0" baseline="0" noProof="0" dirty="0">
                <a:ln>
                  <a:noFill/>
                </a:ln>
                <a:solidFill>
                  <a:srgbClr val="FFFF00"/>
                </a:solidFill>
                <a:effectLst/>
                <a:uLnTx/>
                <a:uFillTx/>
                <a:latin typeface="Arial"/>
                <a:ea typeface="+mn-ea"/>
                <a:cs typeface="Arial" panose="020B0604020202020204" pitchFamily="34" charset="0"/>
              </a:rPr>
              <a:t>	</a:t>
            </a:r>
          </a:p>
          <a:p>
            <a:pPr marL="0" marR="0" lvl="0" indent="0" algn="l" defTabSz="914400" rtl="0" eaLnBrk="1" fontAlgn="auto" latinLnBrk="0" hangingPunct="1">
              <a:lnSpc>
                <a:spcPct val="100000"/>
              </a:lnSpc>
              <a:spcBef>
                <a:spcPts val="600"/>
              </a:spcBef>
              <a:spcAft>
                <a:spcPts val="400"/>
              </a:spcAft>
              <a:buClr>
                <a:srgbClr val="47C3D3"/>
              </a:buClr>
              <a:buSzTx/>
              <a:buFont typeface="Arial" panose="020B0604020202020204" pitchFamily="34" charset="0"/>
              <a:buNone/>
              <a:tabLst/>
              <a:defRPr/>
            </a:pPr>
            <a:endParaRPr kumimoji="0" lang="en-US" sz="1600" b="0" i="0" u="none" strike="noStrike" kern="1200" cap="none" spc="0" normalizeH="0" baseline="0" noProof="0" dirty="0">
              <a:ln>
                <a:noFill/>
              </a:ln>
              <a:solidFill>
                <a:srgbClr val="FFFF00"/>
              </a:solidFill>
              <a:effectLst/>
              <a:uLnTx/>
              <a:uFillTx/>
              <a:latin typeface="Arial"/>
              <a:ea typeface="+mn-ea"/>
              <a:cs typeface="Arial" panose="020B0604020202020204" pitchFamily="34" charset="0"/>
            </a:endParaRPr>
          </a:p>
        </p:txBody>
      </p:sp>
    </p:spTree>
    <p:extLst>
      <p:ext uri="{BB962C8B-B14F-4D97-AF65-F5344CB8AC3E}">
        <p14:creationId xmlns:p14="http://schemas.microsoft.com/office/powerpoint/2010/main" val="1229676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eal_white.eps">
            <a:extLst>
              <a:ext uri="{FF2B5EF4-FFF2-40B4-BE49-F238E27FC236}">
                <a16:creationId xmlns:a16="http://schemas.microsoft.com/office/drawing/2014/main" id="{EBD5779C-228C-EF49-F552-87EF2B115060}"/>
              </a:ext>
            </a:extLst>
          </p:cNvPr>
          <p:cNvPicPr>
            <a:picLocks noChangeAspect="1"/>
          </p:cNvPicPr>
          <p:nvPr/>
        </p:nvPicPr>
        <p:blipFill>
          <a:blip r:embed="rId2"/>
          <a:stretch>
            <a:fillRect/>
          </a:stretch>
        </p:blipFill>
        <p:spPr>
          <a:xfrm>
            <a:off x="484632" y="5779008"/>
            <a:ext cx="624332" cy="624332"/>
          </a:xfrm>
          <a:prstGeom prst="rect">
            <a:avLst/>
          </a:prstGeom>
        </p:spPr>
      </p:pic>
      <p:sp>
        <p:nvSpPr>
          <p:cNvPr id="5" name="Rectangle 4">
            <a:extLst>
              <a:ext uri="{FF2B5EF4-FFF2-40B4-BE49-F238E27FC236}">
                <a16:creationId xmlns:a16="http://schemas.microsoft.com/office/drawing/2014/main" id="{BD6DB62F-E4FA-76B1-EA2A-677D60A540F3}"/>
              </a:ext>
            </a:extLst>
          </p:cNvPr>
          <p:cNvSpPr/>
          <p:nvPr/>
        </p:nvSpPr>
        <p:spPr>
          <a:xfrm>
            <a:off x="0" y="153008"/>
            <a:ext cx="9144000" cy="769441"/>
          </a:xfrm>
          <a:prstGeom prst="rect">
            <a:avLst/>
          </a:prstGeom>
        </p:spPr>
        <p:txBody>
          <a:bodyPr wrap="square">
            <a:spAutoFit/>
          </a:bodyPr>
          <a:lstStyle/>
          <a:p>
            <a:pPr algn="ctr"/>
            <a:r>
              <a:rPr lang="en-US" sz="4400" b="1" dirty="0">
                <a:solidFill>
                  <a:schemeClr val="bg1"/>
                </a:solidFill>
                <a:latin typeface="Arial" panose="020B0604020202020204" pitchFamily="34" charset="0"/>
                <a:cs typeface="Arial" panose="020B0604020202020204" pitchFamily="34" charset="0"/>
              </a:rPr>
              <a:t>Scope</a:t>
            </a:r>
          </a:p>
        </p:txBody>
      </p:sp>
      <p:sp>
        <p:nvSpPr>
          <p:cNvPr id="6" name="Text Placeholder 9">
            <a:extLst>
              <a:ext uri="{FF2B5EF4-FFF2-40B4-BE49-F238E27FC236}">
                <a16:creationId xmlns:a16="http://schemas.microsoft.com/office/drawing/2014/main" id="{B9DA4E41-1231-12E5-177E-0E617221BD6B}"/>
              </a:ext>
            </a:extLst>
          </p:cNvPr>
          <p:cNvSpPr txBox="1">
            <a:spLocks/>
          </p:cNvSpPr>
          <p:nvPr/>
        </p:nvSpPr>
        <p:spPr>
          <a:xfrm>
            <a:off x="227806" y="985535"/>
            <a:ext cx="8688388" cy="467054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600" kern="1200">
                <a:solidFill>
                  <a:schemeClr val="bg1"/>
                </a:solidFill>
                <a:latin typeface="+mn-lt"/>
                <a:ea typeface="+mn-ea"/>
                <a:cs typeface="Arial" panose="020B0604020202020204" pitchFamily="34" charset="0"/>
              </a:defRPr>
            </a:lvl1pPr>
            <a:lvl2pPr marL="6858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400" kern="1200">
                <a:solidFill>
                  <a:schemeClr val="bg1"/>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200" kern="1200">
                <a:solidFill>
                  <a:schemeClr val="bg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defRPr/>
            </a:pPr>
            <a:endParaRPr lang="en-US" sz="2400" dirty="0">
              <a:solidFill>
                <a:srgbClr val="FFFF00"/>
              </a:solidFill>
              <a:latin typeface="Arial"/>
            </a:endParaRPr>
          </a:p>
          <a:p>
            <a:pPr>
              <a:buClrTx/>
              <a:buFont typeface="Wingdings" panose="05000000000000000000" pitchFamily="2" charset="2"/>
              <a:buChar char="§"/>
              <a:defRPr/>
            </a:pPr>
            <a:r>
              <a:rPr lang="en-US" sz="2400" dirty="0">
                <a:solidFill>
                  <a:srgbClr val="FFFF00"/>
                </a:solidFill>
                <a:latin typeface="Arial"/>
              </a:rPr>
              <a:t>This </a:t>
            </a:r>
            <a:r>
              <a:rPr lang="en-US" sz="2400" spc="-5" dirty="0">
                <a:solidFill>
                  <a:srgbClr val="FFFF00"/>
                </a:solidFill>
                <a:latin typeface="Arial"/>
                <a:cs typeface="Arial"/>
              </a:rPr>
              <a:t>p</a:t>
            </a:r>
            <a:r>
              <a:rPr lang="en-US" sz="2400" dirty="0">
                <a:solidFill>
                  <a:srgbClr val="FFFF00"/>
                </a:solidFill>
                <a:latin typeface="Arial"/>
                <a:cs typeface="Arial"/>
              </a:rPr>
              <a:t>r</a:t>
            </a:r>
            <a:r>
              <a:rPr lang="en-US" sz="2400" spc="-5" dirty="0">
                <a:solidFill>
                  <a:srgbClr val="FFFF00"/>
                </a:solidFill>
                <a:latin typeface="Arial"/>
                <a:cs typeface="Arial"/>
              </a:rPr>
              <a:t>e</a:t>
            </a:r>
            <a:r>
              <a:rPr lang="en-US" sz="2400" spc="5" dirty="0">
                <a:solidFill>
                  <a:srgbClr val="FFFF00"/>
                </a:solidFill>
                <a:latin typeface="Arial"/>
                <a:cs typeface="Arial"/>
              </a:rPr>
              <a:t>s</a:t>
            </a:r>
            <a:r>
              <a:rPr lang="en-US" sz="2400" spc="-5" dirty="0">
                <a:solidFill>
                  <a:srgbClr val="FFFF00"/>
                </a:solidFill>
                <a:latin typeface="Arial"/>
                <a:cs typeface="Arial"/>
              </a:rPr>
              <a:t>en</a:t>
            </a:r>
            <a:r>
              <a:rPr lang="en-US" sz="2400" spc="5" dirty="0">
                <a:solidFill>
                  <a:srgbClr val="FFFF00"/>
                </a:solidFill>
                <a:latin typeface="Arial"/>
                <a:cs typeface="Arial"/>
              </a:rPr>
              <a:t>t</a:t>
            </a:r>
            <a:r>
              <a:rPr lang="en-US" sz="2400" spc="-5" dirty="0">
                <a:solidFill>
                  <a:srgbClr val="FFFF00"/>
                </a:solidFill>
                <a:latin typeface="Arial"/>
                <a:cs typeface="Arial"/>
              </a:rPr>
              <a:t>a</a:t>
            </a:r>
            <a:r>
              <a:rPr lang="en-US" sz="2400" spc="5" dirty="0">
                <a:solidFill>
                  <a:srgbClr val="FFFF00"/>
                </a:solidFill>
                <a:latin typeface="Arial"/>
                <a:cs typeface="Arial"/>
              </a:rPr>
              <a:t>t</a:t>
            </a:r>
            <a:r>
              <a:rPr lang="en-US" sz="2400" dirty="0">
                <a:solidFill>
                  <a:srgbClr val="FFFF00"/>
                </a:solidFill>
                <a:latin typeface="Arial"/>
                <a:cs typeface="Arial"/>
              </a:rPr>
              <a:t>i</a:t>
            </a:r>
            <a:r>
              <a:rPr lang="en-US" sz="2400" spc="-5" dirty="0">
                <a:solidFill>
                  <a:srgbClr val="FFFF00"/>
                </a:solidFill>
                <a:latin typeface="Arial"/>
                <a:cs typeface="Arial"/>
              </a:rPr>
              <a:t>o</a:t>
            </a:r>
            <a:r>
              <a:rPr lang="en-US" sz="2400" dirty="0">
                <a:solidFill>
                  <a:srgbClr val="FFFF00"/>
                </a:solidFill>
                <a:latin typeface="Arial"/>
                <a:cs typeface="Arial"/>
              </a:rPr>
              <a:t>n</a:t>
            </a:r>
            <a:r>
              <a:rPr lang="en-US" sz="2400" spc="-10" dirty="0">
                <a:solidFill>
                  <a:srgbClr val="FFFF00"/>
                </a:solidFill>
                <a:latin typeface="Arial"/>
                <a:cs typeface="Arial"/>
              </a:rPr>
              <a:t> </a:t>
            </a:r>
            <a:r>
              <a:rPr lang="en-US" sz="2400" spc="-5" dirty="0">
                <a:solidFill>
                  <a:srgbClr val="FFFF00"/>
                </a:solidFill>
                <a:latin typeface="Arial"/>
                <a:cs typeface="Arial"/>
              </a:rPr>
              <a:t>is intended for </a:t>
            </a:r>
            <a:r>
              <a:rPr lang="en-US" sz="2400" spc="-10" dirty="0">
                <a:solidFill>
                  <a:srgbClr val="FFFF00"/>
                </a:solidFill>
                <a:latin typeface="Arial"/>
                <a:cs typeface="Arial"/>
              </a:rPr>
              <a:t>U</a:t>
            </a:r>
            <a:r>
              <a:rPr lang="en-US" sz="2400" dirty="0">
                <a:solidFill>
                  <a:srgbClr val="FFFF00"/>
                </a:solidFill>
                <a:latin typeface="Arial"/>
                <a:cs typeface="Arial"/>
              </a:rPr>
              <a:t>C graduate </a:t>
            </a:r>
            <a:r>
              <a:rPr lang="en-US" sz="2400" spc="5" dirty="0">
                <a:solidFill>
                  <a:srgbClr val="FFFF00"/>
                </a:solidFill>
                <a:latin typeface="Arial"/>
                <a:cs typeface="Arial"/>
              </a:rPr>
              <a:t>st</a:t>
            </a:r>
            <a:r>
              <a:rPr lang="en-US" sz="2400" spc="-5" dirty="0">
                <a:solidFill>
                  <a:srgbClr val="FFFF00"/>
                </a:solidFill>
                <a:latin typeface="Arial"/>
                <a:cs typeface="Arial"/>
              </a:rPr>
              <a:t>uden</a:t>
            </a:r>
            <a:r>
              <a:rPr lang="en-US" sz="2400" spc="5" dirty="0">
                <a:solidFill>
                  <a:srgbClr val="FFFF00"/>
                </a:solidFill>
                <a:latin typeface="Arial"/>
                <a:cs typeface="Arial"/>
              </a:rPr>
              <a:t>t</a:t>
            </a:r>
            <a:r>
              <a:rPr lang="en-US" sz="2400" dirty="0">
                <a:solidFill>
                  <a:srgbClr val="FFFF00"/>
                </a:solidFill>
                <a:latin typeface="Arial"/>
                <a:cs typeface="Arial"/>
              </a:rPr>
              <a:t>s</a:t>
            </a:r>
          </a:p>
          <a:p>
            <a:pPr>
              <a:buClrTx/>
              <a:buFont typeface="Wingdings" panose="05000000000000000000" pitchFamily="2" charset="2"/>
              <a:buChar char="§"/>
              <a:defRPr/>
            </a:pPr>
            <a:endParaRPr lang="en-US" sz="2400" dirty="0">
              <a:solidFill>
                <a:srgbClr val="FFFF00"/>
              </a:solidFill>
              <a:latin typeface="Arial"/>
              <a:cs typeface="Arial"/>
            </a:endParaRPr>
          </a:p>
          <a:p>
            <a:pPr>
              <a:buClrTx/>
              <a:buFont typeface="Wingdings" panose="05000000000000000000" pitchFamily="2" charset="2"/>
              <a:buChar char="§"/>
              <a:defRPr/>
            </a:pPr>
            <a:r>
              <a:rPr lang="en-US" sz="2400" spc="-10" dirty="0">
                <a:solidFill>
                  <a:srgbClr val="FFFF00"/>
                </a:solidFill>
                <a:latin typeface="Arial"/>
                <a:cs typeface="Arial"/>
              </a:rPr>
              <a:t>T</a:t>
            </a:r>
            <a:r>
              <a:rPr lang="en-US" sz="2400" spc="-5" dirty="0">
                <a:solidFill>
                  <a:srgbClr val="FFFF00"/>
                </a:solidFill>
                <a:latin typeface="Arial"/>
                <a:cs typeface="Arial"/>
              </a:rPr>
              <a:t>h</a:t>
            </a:r>
            <a:r>
              <a:rPr lang="en-US" sz="2400" dirty="0">
                <a:solidFill>
                  <a:srgbClr val="FFFF00"/>
                </a:solidFill>
                <a:latin typeface="Arial"/>
                <a:cs typeface="Arial"/>
              </a:rPr>
              <a:t>is is </a:t>
            </a:r>
            <a:r>
              <a:rPr lang="en-US" sz="2400" spc="-5" dirty="0">
                <a:solidFill>
                  <a:srgbClr val="FFFF00"/>
                </a:solidFill>
                <a:latin typeface="Arial"/>
                <a:cs typeface="Arial"/>
              </a:rPr>
              <a:t>no</a:t>
            </a:r>
            <a:r>
              <a:rPr lang="en-US" sz="2400" dirty="0">
                <a:solidFill>
                  <a:srgbClr val="FFFF00"/>
                </a:solidFill>
                <a:latin typeface="Arial"/>
                <a:cs typeface="Arial"/>
              </a:rPr>
              <a:t>t</a:t>
            </a:r>
            <a:r>
              <a:rPr lang="en-US" sz="2400" spc="10" dirty="0">
                <a:solidFill>
                  <a:srgbClr val="FFFF00"/>
                </a:solidFill>
                <a:latin typeface="Arial"/>
                <a:cs typeface="Arial"/>
              </a:rPr>
              <a:t> </a:t>
            </a:r>
            <a:r>
              <a:rPr lang="en-US" sz="2400" dirty="0">
                <a:solidFill>
                  <a:srgbClr val="FFFF00"/>
                </a:solidFill>
                <a:latin typeface="Arial"/>
                <a:cs typeface="Arial"/>
              </a:rPr>
              <a:t>i</a:t>
            </a:r>
            <a:r>
              <a:rPr lang="en-US" sz="2400" spc="-5" dirty="0">
                <a:solidFill>
                  <a:srgbClr val="FFFF00"/>
                </a:solidFill>
                <a:latin typeface="Arial"/>
                <a:cs typeface="Arial"/>
              </a:rPr>
              <a:t>n</a:t>
            </a:r>
            <a:r>
              <a:rPr lang="en-US" sz="2400" spc="5" dirty="0">
                <a:solidFill>
                  <a:srgbClr val="FFFF00"/>
                </a:solidFill>
                <a:latin typeface="Arial"/>
                <a:cs typeface="Arial"/>
              </a:rPr>
              <a:t>t</a:t>
            </a:r>
            <a:r>
              <a:rPr lang="en-US" sz="2400" spc="-5" dirty="0">
                <a:solidFill>
                  <a:srgbClr val="FFFF00"/>
                </a:solidFill>
                <a:latin typeface="Arial"/>
                <a:cs typeface="Arial"/>
              </a:rPr>
              <a:t>ende</a:t>
            </a:r>
            <a:r>
              <a:rPr lang="en-US" sz="2400" dirty="0">
                <a:solidFill>
                  <a:srgbClr val="FFFF00"/>
                </a:solidFill>
                <a:latin typeface="Arial"/>
                <a:cs typeface="Arial"/>
              </a:rPr>
              <a:t>d</a:t>
            </a:r>
            <a:r>
              <a:rPr lang="en-US" sz="2400" spc="-10" dirty="0">
                <a:solidFill>
                  <a:srgbClr val="FFFF00"/>
                </a:solidFill>
                <a:latin typeface="Arial"/>
                <a:cs typeface="Arial"/>
              </a:rPr>
              <a:t> </a:t>
            </a:r>
            <a:r>
              <a:rPr lang="en-US" sz="2400" spc="5" dirty="0">
                <a:solidFill>
                  <a:srgbClr val="FFFF00"/>
                </a:solidFill>
                <a:latin typeface="Arial"/>
                <a:cs typeface="Arial"/>
              </a:rPr>
              <a:t>t</a:t>
            </a:r>
            <a:r>
              <a:rPr lang="en-US" sz="2400" dirty="0">
                <a:solidFill>
                  <a:srgbClr val="FFFF00"/>
                </a:solidFill>
                <a:latin typeface="Arial"/>
                <a:cs typeface="Arial"/>
              </a:rPr>
              <a:t>o</a:t>
            </a:r>
            <a:r>
              <a:rPr lang="en-US" sz="2400" spc="-10" dirty="0">
                <a:solidFill>
                  <a:srgbClr val="FFFF00"/>
                </a:solidFill>
                <a:latin typeface="Arial"/>
                <a:cs typeface="Arial"/>
              </a:rPr>
              <a:t> </a:t>
            </a:r>
            <a:r>
              <a:rPr lang="en-US" sz="2400" spc="-5" dirty="0">
                <a:solidFill>
                  <a:srgbClr val="FFFF00"/>
                </a:solidFill>
                <a:latin typeface="Arial"/>
                <a:cs typeface="Arial"/>
              </a:rPr>
              <a:t>p</a:t>
            </a:r>
            <a:r>
              <a:rPr lang="en-US" sz="2400" dirty="0">
                <a:solidFill>
                  <a:srgbClr val="FFFF00"/>
                </a:solidFill>
                <a:latin typeface="Arial"/>
                <a:cs typeface="Arial"/>
              </a:rPr>
              <a:t>r</a:t>
            </a:r>
            <a:r>
              <a:rPr lang="en-US" sz="2400" spc="-5" dirty="0">
                <a:solidFill>
                  <a:srgbClr val="FFFF00"/>
                </a:solidFill>
                <a:latin typeface="Arial"/>
                <a:cs typeface="Arial"/>
              </a:rPr>
              <a:t>o</a:t>
            </a:r>
            <a:r>
              <a:rPr lang="en-US" sz="2400" spc="5" dirty="0">
                <a:solidFill>
                  <a:srgbClr val="FFFF00"/>
                </a:solidFill>
                <a:latin typeface="Arial"/>
                <a:cs typeface="Arial"/>
              </a:rPr>
              <a:t>v</a:t>
            </a:r>
            <a:r>
              <a:rPr lang="en-US" sz="2400" dirty="0">
                <a:solidFill>
                  <a:srgbClr val="FFFF00"/>
                </a:solidFill>
                <a:latin typeface="Arial"/>
                <a:cs typeface="Arial"/>
              </a:rPr>
              <a:t>i</a:t>
            </a:r>
            <a:r>
              <a:rPr lang="en-US" sz="2400" spc="-5" dirty="0">
                <a:solidFill>
                  <a:srgbClr val="FFFF00"/>
                </a:solidFill>
                <a:latin typeface="Arial"/>
                <a:cs typeface="Arial"/>
              </a:rPr>
              <a:t>d</a:t>
            </a:r>
            <a:r>
              <a:rPr lang="en-US" sz="2400" dirty="0">
                <a:solidFill>
                  <a:srgbClr val="FFFF00"/>
                </a:solidFill>
                <a:latin typeface="Arial"/>
                <a:cs typeface="Arial"/>
              </a:rPr>
              <a:t>e</a:t>
            </a:r>
            <a:r>
              <a:rPr lang="en-US" sz="2400" spc="-10" dirty="0">
                <a:solidFill>
                  <a:srgbClr val="FFFF00"/>
                </a:solidFill>
                <a:latin typeface="Arial"/>
                <a:cs typeface="Arial"/>
              </a:rPr>
              <a:t> </a:t>
            </a:r>
            <a:r>
              <a:rPr lang="en-US" sz="2400" spc="5" dirty="0">
                <a:solidFill>
                  <a:srgbClr val="FFFF00"/>
                </a:solidFill>
                <a:latin typeface="Arial"/>
                <a:cs typeface="Arial"/>
              </a:rPr>
              <a:t>t</a:t>
            </a:r>
            <a:r>
              <a:rPr lang="en-US" sz="2400" spc="-5" dirty="0">
                <a:solidFill>
                  <a:srgbClr val="FFFF00"/>
                </a:solidFill>
                <a:latin typeface="Arial"/>
                <a:cs typeface="Arial"/>
              </a:rPr>
              <a:t>a</a:t>
            </a:r>
            <a:r>
              <a:rPr lang="en-US" sz="2400" dirty="0">
                <a:solidFill>
                  <a:srgbClr val="FFFF00"/>
                </a:solidFill>
                <a:latin typeface="Arial"/>
                <a:cs typeface="Arial"/>
              </a:rPr>
              <a:t>x</a:t>
            </a:r>
            <a:r>
              <a:rPr lang="en-US" sz="2400" spc="-15" dirty="0">
                <a:solidFill>
                  <a:srgbClr val="FFFF00"/>
                </a:solidFill>
                <a:latin typeface="Arial"/>
                <a:cs typeface="Arial"/>
              </a:rPr>
              <a:t> </a:t>
            </a:r>
            <a:r>
              <a:rPr lang="en-US" sz="2400" spc="-5" dirty="0">
                <a:solidFill>
                  <a:srgbClr val="FFFF00"/>
                </a:solidFill>
                <a:latin typeface="Arial"/>
                <a:cs typeface="Arial"/>
              </a:rPr>
              <a:t>ad</a:t>
            </a:r>
            <a:r>
              <a:rPr lang="en-US" sz="2400" spc="5" dirty="0">
                <a:solidFill>
                  <a:srgbClr val="FFFF00"/>
                </a:solidFill>
                <a:latin typeface="Arial"/>
                <a:cs typeface="Arial"/>
              </a:rPr>
              <a:t>v</a:t>
            </a:r>
            <a:r>
              <a:rPr lang="en-US" sz="2400" dirty="0">
                <a:solidFill>
                  <a:srgbClr val="FFFF00"/>
                </a:solidFill>
                <a:latin typeface="Arial"/>
                <a:cs typeface="Arial"/>
              </a:rPr>
              <a:t>i</a:t>
            </a:r>
            <a:r>
              <a:rPr lang="en-US" sz="2400" spc="5" dirty="0">
                <a:solidFill>
                  <a:srgbClr val="FFFF00"/>
                </a:solidFill>
                <a:latin typeface="Arial"/>
                <a:cs typeface="Arial"/>
              </a:rPr>
              <a:t>c</a:t>
            </a:r>
            <a:r>
              <a:rPr lang="en-US" sz="2400" spc="-5" dirty="0">
                <a:solidFill>
                  <a:srgbClr val="FFFF00"/>
                </a:solidFill>
                <a:latin typeface="Arial"/>
                <a:cs typeface="Arial"/>
              </a:rPr>
              <a:t>e</a:t>
            </a:r>
            <a:r>
              <a:rPr lang="en-US" sz="2400" dirty="0">
                <a:solidFill>
                  <a:srgbClr val="FFFF00"/>
                </a:solidFill>
                <a:latin typeface="Arial"/>
                <a:cs typeface="Arial"/>
              </a:rPr>
              <a:t>;</a:t>
            </a:r>
            <a:r>
              <a:rPr lang="en-US" sz="2400" spc="-15" dirty="0">
                <a:solidFill>
                  <a:srgbClr val="FFFF00"/>
                </a:solidFill>
                <a:latin typeface="Arial"/>
                <a:cs typeface="Arial"/>
              </a:rPr>
              <a:t> </a:t>
            </a:r>
            <a:r>
              <a:rPr lang="en-US" sz="2400" dirty="0">
                <a:solidFill>
                  <a:srgbClr val="FFFF00"/>
                </a:solidFill>
                <a:latin typeface="Arial"/>
                <a:cs typeface="Arial"/>
              </a:rPr>
              <a:t>it</a:t>
            </a:r>
            <a:r>
              <a:rPr lang="en-US" sz="2400" spc="-5" dirty="0">
                <a:solidFill>
                  <a:srgbClr val="FFFF00"/>
                </a:solidFill>
                <a:latin typeface="Arial"/>
                <a:cs typeface="Arial"/>
              </a:rPr>
              <a:t> </a:t>
            </a:r>
            <a:r>
              <a:rPr lang="en-US" sz="2400" dirty="0">
                <a:solidFill>
                  <a:srgbClr val="FFFF00"/>
                </a:solidFill>
                <a:latin typeface="Arial"/>
                <a:cs typeface="Arial"/>
              </a:rPr>
              <a:t>is i</a:t>
            </a:r>
            <a:r>
              <a:rPr lang="en-US" sz="2400" spc="-5" dirty="0">
                <a:solidFill>
                  <a:srgbClr val="FFFF00"/>
                </a:solidFill>
                <a:latin typeface="Arial"/>
                <a:cs typeface="Arial"/>
              </a:rPr>
              <a:t>n</a:t>
            </a:r>
            <a:r>
              <a:rPr lang="en-US" sz="2400" spc="5" dirty="0">
                <a:solidFill>
                  <a:srgbClr val="FFFF00"/>
                </a:solidFill>
                <a:latin typeface="Arial"/>
                <a:cs typeface="Arial"/>
              </a:rPr>
              <a:t>f</a:t>
            </a:r>
            <a:r>
              <a:rPr lang="en-US" sz="2400" spc="-5" dirty="0">
                <a:solidFill>
                  <a:srgbClr val="FFFF00"/>
                </a:solidFill>
                <a:latin typeface="Arial"/>
                <a:cs typeface="Arial"/>
              </a:rPr>
              <a:t>o</a:t>
            </a:r>
            <a:r>
              <a:rPr lang="en-US" sz="2400" dirty="0">
                <a:solidFill>
                  <a:srgbClr val="FFFF00"/>
                </a:solidFill>
                <a:latin typeface="Arial"/>
                <a:cs typeface="Arial"/>
              </a:rPr>
              <a:t>r</a:t>
            </a:r>
            <a:r>
              <a:rPr lang="en-US" sz="2400" spc="-10" dirty="0">
                <a:solidFill>
                  <a:srgbClr val="FFFF00"/>
                </a:solidFill>
                <a:latin typeface="Arial"/>
                <a:cs typeface="Arial"/>
              </a:rPr>
              <a:t>m</a:t>
            </a:r>
            <a:r>
              <a:rPr lang="en-US" sz="2400" spc="-5" dirty="0">
                <a:solidFill>
                  <a:srgbClr val="FFFF00"/>
                </a:solidFill>
                <a:latin typeface="Arial"/>
                <a:cs typeface="Arial"/>
              </a:rPr>
              <a:t>a</a:t>
            </a:r>
            <a:r>
              <a:rPr lang="en-US" sz="2400" spc="5" dirty="0">
                <a:solidFill>
                  <a:srgbClr val="FFFF00"/>
                </a:solidFill>
                <a:latin typeface="Arial"/>
                <a:cs typeface="Arial"/>
              </a:rPr>
              <a:t>t</a:t>
            </a:r>
            <a:r>
              <a:rPr lang="en-US" sz="2400" dirty="0">
                <a:solidFill>
                  <a:srgbClr val="FFFF00"/>
                </a:solidFill>
                <a:latin typeface="Arial"/>
                <a:cs typeface="Arial"/>
              </a:rPr>
              <a:t>i</a:t>
            </a:r>
            <a:r>
              <a:rPr lang="en-US" sz="2400" spc="-5" dirty="0">
                <a:solidFill>
                  <a:srgbClr val="FFFF00"/>
                </a:solidFill>
                <a:latin typeface="Arial"/>
                <a:cs typeface="Arial"/>
              </a:rPr>
              <a:t>ona</a:t>
            </a:r>
            <a:r>
              <a:rPr lang="en-US" sz="2400" dirty="0">
                <a:solidFill>
                  <a:srgbClr val="FFFF00"/>
                </a:solidFill>
                <a:latin typeface="Arial"/>
                <a:cs typeface="Arial"/>
              </a:rPr>
              <a:t>l</a:t>
            </a:r>
            <a:r>
              <a:rPr lang="en-US" sz="2400" spc="-5" dirty="0">
                <a:solidFill>
                  <a:srgbClr val="FFFF00"/>
                </a:solidFill>
                <a:latin typeface="Arial"/>
                <a:cs typeface="Arial"/>
              </a:rPr>
              <a:t> on</a:t>
            </a:r>
            <a:r>
              <a:rPr lang="en-US" sz="2400" dirty="0">
                <a:solidFill>
                  <a:srgbClr val="FFFF00"/>
                </a:solidFill>
                <a:latin typeface="Arial"/>
                <a:cs typeface="Arial"/>
              </a:rPr>
              <a:t>ly </a:t>
            </a:r>
            <a:r>
              <a:rPr lang="en-US" sz="2400" spc="-5" dirty="0">
                <a:solidFill>
                  <a:srgbClr val="FFFF00"/>
                </a:solidFill>
                <a:latin typeface="Arial"/>
                <a:cs typeface="Arial"/>
              </a:rPr>
              <a:t>an</a:t>
            </a:r>
            <a:r>
              <a:rPr lang="en-US" sz="2400" dirty="0">
                <a:solidFill>
                  <a:srgbClr val="FFFF00"/>
                </a:solidFill>
                <a:latin typeface="Arial"/>
                <a:cs typeface="Arial"/>
              </a:rPr>
              <a:t>d </a:t>
            </a:r>
            <a:r>
              <a:rPr lang="en-US" sz="2400" spc="-5" dirty="0">
                <a:solidFill>
                  <a:srgbClr val="FFFF00"/>
                </a:solidFill>
                <a:latin typeface="Arial"/>
                <a:cs typeface="Arial"/>
              </a:rPr>
              <a:t>po</a:t>
            </a:r>
            <a:r>
              <a:rPr lang="en-US" sz="2400" dirty="0">
                <a:solidFill>
                  <a:srgbClr val="FFFF00"/>
                </a:solidFill>
                <a:latin typeface="Arial"/>
                <a:cs typeface="Arial"/>
              </a:rPr>
              <a:t>i</a:t>
            </a:r>
            <a:r>
              <a:rPr lang="en-US" sz="2400" spc="-5" dirty="0">
                <a:solidFill>
                  <a:srgbClr val="FFFF00"/>
                </a:solidFill>
                <a:latin typeface="Arial"/>
                <a:cs typeface="Arial"/>
              </a:rPr>
              <a:t>n</a:t>
            </a:r>
            <a:r>
              <a:rPr lang="en-US" sz="2400" spc="5" dirty="0">
                <a:solidFill>
                  <a:srgbClr val="FFFF00"/>
                </a:solidFill>
                <a:latin typeface="Arial"/>
                <a:cs typeface="Arial"/>
              </a:rPr>
              <a:t>t</a:t>
            </a:r>
            <a:r>
              <a:rPr lang="en-US" sz="2400" dirty="0">
                <a:solidFill>
                  <a:srgbClr val="FFFF00"/>
                </a:solidFill>
                <a:latin typeface="Arial"/>
                <a:cs typeface="Arial"/>
              </a:rPr>
              <a:t>s</a:t>
            </a:r>
            <a:r>
              <a:rPr lang="en-US" sz="2400" spc="-15" dirty="0">
                <a:solidFill>
                  <a:srgbClr val="FFFF00"/>
                </a:solidFill>
                <a:latin typeface="Arial"/>
                <a:cs typeface="Arial"/>
              </a:rPr>
              <a:t> </a:t>
            </a:r>
            <a:r>
              <a:rPr lang="en-US" sz="2400" spc="5" dirty="0">
                <a:solidFill>
                  <a:srgbClr val="FFFF00"/>
                </a:solidFill>
                <a:latin typeface="Arial"/>
                <a:cs typeface="Arial"/>
              </a:rPr>
              <a:t>t</a:t>
            </a:r>
            <a:r>
              <a:rPr lang="en-US" sz="2400" dirty="0">
                <a:solidFill>
                  <a:srgbClr val="FFFF00"/>
                </a:solidFill>
                <a:latin typeface="Arial"/>
                <a:cs typeface="Arial"/>
              </a:rPr>
              <a:t>o</a:t>
            </a:r>
            <a:r>
              <a:rPr lang="en-US" sz="2400" spc="-10" dirty="0">
                <a:solidFill>
                  <a:srgbClr val="FFFF00"/>
                </a:solidFill>
                <a:latin typeface="Arial"/>
                <a:cs typeface="Arial"/>
              </a:rPr>
              <a:t> </a:t>
            </a:r>
            <a:r>
              <a:rPr lang="en-US" sz="2400" spc="-5" dirty="0">
                <a:solidFill>
                  <a:srgbClr val="FFFF00"/>
                </a:solidFill>
                <a:latin typeface="Arial"/>
                <a:cs typeface="Arial"/>
              </a:rPr>
              <a:t>pub</a:t>
            </a:r>
            <a:r>
              <a:rPr lang="en-US" sz="2400" dirty="0">
                <a:solidFill>
                  <a:srgbClr val="FFFF00"/>
                </a:solidFill>
                <a:latin typeface="Arial"/>
                <a:cs typeface="Arial"/>
              </a:rPr>
              <a:t>li</a:t>
            </a:r>
            <a:r>
              <a:rPr lang="en-US" sz="2400" spc="5" dirty="0">
                <a:solidFill>
                  <a:srgbClr val="FFFF00"/>
                </a:solidFill>
                <a:latin typeface="Arial"/>
                <a:cs typeface="Arial"/>
              </a:rPr>
              <a:t>s</a:t>
            </a:r>
            <a:r>
              <a:rPr lang="en-US" sz="2400" spc="-5" dirty="0">
                <a:solidFill>
                  <a:srgbClr val="FFFF00"/>
                </a:solidFill>
                <a:latin typeface="Arial"/>
                <a:cs typeface="Arial"/>
              </a:rPr>
              <a:t>he</a:t>
            </a:r>
            <a:r>
              <a:rPr lang="en-US" sz="2400" dirty="0">
                <a:solidFill>
                  <a:srgbClr val="FFFF00"/>
                </a:solidFill>
                <a:latin typeface="Arial"/>
                <a:cs typeface="Arial"/>
              </a:rPr>
              <a:t>d r</a:t>
            </a:r>
            <a:r>
              <a:rPr lang="en-US" sz="2400" spc="-5" dirty="0">
                <a:solidFill>
                  <a:srgbClr val="FFFF00"/>
                </a:solidFill>
                <a:latin typeface="Arial"/>
                <a:cs typeface="Arial"/>
              </a:rPr>
              <a:t>e</a:t>
            </a:r>
            <a:r>
              <a:rPr lang="en-US" sz="2400" spc="5" dirty="0">
                <a:solidFill>
                  <a:srgbClr val="FFFF00"/>
                </a:solidFill>
                <a:latin typeface="Arial"/>
                <a:cs typeface="Arial"/>
              </a:rPr>
              <a:t>s</a:t>
            </a:r>
            <a:r>
              <a:rPr lang="en-US" sz="2400" spc="-5" dirty="0">
                <a:solidFill>
                  <a:srgbClr val="FFFF00"/>
                </a:solidFill>
                <a:latin typeface="Arial"/>
                <a:cs typeface="Arial"/>
              </a:rPr>
              <a:t>ou</a:t>
            </a:r>
            <a:r>
              <a:rPr lang="en-US" sz="2400" dirty="0">
                <a:solidFill>
                  <a:srgbClr val="FFFF00"/>
                </a:solidFill>
                <a:latin typeface="Arial"/>
                <a:cs typeface="Arial"/>
              </a:rPr>
              <a:t>r</a:t>
            </a:r>
            <a:r>
              <a:rPr lang="en-US" sz="2400" spc="5" dirty="0">
                <a:solidFill>
                  <a:srgbClr val="FFFF00"/>
                </a:solidFill>
                <a:latin typeface="Arial"/>
                <a:cs typeface="Arial"/>
              </a:rPr>
              <a:t>c</a:t>
            </a:r>
            <a:r>
              <a:rPr lang="en-US" sz="2400" spc="-5" dirty="0">
                <a:solidFill>
                  <a:srgbClr val="FFFF00"/>
                </a:solidFill>
                <a:latin typeface="Arial"/>
                <a:cs typeface="Arial"/>
              </a:rPr>
              <a:t>e</a:t>
            </a:r>
            <a:r>
              <a:rPr lang="en-US" sz="2400" dirty="0">
                <a:solidFill>
                  <a:srgbClr val="FFFF00"/>
                </a:solidFill>
                <a:latin typeface="Arial"/>
                <a:cs typeface="Arial"/>
              </a:rPr>
              <a:t>s</a:t>
            </a:r>
            <a:r>
              <a:rPr lang="en-US" sz="2400" spc="-15" dirty="0">
                <a:solidFill>
                  <a:srgbClr val="FFFF00"/>
                </a:solidFill>
                <a:latin typeface="Arial"/>
                <a:cs typeface="Arial"/>
              </a:rPr>
              <a:t> </a:t>
            </a:r>
            <a:r>
              <a:rPr lang="en-US" sz="2400" spc="5" dirty="0">
                <a:solidFill>
                  <a:srgbClr val="FFFF00"/>
                </a:solidFill>
                <a:latin typeface="Arial"/>
                <a:cs typeface="Arial"/>
              </a:rPr>
              <a:t>s</a:t>
            </a:r>
            <a:r>
              <a:rPr lang="en-US" sz="2400" spc="-5" dirty="0">
                <a:solidFill>
                  <a:srgbClr val="FFFF00"/>
                </a:solidFill>
                <a:latin typeface="Arial"/>
                <a:cs typeface="Arial"/>
              </a:rPr>
              <a:t>u</a:t>
            </a:r>
            <a:r>
              <a:rPr lang="en-US" sz="2400" spc="5" dirty="0">
                <a:solidFill>
                  <a:srgbClr val="FFFF00"/>
                </a:solidFill>
                <a:latin typeface="Arial"/>
                <a:cs typeface="Arial"/>
              </a:rPr>
              <a:t>c</a:t>
            </a:r>
            <a:r>
              <a:rPr lang="en-US" sz="2400" dirty="0">
                <a:solidFill>
                  <a:srgbClr val="FFFF00"/>
                </a:solidFill>
                <a:latin typeface="Arial"/>
                <a:cs typeface="Arial"/>
              </a:rPr>
              <a:t>h</a:t>
            </a:r>
            <a:r>
              <a:rPr lang="en-US" sz="2400" spc="-10" dirty="0">
                <a:solidFill>
                  <a:srgbClr val="FFFF00"/>
                </a:solidFill>
                <a:latin typeface="Arial"/>
                <a:cs typeface="Arial"/>
              </a:rPr>
              <a:t> </a:t>
            </a:r>
            <a:r>
              <a:rPr lang="en-US" sz="2400" spc="-5" dirty="0">
                <a:solidFill>
                  <a:srgbClr val="FFFF00"/>
                </a:solidFill>
                <a:latin typeface="Arial"/>
                <a:cs typeface="Arial"/>
              </a:rPr>
              <a:t>a</a:t>
            </a:r>
            <a:r>
              <a:rPr lang="en-US" sz="2400" dirty="0">
                <a:solidFill>
                  <a:srgbClr val="FFFF00"/>
                </a:solidFill>
                <a:latin typeface="Arial"/>
                <a:cs typeface="Arial"/>
              </a:rPr>
              <a:t>s </a:t>
            </a:r>
            <a:r>
              <a:rPr lang="en-US" sz="2400" spc="5" dirty="0">
                <a:solidFill>
                  <a:srgbClr val="FFFF00"/>
                </a:solidFill>
                <a:latin typeface="Arial"/>
                <a:cs typeface="Arial"/>
              </a:rPr>
              <a:t>t</a:t>
            </a:r>
            <a:r>
              <a:rPr lang="en-US" sz="2400" spc="-5" dirty="0">
                <a:solidFill>
                  <a:srgbClr val="FFFF00"/>
                </a:solidFill>
                <a:latin typeface="Arial"/>
                <a:cs typeface="Arial"/>
              </a:rPr>
              <a:t>h</a:t>
            </a:r>
            <a:r>
              <a:rPr lang="en-US" sz="2400" dirty="0">
                <a:solidFill>
                  <a:srgbClr val="FFFF00"/>
                </a:solidFill>
                <a:latin typeface="Arial"/>
                <a:cs typeface="Arial"/>
              </a:rPr>
              <a:t>e</a:t>
            </a:r>
            <a:r>
              <a:rPr lang="en-US" sz="2400" spc="-10" dirty="0">
                <a:solidFill>
                  <a:srgbClr val="FFFF00"/>
                </a:solidFill>
                <a:latin typeface="Arial"/>
                <a:cs typeface="Arial"/>
              </a:rPr>
              <a:t> </a:t>
            </a:r>
            <a:r>
              <a:rPr lang="en-US" sz="2400" spc="5" dirty="0">
                <a:solidFill>
                  <a:srgbClr val="FFFF00"/>
                </a:solidFill>
                <a:latin typeface="Arial"/>
                <a:cs typeface="Arial"/>
              </a:rPr>
              <a:t>I</a:t>
            </a:r>
            <a:r>
              <a:rPr lang="en-US" sz="2400" spc="-10" dirty="0">
                <a:solidFill>
                  <a:srgbClr val="FFFF00"/>
                </a:solidFill>
                <a:latin typeface="Arial"/>
                <a:cs typeface="Arial"/>
              </a:rPr>
              <a:t>R</a:t>
            </a:r>
            <a:r>
              <a:rPr lang="en-US" sz="2400" dirty="0">
                <a:solidFill>
                  <a:srgbClr val="FFFF00"/>
                </a:solidFill>
                <a:latin typeface="Arial"/>
                <a:cs typeface="Arial"/>
              </a:rPr>
              <a:t>S</a:t>
            </a:r>
            <a:r>
              <a:rPr lang="en-US" sz="2400" spc="-10" dirty="0">
                <a:solidFill>
                  <a:srgbClr val="FFFF00"/>
                </a:solidFill>
                <a:latin typeface="Arial"/>
                <a:cs typeface="Arial"/>
              </a:rPr>
              <a:t> </a:t>
            </a:r>
            <a:r>
              <a:rPr lang="en-US" sz="2400" spc="-5" dirty="0">
                <a:solidFill>
                  <a:srgbClr val="FFFF00"/>
                </a:solidFill>
                <a:latin typeface="Arial"/>
                <a:cs typeface="Arial"/>
              </a:rPr>
              <a:t>an</a:t>
            </a:r>
            <a:r>
              <a:rPr lang="en-US" sz="2400" dirty="0">
                <a:solidFill>
                  <a:srgbClr val="FFFF00"/>
                </a:solidFill>
                <a:latin typeface="Arial"/>
                <a:cs typeface="Arial"/>
              </a:rPr>
              <a:t>d </a:t>
            </a:r>
            <a:r>
              <a:rPr lang="en-US" sz="2400" spc="-10" dirty="0">
                <a:solidFill>
                  <a:srgbClr val="FFFF00"/>
                </a:solidFill>
                <a:latin typeface="Arial"/>
                <a:cs typeface="Arial"/>
              </a:rPr>
              <a:t>F</a:t>
            </a:r>
            <a:r>
              <a:rPr lang="en-US" sz="2400" dirty="0">
                <a:solidFill>
                  <a:srgbClr val="FFFF00"/>
                </a:solidFill>
                <a:latin typeface="Arial"/>
                <a:cs typeface="Arial"/>
              </a:rPr>
              <a:t>r</a:t>
            </a:r>
            <a:r>
              <a:rPr lang="en-US" sz="2400" spc="-5" dirty="0">
                <a:solidFill>
                  <a:srgbClr val="FFFF00"/>
                </a:solidFill>
                <a:latin typeface="Arial"/>
                <a:cs typeface="Arial"/>
              </a:rPr>
              <a:t>an</a:t>
            </a:r>
            <a:r>
              <a:rPr lang="en-US" sz="2400" spc="5" dirty="0">
                <a:solidFill>
                  <a:srgbClr val="FFFF00"/>
                </a:solidFill>
                <a:latin typeface="Arial"/>
                <a:cs typeface="Arial"/>
              </a:rPr>
              <a:t>c</a:t>
            </a:r>
            <a:r>
              <a:rPr lang="en-US" sz="2400" spc="-5" dirty="0">
                <a:solidFill>
                  <a:srgbClr val="FFFF00"/>
                </a:solidFill>
                <a:latin typeface="Arial"/>
                <a:cs typeface="Arial"/>
              </a:rPr>
              <a:t>h</a:t>
            </a:r>
            <a:r>
              <a:rPr lang="en-US" sz="2400" dirty="0">
                <a:solidFill>
                  <a:srgbClr val="FFFF00"/>
                </a:solidFill>
                <a:latin typeface="Arial"/>
                <a:cs typeface="Arial"/>
              </a:rPr>
              <a:t>i</a:t>
            </a:r>
            <a:r>
              <a:rPr lang="en-US" sz="2400" spc="5" dirty="0">
                <a:solidFill>
                  <a:srgbClr val="FFFF00"/>
                </a:solidFill>
                <a:latin typeface="Arial"/>
                <a:cs typeface="Arial"/>
              </a:rPr>
              <a:t>s</a:t>
            </a:r>
            <a:r>
              <a:rPr lang="en-US" sz="2400" dirty="0">
                <a:solidFill>
                  <a:srgbClr val="FFFF00"/>
                </a:solidFill>
                <a:latin typeface="Arial"/>
                <a:cs typeface="Arial"/>
              </a:rPr>
              <a:t>e</a:t>
            </a:r>
            <a:r>
              <a:rPr lang="en-US" sz="2400" spc="-70" dirty="0">
                <a:solidFill>
                  <a:srgbClr val="FFFF00"/>
                </a:solidFill>
                <a:latin typeface="Arial"/>
                <a:cs typeface="Arial"/>
              </a:rPr>
              <a:t> </a:t>
            </a:r>
            <a:r>
              <a:rPr lang="en-US" sz="2400" spc="-310" dirty="0">
                <a:solidFill>
                  <a:srgbClr val="FFFF00"/>
                </a:solidFill>
                <a:latin typeface="Arial"/>
                <a:cs typeface="Arial"/>
              </a:rPr>
              <a:t>T</a:t>
            </a:r>
            <a:r>
              <a:rPr lang="en-US" sz="2400" spc="-5" dirty="0">
                <a:solidFill>
                  <a:srgbClr val="FFFF00"/>
                </a:solidFill>
                <a:latin typeface="Arial"/>
                <a:cs typeface="Arial"/>
              </a:rPr>
              <a:t>a</a:t>
            </a:r>
            <a:r>
              <a:rPr lang="en-US" sz="2400" dirty="0">
                <a:solidFill>
                  <a:srgbClr val="FFFF00"/>
                </a:solidFill>
                <a:latin typeface="Arial"/>
                <a:cs typeface="Arial"/>
              </a:rPr>
              <a:t>x </a:t>
            </a:r>
            <a:r>
              <a:rPr lang="en-US" sz="2400" spc="-5" dirty="0">
                <a:solidFill>
                  <a:srgbClr val="FFFF00"/>
                </a:solidFill>
                <a:latin typeface="Arial"/>
                <a:cs typeface="Arial"/>
              </a:rPr>
              <a:t>Boa</a:t>
            </a:r>
            <a:r>
              <a:rPr lang="en-US" sz="2400" dirty="0">
                <a:solidFill>
                  <a:srgbClr val="FFFF00"/>
                </a:solidFill>
                <a:latin typeface="Arial"/>
                <a:cs typeface="Arial"/>
              </a:rPr>
              <a:t>r</a:t>
            </a:r>
            <a:r>
              <a:rPr lang="en-US" sz="2400" spc="-5" dirty="0">
                <a:solidFill>
                  <a:srgbClr val="FFFF00"/>
                </a:solidFill>
                <a:latin typeface="Arial"/>
                <a:cs typeface="Arial"/>
              </a:rPr>
              <a:t>d</a:t>
            </a:r>
            <a:r>
              <a:rPr lang="en-US" sz="2400" dirty="0">
                <a:solidFill>
                  <a:srgbClr val="FFFF00"/>
                </a:solidFill>
                <a:latin typeface="Arial"/>
                <a:cs typeface="Arial"/>
              </a:rPr>
              <a:t>. </a:t>
            </a:r>
            <a:r>
              <a:rPr lang="en-US" sz="2400" spc="-5" dirty="0">
                <a:solidFill>
                  <a:srgbClr val="FFFF00"/>
                </a:solidFill>
                <a:latin typeface="Arial"/>
                <a:cs typeface="Arial"/>
              </a:rPr>
              <a:t>P</a:t>
            </a:r>
            <a:r>
              <a:rPr lang="en-US" sz="2400" dirty="0">
                <a:solidFill>
                  <a:srgbClr val="FFFF00"/>
                </a:solidFill>
                <a:latin typeface="Arial"/>
                <a:cs typeface="Arial"/>
              </a:rPr>
              <a:t>l</a:t>
            </a:r>
            <a:r>
              <a:rPr lang="en-US" sz="2400" spc="-5" dirty="0">
                <a:solidFill>
                  <a:srgbClr val="FFFF00"/>
                </a:solidFill>
                <a:latin typeface="Arial"/>
                <a:cs typeface="Arial"/>
              </a:rPr>
              <a:t>ea</a:t>
            </a:r>
            <a:r>
              <a:rPr lang="en-US" sz="2400" spc="5" dirty="0">
                <a:solidFill>
                  <a:srgbClr val="FFFF00"/>
                </a:solidFill>
                <a:latin typeface="Arial"/>
                <a:cs typeface="Arial"/>
              </a:rPr>
              <a:t>s</a:t>
            </a:r>
            <a:r>
              <a:rPr lang="en-US" sz="2400" dirty="0">
                <a:solidFill>
                  <a:srgbClr val="FFFF00"/>
                </a:solidFill>
                <a:latin typeface="Arial"/>
                <a:cs typeface="Arial"/>
              </a:rPr>
              <a:t>e</a:t>
            </a:r>
            <a:r>
              <a:rPr lang="en-US" sz="2400" spc="-10" dirty="0">
                <a:solidFill>
                  <a:srgbClr val="FFFF00"/>
                </a:solidFill>
                <a:latin typeface="Arial"/>
                <a:cs typeface="Arial"/>
              </a:rPr>
              <a:t> </a:t>
            </a:r>
            <a:r>
              <a:rPr lang="en-US" sz="2400" spc="5" dirty="0">
                <a:solidFill>
                  <a:srgbClr val="FFFF00"/>
                </a:solidFill>
                <a:latin typeface="Arial"/>
                <a:cs typeface="Arial"/>
              </a:rPr>
              <a:t>c</a:t>
            </a:r>
            <a:r>
              <a:rPr lang="en-US" sz="2400" spc="-5" dirty="0">
                <a:solidFill>
                  <a:srgbClr val="FFFF00"/>
                </a:solidFill>
                <a:latin typeface="Arial"/>
                <a:cs typeface="Arial"/>
              </a:rPr>
              <a:t>on</a:t>
            </a:r>
            <a:r>
              <a:rPr lang="en-US" sz="2400" spc="5" dirty="0">
                <a:solidFill>
                  <a:srgbClr val="FFFF00"/>
                </a:solidFill>
                <a:latin typeface="Arial"/>
                <a:cs typeface="Arial"/>
              </a:rPr>
              <a:t>s</a:t>
            </a:r>
            <a:r>
              <a:rPr lang="en-US" sz="2400" spc="-5" dirty="0">
                <a:solidFill>
                  <a:srgbClr val="FFFF00"/>
                </a:solidFill>
                <a:latin typeface="Arial"/>
                <a:cs typeface="Arial"/>
              </a:rPr>
              <a:t>u</a:t>
            </a:r>
            <a:r>
              <a:rPr lang="en-US" sz="2400" dirty="0">
                <a:solidFill>
                  <a:srgbClr val="FFFF00"/>
                </a:solidFill>
                <a:latin typeface="Arial"/>
                <a:cs typeface="Arial"/>
              </a:rPr>
              <a:t>lt</a:t>
            </a:r>
            <a:r>
              <a:rPr lang="en-US" sz="2400" spc="-15" dirty="0">
                <a:solidFill>
                  <a:srgbClr val="FFFF00"/>
                </a:solidFill>
                <a:latin typeface="Arial"/>
                <a:cs typeface="Arial"/>
              </a:rPr>
              <a:t> </a:t>
            </a:r>
            <a:r>
              <a:rPr lang="en-US" sz="2400" spc="5" dirty="0">
                <a:solidFill>
                  <a:srgbClr val="FFFF00"/>
                </a:solidFill>
                <a:latin typeface="Arial"/>
                <a:cs typeface="Arial"/>
              </a:rPr>
              <a:t>y</a:t>
            </a:r>
            <a:r>
              <a:rPr lang="en-US" sz="2400" spc="-5" dirty="0">
                <a:solidFill>
                  <a:srgbClr val="FFFF00"/>
                </a:solidFill>
                <a:latin typeface="Arial"/>
                <a:cs typeface="Arial"/>
              </a:rPr>
              <a:t>ou</a:t>
            </a:r>
            <a:r>
              <a:rPr lang="en-US" sz="2400" dirty="0">
                <a:solidFill>
                  <a:srgbClr val="FFFF00"/>
                </a:solidFill>
                <a:latin typeface="Arial"/>
                <a:cs typeface="Arial"/>
              </a:rPr>
              <a:t>r</a:t>
            </a:r>
            <a:r>
              <a:rPr lang="en-US" sz="2400" spc="-10" dirty="0">
                <a:solidFill>
                  <a:srgbClr val="FFFF00"/>
                </a:solidFill>
                <a:latin typeface="Arial"/>
                <a:cs typeface="Arial"/>
              </a:rPr>
              <a:t> </a:t>
            </a:r>
            <a:r>
              <a:rPr lang="en-US" sz="2400" spc="-5" dirty="0">
                <a:solidFill>
                  <a:srgbClr val="FFFF00"/>
                </a:solidFill>
                <a:latin typeface="Arial"/>
                <a:cs typeface="Arial"/>
              </a:rPr>
              <a:t>pe</a:t>
            </a:r>
            <a:r>
              <a:rPr lang="en-US" sz="2400" dirty="0">
                <a:solidFill>
                  <a:srgbClr val="FFFF00"/>
                </a:solidFill>
                <a:latin typeface="Arial"/>
                <a:cs typeface="Arial"/>
              </a:rPr>
              <a:t>r</a:t>
            </a:r>
            <a:r>
              <a:rPr lang="en-US" sz="2400" spc="5" dirty="0">
                <a:solidFill>
                  <a:srgbClr val="FFFF00"/>
                </a:solidFill>
                <a:latin typeface="Arial"/>
                <a:cs typeface="Arial"/>
              </a:rPr>
              <a:t>s</a:t>
            </a:r>
            <a:r>
              <a:rPr lang="en-US" sz="2400" spc="-5" dirty="0">
                <a:solidFill>
                  <a:srgbClr val="FFFF00"/>
                </a:solidFill>
                <a:latin typeface="Arial"/>
                <a:cs typeface="Arial"/>
              </a:rPr>
              <a:t>ona</a:t>
            </a:r>
            <a:r>
              <a:rPr lang="en-US" sz="2400" dirty="0">
                <a:solidFill>
                  <a:srgbClr val="FFFF00"/>
                </a:solidFill>
                <a:latin typeface="Arial"/>
                <a:cs typeface="Arial"/>
              </a:rPr>
              <a:t>l</a:t>
            </a:r>
            <a:r>
              <a:rPr lang="en-US" sz="2400" spc="-10" dirty="0">
                <a:solidFill>
                  <a:srgbClr val="FFFF00"/>
                </a:solidFill>
                <a:latin typeface="Arial"/>
                <a:cs typeface="Arial"/>
              </a:rPr>
              <a:t> </a:t>
            </a:r>
            <a:r>
              <a:rPr lang="en-US" sz="2400" spc="5" dirty="0">
                <a:solidFill>
                  <a:srgbClr val="FFFF00"/>
                </a:solidFill>
                <a:latin typeface="Arial"/>
                <a:cs typeface="Arial"/>
              </a:rPr>
              <a:t>t</a:t>
            </a:r>
            <a:r>
              <a:rPr lang="en-US" sz="2400" spc="-5" dirty="0">
                <a:solidFill>
                  <a:srgbClr val="FFFF00"/>
                </a:solidFill>
                <a:latin typeface="Arial"/>
                <a:cs typeface="Arial"/>
              </a:rPr>
              <a:t>a</a:t>
            </a:r>
            <a:r>
              <a:rPr lang="en-US" sz="2400" dirty="0">
                <a:solidFill>
                  <a:srgbClr val="FFFF00"/>
                </a:solidFill>
                <a:latin typeface="Arial"/>
                <a:cs typeface="Arial"/>
              </a:rPr>
              <a:t>x </a:t>
            </a:r>
            <a:r>
              <a:rPr lang="en-US" sz="2400" spc="-5" dirty="0">
                <a:solidFill>
                  <a:srgbClr val="FFFF00"/>
                </a:solidFill>
                <a:latin typeface="Arial"/>
                <a:cs typeface="Arial"/>
              </a:rPr>
              <a:t>ad</a:t>
            </a:r>
            <a:r>
              <a:rPr lang="en-US" sz="2400" spc="5" dirty="0">
                <a:solidFill>
                  <a:srgbClr val="FFFF00"/>
                </a:solidFill>
                <a:latin typeface="Arial"/>
                <a:cs typeface="Arial"/>
              </a:rPr>
              <a:t>v</a:t>
            </a:r>
            <a:r>
              <a:rPr lang="en-US" sz="2400" dirty="0">
                <a:solidFill>
                  <a:srgbClr val="FFFF00"/>
                </a:solidFill>
                <a:latin typeface="Arial"/>
                <a:cs typeface="Arial"/>
              </a:rPr>
              <a:t>i</a:t>
            </a:r>
            <a:r>
              <a:rPr lang="en-US" sz="2400" spc="5" dirty="0">
                <a:solidFill>
                  <a:srgbClr val="FFFF00"/>
                </a:solidFill>
                <a:latin typeface="Arial"/>
                <a:cs typeface="Arial"/>
              </a:rPr>
              <a:t>s</a:t>
            </a:r>
            <a:r>
              <a:rPr lang="en-US" sz="2400" spc="-5" dirty="0">
                <a:solidFill>
                  <a:srgbClr val="FFFF00"/>
                </a:solidFill>
                <a:latin typeface="Arial"/>
                <a:cs typeface="Arial"/>
              </a:rPr>
              <a:t>o</a:t>
            </a:r>
            <a:r>
              <a:rPr lang="en-US" sz="2400" dirty="0">
                <a:solidFill>
                  <a:srgbClr val="FFFF00"/>
                </a:solidFill>
                <a:latin typeface="Arial"/>
                <a:cs typeface="Arial"/>
              </a:rPr>
              <a:t>r</a:t>
            </a:r>
            <a:r>
              <a:rPr lang="en-US" sz="2400" spc="-20" dirty="0">
                <a:solidFill>
                  <a:srgbClr val="FFFF00"/>
                </a:solidFill>
                <a:latin typeface="Arial"/>
                <a:cs typeface="Arial"/>
              </a:rPr>
              <a:t> </a:t>
            </a:r>
            <a:r>
              <a:rPr lang="en-US" sz="2400" spc="5" dirty="0">
                <a:solidFill>
                  <a:srgbClr val="FFFF00"/>
                </a:solidFill>
                <a:latin typeface="Arial"/>
                <a:cs typeface="Arial"/>
              </a:rPr>
              <a:t>f</a:t>
            </a:r>
            <a:r>
              <a:rPr lang="en-US" sz="2400" spc="-5" dirty="0">
                <a:solidFill>
                  <a:srgbClr val="FFFF00"/>
                </a:solidFill>
                <a:latin typeface="Arial"/>
                <a:cs typeface="Arial"/>
              </a:rPr>
              <a:t>o</a:t>
            </a:r>
            <a:r>
              <a:rPr lang="en-US" sz="2400" dirty="0">
                <a:solidFill>
                  <a:srgbClr val="FFFF00"/>
                </a:solidFill>
                <a:latin typeface="Arial"/>
                <a:cs typeface="Arial"/>
              </a:rPr>
              <a:t>r</a:t>
            </a:r>
            <a:r>
              <a:rPr lang="en-US" sz="2400" spc="5" dirty="0">
                <a:solidFill>
                  <a:srgbClr val="FFFF00"/>
                </a:solidFill>
                <a:latin typeface="Arial"/>
                <a:cs typeface="Arial"/>
              </a:rPr>
              <a:t> </a:t>
            </a:r>
            <a:r>
              <a:rPr lang="en-US" sz="2400" spc="-5" dirty="0">
                <a:solidFill>
                  <a:srgbClr val="FFFF00"/>
                </a:solidFill>
                <a:latin typeface="Arial"/>
                <a:cs typeface="Arial"/>
              </a:rPr>
              <a:t>mo</a:t>
            </a:r>
            <a:r>
              <a:rPr lang="en-US" sz="2400" dirty="0">
                <a:solidFill>
                  <a:srgbClr val="FFFF00"/>
                </a:solidFill>
                <a:latin typeface="Arial"/>
                <a:cs typeface="Arial"/>
              </a:rPr>
              <a:t>re i</a:t>
            </a:r>
            <a:r>
              <a:rPr lang="en-US" sz="2400" spc="-5" dirty="0">
                <a:solidFill>
                  <a:srgbClr val="FFFF00"/>
                </a:solidFill>
                <a:latin typeface="Arial"/>
                <a:cs typeface="Arial"/>
              </a:rPr>
              <a:t>n</a:t>
            </a:r>
            <a:r>
              <a:rPr lang="en-US" sz="2400" spc="5" dirty="0">
                <a:solidFill>
                  <a:srgbClr val="FFFF00"/>
                </a:solidFill>
                <a:latin typeface="Arial"/>
                <a:cs typeface="Arial"/>
              </a:rPr>
              <a:t>f</a:t>
            </a:r>
            <a:r>
              <a:rPr lang="en-US" sz="2400" spc="-5" dirty="0">
                <a:solidFill>
                  <a:srgbClr val="FFFF00"/>
                </a:solidFill>
                <a:latin typeface="Arial"/>
                <a:cs typeface="Arial"/>
              </a:rPr>
              <a:t>o</a:t>
            </a:r>
            <a:r>
              <a:rPr lang="en-US" sz="2400" dirty="0">
                <a:solidFill>
                  <a:srgbClr val="FFFF00"/>
                </a:solidFill>
                <a:latin typeface="Arial"/>
                <a:cs typeface="Arial"/>
              </a:rPr>
              <a:t>r</a:t>
            </a:r>
            <a:r>
              <a:rPr lang="en-US" sz="2400" spc="-10" dirty="0">
                <a:solidFill>
                  <a:srgbClr val="FFFF00"/>
                </a:solidFill>
                <a:latin typeface="Arial"/>
                <a:cs typeface="Arial"/>
              </a:rPr>
              <a:t>m</a:t>
            </a:r>
            <a:r>
              <a:rPr lang="en-US" sz="2400" spc="-5" dirty="0">
                <a:solidFill>
                  <a:srgbClr val="FFFF00"/>
                </a:solidFill>
                <a:latin typeface="Arial"/>
                <a:cs typeface="Arial"/>
              </a:rPr>
              <a:t>a</a:t>
            </a:r>
            <a:r>
              <a:rPr lang="en-US" sz="2400" spc="5" dirty="0">
                <a:solidFill>
                  <a:srgbClr val="FFFF00"/>
                </a:solidFill>
                <a:latin typeface="Arial"/>
                <a:cs typeface="Arial"/>
              </a:rPr>
              <a:t>t</a:t>
            </a:r>
            <a:r>
              <a:rPr lang="en-US" sz="2400" dirty="0">
                <a:solidFill>
                  <a:srgbClr val="FFFF00"/>
                </a:solidFill>
                <a:latin typeface="Arial"/>
                <a:cs typeface="Arial"/>
              </a:rPr>
              <a:t>i</a:t>
            </a:r>
            <a:r>
              <a:rPr lang="en-US" sz="2400" spc="-5" dirty="0">
                <a:solidFill>
                  <a:srgbClr val="FFFF00"/>
                </a:solidFill>
                <a:latin typeface="Arial"/>
                <a:cs typeface="Arial"/>
              </a:rPr>
              <a:t>on</a:t>
            </a:r>
            <a:endParaRPr lang="en-US" sz="2400" dirty="0">
              <a:solidFill>
                <a:srgbClr val="FFFF00"/>
              </a:solidFill>
              <a:latin typeface="Arial"/>
              <a:cs typeface="Arial"/>
            </a:endParaRPr>
          </a:p>
          <a:p>
            <a:pPr>
              <a:buClrTx/>
              <a:defRPr/>
            </a:pPr>
            <a:endParaRPr lang="en-US" sz="2400" dirty="0">
              <a:solidFill>
                <a:srgbClr val="FFFF00"/>
              </a:solidFill>
              <a:latin typeface="Arial"/>
            </a:endParaRPr>
          </a:p>
          <a:p>
            <a:pPr lvl="2">
              <a:buClrTx/>
              <a:defRPr/>
            </a:pPr>
            <a:endParaRPr kumimoji="0" lang="en-US" sz="2000" b="0" i="0" u="none" strike="noStrike" kern="1200" cap="none" spc="0" normalizeH="0" baseline="0" noProof="0" dirty="0">
              <a:ln>
                <a:noFill/>
              </a:ln>
              <a:solidFill>
                <a:srgbClr val="FFFF00"/>
              </a:solidFill>
              <a:effectLst/>
              <a:uLnTx/>
              <a:uFillTx/>
              <a:latin typeface="Arial"/>
            </a:endParaRPr>
          </a:p>
          <a:p>
            <a:pPr marL="0" indent="0">
              <a:buClrTx/>
              <a:buNone/>
              <a:defRPr/>
            </a:pPr>
            <a:r>
              <a:rPr kumimoji="0" lang="en-US" sz="1600" b="0" i="0" u="none" strike="noStrike" kern="1200" cap="none" spc="0" normalizeH="0" baseline="0" noProof="0" dirty="0">
                <a:ln>
                  <a:noFill/>
                </a:ln>
                <a:solidFill>
                  <a:srgbClr val="FFFF00"/>
                </a:solidFill>
                <a:effectLst/>
                <a:uLnTx/>
                <a:uFillTx/>
                <a:latin typeface="Arial"/>
                <a:ea typeface="+mn-ea"/>
                <a:cs typeface="Arial" panose="020B0604020202020204" pitchFamily="34" charset="0"/>
              </a:rPr>
              <a:t>	</a:t>
            </a:r>
          </a:p>
          <a:p>
            <a:pPr marL="0" marR="0" lvl="0" indent="0" algn="l" defTabSz="914400" rtl="0" eaLnBrk="1" fontAlgn="auto" latinLnBrk="0" hangingPunct="1">
              <a:lnSpc>
                <a:spcPct val="100000"/>
              </a:lnSpc>
              <a:spcBef>
                <a:spcPts val="600"/>
              </a:spcBef>
              <a:spcAft>
                <a:spcPts val="400"/>
              </a:spcAft>
              <a:buClr>
                <a:srgbClr val="47C3D3"/>
              </a:buClr>
              <a:buSzTx/>
              <a:buFont typeface="Arial" panose="020B0604020202020204" pitchFamily="34" charset="0"/>
              <a:buNone/>
              <a:tabLst/>
              <a:defRPr/>
            </a:pPr>
            <a:endParaRPr kumimoji="0" lang="en-US" sz="1600" b="0" i="0" u="none" strike="noStrike" kern="1200" cap="none" spc="0" normalizeH="0" baseline="0" noProof="0" dirty="0">
              <a:ln>
                <a:noFill/>
              </a:ln>
              <a:solidFill>
                <a:srgbClr val="FFFF00"/>
              </a:solidFill>
              <a:effectLst/>
              <a:uLnTx/>
              <a:uFillTx/>
              <a:latin typeface="Arial"/>
              <a:ea typeface="+mn-ea"/>
              <a:cs typeface="Arial" panose="020B0604020202020204" pitchFamily="34" charset="0"/>
            </a:endParaRPr>
          </a:p>
        </p:txBody>
      </p:sp>
    </p:spTree>
    <p:extLst>
      <p:ext uri="{BB962C8B-B14F-4D97-AF65-F5344CB8AC3E}">
        <p14:creationId xmlns:p14="http://schemas.microsoft.com/office/powerpoint/2010/main" val="612025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eal_white.eps">
            <a:extLst>
              <a:ext uri="{FF2B5EF4-FFF2-40B4-BE49-F238E27FC236}">
                <a16:creationId xmlns:a16="http://schemas.microsoft.com/office/drawing/2014/main" id="{EBD5779C-228C-EF49-F552-87EF2B115060}"/>
              </a:ext>
            </a:extLst>
          </p:cNvPr>
          <p:cNvPicPr>
            <a:picLocks noChangeAspect="1"/>
          </p:cNvPicPr>
          <p:nvPr/>
        </p:nvPicPr>
        <p:blipFill>
          <a:blip r:embed="rId2"/>
          <a:stretch>
            <a:fillRect/>
          </a:stretch>
        </p:blipFill>
        <p:spPr>
          <a:xfrm>
            <a:off x="484632" y="5779008"/>
            <a:ext cx="624332" cy="624332"/>
          </a:xfrm>
          <a:prstGeom prst="rect">
            <a:avLst/>
          </a:prstGeom>
        </p:spPr>
      </p:pic>
      <p:sp>
        <p:nvSpPr>
          <p:cNvPr id="5" name="Rectangle 4">
            <a:extLst>
              <a:ext uri="{FF2B5EF4-FFF2-40B4-BE49-F238E27FC236}">
                <a16:creationId xmlns:a16="http://schemas.microsoft.com/office/drawing/2014/main" id="{BD6DB62F-E4FA-76B1-EA2A-677D60A540F3}"/>
              </a:ext>
            </a:extLst>
          </p:cNvPr>
          <p:cNvSpPr/>
          <p:nvPr/>
        </p:nvSpPr>
        <p:spPr>
          <a:xfrm>
            <a:off x="0" y="153008"/>
            <a:ext cx="9144000" cy="769441"/>
          </a:xfrm>
          <a:prstGeom prst="rect">
            <a:avLst/>
          </a:prstGeom>
        </p:spPr>
        <p:txBody>
          <a:bodyPr wrap="square">
            <a:spAutoFit/>
          </a:bodyPr>
          <a:lstStyle/>
          <a:p>
            <a:pPr algn="ctr"/>
            <a:r>
              <a:rPr lang="en-US" sz="4400" b="1" dirty="0">
                <a:solidFill>
                  <a:schemeClr val="bg1"/>
                </a:solidFill>
                <a:latin typeface="Arial" panose="020B0604020202020204" pitchFamily="34" charset="0"/>
                <a:cs typeface="Arial" panose="020B0604020202020204" pitchFamily="34" charset="0"/>
              </a:rPr>
              <a:t>Tax Filing Due Date</a:t>
            </a:r>
          </a:p>
        </p:txBody>
      </p:sp>
      <p:sp>
        <p:nvSpPr>
          <p:cNvPr id="6" name="Text Placeholder 9">
            <a:extLst>
              <a:ext uri="{FF2B5EF4-FFF2-40B4-BE49-F238E27FC236}">
                <a16:creationId xmlns:a16="http://schemas.microsoft.com/office/drawing/2014/main" id="{B9DA4E41-1231-12E5-177E-0E617221BD6B}"/>
              </a:ext>
            </a:extLst>
          </p:cNvPr>
          <p:cNvSpPr txBox="1">
            <a:spLocks/>
          </p:cNvSpPr>
          <p:nvPr/>
        </p:nvSpPr>
        <p:spPr>
          <a:xfrm>
            <a:off x="227806" y="985535"/>
            <a:ext cx="8688388" cy="467054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600" kern="1200">
                <a:solidFill>
                  <a:schemeClr val="bg1"/>
                </a:solidFill>
                <a:latin typeface="+mn-lt"/>
                <a:ea typeface="+mn-ea"/>
                <a:cs typeface="Arial" panose="020B0604020202020204" pitchFamily="34" charset="0"/>
              </a:defRPr>
            </a:lvl1pPr>
            <a:lvl2pPr marL="6858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400" kern="1200">
                <a:solidFill>
                  <a:schemeClr val="bg1"/>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200" kern="1200">
                <a:solidFill>
                  <a:schemeClr val="bg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defRPr/>
            </a:pPr>
            <a:endParaRPr lang="en-US" sz="2400" dirty="0">
              <a:solidFill>
                <a:srgbClr val="FFFF00"/>
              </a:solidFill>
              <a:latin typeface="Arial"/>
            </a:endParaRPr>
          </a:p>
          <a:p>
            <a:pPr>
              <a:buClrTx/>
              <a:buFont typeface="Wingdings" panose="05000000000000000000" pitchFamily="2" charset="2"/>
              <a:buChar char="§"/>
              <a:defRPr/>
            </a:pPr>
            <a:r>
              <a:rPr lang="en-US" sz="2400" dirty="0">
                <a:solidFill>
                  <a:srgbClr val="FFFF00"/>
                </a:solidFill>
                <a:latin typeface="Arial"/>
              </a:rPr>
              <a:t>April 18, 2023</a:t>
            </a:r>
          </a:p>
          <a:p>
            <a:pPr lvl="1">
              <a:buClrTx/>
              <a:buFont typeface="Wingdings" panose="05000000000000000000" pitchFamily="2" charset="2"/>
              <a:buChar char="§"/>
              <a:defRPr/>
            </a:pPr>
            <a:r>
              <a:rPr lang="en-US" sz="2200" dirty="0">
                <a:solidFill>
                  <a:schemeClr val="tx1"/>
                </a:solidFill>
                <a:latin typeface="Arial"/>
                <a:cs typeface="Arial"/>
              </a:rPr>
              <a:t>Washington DC celebrates Emancipation Day</a:t>
            </a:r>
          </a:p>
          <a:p>
            <a:pPr marL="457200" lvl="1" indent="0">
              <a:buClrTx/>
              <a:buNone/>
              <a:defRPr/>
            </a:pPr>
            <a:endParaRPr lang="en-US" sz="2000" dirty="0">
              <a:solidFill>
                <a:schemeClr val="tx1"/>
              </a:solidFill>
              <a:latin typeface="Arial"/>
              <a:cs typeface="Arial"/>
            </a:endParaRPr>
          </a:p>
          <a:p>
            <a:pPr>
              <a:buClrTx/>
              <a:buFont typeface="Wingdings" panose="05000000000000000000" pitchFamily="2" charset="2"/>
              <a:buChar char="§"/>
              <a:defRPr/>
            </a:pPr>
            <a:r>
              <a:rPr lang="en-US" sz="2400" spc="-10" dirty="0">
                <a:solidFill>
                  <a:srgbClr val="FFFF00"/>
                </a:solidFill>
                <a:latin typeface="Arial"/>
                <a:cs typeface="Arial"/>
              </a:rPr>
              <a:t>May 15, 2023</a:t>
            </a:r>
          </a:p>
          <a:p>
            <a:pPr lvl="1">
              <a:buClrTx/>
              <a:buFont typeface="Wingdings" panose="05000000000000000000" pitchFamily="2" charset="2"/>
              <a:buChar char="§"/>
              <a:defRPr/>
            </a:pPr>
            <a:r>
              <a:rPr lang="en-US" sz="2000" spc="-10" dirty="0">
                <a:solidFill>
                  <a:schemeClr val="tx1"/>
                </a:solidFill>
                <a:latin typeface="Arial"/>
                <a:cs typeface="Arial"/>
              </a:rPr>
              <a:t> </a:t>
            </a:r>
            <a:r>
              <a:rPr lang="en-US" sz="2200" spc="-10" dirty="0">
                <a:solidFill>
                  <a:schemeClr val="tx1"/>
                </a:solidFill>
                <a:latin typeface="Arial"/>
                <a:cs typeface="Arial"/>
              </a:rPr>
              <a:t>California Winter Storm Victims</a:t>
            </a:r>
            <a:endParaRPr lang="en-US" sz="2200" dirty="0">
              <a:solidFill>
                <a:schemeClr val="tx1"/>
              </a:solidFill>
              <a:latin typeface="Arial"/>
              <a:cs typeface="Arial"/>
            </a:endParaRPr>
          </a:p>
          <a:p>
            <a:pPr>
              <a:buClrTx/>
              <a:defRPr/>
            </a:pPr>
            <a:endParaRPr lang="en-US" sz="2400" dirty="0">
              <a:solidFill>
                <a:srgbClr val="FFFF00"/>
              </a:solidFill>
              <a:latin typeface="Arial"/>
            </a:endParaRPr>
          </a:p>
          <a:p>
            <a:pPr lvl="2">
              <a:buClrTx/>
              <a:defRPr/>
            </a:pPr>
            <a:endParaRPr kumimoji="0" lang="en-US" sz="2000" b="0" i="0" u="none" strike="noStrike" kern="1200" cap="none" spc="0" normalizeH="0" baseline="0" noProof="0" dirty="0">
              <a:ln>
                <a:noFill/>
              </a:ln>
              <a:solidFill>
                <a:srgbClr val="FFFF00"/>
              </a:solidFill>
              <a:effectLst/>
              <a:uLnTx/>
              <a:uFillTx/>
              <a:latin typeface="Arial"/>
            </a:endParaRPr>
          </a:p>
          <a:p>
            <a:pPr marL="0" indent="0">
              <a:buClrTx/>
              <a:buNone/>
              <a:defRPr/>
            </a:pPr>
            <a:r>
              <a:rPr kumimoji="0" lang="en-US" sz="1600" b="0" i="0" u="none" strike="noStrike" kern="1200" cap="none" spc="0" normalizeH="0" baseline="0" noProof="0" dirty="0">
                <a:ln>
                  <a:noFill/>
                </a:ln>
                <a:solidFill>
                  <a:srgbClr val="FFFF00"/>
                </a:solidFill>
                <a:effectLst/>
                <a:uLnTx/>
                <a:uFillTx/>
                <a:latin typeface="Arial"/>
                <a:ea typeface="+mn-ea"/>
                <a:cs typeface="Arial" panose="020B0604020202020204" pitchFamily="34" charset="0"/>
              </a:rPr>
              <a:t>	</a:t>
            </a:r>
          </a:p>
          <a:p>
            <a:pPr marL="0" marR="0" lvl="0" indent="0" algn="l" defTabSz="914400" rtl="0" eaLnBrk="1" fontAlgn="auto" latinLnBrk="0" hangingPunct="1">
              <a:lnSpc>
                <a:spcPct val="100000"/>
              </a:lnSpc>
              <a:spcBef>
                <a:spcPts val="600"/>
              </a:spcBef>
              <a:spcAft>
                <a:spcPts val="400"/>
              </a:spcAft>
              <a:buClr>
                <a:srgbClr val="47C3D3"/>
              </a:buClr>
              <a:buSzTx/>
              <a:buFont typeface="Arial" panose="020B0604020202020204" pitchFamily="34" charset="0"/>
              <a:buNone/>
              <a:tabLst/>
              <a:defRPr/>
            </a:pPr>
            <a:endParaRPr kumimoji="0" lang="en-US" sz="1600" b="0" i="0" u="none" strike="noStrike" kern="1200" cap="none" spc="0" normalizeH="0" baseline="0" noProof="0" dirty="0">
              <a:ln>
                <a:noFill/>
              </a:ln>
              <a:solidFill>
                <a:srgbClr val="FFFF00"/>
              </a:solidFill>
              <a:effectLst/>
              <a:uLnTx/>
              <a:uFillTx/>
              <a:latin typeface="Arial"/>
              <a:ea typeface="+mn-ea"/>
              <a:cs typeface="Arial" panose="020B0604020202020204" pitchFamily="34" charset="0"/>
            </a:endParaRPr>
          </a:p>
        </p:txBody>
      </p:sp>
    </p:spTree>
    <p:extLst>
      <p:ext uri="{BB962C8B-B14F-4D97-AF65-F5344CB8AC3E}">
        <p14:creationId xmlns:p14="http://schemas.microsoft.com/office/powerpoint/2010/main" val="3626693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eal_white.eps">
            <a:extLst>
              <a:ext uri="{FF2B5EF4-FFF2-40B4-BE49-F238E27FC236}">
                <a16:creationId xmlns:a16="http://schemas.microsoft.com/office/drawing/2014/main" id="{EBD5779C-228C-EF49-F552-87EF2B115060}"/>
              </a:ext>
            </a:extLst>
          </p:cNvPr>
          <p:cNvPicPr>
            <a:picLocks noChangeAspect="1"/>
          </p:cNvPicPr>
          <p:nvPr/>
        </p:nvPicPr>
        <p:blipFill>
          <a:blip r:embed="rId2"/>
          <a:stretch>
            <a:fillRect/>
          </a:stretch>
        </p:blipFill>
        <p:spPr>
          <a:xfrm>
            <a:off x="484632" y="5779008"/>
            <a:ext cx="624332" cy="624332"/>
          </a:xfrm>
          <a:prstGeom prst="rect">
            <a:avLst/>
          </a:prstGeom>
        </p:spPr>
      </p:pic>
      <p:sp>
        <p:nvSpPr>
          <p:cNvPr id="5" name="Rectangle 4">
            <a:extLst>
              <a:ext uri="{FF2B5EF4-FFF2-40B4-BE49-F238E27FC236}">
                <a16:creationId xmlns:a16="http://schemas.microsoft.com/office/drawing/2014/main" id="{BD6DB62F-E4FA-76B1-EA2A-677D60A540F3}"/>
              </a:ext>
            </a:extLst>
          </p:cNvPr>
          <p:cNvSpPr/>
          <p:nvPr/>
        </p:nvSpPr>
        <p:spPr>
          <a:xfrm>
            <a:off x="0" y="153008"/>
            <a:ext cx="9144000" cy="769441"/>
          </a:xfrm>
          <a:prstGeom prst="rect">
            <a:avLst/>
          </a:prstGeom>
        </p:spPr>
        <p:txBody>
          <a:bodyPr wrap="square">
            <a:spAutoFit/>
          </a:bodyPr>
          <a:lstStyle/>
          <a:p>
            <a:pPr algn="ctr"/>
            <a:r>
              <a:rPr lang="en-US" sz="4400" b="1" dirty="0">
                <a:solidFill>
                  <a:schemeClr val="bg1"/>
                </a:solidFill>
                <a:latin typeface="Arial" panose="020B0604020202020204" pitchFamily="34" charset="0"/>
                <a:cs typeface="Arial" panose="020B0604020202020204" pitchFamily="34" charset="0"/>
              </a:rPr>
              <a:t>IRS Tax Form</a:t>
            </a:r>
          </a:p>
        </p:txBody>
      </p:sp>
      <p:sp>
        <p:nvSpPr>
          <p:cNvPr id="6" name="Text Placeholder 9">
            <a:extLst>
              <a:ext uri="{FF2B5EF4-FFF2-40B4-BE49-F238E27FC236}">
                <a16:creationId xmlns:a16="http://schemas.microsoft.com/office/drawing/2014/main" id="{B9DA4E41-1231-12E5-177E-0E617221BD6B}"/>
              </a:ext>
            </a:extLst>
          </p:cNvPr>
          <p:cNvSpPr txBox="1">
            <a:spLocks/>
          </p:cNvSpPr>
          <p:nvPr/>
        </p:nvSpPr>
        <p:spPr>
          <a:xfrm>
            <a:off x="227806" y="985535"/>
            <a:ext cx="8688388" cy="467054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600" kern="1200">
                <a:solidFill>
                  <a:schemeClr val="bg1"/>
                </a:solidFill>
                <a:latin typeface="+mn-lt"/>
                <a:ea typeface="+mn-ea"/>
                <a:cs typeface="Arial" panose="020B0604020202020204" pitchFamily="34" charset="0"/>
              </a:defRPr>
            </a:lvl1pPr>
            <a:lvl2pPr marL="6858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400" kern="1200">
                <a:solidFill>
                  <a:schemeClr val="bg1"/>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200" kern="1200">
                <a:solidFill>
                  <a:schemeClr val="bg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defRPr/>
            </a:pPr>
            <a:endParaRPr lang="en-US" sz="2400" dirty="0">
              <a:solidFill>
                <a:srgbClr val="FFFF00"/>
              </a:solidFill>
              <a:latin typeface="Arial"/>
            </a:endParaRPr>
          </a:p>
          <a:p>
            <a:pPr>
              <a:buClrTx/>
              <a:buFont typeface="Wingdings" panose="05000000000000000000" pitchFamily="2" charset="2"/>
              <a:buChar char="§"/>
              <a:defRPr/>
            </a:pPr>
            <a:r>
              <a:rPr lang="en-US" sz="2400" dirty="0">
                <a:solidFill>
                  <a:srgbClr val="FFFF00"/>
                </a:solidFill>
                <a:latin typeface="Arial"/>
                <a:cs typeface="Arial"/>
              </a:rPr>
              <a:t>Form 1040, Individual Income Tax Return</a:t>
            </a:r>
          </a:p>
          <a:p>
            <a:pPr lvl="1">
              <a:buClrTx/>
              <a:buFont typeface="Wingdings" panose="05000000000000000000" pitchFamily="2" charset="2"/>
              <a:buChar char="§"/>
              <a:defRPr/>
            </a:pPr>
            <a:r>
              <a:rPr lang="en-US" sz="2200" dirty="0">
                <a:solidFill>
                  <a:schemeClr val="tx1"/>
                </a:solidFill>
                <a:latin typeface="Arial"/>
                <a:cs typeface="Arial"/>
              </a:rPr>
              <a:t>US Citizens</a:t>
            </a:r>
          </a:p>
          <a:p>
            <a:pPr lvl="1">
              <a:buClrTx/>
              <a:buFont typeface="Wingdings" panose="05000000000000000000" pitchFamily="2" charset="2"/>
              <a:buChar char="§"/>
              <a:defRPr/>
            </a:pPr>
            <a:r>
              <a:rPr lang="en-US" sz="2200" dirty="0">
                <a:solidFill>
                  <a:schemeClr val="tx1"/>
                </a:solidFill>
                <a:latin typeface="Arial"/>
                <a:cs typeface="Arial"/>
              </a:rPr>
              <a:t>Legal Permanent Resident Aliens (Green Card Holders)</a:t>
            </a:r>
          </a:p>
          <a:p>
            <a:pPr lvl="1">
              <a:buClrTx/>
              <a:buFont typeface="Wingdings" panose="05000000000000000000" pitchFamily="2" charset="2"/>
              <a:buChar char="§"/>
              <a:defRPr/>
            </a:pPr>
            <a:r>
              <a:rPr lang="en-US" sz="2200" dirty="0">
                <a:solidFill>
                  <a:schemeClr val="tx1"/>
                </a:solidFill>
                <a:latin typeface="Arial"/>
                <a:cs typeface="Arial"/>
              </a:rPr>
              <a:t>Resident Alien for Tax Purposes</a:t>
            </a:r>
          </a:p>
          <a:p>
            <a:pPr>
              <a:buClrTx/>
              <a:buFont typeface="Wingdings" panose="05000000000000000000" pitchFamily="2" charset="2"/>
              <a:buChar char="§"/>
              <a:defRPr/>
            </a:pPr>
            <a:endParaRPr lang="en-US" sz="2400" dirty="0">
              <a:solidFill>
                <a:srgbClr val="FFFF00"/>
              </a:solidFill>
              <a:latin typeface="Arial"/>
              <a:cs typeface="Arial"/>
            </a:endParaRPr>
          </a:p>
          <a:p>
            <a:pPr>
              <a:buClrTx/>
              <a:buFont typeface="Wingdings" panose="05000000000000000000" pitchFamily="2" charset="2"/>
              <a:buChar char="§"/>
              <a:defRPr/>
            </a:pPr>
            <a:r>
              <a:rPr lang="en-US" sz="2400" spc="-10" dirty="0">
                <a:solidFill>
                  <a:srgbClr val="FFFF00"/>
                </a:solidFill>
                <a:latin typeface="Arial"/>
                <a:cs typeface="Arial"/>
              </a:rPr>
              <a:t>Form 1040-NR, US Nonresident Alien Income Tax Return</a:t>
            </a:r>
          </a:p>
          <a:p>
            <a:pPr lvl="1">
              <a:buClrTx/>
              <a:buFont typeface="Wingdings" panose="05000000000000000000" pitchFamily="2" charset="2"/>
              <a:buChar char="§"/>
              <a:defRPr/>
            </a:pPr>
            <a:r>
              <a:rPr lang="en-US" sz="2200" spc="-10" dirty="0">
                <a:solidFill>
                  <a:schemeClr val="tx1"/>
                </a:solidFill>
                <a:latin typeface="Arial"/>
                <a:cs typeface="Arial"/>
              </a:rPr>
              <a:t>International students on F-1 visa</a:t>
            </a:r>
          </a:p>
          <a:p>
            <a:pPr lvl="1">
              <a:buClrTx/>
              <a:buFont typeface="Wingdings" panose="05000000000000000000" pitchFamily="2" charset="2"/>
              <a:buChar char="§"/>
              <a:defRPr/>
            </a:pPr>
            <a:r>
              <a:rPr lang="en-US" sz="2200" spc="-10" dirty="0">
                <a:solidFill>
                  <a:schemeClr val="tx1"/>
                </a:solidFill>
                <a:latin typeface="Arial"/>
                <a:cs typeface="Arial"/>
              </a:rPr>
              <a:t>Professors on J-1 visa</a:t>
            </a:r>
            <a:endParaRPr lang="en-US" sz="2200" dirty="0">
              <a:solidFill>
                <a:schemeClr val="tx1"/>
              </a:solidFill>
              <a:latin typeface="Arial"/>
              <a:cs typeface="Arial"/>
            </a:endParaRPr>
          </a:p>
          <a:p>
            <a:pPr>
              <a:buClrTx/>
              <a:defRPr/>
            </a:pPr>
            <a:endParaRPr lang="en-US" sz="2400" dirty="0">
              <a:solidFill>
                <a:srgbClr val="FFFF00"/>
              </a:solidFill>
              <a:latin typeface="Arial"/>
            </a:endParaRPr>
          </a:p>
          <a:p>
            <a:pPr lvl="2">
              <a:buClrTx/>
              <a:defRPr/>
            </a:pPr>
            <a:endParaRPr kumimoji="0" lang="en-US" sz="2000" b="0" i="0" u="none" strike="noStrike" kern="1200" cap="none" spc="0" normalizeH="0" baseline="0" noProof="0" dirty="0">
              <a:ln>
                <a:noFill/>
              </a:ln>
              <a:solidFill>
                <a:srgbClr val="FFFF00"/>
              </a:solidFill>
              <a:effectLst/>
              <a:uLnTx/>
              <a:uFillTx/>
              <a:latin typeface="Arial"/>
            </a:endParaRPr>
          </a:p>
          <a:p>
            <a:pPr marL="0" indent="0">
              <a:buClrTx/>
              <a:buNone/>
              <a:defRPr/>
            </a:pPr>
            <a:r>
              <a:rPr kumimoji="0" lang="en-US" sz="1600" b="0" i="0" u="none" strike="noStrike" kern="1200" cap="none" spc="0" normalizeH="0" baseline="0" noProof="0" dirty="0">
                <a:ln>
                  <a:noFill/>
                </a:ln>
                <a:solidFill>
                  <a:srgbClr val="FFFF00"/>
                </a:solidFill>
                <a:effectLst/>
                <a:uLnTx/>
                <a:uFillTx/>
                <a:latin typeface="Arial"/>
                <a:ea typeface="+mn-ea"/>
                <a:cs typeface="Arial" panose="020B0604020202020204" pitchFamily="34" charset="0"/>
              </a:rPr>
              <a:t>	</a:t>
            </a:r>
          </a:p>
          <a:p>
            <a:pPr marL="0" marR="0" lvl="0" indent="0" algn="l" defTabSz="914400" rtl="0" eaLnBrk="1" fontAlgn="auto" latinLnBrk="0" hangingPunct="1">
              <a:lnSpc>
                <a:spcPct val="100000"/>
              </a:lnSpc>
              <a:spcBef>
                <a:spcPts val="600"/>
              </a:spcBef>
              <a:spcAft>
                <a:spcPts val="400"/>
              </a:spcAft>
              <a:buClr>
                <a:srgbClr val="47C3D3"/>
              </a:buClr>
              <a:buSzTx/>
              <a:buFont typeface="Arial" panose="020B0604020202020204" pitchFamily="34" charset="0"/>
              <a:buNone/>
              <a:tabLst/>
              <a:defRPr/>
            </a:pPr>
            <a:endParaRPr kumimoji="0" lang="en-US" sz="1600" b="0" i="0" u="none" strike="noStrike" kern="1200" cap="none" spc="0" normalizeH="0" baseline="0" noProof="0" dirty="0">
              <a:ln>
                <a:noFill/>
              </a:ln>
              <a:solidFill>
                <a:srgbClr val="FFFF00"/>
              </a:solidFill>
              <a:effectLst/>
              <a:uLnTx/>
              <a:uFillTx/>
              <a:latin typeface="Arial"/>
              <a:ea typeface="+mn-ea"/>
              <a:cs typeface="Arial" panose="020B0604020202020204" pitchFamily="34" charset="0"/>
            </a:endParaRPr>
          </a:p>
        </p:txBody>
      </p:sp>
    </p:spTree>
    <p:extLst>
      <p:ext uri="{BB962C8B-B14F-4D97-AF65-F5344CB8AC3E}">
        <p14:creationId xmlns:p14="http://schemas.microsoft.com/office/powerpoint/2010/main" val="2311667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eal_white.eps">
            <a:extLst>
              <a:ext uri="{FF2B5EF4-FFF2-40B4-BE49-F238E27FC236}">
                <a16:creationId xmlns:a16="http://schemas.microsoft.com/office/drawing/2014/main" id="{EBD5779C-228C-EF49-F552-87EF2B115060}"/>
              </a:ext>
            </a:extLst>
          </p:cNvPr>
          <p:cNvPicPr>
            <a:picLocks noChangeAspect="1"/>
          </p:cNvPicPr>
          <p:nvPr/>
        </p:nvPicPr>
        <p:blipFill>
          <a:blip r:embed="rId2"/>
          <a:stretch>
            <a:fillRect/>
          </a:stretch>
        </p:blipFill>
        <p:spPr>
          <a:xfrm>
            <a:off x="484632" y="5779008"/>
            <a:ext cx="624332" cy="624332"/>
          </a:xfrm>
          <a:prstGeom prst="rect">
            <a:avLst/>
          </a:prstGeom>
        </p:spPr>
      </p:pic>
      <p:sp>
        <p:nvSpPr>
          <p:cNvPr id="5" name="Rectangle 4">
            <a:extLst>
              <a:ext uri="{FF2B5EF4-FFF2-40B4-BE49-F238E27FC236}">
                <a16:creationId xmlns:a16="http://schemas.microsoft.com/office/drawing/2014/main" id="{BD6DB62F-E4FA-76B1-EA2A-677D60A540F3}"/>
              </a:ext>
            </a:extLst>
          </p:cNvPr>
          <p:cNvSpPr/>
          <p:nvPr/>
        </p:nvSpPr>
        <p:spPr>
          <a:xfrm>
            <a:off x="0" y="153008"/>
            <a:ext cx="9144000" cy="769441"/>
          </a:xfrm>
          <a:prstGeom prst="rect">
            <a:avLst/>
          </a:prstGeom>
        </p:spPr>
        <p:txBody>
          <a:bodyPr wrap="square">
            <a:spAutoFit/>
          </a:bodyPr>
          <a:lstStyle/>
          <a:p>
            <a:pPr algn="ctr"/>
            <a:r>
              <a:rPr lang="en-US" sz="4400" b="1" dirty="0">
                <a:solidFill>
                  <a:schemeClr val="bg1"/>
                </a:solidFill>
                <a:latin typeface="Arial" panose="020B0604020202020204" pitchFamily="34" charset="0"/>
                <a:cs typeface="Arial" panose="020B0604020202020204" pitchFamily="34" charset="0"/>
              </a:rPr>
              <a:t>California State Tax Form</a:t>
            </a:r>
          </a:p>
        </p:txBody>
      </p:sp>
      <p:sp>
        <p:nvSpPr>
          <p:cNvPr id="6" name="Text Placeholder 9">
            <a:extLst>
              <a:ext uri="{FF2B5EF4-FFF2-40B4-BE49-F238E27FC236}">
                <a16:creationId xmlns:a16="http://schemas.microsoft.com/office/drawing/2014/main" id="{B9DA4E41-1231-12E5-177E-0E617221BD6B}"/>
              </a:ext>
            </a:extLst>
          </p:cNvPr>
          <p:cNvSpPr txBox="1">
            <a:spLocks/>
          </p:cNvSpPr>
          <p:nvPr/>
        </p:nvSpPr>
        <p:spPr>
          <a:xfrm>
            <a:off x="227806" y="985535"/>
            <a:ext cx="8688388" cy="467054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600" kern="1200">
                <a:solidFill>
                  <a:schemeClr val="bg1"/>
                </a:solidFill>
                <a:latin typeface="+mn-lt"/>
                <a:ea typeface="+mn-ea"/>
                <a:cs typeface="Arial" panose="020B0604020202020204" pitchFamily="34" charset="0"/>
              </a:defRPr>
            </a:lvl1pPr>
            <a:lvl2pPr marL="6858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400" kern="1200">
                <a:solidFill>
                  <a:schemeClr val="bg1"/>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200" kern="1200">
                <a:solidFill>
                  <a:schemeClr val="bg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Tx/>
              <a:buNone/>
              <a:defRPr/>
            </a:pPr>
            <a:endParaRPr lang="en-US" sz="2400" dirty="0">
              <a:solidFill>
                <a:srgbClr val="FFFF00"/>
              </a:solidFill>
              <a:latin typeface="Arial"/>
              <a:cs typeface="Arial"/>
            </a:endParaRPr>
          </a:p>
          <a:p>
            <a:pPr>
              <a:buClrTx/>
              <a:buFont typeface="Wingdings" panose="05000000000000000000" pitchFamily="2" charset="2"/>
              <a:buChar char="§"/>
              <a:defRPr/>
            </a:pPr>
            <a:r>
              <a:rPr lang="en-US" sz="2400" spc="-10" dirty="0">
                <a:solidFill>
                  <a:srgbClr val="FFFF00"/>
                </a:solidFill>
                <a:latin typeface="Arial"/>
                <a:cs typeface="Arial"/>
              </a:rPr>
              <a:t>Form 540NR, California Nonresident or Part-Year Resident Income Tax Return</a:t>
            </a:r>
          </a:p>
          <a:p>
            <a:pPr lvl="1">
              <a:buClrTx/>
              <a:buFont typeface="Wingdings" panose="05000000000000000000" pitchFamily="2" charset="2"/>
              <a:buChar char="§"/>
              <a:defRPr/>
            </a:pPr>
            <a:r>
              <a:rPr lang="en-US" sz="2200" spc="-10" dirty="0">
                <a:solidFill>
                  <a:schemeClr val="tx1"/>
                </a:solidFill>
                <a:latin typeface="Arial"/>
                <a:cs typeface="Arial"/>
              </a:rPr>
              <a:t>Present in California for temporary or transitory purpose</a:t>
            </a:r>
          </a:p>
          <a:p>
            <a:pPr marL="0" indent="0">
              <a:buClrTx/>
              <a:buNone/>
              <a:defRPr/>
            </a:pPr>
            <a:endParaRPr lang="en-US" sz="2400" spc="-10" dirty="0">
              <a:solidFill>
                <a:srgbClr val="FFFF00"/>
              </a:solidFill>
              <a:latin typeface="Arial"/>
              <a:cs typeface="Arial"/>
            </a:endParaRPr>
          </a:p>
          <a:p>
            <a:pPr>
              <a:buClrTx/>
              <a:buFont typeface="Wingdings" panose="05000000000000000000" pitchFamily="2" charset="2"/>
              <a:buChar char="§"/>
              <a:defRPr/>
            </a:pPr>
            <a:r>
              <a:rPr lang="en-US" sz="2400" dirty="0">
                <a:solidFill>
                  <a:srgbClr val="FFFF00"/>
                </a:solidFill>
                <a:latin typeface="Arial"/>
                <a:cs typeface="Arial"/>
              </a:rPr>
              <a:t>Form 540, California Resident Income Tax Return</a:t>
            </a:r>
          </a:p>
          <a:p>
            <a:pPr lvl="1">
              <a:buClrTx/>
              <a:buFont typeface="Wingdings" panose="05000000000000000000" pitchFamily="2" charset="2"/>
              <a:buChar char="§"/>
              <a:defRPr/>
            </a:pPr>
            <a:r>
              <a:rPr lang="en-US" sz="2200" dirty="0">
                <a:solidFill>
                  <a:schemeClr val="tx1"/>
                </a:solidFill>
                <a:latin typeface="Arial"/>
                <a:cs typeface="Arial"/>
              </a:rPr>
              <a:t>CA resident (9 months)</a:t>
            </a:r>
          </a:p>
          <a:p>
            <a:pPr>
              <a:buClrTx/>
              <a:buFont typeface="Wingdings" panose="05000000000000000000" pitchFamily="2" charset="2"/>
              <a:buChar char="§"/>
              <a:defRPr/>
            </a:pPr>
            <a:endParaRPr lang="en-US" sz="2400" dirty="0">
              <a:solidFill>
                <a:srgbClr val="FFFF00"/>
              </a:solidFill>
              <a:latin typeface="Arial"/>
              <a:cs typeface="Arial"/>
            </a:endParaRPr>
          </a:p>
          <a:p>
            <a:pPr>
              <a:buClrTx/>
              <a:defRPr/>
            </a:pPr>
            <a:endParaRPr lang="en-US" sz="2400" dirty="0">
              <a:solidFill>
                <a:srgbClr val="FFFF00"/>
              </a:solidFill>
              <a:latin typeface="Arial"/>
            </a:endParaRPr>
          </a:p>
          <a:p>
            <a:pPr lvl="2">
              <a:buClrTx/>
              <a:defRPr/>
            </a:pPr>
            <a:endParaRPr kumimoji="0" lang="en-US" sz="2000" b="0" i="0" u="none" strike="noStrike" kern="1200" cap="none" spc="0" normalizeH="0" baseline="0" noProof="0" dirty="0">
              <a:ln>
                <a:noFill/>
              </a:ln>
              <a:solidFill>
                <a:srgbClr val="FFFF00"/>
              </a:solidFill>
              <a:effectLst/>
              <a:uLnTx/>
              <a:uFillTx/>
              <a:latin typeface="Arial"/>
            </a:endParaRPr>
          </a:p>
          <a:p>
            <a:pPr marL="0" indent="0">
              <a:buClrTx/>
              <a:buNone/>
              <a:defRPr/>
            </a:pPr>
            <a:r>
              <a:rPr kumimoji="0" lang="en-US" sz="1600" b="0" i="0" u="none" strike="noStrike" kern="1200" cap="none" spc="0" normalizeH="0" baseline="0" noProof="0" dirty="0">
                <a:ln>
                  <a:noFill/>
                </a:ln>
                <a:solidFill>
                  <a:srgbClr val="FFFF00"/>
                </a:solidFill>
                <a:effectLst/>
                <a:uLnTx/>
                <a:uFillTx/>
                <a:latin typeface="Arial"/>
                <a:ea typeface="+mn-ea"/>
                <a:cs typeface="Arial" panose="020B0604020202020204" pitchFamily="34" charset="0"/>
              </a:rPr>
              <a:t>	</a:t>
            </a:r>
          </a:p>
          <a:p>
            <a:pPr marL="0" marR="0" lvl="0" indent="0" algn="l" defTabSz="914400" rtl="0" eaLnBrk="1" fontAlgn="auto" latinLnBrk="0" hangingPunct="1">
              <a:lnSpc>
                <a:spcPct val="100000"/>
              </a:lnSpc>
              <a:spcBef>
                <a:spcPts val="600"/>
              </a:spcBef>
              <a:spcAft>
                <a:spcPts val="400"/>
              </a:spcAft>
              <a:buClr>
                <a:srgbClr val="47C3D3"/>
              </a:buClr>
              <a:buSzTx/>
              <a:buFont typeface="Arial" panose="020B0604020202020204" pitchFamily="34" charset="0"/>
              <a:buNone/>
              <a:tabLst/>
              <a:defRPr/>
            </a:pPr>
            <a:endParaRPr kumimoji="0" lang="en-US" sz="1600" b="0" i="0" u="none" strike="noStrike" kern="1200" cap="none" spc="0" normalizeH="0" baseline="0" noProof="0" dirty="0">
              <a:ln>
                <a:noFill/>
              </a:ln>
              <a:solidFill>
                <a:srgbClr val="FFFF00"/>
              </a:solidFill>
              <a:effectLst/>
              <a:uLnTx/>
              <a:uFillTx/>
              <a:latin typeface="Arial"/>
              <a:ea typeface="+mn-ea"/>
              <a:cs typeface="Arial" panose="020B0604020202020204" pitchFamily="34" charset="0"/>
            </a:endParaRPr>
          </a:p>
        </p:txBody>
      </p:sp>
    </p:spTree>
    <p:extLst>
      <p:ext uri="{BB962C8B-B14F-4D97-AF65-F5344CB8AC3E}">
        <p14:creationId xmlns:p14="http://schemas.microsoft.com/office/powerpoint/2010/main" val="3011448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eal_white.eps">
            <a:extLst>
              <a:ext uri="{FF2B5EF4-FFF2-40B4-BE49-F238E27FC236}">
                <a16:creationId xmlns:a16="http://schemas.microsoft.com/office/drawing/2014/main" id="{EBD5779C-228C-EF49-F552-87EF2B115060}"/>
              </a:ext>
            </a:extLst>
          </p:cNvPr>
          <p:cNvPicPr>
            <a:picLocks noChangeAspect="1"/>
          </p:cNvPicPr>
          <p:nvPr/>
        </p:nvPicPr>
        <p:blipFill>
          <a:blip r:embed="rId2"/>
          <a:stretch>
            <a:fillRect/>
          </a:stretch>
        </p:blipFill>
        <p:spPr>
          <a:xfrm>
            <a:off x="484632" y="5779008"/>
            <a:ext cx="624332" cy="624332"/>
          </a:xfrm>
          <a:prstGeom prst="rect">
            <a:avLst/>
          </a:prstGeom>
        </p:spPr>
      </p:pic>
      <p:sp>
        <p:nvSpPr>
          <p:cNvPr id="5" name="Rectangle 4">
            <a:extLst>
              <a:ext uri="{FF2B5EF4-FFF2-40B4-BE49-F238E27FC236}">
                <a16:creationId xmlns:a16="http://schemas.microsoft.com/office/drawing/2014/main" id="{BD6DB62F-E4FA-76B1-EA2A-677D60A540F3}"/>
              </a:ext>
            </a:extLst>
          </p:cNvPr>
          <p:cNvSpPr/>
          <p:nvPr/>
        </p:nvSpPr>
        <p:spPr>
          <a:xfrm>
            <a:off x="0" y="153008"/>
            <a:ext cx="9144000" cy="769441"/>
          </a:xfrm>
          <a:prstGeom prst="rect">
            <a:avLst/>
          </a:prstGeom>
        </p:spPr>
        <p:txBody>
          <a:bodyPr wrap="square">
            <a:spAutoFit/>
          </a:bodyPr>
          <a:lstStyle/>
          <a:p>
            <a:pPr algn="ctr"/>
            <a:r>
              <a:rPr lang="en-US" sz="4400" b="1" dirty="0">
                <a:solidFill>
                  <a:schemeClr val="bg1"/>
                </a:solidFill>
                <a:latin typeface="Arial" panose="020B0604020202020204" pitchFamily="34" charset="0"/>
                <a:cs typeface="Arial" panose="020B0604020202020204" pitchFamily="34" charset="0"/>
              </a:rPr>
              <a:t>Scholarship vs Fellowship</a:t>
            </a:r>
          </a:p>
        </p:txBody>
      </p:sp>
      <p:sp>
        <p:nvSpPr>
          <p:cNvPr id="6" name="Text Placeholder 9">
            <a:extLst>
              <a:ext uri="{FF2B5EF4-FFF2-40B4-BE49-F238E27FC236}">
                <a16:creationId xmlns:a16="http://schemas.microsoft.com/office/drawing/2014/main" id="{B9DA4E41-1231-12E5-177E-0E617221BD6B}"/>
              </a:ext>
            </a:extLst>
          </p:cNvPr>
          <p:cNvSpPr txBox="1">
            <a:spLocks/>
          </p:cNvSpPr>
          <p:nvPr/>
        </p:nvSpPr>
        <p:spPr>
          <a:xfrm>
            <a:off x="227806" y="985535"/>
            <a:ext cx="8688388" cy="467054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600" kern="1200">
                <a:solidFill>
                  <a:schemeClr val="bg1"/>
                </a:solidFill>
                <a:latin typeface="+mn-lt"/>
                <a:ea typeface="+mn-ea"/>
                <a:cs typeface="Arial" panose="020B0604020202020204" pitchFamily="34" charset="0"/>
              </a:defRPr>
            </a:lvl1pPr>
            <a:lvl2pPr marL="6858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400" kern="1200">
                <a:solidFill>
                  <a:schemeClr val="bg1"/>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200" kern="1200">
                <a:solidFill>
                  <a:schemeClr val="bg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defRPr/>
            </a:pPr>
            <a:endParaRPr lang="en-US" sz="2400" dirty="0">
              <a:solidFill>
                <a:srgbClr val="FFFF00"/>
              </a:solidFill>
              <a:latin typeface="Arial"/>
            </a:endParaRPr>
          </a:p>
          <a:p>
            <a:pPr>
              <a:buClrTx/>
              <a:buFont typeface="Wingdings" panose="05000000000000000000" pitchFamily="2" charset="2"/>
              <a:buChar char="§"/>
              <a:defRPr/>
            </a:pPr>
            <a:r>
              <a:rPr lang="en-US" sz="2400" dirty="0">
                <a:solidFill>
                  <a:srgbClr val="FFFF00"/>
                </a:solidFill>
                <a:latin typeface="Arial"/>
                <a:cs typeface="Arial"/>
              </a:rPr>
              <a:t>Scholarships</a:t>
            </a:r>
          </a:p>
          <a:p>
            <a:pPr lvl="1">
              <a:buClrTx/>
              <a:buFont typeface="Wingdings" panose="05000000000000000000" pitchFamily="2" charset="2"/>
              <a:buChar char="§"/>
              <a:defRPr/>
            </a:pPr>
            <a:r>
              <a:rPr lang="en-US" sz="2200" dirty="0">
                <a:solidFill>
                  <a:schemeClr val="tx1"/>
                </a:solidFill>
                <a:latin typeface="Arial"/>
                <a:cs typeface="Arial"/>
              </a:rPr>
              <a:t>Amount paid to assist students (undergraduate and graduate) with their studies at an educational institution</a:t>
            </a:r>
          </a:p>
          <a:p>
            <a:pPr>
              <a:buClrTx/>
              <a:buFont typeface="Wingdings" panose="05000000000000000000" pitchFamily="2" charset="2"/>
              <a:buChar char="§"/>
              <a:defRPr/>
            </a:pPr>
            <a:endParaRPr lang="en-US" sz="2400" dirty="0">
              <a:solidFill>
                <a:srgbClr val="FFFF00"/>
              </a:solidFill>
              <a:latin typeface="Arial"/>
              <a:cs typeface="Arial"/>
            </a:endParaRPr>
          </a:p>
          <a:p>
            <a:pPr>
              <a:buClrTx/>
              <a:buFont typeface="Wingdings" panose="05000000000000000000" pitchFamily="2" charset="2"/>
              <a:buChar char="§"/>
              <a:defRPr/>
            </a:pPr>
            <a:r>
              <a:rPr lang="en-US" sz="2400" spc="-10" dirty="0">
                <a:solidFill>
                  <a:srgbClr val="FFFF00"/>
                </a:solidFill>
                <a:latin typeface="Arial"/>
                <a:cs typeface="Arial"/>
              </a:rPr>
              <a:t>Fellowship Grants</a:t>
            </a:r>
          </a:p>
          <a:p>
            <a:pPr lvl="1">
              <a:buClrTx/>
              <a:buFont typeface="Wingdings" panose="05000000000000000000" pitchFamily="2" charset="2"/>
              <a:buChar char="§"/>
              <a:defRPr/>
            </a:pPr>
            <a:r>
              <a:rPr lang="en-US" sz="2200" spc="-10" dirty="0">
                <a:solidFill>
                  <a:schemeClr val="tx1"/>
                </a:solidFill>
                <a:latin typeface="Arial"/>
                <a:cs typeface="Arial"/>
              </a:rPr>
              <a:t>Amount paid to assist individuals with their research</a:t>
            </a:r>
            <a:endParaRPr lang="en-US" sz="2200" dirty="0">
              <a:solidFill>
                <a:schemeClr val="tx1"/>
              </a:solidFill>
              <a:latin typeface="Arial"/>
              <a:cs typeface="Arial"/>
            </a:endParaRPr>
          </a:p>
          <a:p>
            <a:pPr>
              <a:buClrTx/>
              <a:defRPr/>
            </a:pPr>
            <a:endParaRPr lang="en-US" sz="2400" dirty="0">
              <a:solidFill>
                <a:srgbClr val="FFFF00"/>
              </a:solidFill>
              <a:latin typeface="Arial"/>
            </a:endParaRPr>
          </a:p>
          <a:p>
            <a:pPr lvl="2">
              <a:buClrTx/>
              <a:defRPr/>
            </a:pPr>
            <a:endParaRPr kumimoji="0" lang="en-US" sz="2000" b="0" i="0" u="none" strike="noStrike" kern="1200" cap="none" spc="0" normalizeH="0" baseline="0" noProof="0" dirty="0">
              <a:ln>
                <a:noFill/>
              </a:ln>
              <a:solidFill>
                <a:srgbClr val="FFFF00"/>
              </a:solidFill>
              <a:effectLst/>
              <a:uLnTx/>
              <a:uFillTx/>
              <a:latin typeface="Arial"/>
            </a:endParaRPr>
          </a:p>
          <a:p>
            <a:pPr marL="0" indent="0">
              <a:buClrTx/>
              <a:buNone/>
              <a:defRPr/>
            </a:pPr>
            <a:r>
              <a:rPr kumimoji="0" lang="en-US" sz="1600" b="0" i="0" u="none" strike="noStrike" kern="1200" cap="none" spc="0" normalizeH="0" baseline="0" noProof="0" dirty="0">
                <a:ln>
                  <a:noFill/>
                </a:ln>
                <a:solidFill>
                  <a:srgbClr val="FFFF00"/>
                </a:solidFill>
                <a:effectLst/>
                <a:uLnTx/>
                <a:uFillTx/>
                <a:latin typeface="Arial"/>
                <a:ea typeface="+mn-ea"/>
                <a:cs typeface="Arial" panose="020B0604020202020204" pitchFamily="34" charset="0"/>
              </a:rPr>
              <a:t>	</a:t>
            </a:r>
          </a:p>
          <a:p>
            <a:pPr marL="0" marR="0" lvl="0" indent="0" algn="l" defTabSz="914400" rtl="0" eaLnBrk="1" fontAlgn="auto" latinLnBrk="0" hangingPunct="1">
              <a:lnSpc>
                <a:spcPct val="100000"/>
              </a:lnSpc>
              <a:spcBef>
                <a:spcPts val="600"/>
              </a:spcBef>
              <a:spcAft>
                <a:spcPts val="400"/>
              </a:spcAft>
              <a:buClr>
                <a:srgbClr val="47C3D3"/>
              </a:buClr>
              <a:buSzTx/>
              <a:buFont typeface="Arial" panose="020B0604020202020204" pitchFamily="34" charset="0"/>
              <a:buNone/>
              <a:tabLst/>
              <a:defRPr/>
            </a:pPr>
            <a:endParaRPr kumimoji="0" lang="en-US" sz="1600" b="0" i="0" u="none" strike="noStrike" kern="1200" cap="none" spc="0" normalizeH="0" baseline="0" noProof="0" dirty="0">
              <a:ln>
                <a:noFill/>
              </a:ln>
              <a:solidFill>
                <a:srgbClr val="FFFF00"/>
              </a:solidFill>
              <a:effectLst/>
              <a:uLnTx/>
              <a:uFillTx/>
              <a:latin typeface="Arial"/>
              <a:ea typeface="+mn-ea"/>
              <a:cs typeface="Arial" panose="020B0604020202020204" pitchFamily="34" charset="0"/>
            </a:endParaRPr>
          </a:p>
        </p:txBody>
      </p:sp>
    </p:spTree>
    <p:extLst>
      <p:ext uri="{BB962C8B-B14F-4D97-AF65-F5344CB8AC3E}">
        <p14:creationId xmlns:p14="http://schemas.microsoft.com/office/powerpoint/2010/main" val="574109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eal_white.eps">
            <a:extLst>
              <a:ext uri="{FF2B5EF4-FFF2-40B4-BE49-F238E27FC236}">
                <a16:creationId xmlns:a16="http://schemas.microsoft.com/office/drawing/2014/main" id="{EBD5779C-228C-EF49-F552-87EF2B115060}"/>
              </a:ext>
            </a:extLst>
          </p:cNvPr>
          <p:cNvPicPr>
            <a:picLocks noChangeAspect="1"/>
          </p:cNvPicPr>
          <p:nvPr/>
        </p:nvPicPr>
        <p:blipFill>
          <a:blip r:embed="rId2"/>
          <a:stretch>
            <a:fillRect/>
          </a:stretch>
        </p:blipFill>
        <p:spPr>
          <a:xfrm>
            <a:off x="484632" y="5779008"/>
            <a:ext cx="624332" cy="624332"/>
          </a:xfrm>
          <a:prstGeom prst="rect">
            <a:avLst/>
          </a:prstGeom>
        </p:spPr>
      </p:pic>
      <p:sp>
        <p:nvSpPr>
          <p:cNvPr id="5" name="Rectangle 4">
            <a:extLst>
              <a:ext uri="{FF2B5EF4-FFF2-40B4-BE49-F238E27FC236}">
                <a16:creationId xmlns:a16="http://schemas.microsoft.com/office/drawing/2014/main" id="{BD6DB62F-E4FA-76B1-EA2A-677D60A540F3}"/>
              </a:ext>
            </a:extLst>
          </p:cNvPr>
          <p:cNvSpPr/>
          <p:nvPr/>
        </p:nvSpPr>
        <p:spPr>
          <a:xfrm>
            <a:off x="0" y="153008"/>
            <a:ext cx="9144000" cy="769441"/>
          </a:xfrm>
          <a:prstGeom prst="rect">
            <a:avLst/>
          </a:prstGeom>
        </p:spPr>
        <p:txBody>
          <a:bodyPr wrap="square">
            <a:spAutoFit/>
          </a:bodyPr>
          <a:lstStyle/>
          <a:p>
            <a:pPr algn="ctr"/>
            <a:r>
              <a:rPr lang="en-US" sz="4400" b="1" dirty="0">
                <a:solidFill>
                  <a:schemeClr val="bg1"/>
                </a:solidFill>
                <a:latin typeface="Arial" panose="020B0604020202020204" pitchFamily="34" charset="0"/>
                <a:cs typeface="Arial" panose="020B0604020202020204" pitchFamily="34" charset="0"/>
              </a:rPr>
              <a:t>Tax-Free Scholarship</a:t>
            </a:r>
          </a:p>
        </p:txBody>
      </p:sp>
      <p:sp>
        <p:nvSpPr>
          <p:cNvPr id="6" name="Text Placeholder 9">
            <a:extLst>
              <a:ext uri="{FF2B5EF4-FFF2-40B4-BE49-F238E27FC236}">
                <a16:creationId xmlns:a16="http://schemas.microsoft.com/office/drawing/2014/main" id="{B9DA4E41-1231-12E5-177E-0E617221BD6B}"/>
              </a:ext>
            </a:extLst>
          </p:cNvPr>
          <p:cNvSpPr txBox="1">
            <a:spLocks/>
          </p:cNvSpPr>
          <p:nvPr/>
        </p:nvSpPr>
        <p:spPr>
          <a:xfrm>
            <a:off x="227806" y="985535"/>
            <a:ext cx="8688388" cy="467054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600" kern="1200">
                <a:solidFill>
                  <a:schemeClr val="bg1"/>
                </a:solidFill>
                <a:latin typeface="+mn-lt"/>
                <a:ea typeface="+mn-ea"/>
                <a:cs typeface="Arial" panose="020B0604020202020204" pitchFamily="34" charset="0"/>
              </a:defRPr>
            </a:lvl1pPr>
            <a:lvl2pPr marL="6858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400" kern="1200">
                <a:solidFill>
                  <a:schemeClr val="bg1"/>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200" kern="1200">
                <a:solidFill>
                  <a:schemeClr val="bg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defRPr/>
            </a:pPr>
            <a:endParaRPr lang="en-US" sz="2400" dirty="0">
              <a:solidFill>
                <a:srgbClr val="FFFF00"/>
              </a:solidFill>
              <a:latin typeface="Arial"/>
            </a:endParaRPr>
          </a:p>
          <a:p>
            <a:pPr>
              <a:buClrTx/>
              <a:buFont typeface="Wingdings" panose="05000000000000000000" pitchFamily="2" charset="2"/>
              <a:buChar char="§"/>
              <a:defRPr/>
            </a:pPr>
            <a:r>
              <a:rPr lang="en-US" sz="2400" dirty="0">
                <a:solidFill>
                  <a:srgbClr val="FFFF00"/>
                </a:solidFill>
                <a:latin typeface="Arial"/>
                <a:cs typeface="Arial"/>
              </a:rPr>
              <a:t>A scholarship is tax free only if you are:</a:t>
            </a:r>
          </a:p>
          <a:p>
            <a:pPr lvl="1">
              <a:buClrTx/>
              <a:buFont typeface="Wingdings" panose="05000000000000000000" pitchFamily="2" charset="2"/>
              <a:buChar char="§"/>
              <a:defRPr/>
            </a:pPr>
            <a:r>
              <a:rPr lang="en-US" sz="2200" dirty="0">
                <a:solidFill>
                  <a:schemeClr val="tx1"/>
                </a:solidFill>
                <a:latin typeface="Arial"/>
                <a:cs typeface="Arial"/>
              </a:rPr>
              <a:t>Candidate for a degree</a:t>
            </a:r>
          </a:p>
          <a:p>
            <a:pPr lvl="1">
              <a:buClrTx/>
              <a:buFont typeface="Wingdings" panose="05000000000000000000" pitchFamily="2" charset="2"/>
              <a:buChar char="§"/>
              <a:defRPr/>
            </a:pPr>
            <a:r>
              <a:rPr lang="en-US" sz="2200" dirty="0">
                <a:solidFill>
                  <a:schemeClr val="tx1"/>
                </a:solidFill>
                <a:latin typeface="Arial"/>
                <a:cs typeface="Arial"/>
              </a:rPr>
              <a:t>Eligible educational institution</a:t>
            </a:r>
          </a:p>
          <a:p>
            <a:pPr lvl="1">
              <a:buClrTx/>
              <a:buFont typeface="Wingdings" panose="05000000000000000000" pitchFamily="2" charset="2"/>
              <a:buChar char="§"/>
              <a:defRPr/>
            </a:pPr>
            <a:r>
              <a:rPr lang="en-US" sz="2200" dirty="0">
                <a:solidFill>
                  <a:schemeClr val="tx1"/>
                </a:solidFill>
                <a:latin typeface="Arial"/>
                <a:cs typeface="Arial"/>
              </a:rPr>
              <a:t>Qualified scholarship</a:t>
            </a:r>
          </a:p>
          <a:p>
            <a:pPr lvl="1">
              <a:buClrTx/>
              <a:buFont typeface="Wingdings" panose="05000000000000000000" pitchFamily="2" charset="2"/>
              <a:buChar char="§"/>
              <a:defRPr/>
            </a:pPr>
            <a:endParaRPr lang="en-US" sz="2200" dirty="0">
              <a:solidFill>
                <a:schemeClr val="tx1"/>
              </a:solidFill>
              <a:latin typeface="Arial"/>
              <a:cs typeface="Arial"/>
            </a:endParaRPr>
          </a:p>
          <a:p>
            <a:pPr>
              <a:buClrTx/>
              <a:buFont typeface="Wingdings" panose="05000000000000000000" pitchFamily="2" charset="2"/>
              <a:buChar char="§"/>
              <a:defRPr/>
            </a:pPr>
            <a:r>
              <a:rPr lang="en-US" sz="2400" dirty="0">
                <a:solidFill>
                  <a:srgbClr val="FFFF00"/>
                </a:solidFill>
                <a:latin typeface="Arial"/>
                <a:cs typeface="Arial"/>
              </a:rPr>
              <a:t>Qualified Tuition and Related Expenses</a:t>
            </a:r>
          </a:p>
          <a:p>
            <a:pPr lvl="1">
              <a:buClrTx/>
              <a:buFont typeface="Wingdings" panose="05000000000000000000" pitchFamily="2" charset="2"/>
              <a:buChar char="§"/>
              <a:defRPr/>
            </a:pPr>
            <a:r>
              <a:rPr lang="en-US" sz="2200" dirty="0">
                <a:solidFill>
                  <a:schemeClr val="tx1"/>
                </a:solidFill>
                <a:latin typeface="Arial"/>
                <a:cs typeface="Arial"/>
              </a:rPr>
              <a:t>Tuition and Fees required</a:t>
            </a:r>
          </a:p>
          <a:p>
            <a:pPr lvl="1">
              <a:buClrTx/>
              <a:buFont typeface="Wingdings" panose="05000000000000000000" pitchFamily="2" charset="2"/>
              <a:buChar char="§"/>
              <a:defRPr/>
            </a:pPr>
            <a:r>
              <a:rPr lang="en-US" sz="2200" dirty="0">
                <a:solidFill>
                  <a:schemeClr val="tx1"/>
                </a:solidFill>
                <a:latin typeface="Arial"/>
                <a:cs typeface="Arial"/>
              </a:rPr>
              <a:t>Course-related expenses such as books, supplies, and equipment required for the courses</a:t>
            </a:r>
          </a:p>
          <a:p>
            <a:pPr lvl="1">
              <a:buClrTx/>
              <a:buFont typeface="Wingdings" panose="05000000000000000000" pitchFamily="2" charset="2"/>
              <a:buChar char="§"/>
              <a:defRPr/>
            </a:pPr>
            <a:endParaRPr lang="en-US" sz="2200" dirty="0">
              <a:solidFill>
                <a:schemeClr val="tx1"/>
              </a:solidFill>
              <a:latin typeface="Arial"/>
              <a:cs typeface="Arial"/>
            </a:endParaRPr>
          </a:p>
          <a:p>
            <a:pPr>
              <a:buClrTx/>
              <a:buFont typeface="Wingdings" panose="05000000000000000000" pitchFamily="2" charset="2"/>
              <a:buChar char="§"/>
              <a:defRPr/>
            </a:pPr>
            <a:endParaRPr lang="en-US" sz="2400" dirty="0">
              <a:solidFill>
                <a:srgbClr val="FFFF00"/>
              </a:solidFill>
              <a:latin typeface="Arial"/>
              <a:cs typeface="Arial"/>
            </a:endParaRPr>
          </a:p>
          <a:p>
            <a:pPr>
              <a:buClrTx/>
              <a:defRPr/>
            </a:pPr>
            <a:endParaRPr lang="en-US" sz="2400" dirty="0">
              <a:solidFill>
                <a:srgbClr val="FFFF00"/>
              </a:solidFill>
              <a:latin typeface="Arial"/>
            </a:endParaRPr>
          </a:p>
          <a:p>
            <a:pPr lvl="2">
              <a:buClrTx/>
              <a:defRPr/>
            </a:pPr>
            <a:endParaRPr kumimoji="0" lang="en-US" sz="2000" b="0" i="0" u="none" strike="noStrike" kern="1200" cap="none" spc="0" normalizeH="0" baseline="0" noProof="0" dirty="0">
              <a:ln>
                <a:noFill/>
              </a:ln>
              <a:solidFill>
                <a:srgbClr val="FFFF00"/>
              </a:solidFill>
              <a:effectLst/>
              <a:uLnTx/>
              <a:uFillTx/>
              <a:latin typeface="Arial"/>
            </a:endParaRPr>
          </a:p>
          <a:p>
            <a:pPr marL="0" indent="0">
              <a:buClrTx/>
              <a:buNone/>
              <a:defRPr/>
            </a:pPr>
            <a:r>
              <a:rPr kumimoji="0" lang="en-US" sz="1600" b="0" i="0" u="none" strike="noStrike" kern="1200" cap="none" spc="0" normalizeH="0" baseline="0" noProof="0" dirty="0">
                <a:ln>
                  <a:noFill/>
                </a:ln>
                <a:solidFill>
                  <a:srgbClr val="FFFF00"/>
                </a:solidFill>
                <a:effectLst/>
                <a:uLnTx/>
                <a:uFillTx/>
                <a:latin typeface="Arial"/>
                <a:ea typeface="+mn-ea"/>
                <a:cs typeface="Arial" panose="020B0604020202020204" pitchFamily="34" charset="0"/>
              </a:rPr>
              <a:t>	</a:t>
            </a:r>
          </a:p>
          <a:p>
            <a:pPr marL="0" marR="0" lvl="0" indent="0" algn="l" defTabSz="914400" rtl="0" eaLnBrk="1" fontAlgn="auto" latinLnBrk="0" hangingPunct="1">
              <a:lnSpc>
                <a:spcPct val="100000"/>
              </a:lnSpc>
              <a:spcBef>
                <a:spcPts val="600"/>
              </a:spcBef>
              <a:spcAft>
                <a:spcPts val="400"/>
              </a:spcAft>
              <a:buClr>
                <a:srgbClr val="47C3D3"/>
              </a:buClr>
              <a:buSzTx/>
              <a:buFont typeface="Arial" panose="020B0604020202020204" pitchFamily="34" charset="0"/>
              <a:buNone/>
              <a:tabLst/>
              <a:defRPr/>
            </a:pPr>
            <a:endParaRPr kumimoji="0" lang="en-US" sz="1600" b="0" i="0" u="none" strike="noStrike" kern="1200" cap="none" spc="0" normalizeH="0" baseline="0" noProof="0" dirty="0">
              <a:ln>
                <a:noFill/>
              </a:ln>
              <a:solidFill>
                <a:srgbClr val="FFFF00"/>
              </a:solidFill>
              <a:effectLst/>
              <a:uLnTx/>
              <a:uFillTx/>
              <a:latin typeface="Arial"/>
              <a:ea typeface="+mn-ea"/>
              <a:cs typeface="Arial" panose="020B0604020202020204" pitchFamily="34" charset="0"/>
            </a:endParaRPr>
          </a:p>
        </p:txBody>
      </p:sp>
    </p:spTree>
    <p:extLst>
      <p:ext uri="{BB962C8B-B14F-4D97-AF65-F5344CB8AC3E}">
        <p14:creationId xmlns:p14="http://schemas.microsoft.com/office/powerpoint/2010/main" val="4202500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eal_white.eps">
            <a:extLst>
              <a:ext uri="{FF2B5EF4-FFF2-40B4-BE49-F238E27FC236}">
                <a16:creationId xmlns:a16="http://schemas.microsoft.com/office/drawing/2014/main" id="{EBD5779C-228C-EF49-F552-87EF2B115060}"/>
              </a:ext>
            </a:extLst>
          </p:cNvPr>
          <p:cNvPicPr>
            <a:picLocks noChangeAspect="1"/>
          </p:cNvPicPr>
          <p:nvPr/>
        </p:nvPicPr>
        <p:blipFill>
          <a:blip r:embed="rId2"/>
          <a:stretch>
            <a:fillRect/>
          </a:stretch>
        </p:blipFill>
        <p:spPr>
          <a:xfrm>
            <a:off x="484632" y="5779008"/>
            <a:ext cx="624332" cy="624332"/>
          </a:xfrm>
          <a:prstGeom prst="rect">
            <a:avLst/>
          </a:prstGeom>
        </p:spPr>
      </p:pic>
      <p:sp>
        <p:nvSpPr>
          <p:cNvPr id="5" name="Rectangle 4">
            <a:extLst>
              <a:ext uri="{FF2B5EF4-FFF2-40B4-BE49-F238E27FC236}">
                <a16:creationId xmlns:a16="http://schemas.microsoft.com/office/drawing/2014/main" id="{BD6DB62F-E4FA-76B1-EA2A-677D60A540F3}"/>
              </a:ext>
            </a:extLst>
          </p:cNvPr>
          <p:cNvSpPr/>
          <p:nvPr/>
        </p:nvSpPr>
        <p:spPr>
          <a:xfrm>
            <a:off x="0" y="153008"/>
            <a:ext cx="9144000" cy="769441"/>
          </a:xfrm>
          <a:prstGeom prst="rect">
            <a:avLst/>
          </a:prstGeom>
        </p:spPr>
        <p:txBody>
          <a:bodyPr wrap="square">
            <a:spAutoFit/>
          </a:bodyPr>
          <a:lstStyle/>
          <a:p>
            <a:pPr algn="ctr"/>
            <a:r>
              <a:rPr lang="en-US" sz="4400" b="1" dirty="0">
                <a:solidFill>
                  <a:schemeClr val="bg1"/>
                </a:solidFill>
                <a:latin typeface="Arial" panose="020B0604020202020204" pitchFamily="34" charset="0"/>
                <a:cs typeface="Arial" panose="020B0604020202020204" pitchFamily="34" charset="0"/>
              </a:rPr>
              <a:t>Emergency Grant</a:t>
            </a:r>
          </a:p>
        </p:txBody>
      </p:sp>
      <p:sp>
        <p:nvSpPr>
          <p:cNvPr id="6" name="Text Placeholder 9">
            <a:extLst>
              <a:ext uri="{FF2B5EF4-FFF2-40B4-BE49-F238E27FC236}">
                <a16:creationId xmlns:a16="http://schemas.microsoft.com/office/drawing/2014/main" id="{B9DA4E41-1231-12E5-177E-0E617221BD6B}"/>
              </a:ext>
            </a:extLst>
          </p:cNvPr>
          <p:cNvSpPr txBox="1">
            <a:spLocks/>
          </p:cNvSpPr>
          <p:nvPr/>
        </p:nvSpPr>
        <p:spPr>
          <a:xfrm>
            <a:off x="227806" y="985535"/>
            <a:ext cx="8688388" cy="467054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600" kern="1200">
                <a:solidFill>
                  <a:schemeClr val="bg1"/>
                </a:solidFill>
                <a:latin typeface="+mn-lt"/>
                <a:ea typeface="+mn-ea"/>
                <a:cs typeface="Arial" panose="020B0604020202020204" pitchFamily="34" charset="0"/>
              </a:defRPr>
            </a:lvl1pPr>
            <a:lvl2pPr marL="6858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400" kern="1200">
                <a:solidFill>
                  <a:schemeClr val="bg1"/>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200" kern="1200">
                <a:solidFill>
                  <a:schemeClr val="bg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defRPr/>
            </a:pPr>
            <a:endParaRPr lang="en-US" sz="2400" dirty="0">
              <a:solidFill>
                <a:srgbClr val="FFFF00"/>
              </a:solidFill>
              <a:latin typeface="Arial"/>
            </a:endParaRPr>
          </a:p>
          <a:p>
            <a:pPr>
              <a:buClrTx/>
              <a:buFont typeface="Wingdings" panose="05000000000000000000" pitchFamily="2" charset="2"/>
              <a:buChar char="§"/>
              <a:defRPr/>
            </a:pPr>
            <a:r>
              <a:rPr lang="en-US" sz="2400" dirty="0">
                <a:solidFill>
                  <a:srgbClr val="FFFF00"/>
                </a:solidFill>
                <a:latin typeface="Arial"/>
                <a:cs typeface="Arial"/>
              </a:rPr>
              <a:t>Higher Education Emergency Relief Fund (HEERF)</a:t>
            </a:r>
          </a:p>
          <a:p>
            <a:pPr lvl="1">
              <a:buClrTx/>
              <a:buFont typeface="Wingdings" panose="05000000000000000000" pitchFamily="2" charset="2"/>
              <a:buChar char="§"/>
              <a:defRPr/>
            </a:pPr>
            <a:r>
              <a:rPr lang="en-US" sz="2200" dirty="0">
                <a:solidFill>
                  <a:schemeClr val="tx1"/>
                </a:solidFill>
                <a:latin typeface="Arial"/>
                <a:cs typeface="Arial"/>
              </a:rPr>
              <a:t>American Rescue Plan (ARP)</a:t>
            </a:r>
          </a:p>
          <a:p>
            <a:pPr lvl="1">
              <a:buClrTx/>
              <a:buFont typeface="Wingdings" panose="05000000000000000000" pitchFamily="2" charset="2"/>
              <a:buChar char="§"/>
              <a:defRPr/>
            </a:pPr>
            <a:r>
              <a:rPr lang="en-US" sz="2200" dirty="0">
                <a:solidFill>
                  <a:schemeClr val="tx1"/>
                </a:solidFill>
                <a:latin typeface="Arial"/>
                <a:cs typeface="Arial"/>
              </a:rPr>
              <a:t>Signed into law on March 11, 2021</a:t>
            </a:r>
          </a:p>
          <a:p>
            <a:pPr lvl="1">
              <a:buClrTx/>
              <a:buFont typeface="Wingdings" panose="05000000000000000000" pitchFamily="2" charset="2"/>
              <a:buChar char="§"/>
              <a:defRPr/>
            </a:pPr>
            <a:endParaRPr lang="en-US" sz="2200" dirty="0">
              <a:solidFill>
                <a:schemeClr val="tx1"/>
              </a:solidFill>
              <a:latin typeface="Arial"/>
              <a:cs typeface="Arial"/>
            </a:endParaRPr>
          </a:p>
          <a:p>
            <a:pPr lvl="1">
              <a:buClrTx/>
              <a:buFont typeface="Wingdings" panose="05000000000000000000" pitchFamily="2" charset="2"/>
              <a:buChar char="§"/>
              <a:defRPr/>
            </a:pPr>
            <a:endParaRPr lang="en-US" sz="2200" dirty="0">
              <a:solidFill>
                <a:schemeClr val="tx1"/>
              </a:solidFill>
              <a:latin typeface="Arial"/>
              <a:cs typeface="Arial"/>
            </a:endParaRPr>
          </a:p>
          <a:p>
            <a:pPr>
              <a:buClrTx/>
              <a:buFont typeface="Wingdings" panose="05000000000000000000" pitchFamily="2" charset="2"/>
              <a:buChar char="§"/>
              <a:defRPr/>
            </a:pPr>
            <a:endParaRPr lang="en-US" sz="2400" dirty="0">
              <a:solidFill>
                <a:srgbClr val="FFFF00"/>
              </a:solidFill>
              <a:latin typeface="Arial"/>
              <a:cs typeface="Arial"/>
            </a:endParaRPr>
          </a:p>
          <a:p>
            <a:pPr>
              <a:buClrTx/>
              <a:defRPr/>
            </a:pPr>
            <a:endParaRPr lang="en-US" sz="2400" dirty="0">
              <a:solidFill>
                <a:srgbClr val="FFFF00"/>
              </a:solidFill>
              <a:latin typeface="Arial"/>
            </a:endParaRPr>
          </a:p>
          <a:p>
            <a:pPr lvl="2">
              <a:buClrTx/>
              <a:defRPr/>
            </a:pPr>
            <a:endParaRPr kumimoji="0" lang="en-US" sz="2000" b="0" i="0" u="none" strike="noStrike" kern="1200" cap="none" spc="0" normalizeH="0" baseline="0" noProof="0" dirty="0">
              <a:ln>
                <a:noFill/>
              </a:ln>
              <a:solidFill>
                <a:srgbClr val="FFFF00"/>
              </a:solidFill>
              <a:effectLst/>
              <a:uLnTx/>
              <a:uFillTx/>
              <a:latin typeface="Arial"/>
            </a:endParaRPr>
          </a:p>
          <a:p>
            <a:pPr marL="0" indent="0">
              <a:buClrTx/>
              <a:buNone/>
              <a:defRPr/>
            </a:pPr>
            <a:r>
              <a:rPr kumimoji="0" lang="en-US" sz="1600" b="0" i="0" u="none" strike="noStrike" kern="1200" cap="none" spc="0" normalizeH="0" baseline="0" noProof="0" dirty="0">
                <a:ln>
                  <a:noFill/>
                </a:ln>
                <a:solidFill>
                  <a:srgbClr val="FFFF00"/>
                </a:solidFill>
                <a:effectLst/>
                <a:uLnTx/>
                <a:uFillTx/>
                <a:latin typeface="Arial"/>
                <a:ea typeface="+mn-ea"/>
                <a:cs typeface="Arial" panose="020B0604020202020204" pitchFamily="34" charset="0"/>
              </a:rPr>
              <a:t>	</a:t>
            </a:r>
          </a:p>
          <a:p>
            <a:pPr marL="0" marR="0" lvl="0" indent="0" algn="l" defTabSz="914400" rtl="0" eaLnBrk="1" fontAlgn="auto" latinLnBrk="0" hangingPunct="1">
              <a:lnSpc>
                <a:spcPct val="100000"/>
              </a:lnSpc>
              <a:spcBef>
                <a:spcPts val="600"/>
              </a:spcBef>
              <a:spcAft>
                <a:spcPts val="400"/>
              </a:spcAft>
              <a:buClr>
                <a:srgbClr val="47C3D3"/>
              </a:buClr>
              <a:buSzTx/>
              <a:buFont typeface="Arial" panose="020B0604020202020204" pitchFamily="34" charset="0"/>
              <a:buNone/>
              <a:tabLst/>
              <a:defRPr/>
            </a:pPr>
            <a:endParaRPr kumimoji="0" lang="en-US" sz="1600" b="0" i="0" u="none" strike="noStrike" kern="1200" cap="none" spc="0" normalizeH="0" baseline="0" noProof="0" dirty="0">
              <a:ln>
                <a:noFill/>
              </a:ln>
              <a:solidFill>
                <a:srgbClr val="FFFF00"/>
              </a:solidFill>
              <a:effectLst/>
              <a:uLnTx/>
              <a:uFillTx/>
              <a:latin typeface="Arial"/>
              <a:ea typeface="+mn-ea"/>
              <a:cs typeface="Arial" panose="020B0604020202020204" pitchFamily="34" charset="0"/>
            </a:endParaRPr>
          </a:p>
        </p:txBody>
      </p:sp>
    </p:spTree>
    <p:extLst>
      <p:ext uri="{BB962C8B-B14F-4D97-AF65-F5344CB8AC3E}">
        <p14:creationId xmlns:p14="http://schemas.microsoft.com/office/powerpoint/2010/main" val="278966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eal_white.eps">
            <a:extLst>
              <a:ext uri="{FF2B5EF4-FFF2-40B4-BE49-F238E27FC236}">
                <a16:creationId xmlns:a16="http://schemas.microsoft.com/office/drawing/2014/main" id="{EBD5779C-228C-EF49-F552-87EF2B115060}"/>
              </a:ext>
            </a:extLst>
          </p:cNvPr>
          <p:cNvPicPr>
            <a:picLocks noChangeAspect="1"/>
          </p:cNvPicPr>
          <p:nvPr/>
        </p:nvPicPr>
        <p:blipFill>
          <a:blip r:embed="rId2"/>
          <a:stretch>
            <a:fillRect/>
          </a:stretch>
        </p:blipFill>
        <p:spPr>
          <a:xfrm>
            <a:off x="484632" y="5779008"/>
            <a:ext cx="624332" cy="624332"/>
          </a:xfrm>
          <a:prstGeom prst="rect">
            <a:avLst/>
          </a:prstGeom>
        </p:spPr>
      </p:pic>
      <p:sp>
        <p:nvSpPr>
          <p:cNvPr id="5" name="Rectangle 4">
            <a:extLst>
              <a:ext uri="{FF2B5EF4-FFF2-40B4-BE49-F238E27FC236}">
                <a16:creationId xmlns:a16="http://schemas.microsoft.com/office/drawing/2014/main" id="{BD6DB62F-E4FA-76B1-EA2A-677D60A540F3}"/>
              </a:ext>
            </a:extLst>
          </p:cNvPr>
          <p:cNvSpPr/>
          <p:nvPr/>
        </p:nvSpPr>
        <p:spPr>
          <a:xfrm>
            <a:off x="0" y="153008"/>
            <a:ext cx="9144000" cy="769441"/>
          </a:xfrm>
          <a:prstGeom prst="rect">
            <a:avLst/>
          </a:prstGeom>
        </p:spPr>
        <p:txBody>
          <a:bodyPr wrap="square">
            <a:spAutoFit/>
          </a:bodyPr>
          <a:lstStyle/>
          <a:p>
            <a:pPr algn="ctr"/>
            <a:r>
              <a:rPr lang="en-US" sz="4400" b="1" dirty="0">
                <a:solidFill>
                  <a:schemeClr val="bg1"/>
                </a:solidFill>
                <a:latin typeface="Arial" panose="020B0604020202020204" pitchFamily="34" charset="0"/>
                <a:cs typeface="Arial" panose="020B0604020202020204" pitchFamily="34" charset="0"/>
              </a:rPr>
              <a:t>Education Credits</a:t>
            </a:r>
          </a:p>
        </p:txBody>
      </p:sp>
      <p:sp>
        <p:nvSpPr>
          <p:cNvPr id="6" name="Text Placeholder 9">
            <a:extLst>
              <a:ext uri="{FF2B5EF4-FFF2-40B4-BE49-F238E27FC236}">
                <a16:creationId xmlns:a16="http://schemas.microsoft.com/office/drawing/2014/main" id="{B9DA4E41-1231-12E5-177E-0E617221BD6B}"/>
              </a:ext>
            </a:extLst>
          </p:cNvPr>
          <p:cNvSpPr txBox="1">
            <a:spLocks/>
          </p:cNvSpPr>
          <p:nvPr/>
        </p:nvSpPr>
        <p:spPr>
          <a:xfrm>
            <a:off x="227806" y="985535"/>
            <a:ext cx="8688388" cy="467054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600" kern="1200">
                <a:solidFill>
                  <a:schemeClr val="bg1"/>
                </a:solidFill>
                <a:latin typeface="+mn-lt"/>
                <a:ea typeface="+mn-ea"/>
                <a:cs typeface="Arial" panose="020B0604020202020204" pitchFamily="34" charset="0"/>
              </a:defRPr>
            </a:lvl1pPr>
            <a:lvl2pPr marL="6858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400" kern="1200">
                <a:solidFill>
                  <a:schemeClr val="bg1"/>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200" kern="1200">
                <a:solidFill>
                  <a:schemeClr val="bg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defRPr/>
            </a:pPr>
            <a:endParaRPr lang="en-US" sz="2400" dirty="0">
              <a:solidFill>
                <a:srgbClr val="FFFF00"/>
              </a:solidFill>
              <a:latin typeface="Arial"/>
            </a:endParaRPr>
          </a:p>
          <a:p>
            <a:pPr>
              <a:buClrTx/>
              <a:buFont typeface="Wingdings" panose="05000000000000000000" pitchFamily="2" charset="2"/>
              <a:buChar char="§"/>
              <a:defRPr/>
            </a:pPr>
            <a:r>
              <a:rPr lang="en-US" sz="2400" dirty="0">
                <a:solidFill>
                  <a:srgbClr val="FFFF00"/>
                </a:solidFill>
                <a:latin typeface="Arial"/>
                <a:cs typeface="Arial"/>
              </a:rPr>
              <a:t>IRS Form 8863</a:t>
            </a:r>
          </a:p>
          <a:p>
            <a:pPr lvl="1">
              <a:buClrTx/>
              <a:buFont typeface="Wingdings" panose="05000000000000000000" pitchFamily="2" charset="2"/>
              <a:buChar char="§"/>
              <a:defRPr/>
            </a:pPr>
            <a:r>
              <a:rPr lang="en-US" sz="2200" dirty="0">
                <a:solidFill>
                  <a:schemeClr val="tx1"/>
                </a:solidFill>
                <a:latin typeface="Arial"/>
                <a:cs typeface="Arial"/>
              </a:rPr>
              <a:t>American Opportunity Credit</a:t>
            </a:r>
          </a:p>
          <a:p>
            <a:pPr lvl="1">
              <a:buClrTx/>
              <a:buFont typeface="Wingdings" panose="05000000000000000000" pitchFamily="2" charset="2"/>
              <a:buChar char="§"/>
              <a:defRPr/>
            </a:pPr>
            <a:r>
              <a:rPr lang="en-US" sz="2200" dirty="0">
                <a:solidFill>
                  <a:schemeClr val="tx1"/>
                </a:solidFill>
                <a:latin typeface="Arial"/>
                <a:cs typeface="Arial"/>
              </a:rPr>
              <a:t>Lifetime Learning Credit</a:t>
            </a:r>
          </a:p>
          <a:p>
            <a:pPr lvl="1">
              <a:buClrTx/>
              <a:buFont typeface="Wingdings" panose="05000000000000000000" pitchFamily="2" charset="2"/>
              <a:buChar char="§"/>
              <a:defRPr/>
            </a:pPr>
            <a:endParaRPr lang="en-US" sz="2200" dirty="0">
              <a:solidFill>
                <a:schemeClr val="tx1"/>
              </a:solidFill>
              <a:latin typeface="Arial"/>
              <a:cs typeface="Arial"/>
            </a:endParaRPr>
          </a:p>
          <a:p>
            <a:pPr lvl="1">
              <a:buClrTx/>
              <a:buFont typeface="Wingdings" panose="05000000000000000000" pitchFamily="2" charset="2"/>
              <a:buChar char="§"/>
              <a:defRPr/>
            </a:pPr>
            <a:endParaRPr lang="en-US" sz="2200" dirty="0">
              <a:solidFill>
                <a:schemeClr val="tx1"/>
              </a:solidFill>
              <a:latin typeface="Arial"/>
              <a:cs typeface="Arial"/>
            </a:endParaRPr>
          </a:p>
          <a:p>
            <a:pPr>
              <a:buClrTx/>
              <a:buFont typeface="Wingdings" panose="05000000000000000000" pitchFamily="2" charset="2"/>
              <a:buChar char="§"/>
              <a:defRPr/>
            </a:pPr>
            <a:endParaRPr lang="en-US" sz="2400" dirty="0">
              <a:solidFill>
                <a:srgbClr val="FFFF00"/>
              </a:solidFill>
              <a:latin typeface="Arial"/>
              <a:cs typeface="Arial"/>
            </a:endParaRPr>
          </a:p>
          <a:p>
            <a:pPr>
              <a:buClrTx/>
              <a:defRPr/>
            </a:pPr>
            <a:endParaRPr lang="en-US" sz="2400" dirty="0">
              <a:solidFill>
                <a:srgbClr val="FFFF00"/>
              </a:solidFill>
              <a:latin typeface="Arial"/>
            </a:endParaRPr>
          </a:p>
          <a:p>
            <a:pPr lvl="2">
              <a:buClrTx/>
              <a:defRPr/>
            </a:pPr>
            <a:endParaRPr kumimoji="0" lang="en-US" sz="2000" b="0" i="0" u="none" strike="noStrike" kern="1200" cap="none" spc="0" normalizeH="0" baseline="0" noProof="0" dirty="0">
              <a:ln>
                <a:noFill/>
              </a:ln>
              <a:solidFill>
                <a:srgbClr val="FFFF00"/>
              </a:solidFill>
              <a:effectLst/>
              <a:uLnTx/>
              <a:uFillTx/>
              <a:latin typeface="Arial"/>
            </a:endParaRPr>
          </a:p>
          <a:p>
            <a:pPr marL="0" indent="0">
              <a:buClrTx/>
              <a:buNone/>
              <a:defRPr/>
            </a:pPr>
            <a:r>
              <a:rPr kumimoji="0" lang="en-US" sz="1600" b="0" i="0" u="none" strike="noStrike" kern="1200" cap="none" spc="0" normalizeH="0" baseline="0" noProof="0" dirty="0">
                <a:ln>
                  <a:noFill/>
                </a:ln>
                <a:solidFill>
                  <a:srgbClr val="FFFF00"/>
                </a:solidFill>
                <a:effectLst/>
                <a:uLnTx/>
                <a:uFillTx/>
                <a:latin typeface="Arial"/>
                <a:ea typeface="+mn-ea"/>
                <a:cs typeface="Arial" panose="020B0604020202020204" pitchFamily="34" charset="0"/>
              </a:rPr>
              <a:t>	</a:t>
            </a:r>
          </a:p>
          <a:p>
            <a:pPr marL="0" marR="0" lvl="0" indent="0" algn="l" defTabSz="914400" rtl="0" eaLnBrk="1" fontAlgn="auto" latinLnBrk="0" hangingPunct="1">
              <a:lnSpc>
                <a:spcPct val="100000"/>
              </a:lnSpc>
              <a:spcBef>
                <a:spcPts val="600"/>
              </a:spcBef>
              <a:spcAft>
                <a:spcPts val="400"/>
              </a:spcAft>
              <a:buClr>
                <a:srgbClr val="47C3D3"/>
              </a:buClr>
              <a:buSzTx/>
              <a:buFont typeface="Arial" panose="020B0604020202020204" pitchFamily="34" charset="0"/>
              <a:buNone/>
              <a:tabLst/>
              <a:defRPr/>
            </a:pPr>
            <a:endParaRPr kumimoji="0" lang="en-US" sz="1600" b="0" i="0" u="none" strike="noStrike" kern="1200" cap="none" spc="0" normalizeH="0" baseline="0" noProof="0" dirty="0">
              <a:ln>
                <a:noFill/>
              </a:ln>
              <a:solidFill>
                <a:srgbClr val="FFFF00"/>
              </a:solidFill>
              <a:effectLst/>
              <a:uLnTx/>
              <a:uFillTx/>
              <a:latin typeface="Arial"/>
              <a:ea typeface="+mn-ea"/>
              <a:cs typeface="Arial" panose="020B0604020202020204" pitchFamily="34" charset="0"/>
            </a:endParaRPr>
          </a:p>
        </p:txBody>
      </p:sp>
    </p:spTree>
    <p:extLst>
      <p:ext uri="{BB962C8B-B14F-4D97-AF65-F5344CB8AC3E}">
        <p14:creationId xmlns:p14="http://schemas.microsoft.com/office/powerpoint/2010/main" val="1373604387"/>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6101</TotalTime>
  <Words>852</Words>
  <Application>Microsoft Office PowerPoint</Application>
  <PresentationFormat>On-screen Show (4:3)</PresentationFormat>
  <Paragraphs>193</Paragraphs>
  <Slides>18</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Malgun Gothic</vt:lpstr>
      <vt:lpstr>Arial</vt:lpstr>
      <vt:lpstr>Calibri</vt:lpstr>
      <vt:lpstr>Century Gothic</vt:lpstr>
      <vt:lpstr>Tahoma</vt:lpstr>
      <vt:lpstr>Times New Roman</vt:lpstr>
      <vt:lpstr>Wingdings</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FORM 1098-T</vt:lpstr>
      <vt:lpstr>Example of Form 1098-T</vt:lpstr>
      <vt:lpstr>Example: If a scholarship exceeds qualified education expenses  </vt:lpstr>
      <vt:lpstr>PowerPoint Presentation</vt:lpstr>
      <vt:lpstr>Example: If scholarship is less than qualified education expenses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Elizabeth Craig</dc:creator>
  <cp:lastModifiedBy>Rosana Hill-Thomas</cp:lastModifiedBy>
  <cp:revision>397</cp:revision>
  <cp:lastPrinted>2010-11-23T18:22:17Z</cp:lastPrinted>
  <dcterms:created xsi:type="dcterms:W3CDTF">2010-12-22T18:33:05Z</dcterms:created>
  <dcterms:modified xsi:type="dcterms:W3CDTF">2023-03-07T19:27:24Z</dcterms:modified>
</cp:coreProperties>
</file>