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56" r:id="rId2"/>
    <p:sldId id="417" r:id="rId3"/>
    <p:sldId id="309" r:id="rId4"/>
    <p:sldId id="323" r:id="rId5"/>
    <p:sldId id="324" r:id="rId6"/>
    <p:sldId id="326" r:id="rId7"/>
    <p:sldId id="327" r:id="rId8"/>
    <p:sldId id="328" r:id="rId9"/>
    <p:sldId id="329" r:id="rId10"/>
    <p:sldId id="330" r:id="rId11"/>
    <p:sldId id="334" r:id="rId12"/>
    <p:sldId id="421" r:id="rId13"/>
    <p:sldId id="343" r:id="rId14"/>
    <p:sldId id="374" r:id="rId15"/>
    <p:sldId id="422" r:id="rId16"/>
    <p:sldId id="353" r:id="rId17"/>
    <p:sldId id="354" r:id="rId18"/>
    <p:sldId id="355" r:id="rId19"/>
    <p:sldId id="356" r:id="rId20"/>
    <p:sldId id="357" r:id="rId21"/>
    <p:sldId id="376" r:id="rId22"/>
    <p:sldId id="377" r:id="rId23"/>
    <p:sldId id="378" r:id="rId24"/>
    <p:sldId id="380" r:id="rId25"/>
    <p:sldId id="381" r:id="rId26"/>
    <p:sldId id="382" r:id="rId27"/>
    <p:sldId id="388" r:id="rId28"/>
    <p:sldId id="429" r:id="rId29"/>
    <p:sldId id="430" r:id="rId30"/>
    <p:sldId id="389" r:id="rId31"/>
    <p:sldId id="390" r:id="rId32"/>
    <p:sldId id="391" r:id="rId33"/>
    <p:sldId id="396" r:id="rId34"/>
    <p:sldId id="418" r:id="rId35"/>
    <p:sldId id="419" r:id="rId36"/>
    <p:sldId id="339" r:id="rId37"/>
    <p:sldId id="420" r:id="rId38"/>
    <p:sldId id="29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778"/>
  </p:normalViewPr>
  <p:slideViewPr>
    <p:cSldViewPr>
      <p:cViewPr varScale="1">
        <p:scale>
          <a:sx n="84" d="100"/>
          <a:sy n="84" d="100"/>
        </p:scale>
        <p:origin x="200" y="5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3:52:31.29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3:52:33.90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4T13:52:34.89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D8747C7-F78F-3537-0112-01E1C1B5904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i="0">
                <a:latin typeface="Garamond" panose="02020404030301010803" pitchFamily="18" charset="0"/>
              </a:defRPr>
            </a:lvl1pPr>
          </a:lstStyle>
          <a:p>
            <a:endParaRPr lang="en-US" altLang="en-US" dirty="0"/>
          </a:p>
        </p:txBody>
      </p:sp>
      <p:sp>
        <p:nvSpPr>
          <p:cNvPr id="3075" name="Rectangle 3">
            <a:extLst>
              <a:ext uri="{FF2B5EF4-FFF2-40B4-BE49-F238E27FC236}">
                <a16:creationId xmlns:a16="http://schemas.microsoft.com/office/drawing/2014/main" id="{160CB409-0313-4278-BE60-CE93F52C2AA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i="0">
                <a:latin typeface="Garamond" panose="02020404030301010803" pitchFamily="18" charset="0"/>
              </a:defRPr>
            </a:lvl1pPr>
          </a:lstStyle>
          <a:p>
            <a:endParaRPr lang="en-US" altLang="en-US" dirty="0"/>
          </a:p>
        </p:txBody>
      </p:sp>
      <p:sp>
        <p:nvSpPr>
          <p:cNvPr id="3076" name="Rectangle 4">
            <a:extLst>
              <a:ext uri="{FF2B5EF4-FFF2-40B4-BE49-F238E27FC236}">
                <a16:creationId xmlns:a16="http://schemas.microsoft.com/office/drawing/2014/main" id="{0130C781-F443-F524-B925-68AB65238973}"/>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CF3B3AB4-5F80-F1E3-7ED9-BA775FC59132}"/>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8" name="Rectangle 6">
            <a:extLst>
              <a:ext uri="{FF2B5EF4-FFF2-40B4-BE49-F238E27FC236}">
                <a16:creationId xmlns:a16="http://schemas.microsoft.com/office/drawing/2014/main" id="{4DDC0521-E9AD-F201-78D2-DF8332FFD6C6}"/>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i="0">
                <a:latin typeface="Garamond" panose="02020404030301010803" pitchFamily="18" charset="0"/>
              </a:defRPr>
            </a:lvl1pPr>
          </a:lstStyle>
          <a:p>
            <a:endParaRPr lang="en-US" altLang="en-US" dirty="0"/>
          </a:p>
        </p:txBody>
      </p:sp>
      <p:sp>
        <p:nvSpPr>
          <p:cNvPr id="3079" name="Rectangle 7">
            <a:extLst>
              <a:ext uri="{FF2B5EF4-FFF2-40B4-BE49-F238E27FC236}">
                <a16:creationId xmlns:a16="http://schemas.microsoft.com/office/drawing/2014/main" id="{77901B18-D78E-DF10-CAB9-1F48CA590B5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i="0">
                <a:latin typeface="Garamond" panose="02020404030301010803" pitchFamily="18" charset="0"/>
              </a:defRPr>
            </a:lvl1pPr>
          </a:lstStyle>
          <a:p>
            <a:fld id="{AC833E57-43F2-DE4C-B8A3-A0A86FEF8A16}"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b="0" i="0" kern="1200">
        <a:solidFill>
          <a:schemeClr val="tx1"/>
        </a:solidFill>
        <a:latin typeface="Garamond" panose="02020404030301010803" pitchFamily="18" charset="0"/>
        <a:ea typeface="+mn-ea"/>
        <a:cs typeface="+mn-cs"/>
      </a:defRPr>
    </a:lvl1pPr>
    <a:lvl2pPr marL="457200" algn="l" rtl="0" fontAlgn="base">
      <a:spcBef>
        <a:spcPct val="30000"/>
      </a:spcBef>
      <a:spcAft>
        <a:spcPct val="0"/>
      </a:spcAft>
      <a:defRPr sz="1200" b="0" i="0" kern="1200">
        <a:solidFill>
          <a:schemeClr val="tx1"/>
        </a:solidFill>
        <a:latin typeface="Garamond" panose="02020404030301010803" pitchFamily="18" charset="0"/>
        <a:ea typeface="+mn-ea"/>
        <a:cs typeface="+mn-cs"/>
      </a:defRPr>
    </a:lvl2pPr>
    <a:lvl3pPr marL="914400" algn="l" rtl="0" fontAlgn="base">
      <a:spcBef>
        <a:spcPct val="30000"/>
      </a:spcBef>
      <a:spcAft>
        <a:spcPct val="0"/>
      </a:spcAft>
      <a:defRPr sz="1200" b="0" i="0" kern="1200">
        <a:solidFill>
          <a:schemeClr val="tx1"/>
        </a:solidFill>
        <a:latin typeface="Garamond" panose="02020404030301010803" pitchFamily="18" charset="0"/>
        <a:ea typeface="+mn-ea"/>
        <a:cs typeface="+mn-cs"/>
      </a:defRPr>
    </a:lvl3pPr>
    <a:lvl4pPr marL="1371600" algn="l" rtl="0" fontAlgn="base">
      <a:spcBef>
        <a:spcPct val="30000"/>
      </a:spcBef>
      <a:spcAft>
        <a:spcPct val="0"/>
      </a:spcAft>
      <a:defRPr sz="1200" b="0" i="0" kern="1200">
        <a:solidFill>
          <a:schemeClr val="tx1"/>
        </a:solidFill>
        <a:latin typeface="Garamond" panose="02020404030301010803" pitchFamily="18" charset="0"/>
        <a:ea typeface="+mn-ea"/>
        <a:cs typeface="+mn-cs"/>
      </a:defRPr>
    </a:lvl4pPr>
    <a:lvl5pPr marL="1828800" algn="l" rtl="0" fontAlgn="base">
      <a:spcBef>
        <a:spcPct val="30000"/>
      </a:spcBef>
      <a:spcAft>
        <a:spcPct val="0"/>
      </a:spcAft>
      <a:defRPr sz="1200" b="0" i="0" kern="1200">
        <a:solidFill>
          <a:schemeClr val="tx1"/>
        </a:solidFill>
        <a:latin typeface="Garamond" panose="020204040303010108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Rot="1" noChangeAspect="1" noChangeArrowheads="1" noTextEdit="1"/>
          </p:cNvSpPr>
          <p:nvPr>
            <p:ph type="sldImg"/>
          </p:nvPr>
        </p:nvSpPr>
        <p:spPr>
          <a:ln/>
        </p:spPr>
      </p:sp>
      <p:sp>
        <p:nvSpPr>
          <p:cNvPr id="43011" name="Rectangle 1027"/>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Calibri" charset="0"/>
              <a:ea typeface="ＭＳ Ｐゴシック" charset="-128"/>
            </a:endParaRPr>
          </a:p>
        </p:txBody>
      </p:sp>
    </p:spTree>
    <p:extLst>
      <p:ext uri="{BB962C8B-B14F-4D97-AF65-F5344CB8AC3E}">
        <p14:creationId xmlns:p14="http://schemas.microsoft.com/office/powerpoint/2010/main" val="274982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9E392C-099B-4448-ACA0-A02E1BB37532}" type="slidenum">
              <a:rPr lang="en-US" smtClean="0"/>
              <a:t>22</a:t>
            </a:fld>
            <a:endParaRPr lang="en-US"/>
          </a:p>
        </p:txBody>
      </p:sp>
    </p:spTree>
    <p:extLst>
      <p:ext uri="{BB962C8B-B14F-4D97-AF65-F5344CB8AC3E}">
        <p14:creationId xmlns:p14="http://schemas.microsoft.com/office/powerpoint/2010/main" val="2442780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E94C73-9941-3D47-B6DB-D91F618D8F16}" type="slidenum">
              <a:rPr lang="en-US" smtClean="0"/>
              <a:t>23</a:t>
            </a:fld>
            <a:endParaRPr lang="en-US"/>
          </a:p>
        </p:txBody>
      </p:sp>
    </p:spTree>
    <p:extLst>
      <p:ext uri="{BB962C8B-B14F-4D97-AF65-F5344CB8AC3E}">
        <p14:creationId xmlns:p14="http://schemas.microsoft.com/office/powerpoint/2010/main" val="56944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9E392C-099B-4448-ACA0-A02E1BB37532}" type="slidenum">
              <a:rPr lang="en-US" smtClean="0"/>
              <a:t>24</a:t>
            </a:fld>
            <a:endParaRPr lang="en-US"/>
          </a:p>
        </p:txBody>
      </p:sp>
    </p:spTree>
    <p:extLst>
      <p:ext uri="{BB962C8B-B14F-4D97-AF65-F5344CB8AC3E}">
        <p14:creationId xmlns:p14="http://schemas.microsoft.com/office/powerpoint/2010/main" val="2309314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9E392C-099B-4448-ACA0-A02E1BB37532}" type="slidenum">
              <a:rPr lang="en-US" smtClean="0"/>
              <a:t>25</a:t>
            </a:fld>
            <a:endParaRPr lang="en-US"/>
          </a:p>
        </p:txBody>
      </p:sp>
    </p:spTree>
    <p:extLst>
      <p:ext uri="{BB962C8B-B14F-4D97-AF65-F5344CB8AC3E}">
        <p14:creationId xmlns:p14="http://schemas.microsoft.com/office/powerpoint/2010/main" val="638880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E94C73-9941-3D47-B6DB-D91F618D8F16}" type="slidenum">
              <a:rPr lang="en-US" smtClean="0"/>
              <a:t>26</a:t>
            </a:fld>
            <a:endParaRPr lang="en-US"/>
          </a:p>
        </p:txBody>
      </p:sp>
    </p:spTree>
    <p:extLst>
      <p:ext uri="{BB962C8B-B14F-4D97-AF65-F5344CB8AC3E}">
        <p14:creationId xmlns:p14="http://schemas.microsoft.com/office/powerpoint/2010/main" val="638967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E94C73-9941-3D47-B6DB-D91F618D8F16}" type="slidenum">
              <a:rPr lang="en-US" smtClean="0"/>
              <a:t>27</a:t>
            </a:fld>
            <a:endParaRPr lang="en-US"/>
          </a:p>
        </p:txBody>
      </p:sp>
    </p:spTree>
    <p:extLst>
      <p:ext uri="{BB962C8B-B14F-4D97-AF65-F5344CB8AC3E}">
        <p14:creationId xmlns:p14="http://schemas.microsoft.com/office/powerpoint/2010/main" val="1142653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E94C73-9941-3D47-B6DB-D91F618D8F16}" type="slidenum">
              <a:rPr lang="en-US" smtClean="0"/>
              <a:t>30</a:t>
            </a:fld>
            <a:endParaRPr lang="en-US"/>
          </a:p>
        </p:txBody>
      </p:sp>
    </p:spTree>
    <p:extLst>
      <p:ext uri="{BB962C8B-B14F-4D97-AF65-F5344CB8AC3E}">
        <p14:creationId xmlns:p14="http://schemas.microsoft.com/office/powerpoint/2010/main" val="2603828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E94C73-9941-3D47-B6DB-D91F618D8F16}" type="slidenum">
              <a:rPr lang="en-US" smtClean="0"/>
              <a:t>31</a:t>
            </a:fld>
            <a:endParaRPr lang="en-US"/>
          </a:p>
        </p:txBody>
      </p:sp>
    </p:spTree>
    <p:extLst>
      <p:ext uri="{BB962C8B-B14F-4D97-AF65-F5344CB8AC3E}">
        <p14:creationId xmlns:p14="http://schemas.microsoft.com/office/powerpoint/2010/main" val="295665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E94C73-9941-3D47-B6DB-D91F618D8F16}" type="slidenum">
              <a:rPr lang="en-US" smtClean="0"/>
              <a:t>32</a:t>
            </a:fld>
            <a:endParaRPr lang="en-US"/>
          </a:p>
        </p:txBody>
      </p:sp>
    </p:spTree>
    <p:extLst>
      <p:ext uri="{BB962C8B-B14F-4D97-AF65-F5344CB8AC3E}">
        <p14:creationId xmlns:p14="http://schemas.microsoft.com/office/powerpoint/2010/main" val="2282462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9E392C-099B-4448-ACA0-A02E1BB37532}" type="slidenum">
              <a:rPr lang="en-US" smtClean="0"/>
              <a:t>33</a:t>
            </a:fld>
            <a:endParaRPr lang="en-US"/>
          </a:p>
        </p:txBody>
      </p:sp>
    </p:spTree>
    <p:extLst>
      <p:ext uri="{BB962C8B-B14F-4D97-AF65-F5344CB8AC3E}">
        <p14:creationId xmlns:p14="http://schemas.microsoft.com/office/powerpoint/2010/main" val="289707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Calibri" charset="0"/>
              <a:ea typeface="ＭＳ Ｐゴシック" charset="-128"/>
            </a:endParaRPr>
          </a:p>
        </p:txBody>
      </p:sp>
    </p:spTree>
    <p:extLst>
      <p:ext uri="{BB962C8B-B14F-4D97-AF65-F5344CB8AC3E}">
        <p14:creationId xmlns:p14="http://schemas.microsoft.com/office/powerpoint/2010/main" val="407730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Grp="1" noRot="1" noChangeAspect="1" noChangeArrowheads="1" noTextEdit="1"/>
          </p:cNvSpPr>
          <p:nvPr>
            <p:ph type="sldImg"/>
          </p:nvPr>
        </p:nvSpPr>
        <p:spPr>
          <a:ln/>
        </p:spPr>
      </p:sp>
      <p:sp>
        <p:nvSpPr>
          <p:cNvPr id="46083" name="Rectangle 1027"/>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Calibri" charset="0"/>
              <a:ea typeface="ＭＳ Ｐゴシック" charset="-128"/>
            </a:endParaRPr>
          </a:p>
        </p:txBody>
      </p:sp>
    </p:spTree>
    <p:extLst>
      <p:ext uri="{BB962C8B-B14F-4D97-AF65-F5344CB8AC3E}">
        <p14:creationId xmlns:p14="http://schemas.microsoft.com/office/powerpoint/2010/main" val="1449831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E94C73-9941-3D47-B6DB-D91F618D8F16}" type="slidenum">
              <a:rPr lang="en-US" smtClean="0"/>
              <a:t>16</a:t>
            </a:fld>
            <a:endParaRPr lang="en-US"/>
          </a:p>
        </p:txBody>
      </p:sp>
    </p:spTree>
    <p:extLst>
      <p:ext uri="{BB962C8B-B14F-4D97-AF65-F5344CB8AC3E}">
        <p14:creationId xmlns:p14="http://schemas.microsoft.com/office/powerpoint/2010/main" val="274935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Rot="1" noChangeAspect="1" noChangeArrowheads="1" noTextEdit="1"/>
          </p:cNvSpPr>
          <p:nvPr>
            <p:ph type="sldImg"/>
          </p:nvPr>
        </p:nvSpPr>
        <p:spPr>
          <a:ln/>
        </p:spPr>
      </p:sp>
      <p:sp>
        <p:nvSpPr>
          <p:cNvPr id="45059" name="Rectangle 1027"/>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Calibri" charset="0"/>
              <a:ea typeface="ＭＳ Ｐゴシック" charset="-128"/>
            </a:endParaRPr>
          </a:p>
        </p:txBody>
      </p:sp>
    </p:spTree>
    <p:extLst>
      <p:ext uri="{BB962C8B-B14F-4D97-AF65-F5344CB8AC3E}">
        <p14:creationId xmlns:p14="http://schemas.microsoft.com/office/powerpoint/2010/main" val="3995377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9E392C-099B-4448-ACA0-A02E1BB37532}" type="slidenum">
              <a:rPr lang="en-US" smtClean="0"/>
              <a:t>18</a:t>
            </a:fld>
            <a:endParaRPr lang="en-US"/>
          </a:p>
        </p:txBody>
      </p:sp>
    </p:spTree>
    <p:extLst>
      <p:ext uri="{BB962C8B-B14F-4D97-AF65-F5344CB8AC3E}">
        <p14:creationId xmlns:p14="http://schemas.microsoft.com/office/powerpoint/2010/main" val="1052135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9E392C-099B-4448-ACA0-A02E1BB37532}" type="slidenum">
              <a:rPr lang="en-US" smtClean="0"/>
              <a:t>19</a:t>
            </a:fld>
            <a:endParaRPr lang="en-US"/>
          </a:p>
        </p:txBody>
      </p:sp>
    </p:spTree>
    <p:extLst>
      <p:ext uri="{BB962C8B-B14F-4D97-AF65-F5344CB8AC3E}">
        <p14:creationId xmlns:p14="http://schemas.microsoft.com/office/powerpoint/2010/main" val="206527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Rot="1" noChangeAspect="1" noChangeArrowheads="1" noTextEdit="1"/>
          </p:cNvSpPr>
          <p:nvPr>
            <p:ph type="sldImg"/>
          </p:nvPr>
        </p:nvSpPr>
        <p:spPr>
          <a:ln/>
        </p:spPr>
      </p:sp>
      <p:sp>
        <p:nvSpPr>
          <p:cNvPr id="45059" name="Rectangle 1027"/>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Calibri" charset="0"/>
              <a:ea typeface="ＭＳ Ｐゴシック" charset="-128"/>
            </a:endParaRPr>
          </a:p>
        </p:txBody>
      </p:sp>
    </p:spTree>
    <p:extLst>
      <p:ext uri="{BB962C8B-B14F-4D97-AF65-F5344CB8AC3E}">
        <p14:creationId xmlns:p14="http://schemas.microsoft.com/office/powerpoint/2010/main" val="148995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9E392C-099B-4448-ACA0-A02E1BB37532}" type="slidenum">
              <a:rPr lang="en-US" smtClean="0"/>
              <a:t>21</a:t>
            </a:fld>
            <a:endParaRPr lang="en-US"/>
          </a:p>
        </p:txBody>
      </p:sp>
    </p:spTree>
    <p:extLst>
      <p:ext uri="{BB962C8B-B14F-4D97-AF65-F5344CB8AC3E}">
        <p14:creationId xmlns:p14="http://schemas.microsoft.com/office/powerpoint/2010/main" val="4036441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Mercer University School of Law</a:t>
            </a:r>
          </a:p>
        </p:txBody>
      </p:sp>
      <p:sp>
        <p:nvSpPr>
          <p:cNvPr id="6" name="Slide Number Placeholder 5"/>
          <p:cNvSpPr>
            <a:spLocks noGrp="1"/>
          </p:cNvSpPr>
          <p:nvPr>
            <p:ph type="sldNum" sz="quarter" idx="12"/>
          </p:nvPr>
        </p:nvSpPr>
        <p:spPr/>
        <p:txBody>
          <a:bodyPr/>
          <a:lstStyle/>
          <a:p>
            <a:fld id="{7EE8A632-DABC-3642-894C-ECCC9E729979}" type="slidenum">
              <a:rPr lang="en-US" altLang="en-US" smtClean="0"/>
              <a:pPr/>
              <a:t>‹#›</a:t>
            </a:fld>
            <a:endParaRPr lang="en-US" altLang="en-US"/>
          </a:p>
        </p:txBody>
      </p:sp>
    </p:spTree>
    <p:extLst>
      <p:ext uri="{BB962C8B-B14F-4D97-AF65-F5344CB8AC3E}">
        <p14:creationId xmlns:p14="http://schemas.microsoft.com/office/powerpoint/2010/main" val="512093121"/>
      </p:ext>
    </p:extLst>
  </p:cSld>
  <p:clrMapOvr>
    <a:masterClrMapping/>
  </p:clrMapOvr>
  <mc:AlternateContent xmlns:mc="http://schemas.openxmlformats.org/markup-compatibility/2006" xmlns:p14="http://schemas.microsoft.com/office/powerpoint/2010/main">
    <mc:Choice Requires="p14">
      <p:transition spd="slow" p14:dur="7525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Mercer University School of Law</a:t>
            </a:r>
          </a:p>
        </p:txBody>
      </p:sp>
      <p:sp>
        <p:nvSpPr>
          <p:cNvPr id="6" name="Slide Number Placeholder 5"/>
          <p:cNvSpPr>
            <a:spLocks noGrp="1"/>
          </p:cNvSpPr>
          <p:nvPr>
            <p:ph type="sldNum" sz="quarter" idx="12"/>
          </p:nvPr>
        </p:nvSpPr>
        <p:spPr/>
        <p:txBody>
          <a:bodyPr/>
          <a:lstStyle/>
          <a:p>
            <a:fld id="{FD84D91E-2F2C-1E48-BA64-13F614B5B5EA}" type="slidenum">
              <a:rPr lang="en-US" altLang="en-US" smtClean="0"/>
              <a:pPr/>
              <a:t>‹#›</a:t>
            </a:fld>
            <a:endParaRPr lang="en-US" altLang="en-US"/>
          </a:p>
        </p:txBody>
      </p:sp>
    </p:spTree>
    <p:extLst>
      <p:ext uri="{BB962C8B-B14F-4D97-AF65-F5344CB8AC3E}">
        <p14:creationId xmlns:p14="http://schemas.microsoft.com/office/powerpoint/2010/main" val="4193295016"/>
      </p:ext>
    </p:extLst>
  </p:cSld>
  <p:clrMapOvr>
    <a:masterClrMapping/>
  </p:clrMapOvr>
  <mc:AlternateContent xmlns:mc="http://schemas.openxmlformats.org/markup-compatibility/2006" xmlns:p14="http://schemas.microsoft.com/office/powerpoint/2010/main">
    <mc:Choice Requires="p14">
      <p:transition spd="slow" p14:dur="7525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Mercer University School of Law</a:t>
            </a:r>
          </a:p>
        </p:txBody>
      </p:sp>
      <p:sp>
        <p:nvSpPr>
          <p:cNvPr id="6" name="Slide Number Placeholder 5"/>
          <p:cNvSpPr>
            <a:spLocks noGrp="1"/>
          </p:cNvSpPr>
          <p:nvPr>
            <p:ph type="sldNum" sz="quarter" idx="12"/>
          </p:nvPr>
        </p:nvSpPr>
        <p:spPr/>
        <p:txBody>
          <a:bodyPr/>
          <a:lstStyle/>
          <a:p>
            <a:fld id="{FCA7210C-04DE-EE4C-A2B7-3C6080C8DADF}" type="slidenum">
              <a:rPr lang="en-US" altLang="en-US" smtClean="0"/>
              <a:pPr/>
              <a:t>‹#›</a:t>
            </a:fld>
            <a:endParaRPr lang="en-US" altLang="en-US"/>
          </a:p>
        </p:txBody>
      </p:sp>
    </p:spTree>
    <p:extLst>
      <p:ext uri="{BB962C8B-B14F-4D97-AF65-F5344CB8AC3E}">
        <p14:creationId xmlns:p14="http://schemas.microsoft.com/office/powerpoint/2010/main" val="3887638552"/>
      </p:ext>
    </p:extLst>
  </p:cSld>
  <p:clrMapOvr>
    <a:masterClrMapping/>
  </p:clrMapOvr>
  <mc:AlternateContent xmlns:mc="http://schemas.openxmlformats.org/markup-compatibility/2006" xmlns:p14="http://schemas.microsoft.com/office/powerpoint/2010/main">
    <mc:Choice Requires="p14">
      <p:transition spd="slow" p14:dur="7525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Mercer University School of Law</a:t>
            </a:r>
          </a:p>
        </p:txBody>
      </p:sp>
      <p:sp>
        <p:nvSpPr>
          <p:cNvPr id="6" name="Slide Number Placeholder 5"/>
          <p:cNvSpPr>
            <a:spLocks noGrp="1"/>
          </p:cNvSpPr>
          <p:nvPr>
            <p:ph type="sldNum" sz="quarter" idx="12"/>
          </p:nvPr>
        </p:nvSpPr>
        <p:spPr/>
        <p:txBody>
          <a:bodyPr/>
          <a:lstStyle/>
          <a:p>
            <a:fld id="{52BE71C5-CE43-7343-B40B-101A27F2A4F6}" type="slidenum">
              <a:rPr lang="en-US" altLang="en-US" smtClean="0"/>
              <a:pPr/>
              <a:t>‹#›</a:t>
            </a:fld>
            <a:endParaRPr lang="en-US" altLang="en-US"/>
          </a:p>
        </p:txBody>
      </p:sp>
    </p:spTree>
    <p:extLst>
      <p:ext uri="{BB962C8B-B14F-4D97-AF65-F5344CB8AC3E}">
        <p14:creationId xmlns:p14="http://schemas.microsoft.com/office/powerpoint/2010/main" val="1174846777"/>
      </p:ext>
    </p:extLst>
  </p:cSld>
  <p:clrMapOvr>
    <a:masterClrMapping/>
  </p:clrMapOvr>
  <mc:AlternateContent xmlns:mc="http://schemas.openxmlformats.org/markup-compatibility/2006" xmlns:p14="http://schemas.microsoft.com/office/powerpoint/2010/main">
    <mc:Choice Requires="p14">
      <p:transition spd="slow" p14:dur="7525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Mercer University School of Law</a:t>
            </a:r>
          </a:p>
        </p:txBody>
      </p:sp>
      <p:sp>
        <p:nvSpPr>
          <p:cNvPr id="6" name="Slide Number Placeholder 5"/>
          <p:cNvSpPr>
            <a:spLocks noGrp="1"/>
          </p:cNvSpPr>
          <p:nvPr>
            <p:ph type="sldNum" sz="quarter" idx="12"/>
          </p:nvPr>
        </p:nvSpPr>
        <p:spPr/>
        <p:txBody>
          <a:bodyPr/>
          <a:lstStyle/>
          <a:p>
            <a:fld id="{B721AB3D-902C-EF45-BAC5-5B4E9F365B6F}" type="slidenum">
              <a:rPr lang="en-US" altLang="en-US" smtClean="0"/>
              <a:pPr/>
              <a:t>‹#›</a:t>
            </a:fld>
            <a:endParaRPr lang="en-US" altLang="en-US"/>
          </a:p>
        </p:txBody>
      </p:sp>
    </p:spTree>
    <p:extLst>
      <p:ext uri="{BB962C8B-B14F-4D97-AF65-F5344CB8AC3E}">
        <p14:creationId xmlns:p14="http://schemas.microsoft.com/office/powerpoint/2010/main" val="553294061"/>
      </p:ext>
    </p:extLst>
  </p:cSld>
  <p:clrMapOvr>
    <a:masterClrMapping/>
  </p:clrMapOvr>
  <mc:AlternateContent xmlns:mc="http://schemas.openxmlformats.org/markup-compatibility/2006" xmlns:p14="http://schemas.microsoft.com/office/powerpoint/2010/main">
    <mc:Choice Requires="p14">
      <p:transition spd="slow" p14:dur="7525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Mercer University School of Law</a:t>
            </a:r>
          </a:p>
        </p:txBody>
      </p:sp>
      <p:sp>
        <p:nvSpPr>
          <p:cNvPr id="7" name="Slide Number Placeholder 6"/>
          <p:cNvSpPr>
            <a:spLocks noGrp="1"/>
          </p:cNvSpPr>
          <p:nvPr>
            <p:ph type="sldNum" sz="quarter" idx="12"/>
          </p:nvPr>
        </p:nvSpPr>
        <p:spPr/>
        <p:txBody>
          <a:bodyPr/>
          <a:lstStyle/>
          <a:p>
            <a:fld id="{B8F8B67F-BF51-C045-9547-B6EAB1F40C1F}" type="slidenum">
              <a:rPr lang="en-US" altLang="en-US" smtClean="0"/>
              <a:pPr/>
              <a:t>‹#›</a:t>
            </a:fld>
            <a:endParaRPr lang="en-US" altLang="en-US"/>
          </a:p>
        </p:txBody>
      </p:sp>
    </p:spTree>
    <p:extLst>
      <p:ext uri="{BB962C8B-B14F-4D97-AF65-F5344CB8AC3E}">
        <p14:creationId xmlns:p14="http://schemas.microsoft.com/office/powerpoint/2010/main" val="4272881842"/>
      </p:ext>
    </p:extLst>
  </p:cSld>
  <p:clrMapOvr>
    <a:masterClrMapping/>
  </p:clrMapOvr>
  <mc:AlternateContent xmlns:mc="http://schemas.openxmlformats.org/markup-compatibility/2006" xmlns:p14="http://schemas.microsoft.com/office/powerpoint/2010/main">
    <mc:Choice Requires="p14">
      <p:transition spd="slow" p14:dur="7525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r>
              <a:rPr lang="en-US" altLang="en-US"/>
              <a:t>Mercer University School of Law</a:t>
            </a:r>
          </a:p>
        </p:txBody>
      </p:sp>
      <p:sp>
        <p:nvSpPr>
          <p:cNvPr id="9" name="Slide Number Placeholder 8"/>
          <p:cNvSpPr>
            <a:spLocks noGrp="1"/>
          </p:cNvSpPr>
          <p:nvPr>
            <p:ph type="sldNum" sz="quarter" idx="12"/>
          </p:nvPr>
        </p:nvSpPr>
        <p:spPr/>
        <p:txBody>
          <a:bodyPr/>
          <a:lstStyle/>
          <a:p>
            <a:fld id="{2E59F9BC-9D90-8845-8F5D-5A0AB3FD2F88}" type="slidenum">
              <a:rPr lang="en-US" altLang="en-US" smtClean="0"/>
              <a:pPr/>
              <a:t>‹#›</a:t>
            </a:fld>
            <a:endParaRPr lang="en-US" altLang="en-US"/>
          </a:p>
        </p:txBody>
      </p:sp>
    </p:spTree>
    <p:extLst>
      <p:ext uri="{BB962C8B-B14F-4D97-AF65-F5344CB8AC3E}">
        <p14:creationId xmlns:p14="http://schemas.microsoft.com/office/powerpoint/2010/main" val="1569663882"/>
      </p:ext>
    </p:extLst>
  </p:cSld>
  <p:clrMapOvr>
    <a:masterClrMapping/>
  </p:clrMapOvr>
  <mc:AlternateContent xmlns:mc="http://schemas.openxmlformats.org/markup-compatibility/2006" xmlns:p14="http://schemas.microsoft.com/office/powerpoint/2010/main">
    <mc:Choice Requires="p14">
      <p:transition spd="slow" p14:dur="7525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r>
              <a:rPr lang="en-US" altLang="en-US"/>
              <a:t>Mercer University School of Law</a:t>
            </a:r>
          </a:p>
        </p:txBody>
      </p:sp>
      <p:sp>
        <p:nvSpPr>
          <p:cNvPr id="5" name="Slide Number Placeholder 4"/>
          <p:cNvSpPr>
            <a:spLocks noGrp="1"/>
          </p:cNvSpPr>
          <p:nvPr>
            <p:ph type="sldNum" sz="quarter" idx="12"/>
          </p:nvPr>
        </p:nvSpPr>
        <p:spPr/>
        <p:txBody>
          <a:bodyPr/>
          <a:lstStyle/>
          <a:p>
            <a:fld id="{D94FE09E-694E-BD4C-A373-496FFB3C02E8}" type="slidenum">
              <a:rPr lang="en-US" altLang="en-US" smtClean="0"/>
              <a:pPr/>
              <a:t>‹#›</a:t>
            </a:fld>
            <a:endParaRPr lang="en-US" altLang="en-US"/>
          </a:p>
        </p:txBody>
      </p:sp>
    </p:spTree>
    <p:extLst>
      <p:ext uri="{BB962C8B-B14F-4D97-AF65-F5344CB8AC3E}">
        <p14:creationId xmlns:p14="http://schemas.microsoft.com/office/powerpoint/2010/main" val="4150946405"/>
      </p:ext>
    </p:extLst>
  </p:cSld>
  <p:clrMapOvr>
    <a:masterClrMapping/>
  </p:clrMapOvr>
  <mc:AlternateContent xmlns:mc="http://schemas.openxmlformats.org/markup-compatibility/2006" xmlns:p14="http://schemas.microsoft.com/office/powerpoint/2010/main">
    <mc:Choice Requires="p14">
      <p:transition spd="slow" p14:dur="7525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r>
              <a:rPr lang="en-US" altLang="en-US"/>
              <a:t>Mercer University School of Law</a:t>
            </a:r>
          </a:p>
        </p:txBody>
      </p:sp>
      <p:sp>
        <p:nvSpPr>
          <p:cNvPr id="4" name="Slide Number Placeholder 3"/>
          <p:cNvSpPr>
            <a:spLocks noGrp="1"/>
          </p:cNvSpPr>
          <p:nvPr>
            <p:ph type="sldNum" sz="quarter" idx="12"/>
          </p:nvPr>
        </p:nvSpPr>
        <p:spPr/>
        <p:txBody>
          <a:bodyPr/>
          <a:lstStyle/>
          <a:p>
            <a:fld id="{852A2214-F688-8B48-A60A-1BA95785A799}" type="slidenum">
              <a:rPr lang="en-US" altLang="en-US" smtClean="0"/>
              <a:pPr/>
              <a:t>‹#›</a:t>
            </a:fld>
            <a:endParaRPr lang="en-US" altLang="en-US"/>
          </a:p>
        </p:txBody>
      </p:sp>
    </p:spTree>
    <p:extLst>
      <p:ext uri="{BB962C8B-B14F-4D97-AF65-F5344CB8AC3E}">
        <p14:creationId xmlns:p14="http://schemas.microsoft.com/office/powerpoint/2010/main" val="313036636"/>
      </p:ext>
    </p:extLst>
  </p:cSld>
  <p:clrMapOvr>
    <a:masterClrMapping/>
  </p:clrMapOvr>
  <mc:AlternateContent xmlns:mc="http://schemas.openxmlformats.org/markup-compatibility/2006" xmlns:p14="http://schemas.microsoft.com/office/powerpoint/2010/main">
    <mc:Choice Requires="p14">
      <p:transition spd="slow" p14:dur="7525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Mercer University School of Law</a:t>
            </a:r>
          </a:p>
        </p:txBody>
      </p:sp>
      <p:sp>
        <p:nvSpPr>
          <p:cNvPr id="7" name="Slide Number Placeholder 6"/>
          <p:cNvSpPr>
            <a:spLocks noGrp="1"/>
          </p:cNvSpPr>
          <p:nvPr>
            <p:ph type="sldNum" sz="quarter" idx="12"/>
          </p:nvPr>
        </p:nvSpPr>
        <p:spPr/>
        <p:txBody>
          <a:bodyPr/>
          <a:lstStyle/>
          <a:p>
            <a:fld id="{530D8FDC-C840-6740-9EA6-E996A6896A05}" type="slidenum">
              <a:rPr lang="en-US" altLang="en-US" smtClean="0"/>
              <a:pPr/>
              <a:t>‹#›</a:t>
            </a:fld>
            <a:endParaRPr lang="en-US" altLang="en-US"/>
          </a:p>
        </p:txBody>
      </p:sp>
    </p:spTree>
    <p:extLst>
      <p:ext uri="{BB962C8B-B14F-4D97-AF65-F5344CB8AC3E}">
        <p14:creationId xmlns:p14="http://schemas.microsoft.com/office/powerpoint/2010/main" val="4087409349"/>
      </p:ext>
    </p:extLst>
  </p:cSld>
  <p:clrMapOvr>
    <a:masterClrMapping/>
  </p:clrMapOvr>
  <mc:AlternateContent xmlns:mc="http://schemas.openxmlformats.org/markup-compatibility/2006" xmlns:p14="http://schemas.microsoft.com/office/powerpoint/2010/main">
    <mc:Choice Requires="p14">
      <p:transition spd="slow" p14:dur="7525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Mercer University School of Law</a:t>
            </a:r>
          </a:p>
        </p:txBody>
      </p:sp>
      <p:sp>
        <p:nvSpPr>
          <p:cNvPr id="7" name="Slide Number Placeholder 6"/>
          <p:cNvSpPr>
            <a:spLocks noGrp="1"/>
          </p:cNvSpPr>
          <p:nvPr>
            <p:ph type="sldNum" sz="quarter" idx="12"/>
          </p:nvPr>
        </p:nvSpPr>
        <p:spPr/>
        <p:txBody>
          <a:bodyPr/>
          <a:lstStyle/>
          <a:p>
            <a:fld id="{80C92C34-2AFA-DE45-AF0F-19AC26E95D20}" type="slidenum">
              <a:rPr lang="en-US" altLang="en-US" smtClean="0"/>
              <a:pPr/>
              <a:t>‹#›</a:t>
            </a:fld>
            <a:endParaRPr lang="en-US" altLang="en-US"/>
          </a:p>
        </p:txBody>
      </p:sp>
    </p:spTree>
    <p:extLst>
      <p:ext uri="{BB962C8B-B14F-4D97-AF65-F5344CB8AC3E}">
        <p14:creationId xmlns:p14="http://schemas.microsoft.com/office/powerpoint/2010/main" val="1897152972"/>
      </p:ext>
    </p:extLst>
  </p:cSld>
  <p:clrMapOvr>
    <a:masterClrMapping/>
  </p:clrMapOvr>
  <mc:AlternateContent xmlns:mc="http://schemas.openxmlformats.org/markup-compatibility/2006" xmlns:p14="http://schemas.microsoft.com/office/powerpoint/2010/main">
    <mc:Choice Requires="p14">
      <p:transition spd="slow" p14:dur="7525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Garamond" panose="02020404030301010803" pitchFamily="18"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aramond" panose="02020404030301010803" pitchFamily="18" charset="0"/>
              </a:defRPr>
            </a:lvl1pPr>
          </a:lstStyle>
          <a:p>
            <a:r>
              <a:rPr lang="en-US" altLang="en-US" dirty="0"/>
              <a:t>Mercer University School of Law</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aramond" panose="02020404030301010803" pitchFamily="18" charset="0"/>
              </a:defRPr>
            </a:lvl1pPr>
          </a:lstStyle>
          <a:p>
            <a:fld id="{9A82D310-F8EA-7340-AD71-E6EF9B3CBC58}" type="slidenum">
              <a:rPr lang="en-US" altLang="en-US" smtClean="0"/>
              <a:pPr/>
              <a:t>‹#›</a:t>
            </a:fld>
            <a:endParaRPr lang="en-US" altLang="en-US" dirty="0"/>
          </a:p>
        </p:txBody>
      </p:sp>
    </p:spTree>
    <p:extLst>
      <p:ext uri="{BB962C8B-B14F-4D97-AF65-F5344CB8AC3E}">
        <p14:creationId xmlns:p14="http://schemas.microsoft.com/office/powerpoint/2010/main" val="1766224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5250">
        <p:push dir="u"/>
      </p:transition>
    </mc:Choice>
    <mc:Fallback xmlns="">
      <p:transition spd="slow">
        <p:push dir="u"/>
      </p:transition>
    </mc:Fallback>
  </mc:AlternateContent>
  <p:hf hdr="0" dt="0"/>
  <p:txStyles>
    <p:titleStyle>
      <a:lvl1pPr algn="l" defTabSz="914400" rtl="0" eaLnBrk="1" latinLnBrk="0" hangingPunct="1">
        <a:lnSpc>
          <a:spcPct val="90000"/>
        </a:lnSpc>
        <a:spcBef>
          <a:spcPct val="0"/>
        </a:spcBef>
        <a:buNone/>
        <a:defRPr sz="4400" b="0" i="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1.xml"/><Relationship Id="rId5" Type="http://schemas.openxmlformats.org/officeDocument/2006/relationships/customXml" Target="../ink/ink3.xml"/><Relationship Id="rId4" Type="http://schemas.openxmlformats.org/officeDocument/2006/relationships/customXml" Target="../ink/ink2.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81B1ACC-E005-3ED3-9CD1-AC10F2310A22}"/>
              </a:ext>
            </a:extLst>
          </p:cNvPr>
          <p:cNvSpPr>
            <a:spLocks noGrp="1" noChangeArrowheads="1"/>
          </p:cNvSpPr>
          <p:nvPr>
            <p:ph type="ctrTitle"/>
          </p:nvPr>
        </p:nvSpPr>
        <p:spPr>
          <a:xfrm>
            <a:off x="2209800" y="1066801"/>
            <a:ext cx="7772400" cy="1470025"/>
          </a:xfrm>
        </p:spPr>
        <p:txBody>
          <a:bodyPr anchor="ctr">
            <a:normAutofit/>
          </a:bodyPr>
          <a:lstStyle/>
          <a:p>
            <a:r>
              <a:rPr lang="en-US" altLang="en-US" sz="4400" dirty="0">
                <a:latin typeface="Times New Roman" panose="02020603050405020304" pitchFamily="18" charset="0"/>
                <a:cs typeface="Times New Roman" panose="02020603050405020304" pitchFamily="18" charset="0"/>
              </a:rPr>
              <a:t>Prosecution Ethics</a:t>
            </a:r>
          </a:p>
        </p:txBody>
      </p:sp>
      <p:sp>
        <p:nvSpPr>
          <p:cNvPr id="2051" name="Rectangle 3">
            <a:extLst>
              <a:ext uri="{FF2B5EF4-FFF2-40B4-BE49-F238E27FC236}">
                <a16:creationId xmlns:a16="http://schemas.microsoft.com/office/drawing/2014/main" id="{7A7273C9-BF40-6B6B-12DD-8AD076EC5D9A}"/>
              </a:ext>
            </a:extLst>
          </p:cNvPr>
          <p:cNvSpPr>
            <a:spLocks noGrp="1" noChangeArrowheads="1"/>
          </p:cNvSpPr>
          <p:nvPr>
            <p:ph type="subTitle" idx="1"/>
          </p:nvPr>
        </p:nvSpPr>
        <p:spPr>
          <a:xfrm>
            <a:off x="1524000" y="2822575"/>
            <a:ext cx="8991600" cy="2968625"/>
          </a:xfrm>
        </p:spPr>
        <p:txBody>
          <a:bodyPr>
            <a:normAutofit fontScale="85000" lnSpcReduction="20000"/>
          </a:bodyPr>
          <a:lstStyle/>
          <a:p>
            <a:r>
              <a:rPr lang="en-US" altLang="en-US" sz="3200" dirty="0">
                <a:latin typeface="Times New Roman" panose="02020603050405020304" pitchFamily="18" charset="0"/>
                <a:cs typeface="Times New Roman" panose="02020603050405020304" pitchFamily="18" charset="0"/>
              </a:rPr>
              <a:t>David Hricik</a:t>
            </a:r>
          </a:p>
          <a:p>
            <a:r>
              <a:rPr lang="en-US" altLang="en-US" sz="3200" dirty="0">
                <a:latin typeface="Times New Roman" panose="02020603050405020304" pitchFamily="18" charset="0"/>
                <a:cs typeface="Times New Roman" panose="02020603050405020304" pitchFamily="18" charset="0"/>
              </a:rPr>
              <a:t>Professor of Law </a:t>
            </a:r>
          </a:p>
          <a:p>
            <a:r>
              <a:rPr lang="en-US" altLang="en-US" sz="3200" dirty="0">
                <a:latin typeface="Times New Roman" panose="02020603050405020304" pitchFamily="18" charset="0"/>
                <a:cs typeface="Times New Roman" panose="02020603050405020304" pitchFamily="18" charset="0"/>
              </a:rPr>
              <a:t>Associate Dean for Faculty Research &amp; Development</a:t>
            </a:r>
          </a:p>
          <a:p>
            <a:r>
              <a:rPr lang="en-US" altLang="en-US" sz="3200" dirty="0">
                <a:latin typeface="Times New Roman" panose="02020603050405020304" pitchFamily="18" charset="0"/>
                <a:cs typeface="Times New Roman" panose="02020603050405020304" pitchFamily="18" charset="0"/>
              </a:rPr>
              <a:t>Mercer Law School</a:t>
            </a:r>
          </a:p>
          <a:p>
            <a:r>
              <a:rPr lang="en-US" altLang="en-US" sz="3200" dirty="0">
                <a:latin typeface="Times New Roman" panose="02020603050405020304" pitchFamily="18" charset="0"/>
                <a:cs typeface="Times New Roman" panose="02020603050405020304" pitchFamily="18" charset="0"/>
              </a:rPr>
              <a:t>Macon, Georgia</a:t>
            </a:r>
          </a:p>
          <a:p>
            <a:r>
              <a:rPr lang="en-US" altLang="en-US" sz="3200" b="1" dirty="0">
                <a:latin typeface="Times New Roman" panose="02020603050405020304" pitchFamily="18" charset="0"/>
                <a:cs typeface="Times New Roman" panose="02020603050405020304" pitchFamily="18" charset="0"/>
              </a:rPr>
              <a:t>Happy to respond to e-mailed questions: </a:t>
            </a:r>
            <a:r>
              <a:rPr lang="en-US" altLang="en-US" sz="3200" b="1" dirty="0" err="1">
                <a:latin typeface="Times New Roman" panose="02020603050405020304" pitchFamily="18" charset="0"/>
                <a:cs typeface="Times New Roman" panose="02020603050405020304" pitchFamily="18" charset="0"/>
              </a:rPr>
              <a:t>David@Hricik.com</a:t>
            </a:r>
            <a:endParaRPr lang="en-US" altLang="en-US" sz="3200" b="1" dirty="0">
              <a:latin typeface="Times New Roman" panose="02020603050405020304" pitchFamily="18" charset="0"/>
              <a:cs typeface="Times New Roman" panose="02020603050405020304" pitchFamily="18" charset="0"/>
            </a:endParaRPr>
          </a:p>
        </p:txBody>
      </p:sp>
      <p:sp>
        <p:nvSpPr>
          <p:cNvPr id="5" name="Slide Number Placeholder 5">
            <a:extLst>
              <a:ext uri="{FF2B5EF4-FFF2-40B4-BE49-F238E27FC236}">
                <a16:creationId xmlns:a16="http://schemas.microsoft.com/office/drawing/2014/main" id="{9FDBD1BF-F722-A932-D928-C205F5F1CAB1}"/>
              </a:ext>
            </a:extLst>
          </p:cNvPr>
          <p:cNvSpPr>
            <a:spLocks noGrp="1"/>
          </p:cNvSpPr>
          <p:nvPr>
            <p:ph type="sldNum" sz="quarter" idx="12"/>
          </p:nvPr>
        </p:nvSpPr>
        <p:spPr/>
        <p:txBody>
          <a:bodyPr/>
          <a:lstStyle/>
          <a:p>
            <a:fld id="{9DC7FDED-02C9-A149-A5C9-D439A069185E}" type="slidenum">
              <a:rPr lang="en-US" altLang="en-US"/>
              <a:pPr/>
              <a:t>1</a:t>
            </a:fld>
            <a:endParaRPr lang="en-US" altLang="en-US"/>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B8FB312A-5D39-4BB6-6B5F-8C9A4F6DFC5A}"/>
                  </a:ext>
                </a:extLst>
              </p14:cNvPr>
              <p14:cNvContentPartPr/>
              <p14:nvPr/>
            </p14:nvContentPartPr>
            <p14:xfrm>
              <a:off x="4795582" y="2207902"/>
              <a:ext cx="360" cy="360"/>
            </p14:xfrm>
          </p:contentPart>
        </mc:Choice>
        <mc:Fallback xmlns="">
          <p:pic>
            <p:nvPicPr>
              <p:cNvPr id="2" name="Ink 1">
                <a:extLst>
                  <a:ext uri="{FF2B5EF4-FFF2-40B4-BE49-F238E27FC236}">
                    <a16:creationId xmlns:a16="http://schemas.microsoft.com/office/drawing/2014/main" id="{B8FB312A-5D39-4BB6-6B5F-8C9A4F6DFC5A}"/>
                  </a:ext>
                </a:extLst>
              </p:cNvPr>
              <p:cNvPicPr/>
              <p:nvPr/>
            </p:nvPicPr>
            <p:blipFill>
              <a:blip r:embed="rId3"/>
              <a:stretch>
                <a:fillRect/>
              </a:stretch>
            </p:blipFill>
            <p:spPr>
              <a:xfrm>
                <a:off x="4741942" y="209990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77437669-0256-25AF-4352-965731964C26}"/>
                  </a:ext>
                </a:extLst>
              </p14:cNvPr>
              <p14:cNvContentPartPr/>
              <p14:nvPr/>
            </p14:nvContentPartPr>
            <p14:xfrm>
              <a:off x="2675902" y="999022"/>
              <a:ext cx="360" cy="360"/>
            </p14:xfrm>
          </p:contentPart>
        </mc:Choice>
        <mc:Fallback xmlns="">
          <p:pic>
            <p:nvPicPr>
              <p:cNvPr id="3" name="Ink 2">
                <a:extLst>
                  <a:ext uri="{FF2B5EF4-FFF2-40B4-BE49-F238E27FC236}">
                    <a16:creationId xmlns:a16="http://schemas.microsoft.com/office/drawing/2014/main" id="{77437669-0256-25AF-4352-965731964C26}"/>
                  </a:ext>
                </a:extLst>
              </p:cNvPr>
              <p:cNvPicPr/>
              <p:nvPr/>
            </p:nvPicPr>
            <p:blipFill>
              <a:blip r:embed="rId3"/>
              <a:stretch>
                <a:fillRect/>
              </a:stretch>
            </p:blipFill>
            <p:spPr>
              <a:xfrm>
                <a:off x="2621902" y="89102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C07A468F-0593-8EB0-D6B5-C81722E8B43E}"/>
                  </a:ext>
                </a:extLst>
              </p14:cNvPr>
              <p14:cNvContentPartPr/>
              <p14:nvPr/>
            </p14:nvContentPartPr>
            <p14:xfrm>
              <a:off x="2675902" y="1005862"/>
              <a:ext cx="360" cy="360"/>
            </p14:xfrm>
          </p:contentPart>
        </mc:Choice>
        <mc:Fallback xmlns="">
          <p:pic>
            <p:nvPicPr>
              <p:cNvPr id="4" name="Ink 3">
                <a:extLst>
                  <a:ext uri="{FF2B5EF4-FFF2-40B4-BE49-F238E27FC236}">
                    <a16:creationId xmlns:a16="http://schemas.microsoft.com/office/drawing/2014/main" id="{C07A468F-0593-8EB0-D6B5-C81722E8B43E}"/>
                  </a:ext>
                </a:extLst>
              </p:cNvPr>
              <p:cNvPicPr/>
              <p:nvPr/>
            </p:nvPicPr>
            <p:blipFill>
              <a:blip r:embed="rId3"/>
              <a:stretch>
                <a:fillRect/>
              </a:stretch>
            </p:blipFill>
            <p:spPr>
              <a:xfrm>
                <a:off x="2621902" y="897862"/>
                <a:ext cx="108000" cy="21600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BAC7A3-5D9A-7643-BA20-36A65B3DBD53}"/>
              </a:ext>
            </a:extLst>
          </p:cNvPr>
          <p:cNvSpPr>
            <a:spLocks noGrp="1"/>
          </p:cNvSpPr>
          <p:nvPr>
            <p:ph type="sldNum" sz="quarter" idx="12"/>
          </p:nvPr>
        </p:nvSpPr>
        <p:spPr/>
        <p:txBody>
          <a:bodyPr/>
          <a:lstStyle/>
          <a:p>
            <a:fld id="{C29CB7F2-FB7F-E949-BB20-1F44F93F3202}" type="slidenum">
              <a:rPr lang="en-US" smtClean="0"/>
              <a:t>10</a:t>
            </a:fld>
            <a:endParaRPr lang="en-US"/>
          </a:p>
        </p:txBody>
      </p:sp>
      <p:sp>
        <p:nvSpPr>
          <p:cNvPr id="2" name="Title 1"/>
          <p:cNvSpPr>
            <a:spLocks noGrp="1"/>
          </p:cNvSpPr>
          <p:nvPr>
            <p:ph type="title" idx="4294967295"/>
          </p:nvPr>
        </p:nvSpPr>
        <p:spPr>
          <a:xfrm>
            <a:off x="0" y="0"/>
            <a:ext cx="8770938" cy="1560513"/>
          </a:xfrm>
        </p:spPr>
        <p:txBody>
          <a:bodyPr/>
          <a:lstStyle/>
          <a:p>
            <a:r>
              <a:rPr lang="en-US" b="1" dirty="0">
                <a:latin typeface="Times New Roman" panose="02020603050405020304" pitchFamily="18" charset="0"/>
                <a:ea typeface="Century Gothic" charset="0"/>
                <a:cs typeface="Times New Roman" panose="02020603050405020304" pitchFamily="18" charset="0"/>
              </a:rPr>
              <a:t>What’s that mean?</a:t>
            </a:r>
          </a:p>
        </p:txBody>
      </p:sp>
      <p:pic>
        <p:nvPicPr>
          <p:cNvPr id="4" name="Picture 3"/>
          <p:cNvPicPr>
            <a:picLocks noChangeAspect="1"/>
          </p:cNvPicPr>
          <p:nvPr/>
        </p:nvPicPr>
        <p:blipFill>
          <a:blip r:embed="rId2"/>
          <a:stretch>
            <a:fillRect/>
          </a:stretch>
        </p:blipFill>
        <p:spPr>
          <a:xfrm>
            <a:off x="203200" y="1029759"/>
            <a:ext cx="3365251" cy="2012420"/>
          </a:xfrm>
          <a:prstGeom prst="rect">
            <a:avLst/>
          </a:prstGeom>
        </p:spPr>
      </p:pic>
      <p:pic>
        <p:nvPicPr>
          <p:cNvPr id="9" name="Picture 8"/>
          <p:cNvPicPr>
            <a:picLocks noChangeAspect="1"/>
          </p:cNvPicPr>
          <p:nvPr/>
        </p:nvPicPr>
        <p:blipFill>
          <a:blip r:embed="rId3"/>
          <a:stretch>
            <a:fillRect/>
          </a:stretch>
        </p:blipFill>
        <p:spPr>
          <a:xfrm>
            <a:off x="2759585" y="475456"/>
            <a:ext cx="9788564" cy="6858000"/>
          </a:xfrm>
          <a:prstGeom prst="rect">
            <a:avLst/>
          </a:prstGeom>
        </p:spPr>
      </p:pic>
      <p:sp>
        <p:nvSpPr>
          <p:cNvPr id="3" name="Rectangle 2"/>
          <p:cNvSpPr/>
          <p:nvPr/>
        </p:nvSpPr>
        <p:spPr>
          <a:xfrm>
            <a:off x="4944533" y="1320800"/>
            <a:ext cx="1710267" cy="923330"/>
          </a:xfrm>
          <a:prstGeom prst="rect">
            <a:avLst/>
          </a:prstGeom>
          <a:solidFill>
            <a:srgbClr val="FF0000"/>
          </a:solidFill>
        </p:spPr>
        <p:txBody>
          <a:bodyPr wrap="square" lIns="91440" tIns="45720" rIns="91440" bIns="45720">
            <a:spAutoFit/>
          </a:bodyPr>
          <a:lstStyle/>
          <a:p>
            <a:pPr algn="ctr"/>
            <a:r>
              <a:rPr lang="en-US" sz="54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Garamond" panose="02020404030301010803" pitchFamily="18" charset="0"/>
              </a:rPr>
              <a:t>PRIV</a:t>
            </a:r>
          </a:p>
        </p:txBody>
      </p:sp>
      <p:sp>
        <p:nvSpPr>
          <p:cNvPr id="6" name="Rectangle 5"/>
          <p:cNvSpPr/>
          <p:nvPr/>
        </p:nvSpPr>
        <p:spPr>
          <a:xfrm>
            <a:off x="10210800" y="3251200"/>
            <a:ext cx="1710267" cy="923330"/>
          </a:xfrm>
          <a:prstGeom prst="rect">
            <a:avLst/>
          </a:prstGeom>
          <a:solidFill>
            <a:srgbClr val="FF0000"/>
          </a:solidFill>
        </p:spPr>
        <p:txBody>
          <a:bodyPr wrap="square" lIns="91440" tIns="45720" rIns="91440" bIns="45720">
            <a:spAutoFit/>
          </a:bodyPr>
          <a:lstStyle/>
          <a:p>
            <a:pPr algn="ctr"/>
            <a:r>
              <a:rPr lang="en-US" sz="54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Garamond" panose="02020404030301010803" pitchFamily="18" charset="0"/>
              </a:rPr>
              <a:t>PRIV</a:t>
            </a:r>
            <a:endParaRPr lang="en-US" sz="54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Garamond" panose="02020404030301010803" pitchFamily="18" charset="0"/>
            </a:endParaRPr>
          </a:p>
        </p:txBody>
      </p:sp>
      <p:sp>
        <p:nvSpPr>
          <p:cNvPr id="7" name="Rectangle 6">
            <a:extLst>
              <a:ext uri="{FF2B5EF4-FFF2-40B4-BE49-F238E27FC236}">
                <a16:creationId xmlns:a16="http://schemas.microsoft.com/office/drawing/2014/main" id="{5249E933-1413-758D-052F-E9E8D985790B}"/>
              </a:ext>
            </a:extLst>
          </p:cNvPr>
          <p:cNvSpPr/>
          <p:nvPr/>
        </p:nvSpPr>
        <p:spPr>
          <a:xfrm>
            <a:off x="6712225" y="225415"/>
            <a:ext cx="3492500" cy="6632585"/>
          </a:xfrm>
          <a:prstGeom prst="rect">
            <a:avLst/>
          </a:prstGeom>
          <a:solidFill>
            <a:srgbClr val="FF0000"/>
          </a:solidFill>
        </p:spPr>
        <p:txBody>
          <a:bodyPr wrap="square" lIns="91440" tIns="45720" rIns="91440" bIns="45720">
            <a:spAutoFit/>
          </a:bodyPr>
          <a:lstStyle/>
          <a:p>
            <a:pPr algn="ctr"/>
            <a:endParaRPr lang="en-US" sz="140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Garamond" panose="02020404030301010803" pitchFamily="18" charset="0"/>
            </a:endParaRPr>
          </a:p>
          <a:p>
            <a:pPr algn="ctr"/>
            <a:r>
              <a:rPr lang="en-US" sz="55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Garamond" panose="02020404030301010803" pitchFamily="18" charset="0"/>
              </a:rPr>
              <a:t>Common Interest</a:t>
            </a:r>
          </a:p>
          <a:p>
            <a:pPr algn="ctr"/>
            <a:r>
              <a:rPr lang="en-US" sz="55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Garamond" panose="02020404030301010803" pitchFamily="18" charset="0"/>
              </a:rPr>
              <a:t>Privilege</a:t>
            </a:r>
            <a:endParaRPr lang="en-US" sz="55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Garamond" panose="02020404030301010803" pitchFamily="18" charset="0"/>
            </a:endParaRPr>
          </a:p>
          <a:p>
            <a:pPr algn="ctr"/>
            <a:endParaRPr lang="en-US" sz="120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Garamond" panose="02020404030301010803" pitchFamily="18" charset="0"/>
            </a:endParaRPr>
          </a:p>
        </p:txBody>
      </p:sp>
    </p:spTree>
    <p:extLst>
      <p:ext uri="{BB962C8B-B14F-4D97-AF65-F5344CB8AC3E}">
        <p14:creationId xmlns:p14="http://schemas.microsoft.com/office/powerpoint/2010/main" val="2060119359"/>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strVal val="ppt_h"/>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58" y="348343"/>
            <a:ext cx="10908184" cy="1350978"/>
          </a:xfrm>
        </p:spPr>
        <p:txBody>
          <a:bodyPr>
            <a:normAutofit/>
          </a:bodyPr>
          <a:lstStyle/>
          <a:p>
            <a:r>
              <a:rPr lang="en-US" dirty="0">
                <a:latin typeface="Times New Roman" panose="02020603050405020304" pitchFamily="18" charset="0"/>
                <a:ea typeface="Century Gothic" charset="0"/>
                <a:cs typeface="Times New Roman" panose="02020603050405020304" pitchFamily="18" charset="0"/>
              </a:rPr>
              <a:t>What to do</a:t>
            </a:r>
          </a:p>
        </p:txBody>
      </p:sp>
      <p:sp>
        <p:nvSpPr>
          <p:cNvPr id="3" name="Content Placeholder 2"/>
          <p:cNvSpPr>
            <a:spLocks noGrp="1"/>
          </p:cNvSpPr>
          <p:nvPr>
            <p:ph idx="1"/>
          </p:nvPr>
        </p:nvSpPr>
        <p:spPr>
          <a:xfrm>
            <a:off x="533400" y="1468664"/>
            <a:ext cx="11321142" cy="4887686"/>
          </a:xfrm>
        </p:spPr>
        <p:txBody>
          <a:bodyPr>
            <a:normAutofit/>
          </a:bodyPr>
          <a:lstStyle/>
          <a:p>
            <a:pPr lvl="0">
              <a:lnSpc>
                <a:spcPct val="100000"/>
              </a:lnSpc>
              <a:spcBef>
                <a:spcPts val="0"/>
              </a:spcBef>
              <a:buFont typeface="Wingdings" pitchFamily="2" charset="2"/>
              <a:buChar char="ü"/>
              <a:defRPr/>
            </a:pPr>
            <a:endParaRPr lang="en-US" dirty="0">
              <a:latin typeface="Times New Roman" panose="02020603050405020304" pitchFamily="18" charset="0"/>
              <a:ea typeface="Century Gothic" charset="0"/>
              <a:cs typeface="Times New Roman" panose="02020603050405020304" pitchFamily="18" charset="0"/>
            </a:endParaRPr>
          </a:p>
          <a:p>
            <a:pPr>
              <a:spcBef>
                <a:spcPts val="0"/>
              </a:spcBef>
              <a:buFont typeface="Wingdings" pitchFamily="2" charset="2"/>
              <a:buChar char="ü"/>
              <a:defRPr/>
            </a:pPr>
            <a:r>
              <a:rPr lang="en-US" dirty="0">
                <a:latin typeface="Times New Roman" panose="02020603050405020304" pitchFamily="18" charset="0"/>
                <a:ea typeface="Century Gothic" charset="0"/>
                <a:cs typeface="Times New Roman" panose="02020603050405020304" pitchFamily="18" charset="0"/>
              </a:rPr>
              <a:t>  In future agreements: ensure clause states the parties intend for a common interest privilege, but lawyers don’t represent other side.</a:t>
            </a:r>
          </a:p>
          <a:p>
            <a:pPr>
              <a:spcBef>
                <a:spcPts val="0"/>
              </a:spcBef>
              <a:buFont typeface="Wingdings" pitchFamily="2" charset="2"/>
              <a:buChar char="ü"/>
              <a:defRPr/>
            </a:pPr>
            <a:r>
              <a:rPr lang="en-US" dirty="0">
                <a:latin typeface="Times New Roman" panose="02020603050405020304" pitchFamily="18" charset="0"/>
                <a:ea typeface="Century Gothic" charset="0"/>
                <a:cs typeface="Times New Roman" panose="02020603050405020304" pitchFamily="18" charset="0"/>
              </a:rPr>
              <a:t>  In existing relationships</a:t>
            </a:r>
            <a:r>
              <a:rPr lang="mr-IN" dirty="0">
                <a:latin typeface="Times New Roman" panose="02020603050405020304" pitchFamily="18" charset="0"/>
                <a:ea typeface="Century Gothic" charset="0"/>
                <a:cs typeface="Century Gothic" charset="0"/>
              </a:rPr>
              <a:t>…</a:t>
            </a:r>
            <a:r>
              <a:rPr lang="en-US" dirty="0">
                <a:latin typeface="Times New Roman" panose="02020603050405020304" pitchFamily="18" charset="0"/>
                <a:ea typeface="Century Gothic" charset="0"/>
                <a:cs typeface="Times New Roman" panose="02020603050405020304" pitchFamily="18" charset="0"/>
              </a:rPr>
              <a:t>.?</a:t>
            </a:r>
          </a:p>
          <a:p>
            <a:pPr>
              <a:spcBef>
                <a:spcPts val="0"/>
              </a:spcBef>
              <a:buFont typeface="Wingdings" pitchFamily="2" charset="2"/>
              <a:buChar char="ü"/>
              <a:defRPr/>
            </a:pPr>
            <a:r>
              <a:rPr lang="en-US" dirty="0">
                <a:latin typeface="Times New Roman" panose="02020603050405020304" pitchFamily="18" charset="0"/>
                <a:ea typeface="Century Gothic" charset="0"/>
                <a:cs typeface="Times New Roman" panose="02020603050405020304" pitchFamily="18" charset="0"/>
              </a:rPr>
              <a:t>  In every relationship:  watch for confusion as to client identity and take reasonable opportunities to dispel it</a:t>
            </a:r>
          </a:p>
          <a:p>
            <a:pPr>
              <a:spcBef>
                <a:spcPts val="0"/>
              </a:spcBef>
              <a:buFont typeface="Wingdings" pitchFamily="2" charset="2"/>
              <a:buChar char="ü"/>
              <a:defRPr/>
            </a:pPr>
            <a:r>
              <a:rPr lang="en-US" dirty="0">
                <a:latin typeface="Times New Roman" panose="02020603050405020304" pitchFamily="18" charset="0"/>
                <a:cs typeface="Times New Roman" panose="02020603050405020304" pitchFamily="18" charset="0"/>
              </a:rPr>
              <a:t>  Red flag:  other party is not represented at all in the prosecution.</a:t>
            </a:r>
          </a:p>
          <a:p>
            <a:pPr>
              <a:spcBef>
                <a:spcPts val="0"/>
              </a:spcBef>
              <a:buFont typeface="Wingdings" pitchFamily="2" charset="2"/>
              <a:buChar char="ü"/>
              <a:defRPr/>
            </a:pPr>
            <a:r>
              <a:rPr lang="en-US" dirty="0">
                <a:latin typeface="Times New Roman" panose="02020603050405020304" pitchFamily="18" charset="0"/>
                <a:cs typeface="Times New Roman" panose="02020603050405020304" pitchFamily="18" charset="0"/>
              </a:rPr>
              <a:t>  Big huge red flag: your firm represents Party B in </a:t>
            </a:r>
            <a:r>
              <a:rPr lang="en-US" i="1" dirty="0">
                <a:latin typeface="Times New Roman" panose="02020603050405020304" pitchFamily="18" charset="0"/>
                <a:cs typeface="Times New Roman" panose="02020603050405020304" pitchFamily="18" charset="0"/>
              </a:rPr>
              <a:t>other </a:t>
            </a:r>
            <a:r>
              <a:rPr lang="en-US" dirty="0">
                <a:latin typeface="Times New Roman" panose="02020603050405020304" pitchFamily="18" charset="0"/>
                <a:cs typeface="Times New Roman" panose="02020603050405020304" pitchFamily="18" charset="0"/>
              </a:rPr>
              <a:t>matters.</a:t>
            </a:r>
          </a:p>
          <a:p>
            <a:pPr>
              <a:spcBef>
                <a:spcPts val="0"/>
              </a:spcBef>
              <a:buFont typeface="Wingdings" pitchFamily="2" charset="2"/>
              <a:buChar char="ü"/>
              <a:defRPr/>
            </a:pPr>
            <a:endParaRPr lang="en-US" dirty="0">
              <a:latin typeface="Times New Roman" panose="02020603050405020304" pitchFamily="18" charset="0"/>
              <a:ea typeface="Century Gothic" charset="0"/>
              <a:cs typeface="Times New Roman" panose="02020603050405020304" pitchFamily="18" charset="0"/>
            </a:endParaRPr>
          </a:p>
          <a:p>
            <a:pPr>
              <a:buFont typeface="Wingdings" pitchFamily="2" charset="2"/>
              <a:buChar char="ü"/>
            </a:pPr>
            <a:endParaRPr lang="en-US" dirty="0">
              <a:latin typeface="Times New Roman" panose="02020603050405020304" pitchFamily="18" charset="0"/>
              <a:ea typeface="Century Gothic"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7C0857C-6E34-6943-91C3-7D56C4AC08EF}"/>
              </a:ext>
            </a:extLst>
          </p:cNvPr>
          <p:cNvSpPr>
            <a:spLocks noGrp="1"/>
          </p:cNvSpPr>
          <p:nvPr>
            <p:ph type="sldNum" sz="quarter" idx="12"/>
          </p:nvPr>
        </p:nvSpPr>
        <p:spPr/>
        <p:txBody>
          <a:bodyPr/>
          <a:lstStyle/>
          <a:p>
            <a:fld id="{C29CB7F2-FB7F-E949-BB20-1F44F93F3202}" type="slidenum">
              <a:rPr lang="en-US" smtClean="0"/>
              <a:t>11</a:t>
            </a:fld>
            <a:endParaRPr lang="en-US"/>
          </a:p>
        </p:txBody>
      </p:sp>
    </p:spTree>
    <p:extLst>
      <p:ext uri="{BB962C8B-B14F-4D97-AF65-F5344CB8AC3E}">
        <p14:creationId xmlns:p14="http://schemas.microsoft.com/office/powerpoint/2010/main" val="1682342517"/>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CD44B-5C4F-9626-3B57-939CB39EE5DE}"/>
              </a:ext>
            </a:extLst>
          </p:cNvPr>
          <p:cNvSpPr>
            <a:spLocks noGrp="1"/>
          </p:cNvSpPr>
          <p:nvPr>
            <p:ph type="title"/>
          </p:nvPr>
        </p:nvSpPr>
        <p:spPr>
          <a:xfrm>
            <a:off x="457200" y="410368"/>
            <a:ext cx="10515600" cy="1325563"/>
          </a:xfrm>
        </p:spPr>
        <p:txBody>
          <a:bodyPr/>
          <a:lstStyle/>
          <a:p>
            <a:r>
              <a:rPr lang="en-US" dirty="0">
                <a:latin typeface="Times New Roman" panose="02020603050405020304" pitchFamily="18" charset="0"/>
                <a:cs typeface="Times New Roman" panose="02020603050405020304" pitchFamily="18" charset="0"/>
              </a:rPr>
              <a:t> Conflicts of Interest: More Basic Rules</a:t>
            </a:r>
          </a:p>
        </p:txBody>
      </p:sp>
      <p:sp>
        <p:nvSpPr>
          <p:cNvPr id="3" name="Content Placeholder 2">
            <a:extLst>
              <a:ext uri="{FF2B5EF4-FFF2-40B4-BE49-F238E27FC236}">
                <a16:creationId xmlns:a16="http://schemas.microsoft.com/office/drawing/2014/main" id="{9A707990-27C7-EC95-3CFD-CA1ECEDDF767}"/>
              </a:ext>
            </a:extLst>
          </p:cNvPr>
          <p:cNvSpPr>
            <a:spLocks noGrp="1"/>
          </p:cNvSpPr>
          <p:nvPr>
            <p:ph sz="half" idx="1"/>
          </p:nvPr>
        </p:nvSpPr>
        <p:spPr/>
        <p:txBody>
          <a:bodyPr/>
          <a:lstStyle/>
          <a:p>
            <a:r>
              <a:rPr lang="en-US" dirty="0">
                <a:latin typeface="Times New Roman" panose="02020603050405020304" pitchFamily="18" charset="0"/>
                <a:cs typeface="Times New Roman" panose="02020603050405020304" pitchFamily="18" charset="0"/>
              </a:rPr>
              <a:t>A lawyer may not </a:t>
            </a:r>
          </a:p>
          <a:p>
            <a:pPr lvl="1"/>
            <a:r>
              <a:rPr lang="en-US" dirty="0">
                <a:latin typeface="Times New Roman" panose="02020603050405020304" pitchFamily="18" charset="0"/>
                <a:cs typeface="Times New Roman" panose="02020603050405020304" pitchFamily="18" charset="0"/>
              </a:rPr>
              <a:t>be adverse to a current client of her firm </a:t>
            </a:r>
            <a:r>
              <a:rPr lang="en-US" i="1" dirty="0">
                <a:latin typeface="Times New Roman" panose="02020603050405020304" pitchFamily="18" charset="0"/>
                <a:cs typeface="Times New Roman" panose="02020603050405020304" pitchFamily="18" charset="0"/>
              </a:rPr>
              <a:t>nor </a:t>
            </a:r>
          </a:p>
          <a:p>
            <a:pPr lvl="1"/>
            <a:r>
              <a:rPr lang="en-US" dirty="0">
                <a:latin typeface="Times New Roman" panose="02020603050405020304" pitchFamily="18" charset="0"/>
                <a:cs typeface="Times New Roman" panose="02020603050405020304" pitchFamily="18" charset="0"/>
              </a:rPr>
              <a:t>represent a client where lawyer is “materially limited” by duties to anyone (“pulling punches”).</a:t>
            </a:r>
          </a:p>
          <a:p>
            <a:r>
              <a:rPr lang="en-US" dirty="0">
                <a:latin typeface="Times New Roman" panose="02020603050405020304" pitchFamily="18" charset="0"/>
                <a:cs typeface="Times New Roman" panose="02020603050405020304" pitchFamily="18" charset="0"/>
              </a:rPr>
              <a:t>Exceptions include consent.</a:t>
            </a:r>
          </a:p>
        </p:txBody>
      </p:sp>
      <p:sp>
        <p:nvSpPr>
          <p:cNvPr id="4" name="Content Placeholder 3">
            <a:extLst>
              <a:ext uri="{FF2B5EF4-FFF2-40B4-BE49-F238E27FC236}">
                <a16:creationId xmlns:a16="http://schemas.microsoft.com/office/drawing/2014/main" id="{7866C618-B6BE-6F12-9599-397506A735B6}"/>
              </a:ext>
            </a:extLst>
          </p:cNvPr>
          <p:cNvSpPr>
            <a:spLocks noGrp="1"/>
          </p:cNvSpPr>
          <p:nvPr>
            <p:ph sz="half" idx="2"/>
          </p:nvPr>
        </p:nvSpPr>
        <p:spPr/>
        <p:txBody>
          <a:bodyPr/>
          <a:lstStyle/>
          <a:p>
            <a:r>
              <a:rPr lang="en-US" dirty="0">
                <a:latin typeface="Times New Roman" panose="02020603050405020304" pitchFamily="18" charset="0"/>
                <a:cs typeface="Times New Roman" panose="02020603050405020304" pitchFamily="18" charset="0"/>
              </a:rPr>
              <a:t>A lawyer may be adverse to a former client of the firm, but not in a substantially related matter.</a:t>
            </a:r>
          </a:p>
          <a:p>
            <a:r>
              <a:rPr lang="en-US" dirty="0">
                <a:latin typeface="Times New Roman" panose="02020603050405020304" pitchFamily="18" charset="0"/>
                <a:cs typeface="Times New Roman" panose="02020603050405020304" pitchFamily="18" charset="0"/>
              </a:rPr>
              <a:t>Exceptions include consent.</a:t>
            </a:r>
          </a:p>
        </p:txBody>
      </p:sp>
      <p:sp>
        <p:nvSpPr>
          <p:cNvPr id="5" name="Footer Placeholder 4">
            <a:extLst>
              <a:ext uri="{FF2B5EF4-FFF2-40B4-BE49-F238E27FC236}">
                <a16:creationId xmlns:a16="http://schemas.microsoft.com/office/drawing/2014/main" id="{A9BA6E9E-7744-E0A7-EC55-95EFEDACBFA6}"/>
              </a:ext>
            </a:extLst>
          </p:cNvPr>
          <p:cNvSpPr>
            <a:spLocks noGrp="1"/>
          </p:cNvSpPr>
          <p:nvPr>
            <p:ph type="ftr" sz="quarter" idx="11"/>
          </p:nvPr>
        </p:nvSpPr>
        <p:spPr/>
        <p:txBody>
          <a:bodyPr/>
          <a:lstStyle/>
          <a:p>
            <a:r>
              <a:rPr lang="en-US" altLang="en-US"/>
              <a:t>Mercer University School of Law</a:t>
            </a:r>
          </a:p>
        </p:txBody>
      </p:sp>
      <p:sp>
        <p:nvSpPr>
          <p:cNvPr id="6" name="Slide Number Placeholder 5">
            <a:extLst>
              <a:ext uri="{FF2B5EF4-FFF2-40B4-BE49-F238E27FC236}">
                <a16:creationId xmlns:a16="http://schemas.microsoft.com/office/drawing/2014/main" id="{07B62D1D-84F6-AA71-191A-792A064A44F6}"/>
              </a:ext>
            </a:extLst>
          </p:cNvPr>
          <p:cNvSpPr>
            <a:spLocks noGrp="1"/>
          </p:cNvSpPr>
          <p:nvPr>
            <p:ph type="sldNum" sz="quarter" idx="12"/>
          </p:nvPr>
        </p:nvSpPr>
        <p:spPr/>
        <p:txBody>
          <a:bodyPr/>
          <a:lstStyle/>
          <a:p>
            <a:fld id="{B8F8B67F-BF51-C045-9547-B6EAB1F40C1F}" type="slidenum">
              <a:rPr lang="en-US" altLang="en-US" smtClean="0"/>
              <a:pPr/>
              <a:t>12</a:t>
            </a:fld>
            <a:endParaRPr lang="en-US" altLang="en-US"/>
          </a:p>
        </p:txBody>
      </p:sp>
    </p:spTree>
    <p:custDataLst>
      <p:tags r:id="rId1"/>
    </p:custDataLst>
    <p:extLst>
      <p:ext uri="{BB962C8B-B14F-4D97-AF65-F5344CB8AC3E}">
        <p14:creationId xmlns:p14="http://schemas.microsoft.com/office/powerpoint/2010/main" val="1009744906"/>
      </p:ext>
    </p:extLst>
  </p:cSld>
  <p:clrMapOvr>
    <a:masterClrMapping/>
  </p:clrMapOvr>
  <mc:AlternateContent xmlns:mc="http://schemas.openxmlformats.org/markup-compatibility/2006" xmlns:p14="http://schemas.microsoft.com/office/powerpoint/2010/main">
    <mc:Choice Requires="p14">
      <p:transition spd="slow" p14:dur="1600" advTm="105136">
        <p14:gallery dir="l"/>
      </p:transition>
    </mc:Choice>
    <mc:Fallback xmlns="">
      <p:transition spd="slow" advTm="10513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3352800" y="457200"/>
            <a:ext cx="5809129" cy="1955602"/>
          </a:xfrm>
        </p:spPr>
        <p:txBody>
          <a:bodyPr/>
          <a:lstStyle/>
          <a:p>
            <a:pPr eaLnBrk="1" hangingPunct="1"/>
            <a:r>
              <a:rPr lang="en-US" altLang="en-US" dirty="0">
                <a:latin typeface="Times New Roman" panose="02020603050405020304" pitchFamily="18" charset="0"/>
                <a:ea typeface="Bookman Old Style" charset="0"/>
                <a:cs typeface="Times New Roman" panose="02020603050405020304" pitchFamily="18" charset="0"/>
              </a:rPr>
              <a:t>What is “Adversity”?</a:t>
            </a:r>
          </a:p>
        </p:txBody>
      </p:sp>
      <p:pic>
        <p:nvPicPr>
          <p:cNvPr id="6" name="Picture 5"/>
          <p:cNvPicPr>
            <a:picLocks noChangeAspect="1"/>
          </p:cNvPicPr>
          <p:nvPr/>
        </p:nvPicPr>
        <p:blipFill>
          <a:blip r:embed="rId4"/>
          <a:stretch>
            <a:fillRect/>
          </a:stretch>
        </p:blipFill>
        <p:spPr>
          <a:xfrm>
            <a:off x="152400" y="1932275"/>
            <a:ext cx="11887200" cy="1605066"/>
          </a:xfrm>
          <a:prstGeom prst="rect">
            <a:avLst/>
          </a:prstGeom>
        </p:spPr>
      </p:pic>
      <p:sp>
        <p:nvSpPr>
          <p:cNvPr id="7" name="TextBox 6"/>
          <p:cNvSpPr txBox="1"/>
          <p:nvPr/>
        </p:nvSpPr>
        <p:spPr>
          <a:xfrm>
            <a:off x="9448800" y="3657600"/>
            <a:ext cx="2369603" cy="1785104"/>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Appearing in suit, ITC, IPR to represent</a:t>
            </a:r>
          </a:p>
          <a:p>
            <a:r>
              <a:rPr lang="en-US" sz="2200" dirty="0">
                <a:latin typeface="Times New Roman" panose="02020603050405020304" pitchFamily="18" charset="0"/>
                <a:cs typeface="Times New Roman" panose="02020603050405020304" pitchFamily="18" charset="0"/>
              </a:rPr>
              <a:t>opposing party to a client.</a:t>
            </a:r>
          </a:p>
        </p:txBody>
      </p:sp>
      <p:sp>
        <p:nvSpPr>
          <p:cNvPr id="8" name="TextBox 7"/>
          <p:cNvSpPr txBox="1"/>
          <p:nvPr/>
        </p:nvSpPr>
        <p:spPr>
          <a:xfrm>
            <a:off x="459835" y="3657600"/>
            <a:ext cx="2641918" cy="2462213"/>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“simultaneous representation in unrelated matters of clients whose interests are only economically adverse”</a:t>
            </a:r>
          </a:p>
        </p:txBody>
      </p:sp>
    </p:spTree>
    <p:custDataLst>
      <p:tags r:id="rId1"/>
    </p:custDataLst>
    <p:extLst>
      <p:ext uri="{BB962C8B-B14F-4D97-AF65-F5344CB8AC3E}">
        <p14:creationId xmlns:p14="http://schemas.microsoft.com/office/powerpoint/2010/main" val="3952815069"/>
      </p:ext>
    </p:extLst>
  </p:cSld>
  <p:clrMapOvr>
    <a:masterClrMapping/>
  </p:clrMapOvr>
  <mc:AlternateContent xmlns:mc="http://schemas.openxmlformats.org/markup-compatibility/2006" xmlns:p14="http://schemas.microsoft.com/office/powerpoint/2010/main">
    <mc:Choice Requires="p14">
      <p:transition spd="slow" p14:dur="1600" advTm="56501">
        <p14:gallery dir="l"/>
      </p:transition>
    </mc:Choice>
    <mc:Fallback xmlns="">
      <p:transition spd="slow" advTm="565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4094496" y="5753399"/>
            <a:ext cx="173292" cy="20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fld id="{0EA9AB23-ACAF-804E-A6AE-895964F4442B}" type="slidenum">
              <a:rPr lang="en-US" altLang="en-US" sz="949">
                <a:solidFill>
                  <a:schemeClr val="tx1"/>
                </a:solidFill>
                <a:latin typeface="Times New Roman" panose="02020603050405020304" pitchFamily="18" charset="0"/>
                <a:ea typeface="Book Antiqua" charset="0"/>
                <a:cs typeface="Times New Roman" panose="02020603050405020304" pitchFamily="18" charset="0"/>
              </a:rPr>
              <a:pPr eaLnBrk="1" hangingPunct="1"/>
              <a:t>14</a:t>
            </a:fld>
            <a:endParaRPr lang="en-US" altLang="en-US" sz="949">
              <a:solidFill>
                <a:schemeClr val="tx1"/>
              </a:solidFill>
              <a:latin typeface="Times New Roman" panose="02020603050405020304" pitchFamily="18" charset="0"/>
              <a:ea typeface="Book Antiqua" charset="0"/>
              <a:cs typeface="Times New Roman" panose="02020603050405020304" pitchFamily="18" charset="0"/>
            </a:endParaRPr>
          </a:p>
        </p:txBody>
      </p:sp>
      <p:sp>
        <p:nvSpPr>
          <p:cNvPr id="15363" name="Rectangle 2"/>
          <p:cNvSpPr>
            <a:spLocks noGrp="1" noChangeArrowheads="1"/>
          </p:cNvSpPr>
          <p:nvPr>
            <p:ph type="title"/>
          </p:nvPr>
        </p:nvSpPr>
        <p:spPr/>
        <p:txBody>
          <a:bodyPr/>
          <a:lstStyle/>
          <a:p>
            <a:pPr eaLnBrk="1" hangingPunct="1"/>
            <a:r>
              <a:rPr lang="en-US" altLang="en-US" sz="3480" dirty="0">
                <a:latin typeface="Times New Roman" panose="02020603050405020304" pitchFamily="18" charset="0"/>
                <a:ea typeface="Bookman Old Style" charset="0"/>
                <a:cs typeface="Times New Roman" panose="02020603050405020304" pitchFamily="18" charset="0"/>
              </a:rPr>
              <a:t>Prosecution Boutique Helping Litigation Firm, but Behind the Scenes</a:t>
            </a:r>
          </a:p>
        </p:txBody>
      </p:sp>
      <p:sp>
        <p:nvSpPr>
          <p:cNvPr id="19459" name="Rectangle 3"/>
          <p:cNvSpPr>
            <a:spLocks noGrp="1" noChangeArrowheads="1"/>
          </p:cNvSpPr>
          <p:nvPr>
            <p:ph type="body" idx="1"/>
          </p:nvPr>
        </p:nvSpPr>
        <p:spPr>
          <a:xfrm>
            <a:off x="5123256" y="3585344"/>
            <a:ext cx="6824512" cy="2417712"/>
          </a:xfrm>
        </p:spPr>
        <p:txBody>
          <a:bodyPr>
            <a:normAutofit/>
          </a:bodyPr>
          <a:lstStyle/>
          <a:p>
            <a:pPr marL="196146" indent="0">
              <a:buSzPct val="193000"/>
              <a:buNone/>
            </a:pPr>
            <a:r>
              <a:rPr lang="en-US" altLang="en-US" dirty="0">
                <a:latin typeface="Times New Roman" panose="02020603050405020304" pitchFamily="18" charset="0"/>
                <a:ea typeface="Bookman Old Style" charset="0"/>
                <a:cs typeface="Times New Roman" panose="02020603050405020304" pitchFamily="18" charset="0"/>
              </a:rPr>
              <a:t>Adversity doesn’t require appearing in court: a lawyer may not assist another firm to litigate against her current client.  </a:t>
            </a:r>
          </a:p>
        </p:txBody>
      </p:sp>
      <p:sp>
        <p:nvSpPr>
          <p:cNvPr id="15366" name="Rectangle 5"/>
          <p:cNvSpPr>
            <a:spLocks/>
          </p:cNvSpPr>
          <p:nvPr/>
        </p:nvSpPr>
        <p:spPr bwMode="auto">
          <a:xfrm>
            <a:off x="1451465" y="3116885"/>
            <a:ext cx="1180260"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dirty="0">
                <a:solidFill>
                  <a:schemeClr val="tx1"/>
                </a:solidFill>
                <a:latin typeface="Times New Roman" panose="02020603050405020304" pitchFamily="18" charset="0"/>
                <a:ea typeface="Book Antiqua" charset="0"/>
                <a:cs typeface="Times New Roman" panose="02020603050405020304" pitchFamily="18" charset="0"/>
              </a:rPr>
              <a:t>Your Firm</a:t>
            </a:r>
          </a:p>
        </p:txBody>
      </p:sp>
      <p:sp>
        <p:nvSpPr>
          <p:cNvPr id="15367" name="Line 6"/>
          <p:cNvSpPr>
            <a:spLocks noChangeShapeType="1"/>
          </p:cNvSpPr>
          <p:nvPr/>
        </p:nvSpPr>
        <p:spPr bwMode="auto">
          <a:xfrm flipH="1">
            <a:off x="2743200" y="2590800"/>
            <a:ext cx="462111" cy="582662"/>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sz="949">
              <a:latin typeface="Times New Roman" panose="02020603050405020304" pitchFamily="18" charset="0"/>
              <a:ea typeface="Book Antiqua" charset="0"/>
              <a:cs typeface="Times New Roman" panose="02020603050405020304" pitchFamily="18" charset="0"/>
            </a:endParaRPr>
          </a:p>
        </p:txBody>
      </p:sp>
      <p:sp>
        <p:nvSpPr>
          <p:cNvPr id="15368" name="Rectangle 7"/>
          <p:cNvSpPr>
            <a:spLocks/>
          </p:cNvSpPr>
          <p:nvPr/>
        </p:nvSpPr>
        <p:spPr bwMode="auto">
          <a:xfrm>
            <a:off x="2323679" y="3843910"/>
            <a:ext cx="2106795"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dirty="0">
                <a:solidFill>
                  <a:schemeClr val="tx1"/>
                </a:solidFill>
                <a:latin typeface="Times New Roman" panose="02020603050405020304" pitchFamily="18" charset="0"/>
                <a:ea typeface="Book Antiqua" charset="0"/>
                <a:cs typeface="Times New Roman" panose="02020603050405020304" pitchFamily="18" charset="0"/>
              </a:rPr>
              <a:t>Plaintiff v. </a:t>
            </a:r>
            <a:r>
              <a:rPr lang="en-US" altLang="en-US" sz="2215" dirty="0">
                <a:solidFill>
                  <a:srgbClr val="FF141C"/>
                </a:solidFill>
                <a:latin typeface="Times New Roman" panose="02020603050405020304" pitchFamily="18" charset="0"/>
                <a:ea typeface="Book Antiqua" charset="0"/>
                <a:cs typeface="Times New Roman" panose="02020603050405020304" pitchFamily="18" charset="0"/>
              </a:rPr>
              <a:t>X Corp</a:t>
            </a:r>
          </a:p>
        </p:txBody>
      </p:sp>
      <p:sp>
        <p:nvSpPr>
          <p:cNvPr id="15369" name="Rectangle 8"/>
          <p:cNvSpPr>
            <a:spLocks/>
          </p:cNvSpPr>
          <p:nvPr/>
        </p:nvSpPr>
        <p:spPr bwMode="auto">
          <a:xfrm>
            <a:off x="3221217" y="2299818"/>
            <a:ext cx="837024"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dirty="0">
                <a:solidFill>
                  <a:srgbClr val="FF0810"/>
                </a:solidFill>
                <a:latin typeface="Times New Roman" panose="02020603050405020304" pitchFamily="18" charset="0"/>
                <a:ea typeface="Book Antiqua" charset="0"/>
                <a:cs typeface="Times New Roman" panose="02020603050405020304" pitchFamily="18" charset="0"/>
              </a:rPr>
              <a:t>X Corp</a:t>
            </a:r>
          </a:p>
        </p:txBody>
      </p:sp>
      <p:sp>
        <p:nvSpPr>
          <p:cNvPr id="15370" name="Rectangle 9"/>
          <p:cNvSpPr>
            <a:spLocks/>
          </p:cNvSpPr>
          <p:nvPr/>
        </p:nvSpPr>
        <p:spPr bwMode="auto">
          <a:xfrm>
            <a:off x="2129563" y="4717531"/>
            <a:ext cx="1214371"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a:solidFill>
                  <a:schemeClr val="tx1"/>
                </a:solidFill>
                <a:latin typeface="Times New Roman" panose="02020603050405020304" pitchFamily="18" charset="0"/>
                <a:ea typeface="Book Antiqua" charset="0"/>
                <a:cs typeface="Times New Roman" panose="02020603050405020304" pitchFamily="18" charset="0"/>
              </a:rPr>
              <a:t>Other firm</a:t>
            </a:r>
          </a:p>
        </p:txBody>
      </p:sp>
      <p:sp>
        <p:nvSpPr>
          <p:cNvPr id="15371" name="Line 10"/>
          <p:cNvSpPr>
            <a:spLocks noChangeShapeType="1"/>
          </p:cNvSpPr>
          <p:nvPr/>
        </p:nvSpPr>
        <p:spPr bwMode="auto">
          <a:xfrm flipH="1">
            <a:off x="2799400" y="4161682"/>
            <a:ext cx="8372" cy="508992"/>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sz="949">
              <a:latin typeface="Times New Roman" panose="02020603050405020304" pitchFamily="18" charset="0"/>
              <a:ea typeface="Book Antiqua" charset="0"/>
              <a:cs typeface="Times New Roman" panose="02020603050405020304" pitchFamily="18" charset="0"/>
            </a:endParaRPr>
          </a:p>
        </p:txBody>
      </p:sp>
      <p:sp>
        <p:nvSpPr>
          <p:cNvPr id="15372" name="Line 11"/>
          <p:cNvSpPr>
            <a:spLocks noChangeShapeType="1"/>
          </p:cNvSpPr>
          <p:nvPr/>
        </p:nvSpPr>
        <p:spPr bwMode="auto">
          <a:xfrm rot="10800000">
            <a:off x="1631455" y="3474839"/>
            <a:ext cx="505643" cy="1319361"/>
          </a:xfrm>
          <a:prstGeom prst="line">
            <a:avLst/>
          </a:prstGeom>
          <a:noFill/>
          <a:ln w="254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sz="949">
              <a:latin typeface="Times New Roman" panose="02020603050405020304" pitchFamily="18" charset="0"/>
              <a:ea typeface="Book Antiqua"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16631262"/>
      </p:ext>
    </p:extLst>
  </p:cSld>
  <p:clrMapOvr>
    <a:masterClrMapping/>
  </p:clrMapOvr>
  <mc:AlternateContent xmlns:mc="http://schemas.openxmlformats.org/markup-compatibility/2006" xmlns:p14="http://schemas.microsoft.com/office/powerpoint/2010/main">
    <mc:Choice Requires="p14">
      <p:transition spd="slow" p14:dur="1600" advTm="46833">
        <p14:gallery dir="l"/>
      </p:transition>
    </mc:Choice>
    <mc:Fallback xmlns="">
      <p:transition spd="slow" advTm="468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53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3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3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3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P spid="15366" grpId="0"/>
      <p:bldP spid="15367" grpId="0" animBg="1"/>
      <p:bldP spid="15367" grpId="1" animBg="1"/>
      <p:bldP spid="15368" grpId="0"/>
      <p:bldP spid="15369" grpId="0"/>
      <p:bldP spid="15370" grpId="0"/>
      <p:bldP spid="15371" grpId="0" animBg="1"/>
      <p:bldP spid="15372" grpId="0" animBg="1"/>
    </p:bldLst>
  </p:timing>
  <p:extLst>
    <p:ext uri="{3A86A75C-4F4B-4683-9AE1-C65F6400EC91}">
      <p14:laserTraceLst xmlns:p14="http://schemas.microsoft.com/office/powerpoint/2010/main">
        <p14:tracePtLst>
          <p14:tracePt t="13668" x="261938" y="5121275"/>
          <p14:tracePt t="13970" x="2693988" y="6815138"/>
          <p14:tracePt t="13979" x="2781300" y="6651625"/>
          <p14:tracePt t="13990" x="2900363" y="6499225"/>
          <p14:tracePt t="14002" x="3146425" y="6210300"/>
          <p14:tracePt t="14016" x="3413125" y="5878513"/>
          <p14:tracePt t="14024" x="3673475" y="5584825"/>
          <p14:tracePt t="14035" x="4016375" y="5235575"/>
          <p14:tracePt t="14049" x="4137025" y="5072063"/>
          <p14:tracePt t="14059" x="4392613" y="4757738"/>
          <p14:tracePt t="14070" x="4441825" y="4659313"/>
          <p14:tracePt t="14083" x="4560888" y="4435475"/>
          <p14:tracePt t="14093" x="4648200" y="4240213"/>
          <p14:tracePt t="14105" x="4675188" y="4092575"/>
          <p14:tracePt t="14116" x="4675188" y="3973513"/>
          <p14:tracePt t="14128" x="4659313" y="3852863"/>
          <p14:tracePt t="14139" x="4598988" y="3756025"/>
          <p14:tracePt t="14151" x="4511675" y="3652838"/>
          <p14:tracePt t="14162" x="4484688" y="3608388"/>
          <p14:tracePt t="14173" x="4462463" y="3576638"/>
          <p14:tracePt t="14185" x="4419600" y="3521075"/>
          <p14:tracePt t="14196" x="4392613" y="3478213"/>
          <p14:tracePt t="14449" x="4392613" y="3471863"/>
          <p14:tracePt t="14459" x="4392613" y="3386138"/>
          <p14:tracePt t="14471" x="4495800" y="3086100"/>
          <p14:tracePt t="14482" x="4538663" y="2933700"/>
          <p14:tracePt t="14494" x="4560888" y="2797175"/>
          <p14:tracePt t="14505" x="4587875" y="2693988"/>
          <p14:tracePt t="14517" x="4598988" y="2525713"/>
          <p14:tracePt t="14528" x="4605338" y="2389188"/>
          <p14:tracePt t="14540" x="4605338" y="2297113"/>
          <p14:tracePt t="14551" x="4605338" y="2236788"/>
          <p14:tracePt t="14562" x="4583113" y="2182813"/>
          <p14:tracePt t="14574" x="4545013" y="2155825"/>
          <p14:tracePt t="14585" x="4511675" y="2138363"/>
          <p14:tracePt t="14600" x="4479925" y="2138363"/>
          <p14:tracePt t="14803" x="4468813" y="2138363"/>
          <p14:tracePt t="14816" x="4441825" y="2138363"/>
          <p14:tracePt t="14826" x="4419600" y="2138363"/>
          <p14:tracePt t="14837" x="4392613" y="2138363"/>
          <p14:tracePt t="14850" x="4359275" y="2138363"/>
          <p14:tracePt t="14860" x="4332288" y="2138363"/>
          <p14:tracePt t="14871" x="4305300" y="2122488"/>
          <p14:tracePt t="14883" x="4244975" y="2117725"/>
          <p14:tracePt t="14894" x="4240213" y="2100263"/>
          <p14:tracePt t="14906" x="4195763" y="2100263"/>
          <p14:tracePt t="14917" x="4179888" y="2090738"/>
          <p14:tracePt t="14929" x="4152900" y="2079625"/>
          <p14:tracePt t="14940" x="4148138" y="2079625"/>
          <p14:tracePt t="16651" x="4119563" y="2079625"/>
          <p14:tracePt t="16668" x="4071938" y="2079625"/>
          <p14:tracePt t="16684" x="3984625" y="2079625"/>
          <p14:tracePt t="16701" x="3881438" y="2079625"/>
          <p14:tracePt t="16717" x="3744913" y="2079625"/>
          <p14:tracePt t="16734" x="3597275" y="2079625"/>
          <p14:tracePt t="16751" x="3440113" y="2073275"/>
          <p14:tracePt t="16767" x="3265488" y="2073275"/>
          <p14:tracePt t="16784" x="3081338" y="2062163"/>
          <p14:tracePt t="16801" x="2890838" y="2057400"/>
          <p14:tracePt t="16817" x="2705100" y="2057400"/>
          <p14:tracePt t="16834" x="2514600" y="2057400"/>
          <p14:tracePt t="16851" x="2405063" y="2057400"/>
          <p14:tracePt t="16867" x="2335213" y="2057400"/>
          <p14:tracePt t="16884" x="2252663" y="2062163"/>
          <p14:tracePt t="16901" x="2176463" y="2073275"/>
          <p14:tracePt t="16918" x="2106613" y="2100263"/>
          <p14:tracePt t="16934" x="2041525" y="2133600"/>
          <p14:tracePt t="16951" x="1954213" y="2176463"/>
          <p14:tracePt t="16967" x="1882775" y="2214563"/>
          <p14:tracePt t="16984" x="1806575" y="2259013"/>
          <p14:tracePt t="17001" x="1730375" y="2301875"/>
          <p14:tracePt t="17017" x="1687513" y="2335213"/>
          <p14:tracePt t="17034" x="1638300" y="2378075"/>
          <p14:tracePt t="17051" x="1584325" y="2416175"/>
          <p14:tracePt t="17067" x="1562100" y="2454275"/>
          <p14:tracePt t="17084" x="1535113" y="2498725"/>
          <p14:tracePt t="17101" x="1519238" y="2530475"/>
          <p14:tracePt t="17117" x="1501775" y="2568575"/>
          <p14:tracePt t="17134" x="1490663" y="2590800"/>
          <p14:tracePt t="17151" x="1485900" y="2613025"/>
          <p14:tracePt t="17167" x="1474788" y="2628900"/>
          <p14:tracePt t="17184" x="1474788" y="2633663"/>
          <p14:tracePt t="17201" x="1474788" y="2651125"/>
          <p14:tracePt t="17218" x="1470025" y="2662238"/>
          <p14:tracePt t="17234" x="1470025" y="2678113"/>
          <p14:tracePt t="17251" x="1470025" y="2693988"/>
          <p14:tracePt t="17267" x="1458913" y="2720975"/>
          <p14:tracePt t="17284" x="1447800" y="2747963"/>
          <p14:tracePt t="17301" x="1447800" y="2765425"/>
          <p14:tracePt t="17317" x="1447800" y="2781300"/>
          <p14:tracePt t="17334" x="1447800" y="2786063"/>
          <p14:tracePt t="17351" x="1447800" y="2797175"/>
          <p14:tracePt t="17367" x="1447800" y="2808288"/>
          <p14:tracePt t="17401" x="1447800" y="2814638"/>
          <p14:tracePt t="17451" x="1447800" y="2824163"/>
          <p14:tracePt t="17467" x="1447800" y="2830513"/>
          <p14:tracePt t="17484" x="1458913" y="2857500"/>
          <p14:tracePt t="17502" x="1470025" y="2906713"/>
          <p14:tracePt t="17517" x="1485900" y="2976563"/>
          <p14:tracePt t="17534" x="1501775" y="3052763"/>
          <p14:tracePt t="17551" x="1528763" y="3140075"/>
          <p14:tracePt t="17567" x="1550988" y="3222625"/>
          <p14:tracePt t="17584" x="1566863" y="3298825"/>
          <p14:tracePt t="17601" x="1584325" y="3341688"/>
          <p14:tracePt t="17618" x="1611313" y="3395663"/>
          <p14:tracePt t="17634" x="1627188" y="3440113"/>
          <p14:tracePt t="17651" x="1643063" y="3462338"/>
          <p14:tracePt t="17667" x="1681163" y="3478213"/>
          <p14:tracePt t="17684" x="1714500" y="3489325"/>
          <p14:tracePt t="17701" x="1741488" y="3500438"/>
          <p14:tracePt t="17718" x="1763713" y="3505200"/>
          <p14:tracePt t="17734" x="1790700" y="3505200"/>
          <p14:tracePt t="17751" x="1801813" y="3516313"/>
          <p14:tracePt t="17767" x="1806575" y="3516313"/>
          <p14:tracePt t="17834" x="1817688" y="3516313"/>
          <p14:tracePt t="17851" x="1851025" y="3516313"/>
          <p14:tracePt t="17867" x="1909763" y="3516313"/>
          <p14:tracePt t="17884" x="1997075" y="3505200"/>
          <p14:tracePt t="17901" x="2100263" y="3505200"/>
          <p14:tracePt t="17917" x="2236788" y="3505200"/>
          <p14:tracePt t="17934" x="2362200" y="3516313"/>
          <p14:tracePt t="17951" x="2471738" y="3532188"/>
          <p14:tracePt t="17967" x="2574925" y="3559175"/>
          <p14:tracePt t="17984" x="2644775" y="3576638"/>
          <p14:tracePt t="18001" x="2678113" y="3581400"/>
          <p14:tracePt t="18017" x="2709863" y="3597275"/>
          <p14:tracePt t="18034" x="2727325" y="3597275"/>
          <p14:tracePt t="18051" x="2738438" y="3608388"/>
          <p14:tracePt t="18451" x="2738438" y="3597275"/>
          <p14:tracePt t="18484" x="2765425" y="3592513"/>
          <p14:tracePt t="18501" x="2824163" y="3592513"/>
          <p14:tracePt t="18517" x="2906713" y="3581400"/>
          <p14:tracePt t="18534" x="2994025" y="3581400"/>
          <p14:tracePt t="18551" x="3101975" y="3581400"/>
          <p14:tracePt t="18568" x="3233738" y="3581400"/>
          <p14:tracePt t="18584" x="3352800" y="3581400"/>
          <p14:tracePt t="18601" x="3500438" y="3592513"/>
          <p14:tracePt t="18617" x="3641725" y="3592513"/>
          <p14:tracePt t="18634" x="3756025" y="3592513"/>
          <p14:tracePt t="18651" x="3852863" y="3592513"/>
          <p14:tracePt t="18667" x="4000500" y="3576638"/>
          <p14:tracePt t="18684" x="4130675" y="3532188"/>
          <p14:tracePt t="18701" x="4244975" y="3478213"/>
          <p14:tracePt t="18717" x="4359275" y="3402013"/>
          <p14:tracePt t="18734" x="4441825" y="3336925"/>
          <p14:tracePt t="18751" x="4500563" y="3249613"/>
          <p14:tracePt t="18767" x="4545013" y="3162300"/>
          <p14:tracePt t="18784" x="4583113" y="3036888"/>
          <p14:tracePt t="18801" x="4598988" y="2928938"/>
          <p14:tracePt t="18817" x="4598988" y="2841625"/>
          <p14:tracePt t="18834" x="4598988" y="2765425"/>
          <p14:tracePt t="18851" x="4583113" y="2693988"/>
          <p14:tracePt t="18867" x="4529138" y="2617788"/>
          <p14:tracePt t="18884" x="4452938" y="2530475"/>
          <p14:tracePt t="18901" x="4348163" y="2454275"/>
          <p14:tracePt t="18917" x="4244975" y="2389188"/>
          <p14:tracePt t="18934" x="4092575" y="2312988"/>
          <p14:tracePt t="18951" x="3908425" y="2243138"/>
          <p14:tracePt t="18967" x="3729038" y="2193925"/>
          <p14:tracePt t="18984" x="3532188" y="2149475"/>
          <p14:tracePt t="19001" x="3281363" y="2100263"/>
          <p14:tracePt t="19017" x="3086100" y="2057400"/>
          <p14:tracePt t="19034" x="3009900" y="2046288"/>
          <p14:tracePt t="19051" x="2933700" y="2046288"/>
          <p14:tracePt t="19067" x="2857500" y="2041525"/>
          <p14:tracePt t="19084" x="2797175" y="2041525"/>
          <p14:tracePt t="19101" x="2754313" y="2041525"/>
          <p14:tracePt t="19118" x="2709863" y="2046288"/>
          <p14:tracePt t="19134" x="2671763" y="2073275"/>
          <p14:tracePt t="19151" x="2590800" y="2133600"/>
          <p14:tracePt t="19167" x="2498725" y="2209800"/>
          <p14:tracePt t="19184" x="2416175" y="2286000"/>
          <p14:tracePt t="19201" x="2319338" y="2378075"/>
          <p14:tracePt t="19218" x="2214563" y="2471738"/>
          <p14:tracePt t="19234" x="2138363" y="2552700"/>
          <p14:tracePt t="19251" x="2062163" y="2633663"/>
          <p14:tracePt t="19267" x="2003425" y="2709863"/>
          <p14:tracePt t="19284" x="1970088" y="2770188"/>
          <p14:tracePt t="19301" x="1954213" y="2808288"/>
          <p14:tracePt t="19317" x="1943100" y="2830513"/>
          <p14:tracePt t="19334" x="1943100" y="2846388"/>
          <p14:tracePt t="19367" x="1943100" y="2857500"/>
          <p14:tracePt t="19534" x="1943100" y="2868613"/>
          <p14:tracePt t="19551" x="1943100" y="2884488"/>
          <p14:tracePt t="19567" x="1938338" y="2917825"/>
          <p14:tracePt t="19584" x="1938338" y="2960688"/>
          <p14:tracePt t="19601" x="1938338" y="2994025"/>
          <p14:tracePt t="19617" x="1938338" y="3025775"/>
          <p14:tracePt t="19634" x="1938338" y="3043238"/>
          <p14:tracePt t="19651" x="1938338" y="3063875"/>
          <p14:tracePt t="19667" x="1938338" y="3070225"/>
          <p14:tracePt t="20017" x="1938338" y="3063875"/>
          <p14:tracePt t="20151" x="1938338" y="3052763"/>
          <p14:tracePt t="21167" x="1938338" y="3081338"/>
          <p14:tracePt t="21178" x="1938338" y="3101975"/>
          <p14:tracePt t="21190" x="1938338" y="3124200"/>
          <p14:tracePt t="21201" x="1938338" y="3146425"/>
          <p14:tracePt t="21216" x="1938338" y="3184525"/>
          <p14:tracePt t="21224" x="1970088" y="3260725"/>
          <p14:tracePt t="21236" x="2003425" y="3319463"/>
          <p14:tracePt t="21249" x="2030413" y="3352800"/>
          <p14:tracePt t="21258" x="2090738" y="3444875"/>
          <p14:tracePt t="21270" x="2122488" y="3521075"/>
          <p14:tracePt t="21283" x="2182813" y="3581400"/>
          <p14:tracePt t="21293" x="2236788" y="3657600"/>
          <p14:tracePt t="21304" x="2286000" y="3717925"/>
          <p14:tracePt t="21316" x="2312988" y="3756025"/>
          <p14:tracePt t="21327" x="2362200" y="3805238"/>
          <p14:tracePt t="21339" x="2416175" y="3848100"/>
          <p14:tracePt t="21350" x="2416175" y="3852863"/>
          <p14:tracePt t="21361" x="2438400" y="3881438"/>
          <p14:tracePt t="21373" x="2465388" y="3897313"/>
          <p14:tracePt t="21384" x="2471738" y="3908425"/>
          <p14:tracePt t="21396" x="2481263" y="3913188"/>
          <p14:tracePt t="21407" x="2492375" y="3924300"/>
          <p14:tracePt t="21419" x="2498725" y="3924300"/>
          <p14:tracePt t="21465" x="2509838" y="3924300"/>
          <p14:tracePt t="21499" x="2509838" y="3929063"/>
          <p14:tracePt t="21522" x="2525713" y="3940175"/>
          <p14:tracePt t="21533" x="2530475" y="3940175"/>
          <p14:tracePt t="21545" x="2541588" y="3951288"/>
          <p14:tracePt t="21556" x="2552700" y="3951288"/>
          <p14:tracePt t="21579" x="2557463" y="3957638"/>
          <p14:tracePt t="21590" x="2568575" y="3957638"/>
          <p14:tracePt t="21602" x="2574925" y="3967163"/>
          <p14:tracePt t="21616" x="2590800" y="3984625"/>
          <p14:tracePt t="21625" x="2628900" y="3989388"/>
          <p14:tracePt t="21636" x="2644775" y="4011613"/>
          <p14:tracePt t="21649" x="2689225" y="4033838"/>
          <p14:tracePt t="21659" x="2720975" y="4060825"/>
          <p14:tracePt t="21670" x="2738438" y="4071938"/>
          <p14:tracePt t="21683" x="2754313" y="4076700"/>
          <p14:tracePt t="21693" x="2765425" y="4087813"/>
          <p14:tracePt t="21705" x="2781300" y="4092575"/>
          <p14:tracePt t="21716" x="2786063" y="4103688"/>
          <p14:tracePt t="21728" x="2797175" y="4103688"/>
          <p14:tracePt t="22243" x="2797175" y="4110038"/>
          <p14:tracePt t="22254" x="2797175" y="4130675"/>
          <p14:tracePt t="22266" x="2797175" y="4168775"/>
          <p14:tracePt t="22277" x="2797175" y="4224338"/>
          <p14:tracePt t="22289" x="2797175" y="4300538"/>
          <p14:tracePt t="22300" x="2797175" y="4348163"/>
          <p14:tracePt t="22311" x="2797175" y="4408488"/>
          <p14:tracePt t="22323" x="2797175" y="4484688"/>
          <p14:tracePt t="22334" x="2797175" y="4545013"/>
          <p14:tracePt t="22346" x="2808288" y="4605338"/>
          <p14:tracePt t="22357" x="2814638" y="4648200"/>
          <p14:tracePt t="22369" x="2824163" y="4675188"/>
          <p14:tracePt t="22383" x="2824163" y="4691063"/>
          <p14:tracePt t="22392" x="2830513" y="4735513"/>
          <p14:tracePt t="22403" x="2841625" y="4757738"/>
          <p14:tracePt t="22416" x="2857500" y="4784725"/>
          <p14:tracePt t="22426" x="2857500" y="4800600"/>
          <p14:tracePt t="22437" x="2868613" y="4827588"/>
          <p14:tracePt t="22450" x="2868613" y="4843463"/>
          <p14:tracePt t="22460" x="2873375" y="4854575"/>
          <p14:tracePt t="22472" x="2873375" y="4872038"/>
          <p14:tracePt t="22483" x="2873375" y="4876800"/>
          <p14:tracePt t="22517" x="2873375" y="4887913"/>
          <p14:tracePt t="22575" x="2873375" y="4899025"/>
          <p14:tracePt t="22655" x="2884488" y="4899025"/>
          <p14:tracePt t="22666" x="2890838" y="4899025"/>
          <p14:tracePt t="22678" x="2917825" y="4899025"/>
          <p14:tracePt t="22689" x="2944813" y="4899025"/>
          <p14:tracePt t="22701" x="2994025" y="4899025"/>
          <p14:tracePt t="22712" x="3063875" y="4899025"/>
          <p14:tracePt t="22723" x="3124200" y="4887913"/>
          <p14:tracePt t="22735" x="3205163" y="4854575"/>
          <p14:tracePt t="22746" x="3298825" y="4816475"/>
          <p14:tracePt t="22758" x="3413125" y="4740275"/>
          <p14:tracePt t="22769" x="3478213" y="4675188"/>
          <p14:tracePt t="22782" x="3505200" y="4643438"/>
          <p14:tracePt t="22792" x="3559175" y="4572000"/>
          <p14:tracePt t="22804" x="3592513" y="4511675"/>
          <p14:tracePt t="22816" x="3608388" y="4441825"/>
          <p14:tracePt t="22826" x="3608388" y="4392613"/>
          <p14:tracePt t="22838" x="3608388" y="4332288"/>
          <p14:tracePt t="22849" x="3597275" y="4289425"/>
          <p14:tracePt t="22861" x="3592513" y="4271963"/>
          <p14:tracePt t="22872" x="3581400" y="4256088"/>
          <p14:tracePt t="22884" x="3576638" y="4240213"/>
          <p14:tracePt t="22895" x="3576638" y="4229100"/>
          <p14:tracePt t="22907" x="3565525" y="4224338"/>
          <p14:tracePt t="22929" x="3565525" y="4213225"/>
          <p14:tracePt t="23147" x="3565525" y="4206875"/>
          <p14:tracePt t="23181" x="3565525" y="4195763"/>
          <p14:tracePt t="23193" x="3559175" y="4195763"/>
          <p14:tracePt t="23204" x="3548063" y="4179888"/>
          <p14:tracePt t="23216" x="3538538" y="4168775"/>
          <p14:tracePt t="23227" x="3521075" y="4164013"/>
          <p14:tracePt t="23238" x="3500438" y="4148138"/>
          <p14:tracePt t="23250" x="3489325" y="4137025"/>
          <p14:tracePt t="23261" x="3462338" y="4110038"/>
          <p14:tracePt t="23273" x="3455988" y="4103688"/>
          <p14:tracePt t="23284" x="3440113" y="4087813"/>
          <p14:tracePt t="23296" x="3417888" y="4076700"/>
          <p14:tracePt t="23307" x="3402013" y="4060825"/>
          <p14:tracePt t="23319" x="3395663" y="4060825"/>
          <p14:tracePt t="23332" x="3395663" y="4049713"/>
          <p14:tracePt t="23353" x="3386138" y="4049713"/>
          <p14:tracePt t="24715" x="3395663" y="4049713"/>
          <p14:tracePt t="24726" x="3402013" y="4049713"/>
          <p14:tracePt t="24738" x="3440113" y="4049713"/>
          <p14:tracePt t="24750" x="3505200" y="4049713"/>
          <p14:tracePt t="24761" x="3581400" y="4049713"/>
          <p14:tracePt t="24772" x="3668713" y="4049713"/>
          <p14:tracePt t="24784" x="3744913" y="4049713"/>
          <p14:tracePt t="24795" x="3863975" y="4049713"/>
          <p14:tracePt t="24806" x="3924300" y="4071938"/>
          <p14:tracePt t="24818" x="4011613" y="4087813"/>
          <p14:tracePt t="24829" x="4087813" y="4103688"/>
          <p14:tracePt t="24841" x="4164013" y="4119563"/>
          <p14:tracePt t="24852" x="4240213" y="4148138"/>
          <p14:tracePt t="24865" x="4343400" y="4186238"/>
          <p14:tracePt t="24875" x="4408488" y="4213225"/>
          <p14:tracePt t="24887" x="4441825" y="4229100"/>
          <p14:tracePt t="24900" x="4500563" y="4244975"/>
          <p14:tracePt t="24909" x="4545013" y="4267200"/>
          <p14:tracePt t="24921" x="4560888" y="4271963"/>
          <p14:tracePt t="24933" x="4598988" y="4283075"/>
          <p14:tracePt t="24944" x="4621213" y="4289425"/>
          <p14:tracePt t="24955" x="4632325" y="4289425"/>
          <p14:tracePt t="24967" x="4643438" y="4289425"/>
          <p14:tracePt t="24990" x="4648200" y="4300538"/>
          <p14:tracePt t="25218" x="4648200" y="4289425"/>
          <p14:tracePt t="25233" x="4648200" y="4283075"/>
          <p14:tracePt t="25241" x="4648200" y="4271963"/>
          <p14:tracePt t="25253" x="4648200" y="4267200"/>
          <p14:tracePt t="25266" x="4648200" y="4256088"/>
          <p14:tracePt t="25276" x="4648200" y="4244975"/>
          <p14:tracePt t="25287" x="4648200" y="4240213"/>
          <p14:tracePt t="25310" x="4648200" y="4229100"/>
          <p14:tracePt t="25390" x="4648200" y="4224338"/>
          <p14:tracePt t="25528" x="4648200" y="4229100"/>
          <p14:tracePt t="25608" x="4643438" y="4229100"/>
          <p14:tracePt t="25619" x="4614863" y="4229100"/>
          <p14:tracePt t="25633" x="4560888" y="4229100"/>
          <p14:tracePt t="25642" x="4495800" y="4224338"/>
          <p14:tracePt t="25653" x="4419600" y="4213225"/>
          <p14:tracePt t="25667" x="4224338" y="4152900"/>
          <p14:tracePt t="25676" x="4060825" y="4092575"/>
          <p14:tracePt t="25688" x="3897313" y="4027488"/>
          <p14:tracePt t="25699" x="3836988" y="4000500"/>
          <p14:tracePt t="25711" x="3668713" y="3913188"/>
          <p14:tracePt t="25722" x="3521075" y="3832225"/>
          <p14:tracePt t="25734" x="3402013" y="3756025"/>
          <p14:tracePt t="25745" x="3357563" y="3711575"/>
          <p14:tracePt t="25756" x="3309938" y="3641725"/>
          <p14:tracePt t="25768" x="3249613" y="3559175"/>
          <p14:tracePt t="25779" x="3200400" y="3478213"/>
          <p14:tracePt t="25791" x="3200400" y="3429000"/>
          <p14:tracePt t="25802" x="3173413" y="3357563"/>
          <p14:tracePt t="25815" x="3162300" y="3298825"/>
          <p14:tracePt t="25826" x="3162300" y="3233738"/>
          <p14:tracePt t="25837" x="3162300" y="3184525"/>
          <p14:tracePt t="25849" x="3162300" y="3140075"/>
          <p14:tracePt t="25859" x="3162300" y="3086100"/>
          <p14:tracePt t="25871" x="3173413" y="3070225"/>
          <p14:tracePt t="25883" x="3184525" y="3036888"/>
          <p14:tracePt t="25894" x="3200400" y="3021013"/>
          <p14:tracePt t="25905" x="3200400" y="3005138"/>
          <p14:tracePt t="25917" x="3205163" y="2994025"/>
          <p14:tracePt t="25928" x="3205163" y="2987675"/>
          <p14:tracePt t="25940" x="3205163" y="2976563"/>
          <p14:tracePt t="25962" x="3189288" y="2976563"/>
          <p14:tracePt t="25974" x="3184525" y="2976563"/>
          <p14:tracePt t="25985" x="3157538" y="2967038"/>
          <p14:tracePt t="26000" x="3124200" y="2960688"/>
          <p14:tracePt t="26008" x="3086100" y="2960688"/>
          <p14:tracePt t="26020" x="3052763" y="2949575"/>
          <p14:tracePt t="26033" x="3005138" y="2944813"/>
          <p14:tracePt t="26043" x="2949575" y="2928938"/>
          <p14:tracePt t="26054" x="2906713" y="2917825"/>
          <p14:tracePt t="26066" x="2890838" y="2917825"/>
          <p14:tracePt t="26077" x="2857500" y="2906713"/>
          <p14:tracePt t="26088" x="2797175" y="2900363"/>
          <p14:tracePt t="26100" x="2765425" y="2900363"/>
          <p14:tracePt t="26111" x="2727325" y="2900363"/>
          <p14:tracePt t="26123" x="2693988" y="2900363"/>
          <p14:tracePt t="26134" x="2644775" y="2900363"/>
          <p14:tracePt t="26146" x="2601913" y="2906713"/>
          <p14:tracePt t="26157" x="2557463" y="2917825"/>
          <p14:tracePt t="26168" x="2509838" y="2928938"/>
          <p14:tracePt t="26183" x="2465388" y="2944813"/>
          <p14:tracePt t="26191" x="2433638" y="2949575"/>
          <p14:tracePt t="26203" x="2416175" y="2960688"/>
          <p14:tracePt t="26216" x="2389188" y="2976563"/>
          <p14:tracePt t="26226" x="2373313" y="2994025"/>
          <p14:tracePt t="26237" x="2357438" y="3009900"/>
          <p14:tracePt t="26250" x="2335213" y="3025775"/>
          <p14:tracePt t="26260" x="2328863" y="3036888"/>
          <p14:tracePt t="26271" x="2319338" y="3052763"/>
          <p14:tracePt t="26283" x="2312988" y="3063875"/>
          <p14:tracePt t="26294" x="2312988" y="3070225"/>
          <p14:tracePt t="26306" x="2301875" y="3070225"/>
          <p14:tracePt t="26329" x="2301875" y="3081338"/>
          <p14:tracePt t="26340" x="2297113" y="3081338"/>
          <p14:tracePt t="26399" x="2286000" y="3081338"/>
          <p14:tracePt t="26409" x="2286000" y="3070225"/>
          <p14:tracePt t="26420" x="2274888" y="3070225"/>
          <p14:tracePt t="26433" x="2274888" y="3063875"/>
          <p14:tracePt t="26443" x="2270125" y="3063875"/>
          <p14:tracePt t="26455" x="2259013" y="3063875"/>
          <p14:tracePt t="26466" x="2243138" y="3063875"/>
          <p14:tracePt t="26477" x="2236788" y="3063875"/>
          <p14:tracePt t="26489" x="2214563" y="3063875"/>
          <p14:tracePt t="26500" x="2198688" y="3063875"/>
          <p14:tracePt t="26512" x="2193925" y="3063875"/>
          <p14:tracePt t="26523" x="2176463" y="3063875"/>
          <p14:tracePt t="26535" x="2166938" y="3063875"/>
          <p14:tracePt t="26546" x="2155825" y="3063875"/>
          <p14:tracePt t="26558" x="2149475" y="3063875"/>
          <p14:tracePt t="26569" x="2149475" y="3070225"/>
          <p14:tracePt t="26583" x="2138363" y="3070225"/>
          <p14:tracePt t="26592" x="2138363" y="3081338"/>
          <p14:tracePt t="26603" x="2138363" y="3086100"/>
          <p14:tracePt t="26616" x="2133600" y="3097213"/>
          <p14:tracePt t="26626" x="2133600" y="3124200"/>
          <p14:tracePt t="26638" x="2133600" y="3146425"/>
          <p14:tracePt t="26649" x="2133600" y="3189288"/>
          <p14:tracePt t="26661" x="2133600" y="3260725"/>
          <p14:tracePt t="26672" x="2133600" y="3325813"/>
          <p14:tracePt t="26683" x="2133600" y="3402013"/>
          <p14:tracePt t="26695" x="2155825" y="3559175"/>
          <p14:tracePt t="26706" x="2198688" y="3700463"/>
          <p14:tracePt t="26718" x="2259013" y="3908425"/>
          <p14:tracePt t="26729" x="2297113" y="4148138"/>
          <p14:tracePt t="26741" x="2378075" y="4424363"/>
          <p14:tracePt t="26752" x="2465388" y="4740275"/>
          <p14:tracePt t="26766" x="2552700" y="5040313"/>
          <p14:tracePt t="26775" x="2586038" y="5154613"/>
          <p14:tracePt t="26786" x="2613025" y="5235575"/>
          <p14:tracePt t="26800" x="2617788" y="5291138"/>
          <p14:tracePt t="26809" x="2651125" y="5399088"/>
          <p14:tracePt t="26821" x="2678113" y="5470525"/>
          <p14:tracePt t="26833" x="2689225" y="5508625"/>
          <p14:tracePt t="26844" x="2689225" y="5535613"/>
          <p14:tracePt t="26855" x="2693988" y="5551488"/>
          <p14:tracePt t="26878" x="2693988" y="5562600"/>
          <p14:tracePt t="26924" x="2693988" y="5551488"/>
          <p14:tracePt t="26935" x="2689225" y="5519738"/>
          <p14:tracePt t="26950" x="2678113" y="5470525"/>
          <p14:tracePt t="26958" x="2633663" y="5329238"/>
          <p14:tracePt t="26970" x="2586038" y="5176838"/>
          <p14:tracePt t="26986" x="2557463" y="5006975"/>
          <p14:tracePt t="26993" x="2514600" y="4757738"/>
          <p14:tracePt t="27004" x="2492375" y="4659313"/>
          <p14:tracePt t="27017" x="2438400" y="4441825"/>
          <p14:tracePt t="27027" x="2422525" y="4229100"/>
          <p14:tracePt t="27038" x="2373313" y="4033838"/>
          <p14:tracePt t="27050" x="2346325" y="3863975"/>
          <p14:tracePt t="27061" x="2319338" y="3717925"/>
          <p14:tracePt t="27073" x="2301875" y="3548063"/>
          <p14:tracePt t="27084" x="2297113" y="3402013"/>
          <p14:tracePt t="27095" x="2297113" y="3352800"/>
          <p14:tracePt t="27107" x="2297113" y="3243263"/>
          <p14:tracePt t="27118" x="2297113" y="3216275"/>
          <p14:tracePt t="27133" x="2297113" y="3157538"/>
          <p14:tracePt t="27141" x="2297113" y="3124200"/>
          <p14:tracePt t="27153" x="2297113" y="3101975"/>
          <p14:tracePt t="27166" x="2301875" y="3101975"/>
          <p14:tracePt t="27176" x="2312988" y="3113088"/>
          <p14:tracePt t="27187" x="2335213" y="3216275"/>
          <p14:tracePt t="27199" x="2362200" y="3352800"/>
          <p14:tracePt t="27210" x="2389188" y="3521075"/>
          <p14:tracePt t="27221" x="2416175" y="3744913"/>
          <p14:tracePt t="27233" x="2438400" y="3973513"/>
          <p14:tracePt t="27244" x="2509838" y="4224338"/>
          <p14:tracePt t="27256" x="2514600" y="4327525"/>
          <p14:tracePt t="27267" x="2552700" y="4522788"/>
          <p14:tracePt t="27279" x="2590800" y="4691063"/>
          <p14:tracePt t="27290" x="2601913" y="4757738"/>
          <p14:tracePt t="27301" x="2628900" y="4887913"/>
          <p14:tracePt t="27316" x="2633663" y="4930775"/>
          <p14:tracePt t="27324" x="2633663" y="4991100"/>
          <p14:tracePt t="27336" x="2644775" y="5013325"/>
          <p14:tracePt t="27349" x="2651125" y="5083175"/>
          <p14:tracePt t="27359" x="2651125" y="5100638"/>
          <p14:tracePt t="27370" x="2651125" y="5110163"/>
          <p14:tracePt t="27383" x="2644775" y="5110163"/>
          <p14:tracePt t="27393" x="2617788" y="5094288"/>
          <p14:tracePt t="27405" x="2586038" y="5040313"/>
          <p14:tracePt t="27416" x="2552700" y="4979988"/>
          <p14:tracePt t="27427" x="2530475" y="4937125"/>
          <p14:tracePt t="27439" x="2525713" y="4914900"/>
          <p14:tracePt t="27450" x="2492375" y="4860925"/>
          <p14:tracePt t="27462" x="2449513" y="4784725"/>
          <p14:tracePt t="27473" x="2433638" y="4735513"/>
          <p14:tracePt t="27485" x="2422525" y="4691063"/>
          <p14:tracePt t="27496" x="2405063" y="4598988"/>
          <p14:tracePt t="27508" x="2405063" y="4522788"/>
          <p14:tracePt t="27519" x="2405063" y="4462463"/>
          <p14:tracePt t="27532" x="2405063" y="4359275"/>
          <p14:tracePt t="27542" x="2405063" y="4240213"/>
          <p14:tracePt t="27553" x="2405063" y="4186238"/>
          <p14:tracePt t="27566" x="2405063" y="4071938"/>
          <p14:tracePt t="27576" x="2405063" y="3984625"/>
          <p14:tracePt t="27588" x="2405063" y="3897313"/>
          <p14:tracePt t="27600" x="2416175" y="3832225"/>
          <p14:tracePt t="27611" x="2433638" y="3771900"/>
          <p14:tracePt t="27622" x="2433638" y="3756025"/>
          <p14:tracePt t="27633" x="2438400" y="3717925"/>
          <p14:tracePt t="27645" x="2449513" y="3700463"/>
          <p14:tracePt t="27656" x="2454275" y="3684588"/>
          <p14:tracePt t="27668" x="2454275" y="3673475"/>
          <p14:tracePt t="27679" x="2454275" y="3668713"/>
          <p14:tracePt t="27702" x="2465388" y="3668713"/>
          <p14:tracePt t="27748" x="2471738" y="3668713"/>
          <p14:tracePt t="27759" x="2471738" y="3673475"/>
          <p14:tracePt t="27771" x="2471738" y="3684588"/>
          <p14:tracePt t="27783" x="2481263" y="3684588"/>
          <p14:tracePt t="27805" x="2481263" y="3695700"/>
          <p14:tracePt t="27851" x="2481263" y="3684588"/>
          <p14:tracePt t="27862" x="2471738" y="3673475"/>
          <p14:tracePt t="27874" x="2465388" y="3668713"/>
          <p14:tracePt t="27885" x="2454275" y="3657600"/>
          <p14:tracePt t="27900" x="2449513" y="3641725"/>
          <p14:tracePt t="27908" x="2438400" y="3624263"/>
          <p14:tracePt t="27920" x="2422525" y="3614738"/>
          <p14:tracePt t="27933" x="2416175" y="3608388"/>
          <p14:tracePt t="27942" x="2405063" y="3597275"/>
          <p14:tracePt t="27954" x="2389188" y="3592513"/>
          <p14:tracePt t="27966" x="2378075" y="3565525"/>
          <p14:tracePt t="27977" x="2378075" y="3559175"/>
          <p14:tracePt t="27988" x="2378075" y="3548063"/>
          <p14:tracePt t="28000" x="2373313" y="3538538"/>
          <p14:tracePt t="28265" x="2373313" y="3516313"/>
          <p14:tracePt t="28274" x="2373313" y="3489325"/>
          <p14:tracePt t="28286" x="2373313" y="3462338"/>
          <p14:tracePt t="28300" x="2373313" y="3440113"/>
          <p14:tracePt t="28309" x="2373313" y="3402013"/>
          <p14:tracePt t="28320" x="2362200" y="3379788"/>
          <p14:tracePt t="28333" x="2362200" y="3352800"/>
          <p14:tracePt t="28343" x="2357438" y="3325813"/>
          <p14:tracePt t="28354" x="2346325" y="3298825"/>
          <p14:tracePt t="28366" x="2335213" y="3292475"/>
          <p14:tracePt t="28377" x="2335213" y="3281363"/>
          <p14:tracePt t="28389" x="2328863" y="3281363"/>
          <p14:tracePt t="28412" x="2319338" y="3281363"/>
          <p14:tracePt t="28435" x="2312988" y="3281363"/>
          <p14:tracePt t="28480" x="2312988" y="3292475"/>
          <p14:tracePt t="28492" x="2312988" y="3309938"/>
          <p14:tracePt t="28503" x="2312988" y="3325813"/>
          <p14:tracePt t="28516" x="2312988" y="3352800"/>
          <p14:tracePt t="28526" x="2312988" y="3368675"/>
          <p14:tracePt t="28538" x="2312988" y="3386138"/>
          <p14:tracePt t="28550" x="2312988" y="3429000"/>
          <p14:tracePt t="28560" x="2312988" y="3462338"/>
          <p14:tracePt t="28572" x="2319338" y="3500438"/>
          <p14:tracePt t="28583" x="2335213" y="3532188"/>
          <p14:tracePt t="28595" x="2362200" y="3608388"/>
          <p14:tracePt t="28606" x="2389188" y="3673475"/>
          <p14:tracePt t="28618" x="2405063" y="3733800"/>
          <p14:tracePt t="28629" x="2416175" y="3821113"/>
          <p14:tracePt t="28641" x="2438400" y="3908425"/>
          <p14:tracePt t="28652" x="2471738" y="4011613"/>
          <p14:tracePt t="28666" x="2471738" y="4119563"/>
          <p14:tracePt t="28675" x="2492375" y="4168775"/>
          <p14:tracePt t="28686" x="2498725" y="4267200"/>
          <p14:tracePt t="28700" x="2514600" y="4343400"/>
          <p14:tracePt t="28709" x="2530475" y="4376738"/>
          <p14:tracePt t="28721" x="2541588" y="4435475"/>
          <p14:tracePt t="28732" x="2552700" y="4484688"/>
          <p14:tracePt t="28744" x="2568575" y="4556125"/>
          <p14:tracePt t="28755" x="2568575" y="4598988"/>
          <p14:tracePt t="28766" x="2574925" y="4632325"/>
          <p14:tracePt t="28778" x="2574925" y="4664075"/>
          <p14:tracePt t="28789" x="2574925" y="4681538"/>
          <p14:tracePt t="28801" x="2574925" y="4708525"/>
          <p14:tracePt t="28812" x="2574925" y="4724400"/>
          <p14:tracePt t="28824" x="2586038" y="4735513"/>
          <p14:tracePt t="28835" x="2586038" y="4751388"/>
          <p14:tracePt t="28850" x="2586038" y="4757738"/>
          <p14:tracePt t="28870" x="2586038" y="4767263"/>
          <p14:tracePt t="28904" x="2586038" y="4778375"/>
          <p14:tracePt t="29032" x="2586038" y="4784725"/>
          <p14:tracePt t="29053" x="2586038" y="4795838"/>
          <p14:tracePt t="29087" x="2586038" y="4800600"/>
          <p14:tracePt t="29133" x="2586038" y="4811713"/>
          <p14:tracePt t="30918" x="2557463" y="4838700"/>
          <p14:tracePt t="30932" x="2530475" y="4854575"/>
          <p14:tracePt t="30941" x="2509838" y="4876800"/>
          <p14:tracePt t="30952" x="2481263" y="4899025"/>
          <p14:tracePt t="30966" x="2433638" y="4948238"/>
          <p14:tracePt t="30975" x="2373313" y="5024438"/>
          <p14:tracePt t="30987" x="2301875" y="5094288"/>
          <p14:tracePt t="31000" x="2214563" y="5176838"/>
          <p14:tracePt t="31010" x="2149475" y="5273675"/>
          <p14:tracePt t="31021" x="2073275" y="5383213"/>
          <p14:tracePt t="31033" x="2003425" y="5470525"/>
          <p14:tracePt t="31044" x="1954213" y="5562600"/>
          <p14:tracePt t="31055" x="1882775" y="5672138"/>
          <p14:tracePt t="31067" x="1833563" y="5775325"/>
          <p14:tracePt t="31078" x="1824038" y="5807075"/>
          <p14:tracePt t="31090" x="1785938" y="5894388"/>
          <p14:tracePt t="31101" x="1757363" y="5959475"/>
          <p14:tracePt t="31116" x="1730375" y="6030913"/>
          <p14:tracePt t="31124" x="1703388" y="6091238"/>
          <p14:tracePt t="31136" x="1687513" y="6138863"/>
          <p14:tracePt t="31149" x="1687513" y="6156325"/>
          <p14:tracePt t="31158" x="1665288" y="6194425"/>
          <p14:tracePt t="31170" x="1638300" y="6237288"/>
          <p14:tracePt t="31182" x="1638300" y="6243638"/>
          <p14:tracePt t="31193" x="1627188" y="6259513"/>
          <p14:tracePt t="31204" x="1627188" y="6270625"/>
          <p14:tracePt t="31216" x="1622425" y="6275388"/>
          <p14:tracePt t="31227" x="1611313" y="6286500"/>
          <p14:tracePt t="31250" x="1611313" y="6297613"/>
          <p14:tracePt t="31261" x="1611313" y="6302375"/>
          <p14:tracePt t="31284" x="1604963" y="6313488"/>
          <p14:tracePt t="31296" x="1595438" y="6329363"/>
          <p14:tracePt t="31307" x="1584325" y="6346825"/>
          <p14:tracePt t="31319" x="1562100" y="6373813"/>
          <p14:tracePt t="31333" x="1546225" y="6396038"/>
          <p14:tracePt t="31342" x="1508125" y="6454775"/>
          <p14:tracePt t="31353" x="1474788" y="6510338"/>
          <p14:tracePt t="31366" x="1458913" y="6542088"/>
          <p14:tracePt t="31376" x="1443038" y="6586538"/>
          <p14:tracePt t="31387" x="1409700" y="6634163"/>
          <p14:tracePt t="31400" x="1398588" y="6651625"/>
          <p14:tracePt t="31410" x="1371600" y="6689725"/>
          <p14:tracePt t="31422" x="1328738" y="6748463"/>
          <p14:tracePt t="31433" x="1306513" y="6781800"/>
          <p14:tracePt t="31445" x="1290638" y="6797675"/>
          <p14:tracePt t="31456" x="1273175" y="6824663"/>
          <p14:tracePt t="31467" x="1252538" y="684688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6008936" y="5739558"/>
            <a:ext cx="173292" cy="20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fld id="{195585BD-39B2-D54E-B25A-202BADB0E59E}" type="slidenum">
              <a:rPr lang="en-US" altLang="en-US" sz="949">
                <a:solidFill>
                  <a:schemeClr val="tx1"/>
                </a:solidFill>
                <a:latin typeface="Times New Roman" panose="02020603050405020304" pitchFamily="18" charset="0"/>
                <a:ea typeface="Book Antiqua" charset="0"/>
                <a:cs typeface="Times New Roman" panose="02020603050405020304" pitchFamily="18" charset="0"/>
              </a:rPr>
              <a:pPr eaLnBrk="1" hangingPunct="1"/>
              <a:t>15</a:t>
            </a:fld>
            <a:endParaRPr lang="en-US" altLang="en-US" sz="949">
              <a:solidFill>
                <a:schemeClr val="tx1"/>
              </a:solidFill>
              <a:latin typeface="Times New Roman" panose="02020603050405020304" pitchFamily="18" charset="0"/>
              <a:ea typeface="Book Antiqua" charset="0"/>
              <a:cs typeface="Times New Roman" panose="02020603050405020304" pitchFamily="18" charset="0"/>
            </a:endParaRPr>
          </a:p>
        </p:txBody>
      </p:sp>
      <p:sp>
        <p:nvSpPr>
          <p:cNvPr id="17411" name="Rectangle 2"/>
          <p:cNvSpPr>
            <a:spLocks noGrp="1" noChangeArrowheads="1"/>
          </p:cNvSpPr>
          <p:nvPr>
            <p:ph type="title"/>
          </p:nvPr>
        </p:nvSpPr>
        <p:spPr>
          <a:xfrm>
            <a:off x="502642" y="500305"/>
            <a:ext cx="11536955" cy="997101"/>
          </a:xfrm>
        </p:spPr>
        <p:txBody>
          <a:bodyPr>
            <a:noAutofit/>
          </a:bodyPr>
          <a:lstStyle/>
          <a:p>
            <a:pPr eaLnBrk="1" hangingPunct="1"/>
            <a:r>
              <a:rPr lang="en-US" altLang="en-US" sz="4000" dirty="0">
                <a:latin typeface="Times New Roman" panose="02020603050405020304" pitchFamily="18" charset="0"/>
                <a:ea typeface="Bookman Old Style" charset="0"/>
                <a:cs typeface="Times New Roman" panose="02020603050405020304" pitchFamily="18" charset="0"/>
              </a:rPr>
              <a:t>Seeking a Judgment for one Client That Creates Indemnity Liability on Another</a:t>
            </a:r>
          </a:p>
        </p:txBody>
      </p:sp>
      <p:sp>
        <p:nvSpPr>
          <p:cNvPr id="21507" name="Rectangle 3"/>
          <p:cNvSpPr>
            <a:spLocks noGrp="1" noChangeArrowheads="1"/>
          </p:cNvSpPr>
          <p:nvPr>
            <p:ph type="body" idx="1"/>
          </p:nvPr>
        </p:nvSpPr>
        <p:spPr>
          <a:xfrm>
            <a:off x="5562602" y="3242027"/>
            <a:ext cx="6476996" cy="3049086"/>
          </a:xfrm>
        </p:spPr>
        <p:txBody>
          <a:bodyPr anchor="t">
            <a:noAutofit/>
          </a:bodyPr>
          <a:lstStyle/>
          <a:p>
            <a:pPr marL="767646" indent="-457200"/>
            <a:r>
              <a:rPr lang="en-US" altLang="en-US" dirty="0">
                <a:latin typeface="Times New Roman" panose="02020603050405020304" pitchFamily="18" charset="0"/>
                <a:ea typeface="Bookman Old Style" charset="0"/>
                <a:cs typeface="Times New Roman" panose="02020603050405020304" pitchFamily="18" charset="0"/>
              </a:rPr>
              <a:t>If you’re successful against the defendant, it will have an indemnity claim against your other client.</a:t>
            </a:r>
          </a:p>
          <a:p>
            <a:pPr marL="767646" indent="-457200"/>
            <a:r>
              <a:rPr lang="en-US" altLang="en-US" dirty="0">
                <a:latin typeface="Times New Roman" panose="02020603050405020304" pitchFamily="18" charset="0"/>
                <a:ea typeface="Bookman Old Style" charset="0"/>
                <a:cs typeface="Times New Roman" panose="02020603050405020304" pitchFamily="18" charset="0"/>
              </a:rPr>
              <a:t>Courts split on whether it’s adverse.</a:t>
            </a:r>
          </a:p>
        </p:txBody>
      </p:sp>
      <p:sp>
        <p:nvSpPr>
          <p:cNvPr id="21508" name="Rectangle 4"/>
          <p:cNvSpPr>
            <a:spLocks/>
          </p:cNvSpPr>
          <p:nvPr/>
        </p:nvSpPr>
        <p:spPr bwMode="auto">
          <a:xfrm>
            <a:off x="1515600" y="2901164"/>
            <a:ext cx="1180260"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dirty="0">
                <a:solidFill>
                  <a:schemeClr val="tx1"/>
                </a:solidFill>
                <a:latin typeface="Times New Roman" panose="02020603050405020304" pitchFamily="18" charset="0"/>
                <a:ea typeface="Book Antiqua" charset="0"/>
                <a:cs typeface="Times New Roman" panose="02020603050405020304" pitchFamily="18" charset="0"/>
              </a:rPr>
              <a:t>Your Firm</a:t>
            </a:r>
          </a:p>
        </p:txBody>
      </p:sp>
      <p:sp>
        <p:nvSpPr>
          <p:cNvPr id="21509" name="Line 5"/>
          <p:cNvSpPr>
            <a:spLocks noChangeShapeType="1"/>
          </p:cNvSpPr>
          <p:nvPr/>
        </p:nvSpPr>
        <p:spPr bwMode="auto">
          <a:xfrm flipH="1">
            <a:off x="2433589" y="2348382"/>
            <a:ext cx="462111" cy="582662"/>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sz="949">
              <a:latin typeface="Times New Roman" panose="02020603050405020304" pitchFamily="18" charset="0"/>
              <a:ea typeface="Book Antiqua" charset="0"/>
              <a:cs typeface="Times New Roman" panose="02020603050405020304" pitchFamily="18" charset="0"/>
            </a:endParaRPr>
          </a:p>
        </p:txBody>
      </p:sp>
      <p:sp>
        <p:nvSpPr>
          <p:cNvPr id="21510" name="Rectangle 6"/>
          <p:cNvSpPr>
            <a:spLocks/>
          </p:cNvSpPr>
          <p:nvPr/>
        </p:nvSpPr>
        <p:spPr bwMode="auto">
          <a:xfrm>
            <a:off x="1724632" y="3571700"/>
            <a:ext cx="2170466"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dirty="0">
                <a:solidFill>
                  <a:schemeClr val="tx1"/>
                </a:solidFill>
                <a:latin typeface="Times New Roman" panose="02020603050405020304" pitchFamily="18" charset="0"/>
                <a:ea typeface="Book Antiqua" charset="0"/>
                <a:cs typeface="Times New Roman" panose="02020603050405020304" pitchFamily="18" charset="0"/>
              </a:rPr>
              <a:t>Plaintiff A v. Acme</a:t>
            </a:r>
          </a:p>
        </p:txBody>
      </p:sp>
      <p:sp>
        <p:nvSpPr>
          <p:cNvPr id="21511" name="Rectangle 7"/>
          <p:cNvSpPr>
            <a:spLocks/>
          </p:cNvSpPr>
          <p:nvPr/>
        </p:nvSpPr>
        <p:spPr bwMode="auto">
          <a:xfrm>
            <a:off x="2021706" y="4200525"/>
            <a:ext cx="1860253"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dirty="0">
                <a:solidFill>
                  <a:schemeClr val="tx1"/>
                </a:solidFill>
                <a:latin typeface="Times New Roman" panose="02020603050405020304" pitchFamily="18" charset="0"/>
                <a:ea typeface="Book Antiqua" charset="0"/>
                <a:cs typeface="Times New Roman" panose="02020603050405020304" pitchFamily="18" charset="0"/>
              </a:rPr>
              <a:t>Acme v. </a:t>
            </a:r>
            <a:r>
              <a:rPr lang="en-US" altLang="en-US" sz="2215" dirty="0">
                <a:solidFill>
                  <a:srgbClr val="FF0202"/>
                </a:solidFill>
                <a:latin typeface="Times New Roman" panose="02020603050405020304" pitchFamily="18" charset="0"/>
                <a:ea typeface="Book Antiqua" charset="0"/>
                <a:cs typeface="Times New Roman" panose="02020603050405020304" pitchFamily="18" charset="0"/>
              </a:rPr>
              <a:t>X Corp</a:t>
            </a:r>
          </a:p>
        </p:txBody>
      </p:sp>
      <p:sp>
        <p:nvSpPr>
          <p:cNvPr id="21512" name="Rectangle 8"/>
          <p:cNvSpPr>
            <a:spLocks/>
          </p:cNvSpPr>
          <p:nvPr/>
        </p:nvSpPr>
        <p:spPr bwMode="auto">
          <a:xfrm>
            <a:off x="2907420" y="2057400"/>
            <a:ext cx="837024"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dirty="0">
                <a:solidFill>
                  <a:srgbClr val="FF1008"/>
                </a:solidFill>
                <a:latin typeface="Times New Roman" panose="02020603050405020304" pitchFamily="18" charset="0"/>
                <a:ea typeface="Book Antiqua" charset="0"/>
                <a:cs typeface="Times New Roman" panose="02020603050405020304" pitchFamily="18" charset="0"/>
              </a:rPr>
              <a:t>X Corp</a:t>
            </a:r>
          </a:p>
        </p:txBody>
      </p:sp>
      <p:sp>
        <p:nvSpPr>
          <p:cNvPr id="21513" name="Line 9"/>
          <p:cNvSpPr>
            <a:spLocks noChangeShapeType="1"/>
          </p:cNvSpPr>
          <p:nvPr/>
        </p:nvSpPr>
        <p:spPr bwMode="auto">
          <a:xfrm>
            <a:off x="2112120" y="3174286"/>
            <a:ext cx="0" cy="408533"/>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sz="949">
              <a:latin typeface="Times New Roman" panose="02020603050405020304" pitchFamily="18" charset="0"/>
              <a:ea typeface="Book Antiqua" charset="0"/>
              <a:cs typeface="Times New Roman" panose="02020603050405020304" pitchFamily="18" charset="0"/>
            </a:endParaRPr>
          </a:p>
        </p:txBody>
      </p:sp>
      <p:sp>
        <p:nvSpPr>
          <p:cNvPr id="21514" name="Rectangle 10"/>
          <p:cNvSpPr>
            <a:spLocks/>
          </p:cNvSpPr>
          <p:nvPr/>
        </p:nvSpPr>
        <p:spPr bwMode="auto">
          <a:xfrm>
            <a:off x="2065239" y="5019731"/>
            <a:ext cx="1214371"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dirty="0">
                <a:solidFill>
                  <a:schemeClr val="tx1"/>
                </a:solidFill>
                <a:latin typeface="Times New Roman" panose="02020603050405020304" pitchFamily="18" charset="0"/>
                <a:ea typeface="Book Antiqua" charset="0"/>
                <a:cs typeface="Times New Roman" panose="02020603050405020304" pitchFamily="18" charset="0"/>
              </a:rPr>
              <a:t>Other firm</a:t>
            </a:r>
          </a:p>
        </p:txBody>
      </p:sp>
      <p:sp>
        <p:nvSpPr>
          <p:cNvPr id="21515" name="Line 11"/>
          <p:cNvSpPr>
            <a:spLocks noChangeShapeType="1"/>
          </p:cNvSpPr>
          <p:nvPr/>
        </p:nvSpPr>
        <p:spPr bwMode="auto">
          <a:xfrm flipH="1">
            <a:off x="2132211" y="4511600"/>
            <a:ext cx="8372" cy="508155"/>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sz="949">
              <a:latin typeface="Times New Roman" panose="02020603050405020304" pitchFamily="18" charset="0"/>
              <a:ea typeface="Book Antiqua" charset="0"/>
              <a:cs typeface="Times New Roman" panose="02020603050405020304" pitchFamily="18" charset="0"/>
            </a:endParaRPr>
          </a:p>
        </p:txBody>
      </p:sp>
      <p:sp>
        <p:nvSpPr>
          <p:cNvPr id="21516" name="Line 12"/>
          <p:cNvSpPr>
            <a:spLocks noChangeShapeType="1"/>
          </p:cNvSpPr>
          <p:nvPr/>
        </p:nvSpPr>
        <p:spPr bwMode="auto">
          <a:xfrm rot="10800000">
            <a:off x="933401" y="4061162"/>
            <a:ext cx="3462486" cy="3348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949">
              <a:latin typeface="Times New Roman" panose="02020603050405020304" pitchFamily="18" charset="0"/>
              <a:ea typeface="Book Antiqua"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6405740"/>
      </p:ext>
    </p:extLst>
  </p:cSld>
  <p:clrMapOvr>
    <a:masterClrMapping/>
  </p:clrMapOvr>
  <mc:AlternateContent xmlns:mc="http://schemas.openxmlformats.org/markup-compatibility/2006" xmlns:p14="http://schemas.microsoft.com/office/powerpoint/2010/main">
    <mc:Choice Requires="p14">
      <p:transition spd="slow" p14:dur="1600" advTm="74500">
        <p14:gallery dir="l"/>
      </p:transition>
    </mc:Choice>
    <mc:Fallback xmlns="">
      <p:transition spd="slow" advTm="7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5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5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5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5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1511" grpId="0"/>
      <p:bldP spid="21513" grpId="0" animBg="1"/>
      <p:bldP spid="21514" grpId="0"/>
      <p:bldP spid="21515" grpId="0" animBg="1"/>
      <p:bldP spid="21516" grpId="0" animBg="1"/>
    </p:bldLst>
  </p:timing>
  <p:extLst>
    <p:ext uri="{3A86A75C-4F4B-4683-9AE1-C65F6400EC91}">
      <p14:laserTraceLst xmlns:p14="http://schemas.microsoft.com/office/powerpoint/2010/main">
        <p14:tracePtLst>
          <p14:tracePt t="2119" x="0" y="0"/>
        </p14:tracePtLst>
        <p14:tracePtLst>
          <p14:tracePt t="6837" x="190500" y="5148263"/>
          <p14:tracePt t="7188" x="2900363" y="6721475"/>
          <p14:tracePt t="7195" x="3052763" y="6602413"/>
          <p14:tracePt t="7205" x="3309938" y="6373813"/>
          <p14:tracePt t="7218" x="3521075" y="6138863"/>
          <p14:tracePt t="7228" x="3771900" y="5845175"/>
          <p14:tracePt t="7239" x="4060825" y="5448300"/>
          <p14:tracePt t="7251" x="4691063" y="4664075"/>
          <p14:tracePt t="7262" x="5176838" y="4071938"/>
          <p14:tracePt t="7273" x="5643563" y="3489325"/>
          <p14:tracePt t="7285" x="5878513" y="3276600"/>
          <p14:tracePt t="7296" x="6057900" y="3113088"/>
          <p14:tracePt t="7308" x="6149975" y="3025775"/>
          <p14:tracePt t="7319" x="6215063" y="2960688"/>
          <p14:tracePt t="7335" x="6259513" y="2917825"/>
          <p14:tracePt t="7342" x="6357938" y="2814638"/>
          <p14:tracePt t="7354" x="6454775" y="2709863"/>
          <p14:tracePt t="7368" x="6465888" y="2689225"/>
          <p14:tracePt t="7537" x="6465888" y="2678113"/>
          <p14:tracePt t="7551" x="6492875" y="2633663"/>
          <p14:tracePt t="7560" x="6542088" y="2590800"/>
          <p14:tracePt t="7571" x="6613525" y="2541588"/>
          <p14:tracePt t="7584" x="6662738" y="2509838"/>
          <p14:tracePt t="7594" x="6694488" y="2481263"/>
          <p14:tracePt t="7605" x="6727825" y="2465388"/>
          <p14:tracePt t="7617" x="6748463" y="2449513"/>
          <p14:tracePt t="7628" x="6754813" y="2438400"/>
          <p14:tracePt t="7640" x="6765925" y="2438400"/>
          <p14:tracePt t="7651" x="6770688" y="2433638"/>
          <p14:tracePt t="7663" x="6781800" y="2416175"/>
          <p14:tracePt t="7674" x="6786563" y="2405063"/>
          <p14:tracePt t="7685" x="6786563" y="2395538"/>
          <p14:tracePt t="7697" x="6786563" y="2378075"/>
          <p14:tracePt t="7708" x="6797675" y="2357438"/>
          <p14:tracePt t="7720" x="6797675" y="2346325"/>
          <p14:tracePt t="7734" x="6808788" y="2335213"/>
          <p14:tracePt t="7743" x="6808788" y="2319338"/>
          <p14:tracePt t="7754" x="6815138" y="2319338"/>
          <p14:tracePt t="7768" x="6815138" y="2312988"/>
          <p14:tracePt t="7788" x="6815138" y="2301875"/>
          <p14:tracePt t="8029" x="6815138" y="2297113"/>
          <p14:tracePt t="8040" x="6824663" y="2297113"/>
          <p14:tracePt t="8052" x="6824663" y="2286000"/>
          <p14:tracePt t="8075" x="6831013" y="2286000"/>
          <p14:tracePt t="8086" x="6842125" y="2274888"/>
          <p14:tracePt t="8109" x="6842125" y="2270125"/>
          <p14:tracePt t="8120" x="6842125" y="2259013"/>
          <p14:tracePt t="8134" x="6842125" y="2252663"/>
          <p14:tracePt t="8143" x="6842125" y="2236788"/>
          <p14:tracePt t="8166" x="6842125" y="2214563"/>
          <p14:tracePt t="8178" x="6842125" y="2209800"/>
          <p14:tracePt t="8189" x="6842125" y="2198688"/>
          <p14:tracePt t="8201" x="6842125" y="2182813"/>
          <p14:tracePt t="8223" x="6831013" y="2176463"/>
          <p14:tracePt t="8246" x="6824663" y="2166938"/>
          <p14:tracePt t="8269" x="6815138" y="2166938"/>
          <p14:tracePt t="8284" x="6808788" y="2155825"/>
          <p14:tracePt t="8292" x="6797675" y="2155825"/>
          <p14:tracePt t="8436" x="6786563" y="2149475"/>
          <p14:tracePt t="8452" x="6781800" y="2149475"/>
          <p14:tracePt t="8469" x="6754813" y="2149475"/>
          <p14:tracePt t="8486" x="6689725" y="2149475"/>
          <p14:tracePt t="8502" x="6591300" y="2149475"/>
          <p14:tracePt t="8519" x="6481763" y="2149475"/>
          <p14:tracePt t="8536" x="6335713" y="2149475"/>
          <p14:tracePt t="8552" x="6156325" y="2149475"/>
          <p14:tracePt t="8569" x="5921375" y="2155825"/>
          <p14:tracePt t="8586" x="5699125" y="2182813"/>
          <p14:tracePt t="8602" x="5519738" y="2225675"/>
          <p14:tracePt t="8619" x="5322888" y="2274888"/>
          <p14:tracePt t="8635" x="5176838" y="2335213"/>
          <p14:tracePt t="8652" x="5056188" y="2395538"/>
          <p14:tracePt t="8669" x="4937125" y="2465388"/>
          <p14:tracePt t="8686" x="4854575" y="2530475"/>
          <p14:tracePt t="8702" x="4767263" y="2601913"/>
          <p14:tracePt t="8719" x="4708525" y="2662238"/>
          <p14:tracePt t="8736" x="4664075" y="2705100"/>
          <p14:tracePt t="8752" x="4632325" y="2738438"/>
          <p14:tracePt t="8769" x="4614863" y="2754313"/>
          <p14:tracePt t="8785" x="4598988" y="2770188"/>
          <p14:tracePt t="8802" x="4587875" y="2781300"/>
          <p14:tracePt t="8819" x="4587875" y="2797175"/>
          <p14:tracePt t="8836" x="4587875" y="2824163"/>
          <p14:tracePt t="8852" x="4587875" y="2873375"/>
          <p14:tracePt t="8869" x="4598988" y="2960688"/>
          <p14:tracePt t="8886" x="4632325" y="3043238"/>
          <p14:tracePt t="8902" x="4675188" y="3146425"/>
          <p14:tracePt t="8919" x="4740275" y="3260725"/>
          <p14:tracePt t="8935" x="4827588" y="3352800"/>
          <p14:tracePt t="8952" x="4919663" y="3440113"/>
          <p14:tracePt t="8969" x="5033963" y="3500438"/>
          <p14:tracePt t="8986" x="5159375" y="3548063"/>
          <p14:tracePt t="9002" x="5295900" y="3592513"/>
          <p14:tracePt t="9019" x="5459413" y="3614738"/>
          <p14:tracePt t="9036" x="5622925" y="3641725"/>
          <p14:tracePt t="9052" x="5786438" y="3657600"/>
          <p14:tracePt t="9069" x="5938838" y="3657600"/>
          <p14:tracePt t="9086" x="6062663" y="3657600"/>
          <p14:tracePt t="9102" x="6194425" y="3657600"/>
          <p14:tracePt t="9119" x="6302375" y="3652838"/>
          <p14:tracePt t="9136" x="6405563" y="3635375"/>
          <p14:tracePt t="9152" x="6499225" y="3597275"/>
          <p14:tracePt t="9169" x="6591300" y="3548063"/>
          <p14:tracePt t="9185" x="6705600" y="3444875"/>
          <p14:tracePt t="9202" x="6815138" y="3325813"/>
          <p14:tracePt t="9219" x="6934200" y="3173413"/>
          <p14:tracePt t="9236" x="7026275" y="3043238"/>
          <p14:tracePt t="9252" x="7097713" y="2967038"/>
          <p14:tracePt t="9269" x="7158038" y="2890838"/>
          <p14:tracePt t="9286" x="7189788" y="2841625"/>
          <p14:tracePt t="9302" x="7205663" y="2786063"/>
          <p14:tracePt t="9319" x="7205663" y="2738438"/>
          <p14:tracePt t="9335" x="7200900" y="2689225"/>
          <p14:tracePt t="9352" x="7158038" y="2633663"/>
          <p14:tracePt t="9369" x="7097713" y="2568575"/>
          <p14:tracePt t="9386" x="7037388" y="2509838"/>
          <p14:tracePt t="9402" x="6977063" y="2449513"/>
          <p14:tracePt t="9419" x="6929438" y="2395538"/>
          <p14:tracePt t="9436" x="6900863" y="2362200"/>
          <p14:tracePt t="9452" x="6873875" y="2328863"/>
          <p14:tracePt t="9469" x="6858000" y="2312988"/>
          <p14:tracePt t="9485" x="6846888" y="2301875"/>
          <p14:tracePt t="9502" x="6842125" y="2301875"/>
          <p14:tracePt t="9552" x="6831013" y="2301875"/>
          <p14:tracePt t="10069" x="6842125" y="2301875"/>
          <p14:tracePt t="10318" x="6824663" y="2335213"/>
          <p14:tracePt t="10329" x="6786563" y="2373313"/>
          <p14:tracePt t="10341" x="6765925" y="2422525"/>
          <p14:tracePt t="10352" x="6710363" y="2471738"/>
          <p14:tracePt t="10363" x="6678613" y="2530475"/>
          <p14:tracePt t="10375" x="6586538" y="2644775"/>
          <p14:tracePt t="10386" x="6499225" y="2754313"/>
          <p14:tracePt t="10401" x="6472238" y="2808288"/>
          <p14:tracePt t="10409" x="6405563" y="2873375"/>
          <p14:tracePt t="10421" x="6335713" y="2944813"/>
          <p14:tracePt t="10435" x="6297613" y="2987675"/>
          <p14:tracePt t="10444" x="6259513" y="3025775"/>
          <p14:tracePt t="10455" x="6237288" y="3052763"/>
          <p14:tracePt t="10468" x="6210300" y="3086100"/>
          <p14:tracePt t="10478" x="6199188" y="3097213"/>
          <p14:tracePt t="10489" x="6167438" y="3128963"/>
          <p14:tracePt t="10501" x="6138863" y="3146425"/>
          <p14:tracePt t="10512" x="6134100" y="3146425"/>
          <p14:tracePt t="10524" x="6118225" y="3157538"/>
          <p14:tracePt t="10535" x="6107113" y="3157538"/>
          <p14:tracePt t="10547" x="6091238" y="3157538"/>
          <p14:tracePt t="10558" x="6073775" y="3157538"/>
          <p14:tracePt t="10569" x="6042025" y="3157538"/>
          <p14:tracePt t="10592" x="6003925" y="3157538"/>
          <p14:tracePt t="10604" x="5970588" y="3157538"/>
          <p14:tracePt t="10617" x="5938838" y="3157538"/>
          <p14:tracePt t="10627" x="5878513" y="3157538"/>
          <p14:tracePt t="10651" x="5845175" y="3157538"/>
          <p14:tracePt t="10661" x="5834063" y="3157538"/>
          <p14:tracePt t="10672" x="5802313" y="3157538"/>
          <p14:tracePt t="10685" x="5775325" y="3157538"/>
          <p14:tracePt t="10695" x="5757863" y="3157538"/>
          <p14:tracePt t="10707" x="5748338" y="3157538"/>
          <p14:tracePt t="10741" x="5748338" y="3162300"/>
          <p14:tracePt t="10753" x="5748338" y="3205163"/>
          <p14:tracePt t="10764" x="5748338" y="3265488"/>
          <p14:tracePt t="10775" x="5748338" y="3357563"/>
          <p14:tracePt t="10787" x="5748338" y="3471863"/>
          <p14:tracePt t="10801" x="5748338" y="3597275"/>
          <p14:tracePt t="10810" x="5748338" y="3729038"/>
          <p14:tracePt t="10821" x="5748338" y="3794125"/>
          <p14:tracePt t="10835" x="5748338" y="3897313"/>
          <p14:tracePt t="10844" x="5748338" y="3989388"/>
          <p14:tracePt t="10856" x="5748338" y="4071938"/>
          <p14:tracePt t="10868" x="5757863" y="4137025"/>
          <p14:tracePt t="10878" x="5764213" y="4164013"/>
          <p14:tracePt t="10890" x="5775325" y="4186238"/>
          <p14:tracePt t="10901" x="5791200" y="4213225"/>
          <p14:tracePt t="10913" x="5802313" y="4224338"/>
          <p14:tracePt t="10924" x="5818188" y="4224338"/>
          <p14:tracePt t="10936" x="5818188" y="4213225"/>
          <p14:tracePt t="10947" x="5824538" y="4206875"/>
          <p14:tracePt t="10959" x="5824538" y="4186238"/>
          <p14:tracePt t="10970" x="5824538" y="4179888"/>
          <p14:tracePt t="10984" x="5824538" y="4168775"/>
          <p14:tracePt t="10993" x="5818188" y="4168775"/>
          <p14:tracePt t="11004" x="5807075" y="4168775"/>
          <p14:tracePt t="11017" x="5802313" y="4168775"/>
          <p14:tracePt t="11096" x="5802313" y="4164013"/>
          <p14:tracePt t="11519" x="5791200" y="4152900"/>
          <p14:tracePt t="11534" x="5775325" y="4148138"/>
          <p14:tracePt t="11542" x="5757863" y="4130675"/>
          <p14:tracePt t="11554" x="5741988" y="4103688"/>
          <p14:tracePt t="11568" x="5726113" y="4087813"/>
          <p14:tracePt t="11577" x="5715000" y="4076700"/>
          <p14:tracePt t="11588" x="5703888" y="4049713"/>
          <p14:tracePt t="11601" x="5699125" y="4043363"/>
          <p14:tracePt t="11611" x="5688013" y="4033838"/>
          <p14:tracePt t="11622" x="5681663" y="4027488"/>
          <p14:tracePt t="11966" x="5703888" y="4027488"/>
          <p14:tracePt t="11977" x="5748338" y="4027488"/>
          <p14:tracePt t="11989" x="5786438" y="4033838"/>
          <p14:tracePt t="12001" x="5834063" y="4033838"/>
          <p14:tracePt t="12012" x="5910263" y="4033838"/>
          <p14:tracePt t="12023" x="5997575" y="4049713"/>
          <p14:tracePt t="12035" x="6091238" y="4071938"/>
          <p14:tracePt t="12046" x="6215063" y="4071938"/>
          <p14:tracePt t="12057" x="6335713" y="4087813"/>
          <p14:tracePt t="12069" x="6423025" y="4087813"/>
          <p14:tracePt t="12080" x="6515100" y="4087813"/>
          <p14:tracePt t="12092" x="6569075" y="4087813"/>
          <p14:tracePt t="12103" x="6645275" y="4087813"/>
          <p14:tracePt t="12118" x="6672263" y="4087813"/>
          <p14:tracePt t="12126" x="6721475" y="4087813"/>
          <p14:tracePt t="12137" x="6765925" y="4092575"/>
          <p14:tracePt t="12151" x="6786563" y="4092575"/>
          <p14:tracePt t="12160" x="6815138" y="4092575"/>
          <p14:tracePt t="12184" x="6824663" y="4092575"/>
          <p14:tracePt t="12218" x="6831013" y="4092575"/>
          <p14:tracePt t="12229" x="6842125" y="4092575"/>
          <p14:tracePt t="12240" x="6846888" y="4092575"/>
          <p14:tracePt t="12252" x="6858000" y="4092575"/>
          <p14:tracePt t="12263" x="6869113" y="4092575"/>
          <p14:tracePt t="12275" x="6884988" y="4092575"/>
          <p14:tracePt t="12286" x="6900863" y="4092575"/>
          <p14:tracePt t="12301" x="6907213" y="4092575"/>
          <p14:tracePt t="12343" x="6918325" y="4092575"/>
          <p14:tracePt t="12504" x="6929438" y="4092575"/>
          <p14:tracePt t="12517" x="6945313" y="4092575"/>
          <p14:tracePt t="12527" x="6977063" y="4092575"/>
          <p14:tracePt t="12538" x="7010400" y="4092575"/>
          <p14:tracePt t="12551" x="7070725" y="4092575"/>
          <p14:tracePt t="12561" x="7097713" y="4092575"/>
          <p14:tracePt t="12572" x="7124700" y="4092575"/>
          <p14:tracePt t="12584" x="7146925" y="4092575"/>
          <p14:tracePt t="12595" x="7185025" y="4087813"/>
          <p14:tracePt t="12607" x="7205663" y="4087813"/>
          <p14:tracePt t="12618" x="7216775" y="4087813"/>
          <p14:tracePt t="12630" x="7223125" y="4087813"/>
          <p14:tracePt t="15150" x="7200900" y="4087813"/>
          <p14:tracePt t="15159" x="7162800" y="4076700"/>
          <p14:tracePt t="15170" x="7129463" y="4049713"/>
          <p14:tracePt t="15185" x="7102475" y="4033838"/>
          <p14:tracePt t="15193" x="7081838" y="4000500"/>
          <p14:tracePt t="15205" x="7043738" y="3957638"/>
          <p14:tracePt t="15218" x="7005638" y="3836988"/>
          <p14:tracePt t="15227" x="6977063" y="3652838"/>
          <p14:tracePt t="15239" x="6977063" y="3265488"/>
          <p14:tracePt t="15250" x="6977063" y="3113088"/>
          <p14:tracePt t="15262" x="7026275" y="2841625"/>
          <p14:tracePt t="15273" x="7070725" y="2709863"/>
          <p14:tracePt t="15285" x="7102475" y="2628900"/>
          <p14:tracePt t="15296" x="7185025" y="2465388"/>
          <p14:tracePt t="15308" x="7250113" y="2357438"/>
          <p14:tracePt t="15319" x="7310438" y="2274888"/>
          <p14:tracePt t="15335" x="7380288" y="2225675"/>
          <p14:tracePt t="15342" x="7429500" y="2198688"/>
          <p14:tracePt t="15354" x="7478713" y="2182813"/>
          <p14:tracePt t="15367" x="7505700" y="2182813"/>
          <p14:tracePt t="15376" x="7539038" y="2176463"/>
          <p14:tracePt t="15388" x="7566025" y="2166938"/>
          <p14:tracePt t="15401" x="7593013" y="2166938"/>
          <p14:tracePt t="15411" x="7597775" y="2166938"/>
          <p14:tracePt t="15422" x="7615238" y="2155825"/>
          <p14:tracePt t="15434" x="7615238" y="2138363"/>
          <p14:tracePt t="15445" x="7608888" y="2117725"/>
          <p14:tracePt t="15456" x="7559675" y="2100263"/>
          <p14:tracePt t="15468" x="7500938" y="2073275"/>
          <p14:tracePt t="15479" x="7429500" y="2057400"/>
          <p14:tracePt t="15491" x="7353300" y="2046288"/>
          <p14:tracePt t="15502" x="7261225" y="2046288"/>
          <p14:tracePt t="15514" x="7162800" y="2046288"/>
          <p14:tracePt t="15525" x="7129463" y="2046288"/>
          <p14:tracePt t="15537" x="7053263" y="2057400"/>
          <p14:tracePt t="15550" x="6994525" y="2079625"/>
          <p14:tracePt t="15559" x="6891338" y="2149475"/>
          <p14:tracePt t="15571" x="6842125" y="2193925"/>
          <p14:tracePt t="15584" x="6786563" y="2259013"/>
          <p14:tracePt t="15594" x="6765925" y="2301875"/>
          <p14:tracePt t="15605" x="6727825" y="2373313"/>
          <p14:tracePt t="15617" x="6694488" y="2433638"/>
          <p14:tracePt t="15628" x="6678613" y="2449513"/>
          <p14:tracePt t="15640" x="6662738" y="2481263"/>
          <p14:tracePt t="15651" x="6651625" y="2509838"/>
          <p14:tracePt t="15662" x="6645275" y="2525713"/>
          <p14:tracePt t="15674" x="6634163" y="2530475"/>
          <p14:tracePt t="15697" x="6629400" y="2541588"/>
          <p14:tracePt t="15754" x="6618288" y="2552700"/>
          <p14:tracePt t="15768" x="6613525" y="2552700"/>
          <p14:tracePt t="15777" x="6602413" y="2552700"/>
          <p14:tracePt t="15788" x="6591300" y="2557463"/>
          <p14:tracePt t="15811" x="6586538" y="2557463"/>
          <p14:tracePt t="15823" x="6586538" y="2568575"/>
          <p14:tracePt t="15834" x="6575425" y="2568575"/>
          <p14:tracePt t="15857" x="6575425" y="2574925"/>
          <p14:tracePt t="15926" x="6575425" y="2586038"/>
          <p14:tracePt t="15937" x="6575425" y="2590800"/>
          <p14:tracePt t="15950" x="6569075" y="2601913"/>
          <p14:tracePt t="15960" x="6553200" y="2644775"/>
          <p14:tracePt t="15971" x="6526213" y="2689225"/>
          <p14:tracePt t="15984" x="6492875" y="2754313"/>
          <p14:tracePt t="15994" x="6450013" y="2841625"/>
          <p14:tracePt t="16006" x="6396038" y="2960688"/>
          <p14:tracePt t="16017" x="6346825" y="3081338"/>
          <p14:tracePt t="16029" x="6302375" y="3205163"/>
          <p14:tracePt t="16040" x="6270625" y="3319463"/>
          <p14:tracePt t="16052" x="6253163" y="3440113"/>
          <p14:tracePt t="16063" x="6253163" y="3538538"/>
          <p14:tracePt t="16074" x="6253163" y="3668713"/>
          <p14:tracePt t="16086" x="6253163" y="3776663"/>
          <p14:tracePt t="16097" x="6253163" y="3913188"/>
          <p14:tracePt t="16109" x="6253163" y="4043363"/>
          <p14:tracePt t="16120" x="6259513" y="4168775"/>
          <p14:tracePt t="16135" x="6286500" y="4224338"/>
          <p14:tracePt t="16143" x="6319838" y="4305300"/>
          <p14:tracePt t="16155" x="6357938" y="4359275"/>
          <p14:tracePt t="16168" x="6362700" y="4365625"/>
          <p14:tracePt t="16178" x="6378575" y="4392613"/>
          <p14:tracePt t="16189" x="6396038" y="4403725"/>
          <p14:tracePt t="16201" x="6405563" y="4403725"/>
          <p14:tracePt t="16212" x="6416675" y="4403725"/>
          <p14:tracePt t="16258" x="6416675" y="4392613"/>
          <p14:tracePt t="16269" x="6416675" y="4386263"/>
          <p14:tracePt t="16761" x="6405563" y="4386263"/>
          <p14:tracePt t="16773" x="6378575" y="4376738"/>
          <p14:tracePt t="16784" x="6302375" y="4332288"/>
          <p14:tracePt t="16796" x="6215063" y="4283075"/>
          <p14:tracePt t="16807" x="6042025" y="4186238"/>
          <p14:tracePt t="16819" x="5862638" y="4076700"/>
          <p14:tracePt t="16830" x="5414963" y="3832225"/>
          <p14:tracePt t="16841" x="5110163" y="3652838"/>
          <p14:tracePt t="16853" x="4979988" y="3576638"/>
          <p14:tracePt t="16864" x="4675188" y="3402013"/>
          <p14:tracePt t="16876" x="4376738" y="3243263"/>
          <p14:tracePt t="16887" x="4076700" y="3086100"/>
          <p14:tracePt t="16901" x="3848100" y="2967038"/>
          <p14:tracePt t="16910" x="3760788" y="2917825"/>
          <p14:tracePt t="16921" x="3581400" y="2830513"/>
          <p14:tracePt t="16934" x="3538538" y="2797175"/>
          <p14:tracePt t="16944" x="3500438" y="2781300"/>
          <p14:tracePt t="16956" x="3429000" y="2747963"/>
          <p14:tracePt t="16968" x="3395663" y="2720975"/>
          <p14:tracePt t="16979" x="3368675" y="2709863"/>
          <p14:tracePt t="16990" x="3352800" y="2709863"/>
          <p14:tracePt t="17276" x="3319463" y="2709863"/>
          <p14:tracePt t="17288" x="3298825" y="2709863"/>
          <p14:tracePt t="17301" x="3281363" y="2709863"/>
          <p14:tracePt t="17311" x="3260725" y="2709863"/>
          <p14:tracePt t="17322" x="3233738" y="2709863"/>
          <p14:tracePt t="17334" x="3216275" y="2709863"/>
          <p14:tracePt t="17345" x="3189288" y="2720975"/>
          <p14:tracePt t="17356" x="3173413" y="2720975"/>
          <p14:tracePt t="17368" x="3157538" y="2720975"/>
          <p14:tracePt t="17379" x="3128963" y="2727325"/>
          <p14:tracePt t="17391" x="3101975" y="2738438"/>
          <p14:tracePt t="17402" x="3097213" y="2738438"/>
          <p14:tracePt t="17425" x="3097213" y="2747963"/>
          <p14:tracePt t="17734" x="3086100" y="2747963"/>
          <p14:tracePt t="17745" x="3070225" y="2747963"/>
          <p14:tracePt t="17757" x="3052763" y="2747963"/>
          <p14:tracePt t="17768" x="3005138" y="2747963"/>
          <p14:tracePt t="17780" x="2960688" y="2747963"/>
          <p14:tracePt t="17791" x="2933700" y="2747963"/>
          <p14:tracePt t="17803" x="2846388" y="2747963"/>
          <p14:tracePt t="17814" x="2824163" y="2747963"/>
          <p14:tracePt t="17826" x="2720975" y="2747963"/>
          <p14:tracePt t="17837" x="2689225" y="2747963"/>
          <p14:tracePt t="17851" x="2617788" y="2747963"/>
          <p14:tracePt t="17860" x="2541588" y="2747963"/>
          <p14:tracePt t="17871" x="2509838" y="2747963"/>
          <p14:tracePt t="17885" x="2481263" y="2754313"/>
          <p14:tracePt t="17894" x="2438400" y="2754313"/>
          <p14:tracePt t="17906" x="2422525" y="2754313"/>
          <p14:tracePt t="17917" x="2416175" y="2754313"/>
          <p14:tracePt t="17929" x="2405063" y="2754313"/>
          <p14:tracePt t="17940" x="2395538" y="2754313"/>
          <p14:tracePt t="18112" x="2405063" y="2754313"/>
          <p14:tracePt t="18123" x="2416175" y="2754313"/>
          <p14:tracePt t="18135" x="2422525" y="2754313"/>
          <p14:tracePt t="18146" x="2449513" y="2754313"/>
          <p14:tracePt t="18157" x="2471738" y="2754313"/>
          <p14:tracePt t="18169" x="2525713" y="2754313"/>
          <p14:tracePt t="18180" x="2574925" y="2754313"/>
          <p14:tracePt t="18192" x="2644775" y="2754313"/>
          <p14:tracePt t="18203" x="2814638" y="2754313"/>
          <p14:tracePt t="18217" x="2928938" y="2754313"/>
          <p14:tracePt t="18226" x="3070225" y="2747963"/>
          <p14:tracePt t="18238" x="3260725" y="2709863"/>
          <p14:tracePt t="18251" x="3429000" y="2693988"/>
          <p14:tracePt t="18260" x="3516313" y="2693988"/>
          <p14:tracePt t="18272" x="3576638" y="2693988"/>
          <p14:tracePt t="18285" x="3684588" y="2689225"/>
          <p14:tracePt t="18295" x="3733800" y="2689225"/>
          <p14:tracePt t="18306" x="3805238" y="2689225"/>
          <p14:tracePt t="18318" x="3852863" y="2689225"/>
          <p14:tracePt t="18329" x="3890963" y="2689225"/>
          <p14:tracePt t="18341" x="3908425" y="2689225"/>
          <p14:tracePt t="18352" x="3913188" y="2689225"/>
          <p14:tracePt t="18363" x="3924300" y="2689225"/>
          <p14:tracePt t="19451" x="3924300" y="2693988"/>
          <p14:tracePt t="19462" x="3924300" y="2720975"/>
          <p14:tracePt t="19474" x="3929063" y="2738438"/>
          <p14:tracePt t="19485" x="3940175" y="2765425"/>
          <p14:tracePt t="19496" x="3940175" y="2797175"/>
          <p14:tracePt t="19508" x="3951288" y="2841625"/>
          <p14:tracePt t="19519" x="3951288" y="2884488"/>
          <p14:tracePt t="19534" x="3951288" y="2933700"/>
          <p14:tracePt t="19542" x="3951288" y="2987675"/>
          <p14:tracePt t="19554" x="3951288" y="3036888"/>
          <p14:tracePt t="19568" x="3929063" y="3086100"/>
          <p14:tracePt t="19577" x="3913188" y="3140075"/>
          <p14:tracePt t="19588" x="3890963" y="3200400"/>
          <p14:tracePt t="19601" x="3881438" y="3249613"/>
          <p14:tracePt t="19611" x="3852863" y="3357563"/>
          <p14:tracePt t="19622" x="3836988" y="3440113"/>
          <p14:tracePt t="19634" x="3836988" y="3538538"/>
          <p14:tracePt t="19645" x="3832225" y="3624263"/>
          <p14:tracePt t="19657" x="3832225" y="3744913"/>
          <p14:tracePt t="19668" x="3821113" y="3863975"/>
          <p14:tracePt t="19680" x="3821113" y="4000500"/>
          <p14:tracePt t="19691" x="3821113" y="4110038"/>
          <p14:tracePt t="19702" x="3814763" y="4168775"/>
          <p14:tracePt t="19714" x="3814763" y="4267200"/>
          <p14:tracePt t="19725" x="3805238" y="4300538"/>
          <p14:tracePt t="19737" x="3794125" y="4348163"/>
          <p14:tracePt t="19751" x="3787775" y="4403725"/>
          <p14:tracePt t="19760" x="3787775" y="4424363"/>
          <p14:tracePt t="19771" x="3787775" y="4452938"/>
          <p14:tracePt t="19784" x="3787775" y="4468813"/>
          <p14:tracePt t="19805" x="3787775" y="4479925"/>
          <p14:tracePt t="19851" x="3787775" y="4484688"/>
          <p14:tracePt t="19977" x="3794125" y="4495800"/>
          <p14:tracePt t="19989" x="3794125" y="4511675"/>
          <p14:tracePt t="20000" x="3814763" y="4529138"/>
          <p14:tracePt t="20011" x="3821113" y="4556125"/>
          <p14:tracePt t="20023" x="3848100" y="4560888"/>
          <p14:tracePt t="20034" x="3870325" y="4598988"/>
          <p14:tracePt t="20046" x="3890963" y="4614863"/>
          <p14:tracePt t="20057" x="3924300" y="4643438"/>
          <p14:tracePt t="20069" x="3929063" y="4648200"/>
          <p14:tracePt t="20080" x="3951288" y="4664075"/>
          <p14:tracePt t="20092" x="3967163" y="4681538"/>
          <p14:tracePt t="20103" x="3984625" y="4691063"/>
          <p14:tracePt t="20114" x="3984625" y="4702175"/>
          <p14:tracePt t="20126" x="3984625" y="4708525"/>
          <p14:tracePt t="20172" x="3984625" y="4719638"/>
          <p14:tracePt t="20882" x="3984625" y="4708525"/>
          <p14:tracePt t="20893" x="4000500" y="4691063"/>
          <p14:tracePt t="20904" x="4043363" y="4664075"/>
          <p14:tracePt t="20917" x="4103688" y="4621213"/>
          <p14:tracePt t="20927" x="4164013" y="4587875"/>
          <p14:tracePt t="20939" x="4316413" y="4511675"/>
          <p14:tracePt t="20951" x="4479925" y="4462463"/>
          <p14:tracePt t="20961" x="4643438" y="4419600"/>
          <p14:tracePt t="20973" x="4708525" y="4419600"/>
          <p14:tracePt t="20985" x="4872038" y="4408488"/>
          <p14:tracePt t="20996" x="5033963" y="4408488"/>
          <p14:tracePt t="21007" x="5056188" y="4408488"/>
          <p14:tracePt t="21019" x="5159375" y="4408488"/>
          <p14:tracePt t="21030" x="5186363" y="4408488"/>
          <p14:tracePt t="21042" x="5235575" y="4408488"/>
          <p14:tracePt t="21053" x="5262563" y="4408488"/>
          <p14:tracePt t="21064" x="5291138" y="4419600"/>
          <p14:tracePt t="21076" x="5322888" y="4424363"/>
          <p14:tracePt t="21087" x="5356225" y="4424363"/>
          <p14:tracePt t="21101" x="5387975" y="4435475"/>
          <p14:tracePt t="21110" x="5443538" y="4435475"/>
          <p14:tracePt t="21122" x="5567363" y="4435475"/>
          <p14:tracePt t="21135" x="5665788" y="4435475"/>
          <p14:tracePt t="21145" x="5818188" y="4435475"/>
          <p14:tracePt t="21156" x="5986463" y="4435475"/>
          <p14:tracePt t="21168" x="6183313" y="4435475"/>
          <p14:tracePt t="21179" x="6286500" y="4435475"/>
          <p14:tracePt t="21190" x="6465888" y="4435475"/>
          <p14:tracePt t="21202" x="6526213" y="4435475"/>
          <p14:tracePt t="21213" x="6569075" y="4435475"/>
          <p14:tracePt t="21225" x="6651625" y="4435475"/>
          <p14:tracePt t="21236" x="6689725" y="4435475"/>
          <p14:tracePt t="21251" x="6721475" y="4435475"/>
          <p14:tracePt t="21259" x="6738938" y="4435475"/>
          <p14:tracePt t="21270" x="6748463" y="4441825"/>
          <p14:tracePt t="21293" x="6754813" y="4441825"/>
          <p14:tracePt t="21316" x="6765925" y="4441825"/>
          <p14:tracePt t="21339" x="6770688" y="4441825"/>
          <p14:tracePt t="21351" x="6781800" y="4441825"/>
          <p14:tracePt t="21362" x="6797675" y="4435475"/>
          <p14:tracePt t="21374" x="6815138" y="4435475"/>
          <p14:tracePt t="21385" x="6842125" y="4424363"/>
          <p14:tracePt t="21408" x="6858000" y="4419600"/>
          <p14:tracePt t="21419" x="6873875" y="4419600"/>
          <p14:tracePt t="21434" x="6884988" y="4419600"/>
          <p14:tracePt t="21442" x="6891338" y="4419600"/>
          <p14:tracePt t="21454" x="6900863" y="4419600"/>
          <p14:tracePt t="21671" x="6891338" y="4419600"/>
          <p14:tracePt t="21684" x="6873875" y="4419600"/>
          <p14:tracePt t="21694" x="6831013" y="4403725"/>
          <p14:tracePt t="21705" x="6786563" y="4403725"/>
          <p14:tracePt t="21718" x="6738938" y="4403725"/>
          <p14:tracePt t="21728" x="6672263" y="4403725"/>
          <p14:tracePt t="21740" x="6591300" y="4403725"/>
          <p14:tracePt t="21751" x="6481763" y="4403725"/>
          <p14:tracePt t="21763" x="6378575" y="4403725"/>
          <p14:tracePt t="21774" x="6259513" y="4419600"/>
          <p14:tracePt t="21785" x="6118225" y="4435475"/>
          <p14:tracePt t="21797" x="5997575" y="4452938"/>
          <p14:tracePt t="21808" x="5741988" y="4500563"/>
          <p14:tracePt t="21820" x="5567363" y="4545013"/>
          <p14:tracePt t="21834" x="5383213" y="4605338"/>
          <p14:tracePt t="21843" x="5159375" y="4681538"/>
          <p14:tracePt t="21854" x="4887913" y="4784725"/>
          <p14:tracePt t="21867" x="4632325" y="4899025"/>
          <p14:tracePt t="21877" x="4365625" y="5024438"/>
          <p14:tracePt t="21888" x="4137025" y="5143500"/>
          <p14:tracePt t="21901" x="3863975" y="5262563"/>
          <p14:tracePt t="21911" x="3624263" y="5426075"/>
          <p14:tracePt t="21923" x="3538538" y="5486400"/>
          <p14:tracePt t="21935" x="3478213" y="5546725"/>
          <p14:tracePt t="21946" x="3455988" y="5578475"/>
          <p14:tracePt t="22129" x="3444875" y="5578475"/>
          <p14:tracePt t="22140" x="3379788" y="5584825"/>
          <p14:tracePt t="22152" x="3298825" y="5622925"/>
          <p14:tracePt t="22163" x="3205163" y="5643563"/>
          <p14:tracePt t="22175" x="3097213" y="5703888"/>
          <p14:tracePt t="22186" x="2987675" y="5764213"/>
          <p14:tracePt t="22201" x="2873375" y="5824538"/>
          <p14:tracePt t="22209" x="2770188" y="5883275"/>
          <p14:tracePt t="22220" x="2552700" y="6019800"/>
          <p14:tracePt t="22233" x="2357438" y="6156325"/>
          <p14:tracePt t="22244" x="2166938" y="6302375"/>
          <p14:tracePt t="22255" x="2100263" y="6378575"/>
          <p14:tracePt t="22268" x="1970088" y="6515100"/>
          <p14:tracePt t="22278" x="1927225" y="6569075"/>
          <p14:tracePt t="22289" x="1893888" y="6602413"/>
          <p14:tracePt t="22302" x="1844675" y="6662738"/>
          <p14:tracePt t="22312" x="1824038" y="6694488"/>
          <p14:tracePt t="22495" x="1801813" y="6694488"/>
          <p14:tracePt t="22506" x="1763713" y="6705600"/>
          <p14:tracePt t="22518" x="1703388" y="6727825"/>
          <p14:tracePt t="22529" x="1643063" y="6765925"/>
          <p14:tracePt t="22541" x="1595438" y="6786563"/>
          <p14:tracePt t="22552" x="1501775" y="6831013"/>
          <p14:tracePt t="25391" x="3744913" y="6765925"/>
          <p14:tracePt t="25402" x="4484688" y="6602413"/>
          <p14:tracePt t="25413" x="4767263" y="6526213"/>
          <p14:tracePt t="25425" x="5448300" y="6389688"/>
          <p14:tracePt t="25436" x="5726113" y="6335713"/>
          <p14:tracePt t="25450" x="5910263" y="6297613"/>
          <p14:tracePt t="25711" x="5910263" y="6286500"/>
          <p14:tracePt t="25722" x="5910263" y="6243638"/>
          <p14:tracePt t="25735" x="5910263" y="6194425"/>
          <p14:tracePt t="25745" x="5910263" y="6042025"/>
          <p14:tracePt t="25757" x="5910263" y="5894388"/>
          <p14:tracePt t="25768" x="5910263" y="5688013"/>
          <p14:tracePt t="25780" x="5910263" y="5681663"/>
          <p14:tracePt t="25791" x="5910263" y="5611813"/>
          <p14:tracePt t="25803" x="5910263" y="5356225"/>
          <p14:tracePt t="25814" x="5921375" y="5235575"/>
          <p14:tracePt t="25825" x="5927725" y="5186363"/>
          <p14:tracePt t="25837" x="5943600" y="5094288"/>
          <p14:tracePt t="25851" x="5959475" y="5013325"/>
          <p14:tracePt t="25860" x="5970588" y="4995863"/>
          <p14:tracePt t="25871" x="5997575" y="4903788"/>
          <p14:tracePt t="26226" x="5997575" y="4876800"/>
          <p14:tracePt t="26237" x="6003925" y="4854575"/>
          <p14:tracePt t="26251" x="6015038" y="4827588"/>
          <p14:tracePt t="26260" x="6015038" y="4816475"/>
          <p14:tracePt t="26283" x="6015038" y="4800600"/>
          <p14:tracePt t="26295" x="6015038" y="4795838"/>
          <p14:tracePt t="26306" x="6015038" y="4784725"/>
          <p14:tracePt t="26319" x="6003925" y="4767263"/>
          <p14:tracePt t="26329" x="5986463" y="4740275"/>
          <p14:tracePt t="26340" x="5970588" y="4740275"/>
          <p14:tracePt t="26352" x="5927725" y="4724400"/>
          <p14:tracePt t="26363" x="5894388" y="4708525"/>
          <p14:tracePt t="26375" x="5867400" y="4691063"/>
          <p14:tracePt t="26386" x="5845175" y="4664075"/>
          <p14:tracePt t="26401" x="5824538" y="4659313"/>
          <p14:tracePt t="26409" x="5802313" y="4643438"/>
          <p14:tracePt t="26421" x="5775325" y="4632325"/>
          <p14:tracePt t="26434" x="5757863" y="4621213"/>
          <p14:tracePt t="26443" x="5730875" y="4605338"/>
          <p14:tracePt t="26455" x="5715000" y="4605338"/>
          <p14:tracePt t="26468" x="5703888" y="4605338"/>
          <p14:tracePt t="26478" x="5699125" y="4614863"/>
          <p14:tracePt t="26489" x="5688013" y="4632325"/>
          <p14:tracePt t="26501" x="5688013" y="4659313"/>
          <p14:tracePt t="26512" x="5688013" y="4691063"/>
          <p14:tracePt t="26524" x="5681663" y="4724400"/>
          <p14:tracePt t="26535" x="5681663" y="4767263"/>
          <p14:tracePt t="26546" x="5681663" y="4843463"/>
          <p14:tracePt t="26558" x="5681663" y="4872038"/>
          <p14:tracePt t="26569" x="5688013" y="4948238"/>
          <p14:tracePt t="26584" x="5688013" y="4979988"/>
          <p14:tracePt t="26592" x="5699125" y="5033963"/>
          <p14:tracePt t="26604" x="5703888" y="5056188"/>
          <p14:tracePt t="26617" x="5715000" y="5083175"/>
          <p14:tracePt t="26627" x="5726113" y="5110163"/>
          <p14:tracePt t="26638" x="5726113" y="5132388"/>
          <p14:tracePt t="26650" x="5726113" y="5154613"/>
          <p14:tracePt t="26661" x="5726113" y="5170488"/>
          <p14:tracePt t="26672" x="5726113" y="5176838"/>
          <p14:tracePt t="26684" x="5726113" y="5186363"/>
          <p14:tracePt t="26695" x="5703888" y="5192713"/>
          <p14:tracePt t="26707" x="5688013" y="5214938"/>
          <p14:tracePt t="26718" x="5681663" y="5230813"/>
          <p14:tracePt t="26730" x="5654675" y="5246688"/>
          <p14:tracePt t="26741" x="5638800" y="5262563"/>
          <p14:tracePt t="26752" x="5627688" y="5280025"/>
          <p14:tracePt t="26764" x="5622925" y="5295900"/>
          <p14:tracePt t="26776" x="5611813" y="5307013"/>
          <p14:tracePt t="26787" x="5611813" y="5311775"/>
          <p14:tracePt t="26801" x="5605463" y="5322888"/>
          <p14:tracePt t="26810" x="5605463" y="5329238"/>
          <p14:tracePt t="26844" x="5605463" y="5338763"/>
          <p14:tracePt t="26878" x="5595938" y="5338763"/>
          <p14:tracePt t="26901" x="5584825" y="5338763"/>
          <p14:tracePt t="26913" x="5578475" y="5338763"/>
          <p14:tracePt t="27119" x="5578475" y="5349875"/>
          <p14:tracePt t="27167" x="5578475" y="5356225"/>
          <p14:tracePt t="27188" x="5584825" y="5367338"/>
          <p14:tracePt t="27201" x="5595938" y="5372100"/>
          <p14:tracePt t="27222" x="5605463" y="5372100"/>
          <p14:tracePt t="27235" x="5611813" y="5383213"/>
          <p14:tracePt t="27256" x="5611813" y="5387975"/>
          <p14:tracePt t="27313" x="5605463" y="5387975"/>
          <p14:tracePt t="27325" x="5584825" y="5383213"/>
          <p14:tracePt t="27336" x="5578475" y="5372100"/>
          <p14:tracePt t="27351" x="5551488" y="5372100"/>
          <p14:tracePt t="27359" x="5529263" y="5356225"/>
          <p14:tracePt t="27370" x="5502275" y="5349875"/>
          <p14:tracePt t="27384" x="5486400" y="5349875"/>
          <p14:tracePt t="27393" x="5459413" y="5338763"/>
          <p14:tracePt t="27405" x="5432425" y="5329238"/>
          <p14:tracePt t="27418" x="5414963" y="5329238"/>
          <p14:tracePt t="27428" x="5410200" y="5322888"/>
          <p14:tracePt t="27439" x="5399088" y="5322888"/>
          <p14:tracePt t="27451" x="5387975" y="5322888"/>
          <p14:tracePt t="27462" x="5383213" y="5322888"/>
          <p14:tracePt t="27485" x="5383213" y="5311775"/>
          <p14:tracePt t="27588" x="5387975" y="5311775"/>
          <p14:tracePt t="27601" x="5410200" y="5311775"/>
          <p14:tracePt t="27611" x="5443538" y="5311775"/>
          <p14:tracePt t="27622" x="5491163" y="5311775"/>
          <p14:tracePt t="27634" x="5529263" y="5322888"/>
          <p14:tracePt t="27645" x="5567363" y="5329238"/>
          <p14:tracePt t="27657" x="5622925" y="5338763"/>
          <p14:tracePt t="27668" x="5638800" y="5349875"/>
          <p14:tracePt t="27679" x="5665788" y="5356225"/>
          <p14:tracePt t="27691" x="5681663" y="5367338"/>
          <p14:tracePt t="27702" x="5688013" y="5367338"/>
          <p14:tracePt t="27714" x="5699125" y="5372100"/>
          <p14:tracePt t="27737" x="5703888" y="5372100"/>
          <p14:tracePt t="27751" x="5703888" y="5383213"/>
          <p14:tracePt t="27908" x="5699125" y="5383213"/>
          <p14:tracePt t="27920" x="5688013" y="5383213"/>
          <p14:tracePt t="27943" x="5672138" y="5383213"/>
          <p14:tracePt t="27954" x="5665788" y="5383213"/>
          <p14:tracePt t="27968" x="5643563" y="5387975"/>
          <p14:tracePt t="27977" x="5638800" y="5387975"/>
          <p14:tracePt t="27989" x="5627688" y="5387975"/>
          <p14:tracePt t="28011" x="5622925" y="5387975"/>
          <p14:tracePt t="28046" x="5638800" y="5387975"/>
          <p14:tracePt t="28057" x="5726113" y="5387975"/>
          <p14:tracePt t="28069" x="5786438" y="5387975"/>
          <p14:tracePt t="28080" x="5883275" y="5387975"/>
          <p14:tracePt t="28092" x="5997575" y="5387975"/>
          <p14:tracePt t="28103" x="6030913" y="5387975"/>
          <p14:tracePt t="28114" x="6057900" y="5387975"/>
          <p14:tracePt t="28126" x="6118225" y="5387975"/>
          <p14:tracePt t="28137" x="6156325" y="5387975"/>
          <p14:tracePt t="28151" x="6183313" y="5387975"/>
          <p14:tracePt t="28160" x="6194425" y="5387975"/>
          <p14:tracePt t="28172" x="6199188" y="5387975"/>
          <p14:tracePt t="28950" x="6194425" y="5383213"/>
          <p14:tracePt t="28961" x="6183313" y="5372100"/>
          <p14:tracePt t="28973" x="6176963" y="5349875"/>
          <p14:tracePt t="28984" x="6156325" y="5295900"/>
          <p14:tracePt t="28996" x="6134100" y="5219700"/>
          <p14:tracePt t="29007" x="6091238" y="5056188"/>
          <p14:tracePt t="29019" x="6091238" y="4903788"/>
          <p14:tracePt t="29030" x="6091238" y="4811713"/>
          <p14:tracePt t="29041" x="6091238" y="4740275"/>
          <p14:tracePt t="29053" x="6091238" y="4691063"/>
          <p14:tracePt t="29064" x="6091238" y="4605338"/>
          <p14:tracePt t="29076" x="6091238" y="4556125"/>
          <p14:tracePt t="29087" x="6091238" y="4511675"/>
          <p14:tracePt t="29101" x="6091238" y="4479925"/>
          <p14:tracePt t="29110" x="6091238" y="4462463"/>
          <p14:tracePt t="29122" x="6091238" y="4452938"/>
          <p14:tracePt t="29282" x="6091238" y="4462463"/>
          <p14:tracePt t="29293" x="6091238" y="4479925"/>
          <p14:tracePt t="29305" x="6091238" y="4500563"/>
          <p14:tracePt t="29318" x="6091238" y="4511675"/>
          <p14:tracePt t="29328" x="6080125" y="4529138"/>
          <p14:tracePt t="29339" x="6080125" y="4538663"/>
          <p14:tracePt t="29351" x="6073775" y="4556125"/>
          <p14:tracePt t="29373" x="6073775" y="4560888"/>
          <p14:tracePt t="29408" x="6062663" y="4560888"/>
          <p14:tracePt t="29442" x="6057900" y="4560888"/>
          <p14:tracePt t="29453" x="6057900" y="4572000"/>
          <p14:tracePt t="29468" x="6046788" y="4572000"/>
          <p14:tracePt t="29500" x="6046788" y="4583113"/>
          <p14:tracePt t="29511" x="6042025" y="4583113"/>
          <p14:tracePt t="29751" x="6046788" y="4583113"/>
          <p14:tracePt t="29762" x="6057900" y="4583113"/>
          <p14:tracePt t="29774" x="6080125" y="4587875"/>
          <p14:tracePt t="29785" x="6134100" y="4598988"/>
          <p14:tracePt t="29797" x="6226175" y="4621213"/>
          <p14:tracePt t="29808" x="6286500" y="4643438"/>
          <p14:tracePt t="29820" x="6405563" y="4659313"/>
          <p14:tracePt t="29834" x="6530975" y="4691063"/>
          <p14:tracePt t="29843" x="6662738" y="4719638"/>
          <p14:tracePt t="29854" x="6770688" y="4735513"/>
          <p14:tracePt t="29867" x="6824663" y="4740275"/>
          <p14:tracePt t="29877" x="6907213" y="4767263"/>
          <p14:tracePt t="29888" x="6934200" y="4778375"/>
          <p14:tracePt t="29901" x="6977063" y="4784725"/>
          <p14:tracePt t="29911" x="7021513" y="4795838"/>
          <p14:tracePt t="29923" x="7043738" y="4795838"/>
          <p14:tracePt t="29934" x="7070725" y="4800600"/>
          <p14:tracePt t="29946" x="7086600" y="4800600"/>
          <p14:tracePt t="29957" x="7097713" y="4811713"/>
          <p14:tracePt t="30209" x="7097713" y="4800600"/>
          <p14:tracePt t="30220" x="7097713" y="4778375"/>
          <p14:tracePt t="30235" x="7097713" y="4740275"/>
          <p14:tracePt t="30243" x="7097713" y="4708525"/>
          <p14:tracePt t="30255" x="7097713" y="4675188"/>
          <p14:tracePt t="30268" x="7097713" y="4659313"/>
          <p14:tracePt t="30277" x="7097713" y="4621213"/>
          <p14:tracePt t="30289" x="7097713" y="4605338"/>
          <p14:tracePt t="30301" x="7097713" y="4583113"/>
          <p14:tracePt t="30312" x="7097713" y="4572000"/>
          <p14:tracePt t="30323" x="7097713" y="4560888"/>
          <p14:tracePt t="30552" x="7102475" y="4560888"/>
          <p14:tracePt t="30873" x="7102475" y="4556125"/>
          <p14:tracePt t="30884" x="7102475" y="4545013"/>
          <p14:tracePt t="30895" x="7102475" y="4538663"/>
          <p14:tracePt t="30918" x="7102475" y="4529138"/>
          <p14:tracePt t="30953" x="7102475" y="4522788"/>
          <p14:tracePt t="30964" x="7113588" y="4522788"/>
          <p14:tracePt t="31285" x="7113588" y="4500563"/>
          <p14:tracePt t="31296" x="7113588" y="4484688"/>
          <p14:tracePt t="31307" x="7113588" y="4452938"/>
          <p14:tracePt t="31319" x="7113588" y="4403725"/>
          <p14:tracePt t="31330" x="7113588" y="4348163"/>
          <p14:tracePt t="31342" x="7140575" y="4283075"/>
          <p14:tracePt t="31353" x="7140575" y="4244975"/>
          <p14:tracePt t="31368" x="7146925" y="4186238"/>
          <p14:tracePt t="31376" x="7158038" y="4168775"/>
          <p14:tracePt t="31388" x="7185025" y="4137025"/>
          <p14:tracePt t="31400" x="7189788" y="4103688"/>
          <p14:tracePt t="31410" x="7216775" y="4071938"/>
          <p14:tracePt t="31422" x="7216775" y="4060825"/>
          <p14:tracePt t="31434" x="7223125" y="4049713"/>
          <p14:tracePt t="31445" x="7234238" y="4043363"/>
          <p14:tracePt t="31456" x="7234238" y="4033838"/>
          <p14:tracePt t="31479" x="7243763" y="4033838"/>
          <p14:tracePt t="31502" x="7243763" y="4027488"/>
          <p14:tracePt t="31628" x="7243763" y="4016375"/>
          <p14:tracePt t="31639" x="7243763" y="4011613"/>
          <p14:tracePt t="31651" x="7243763" y="3989388"/>
          <p14:tracePt t="31662" x="7243763" y="3984625"/>
          <p14:tracePt t="31674" x="7234238" y="3967163"/>
          <p14:tracePt t="31697" x="7223125" y="3957638"/>
          <p14:tracePt t="31708" x="7223125" y="3951288"/>
          <p14:tracePt t="31743" x="7216775" y="3940175"/>
          <p14:tracePt t="31994" x="7216775" y="3929063"/>
          <p14:tracePt t="32006" x="7200900" y="3924300"/>
          <p14:tracePt t="32018" x="7162800" y="3897313"/>
          <p14:tracePt t="32028" x="7081838" y="3863975"/>
          <p14:tracePt t="32040" x="6967538" y="3821113"/>
          <p14:tracePt t="32051" x="6808788" y="3771900"/>
          <p14:tracePt t="32064" x="6434138" y="3668713"/>
          <p14:tracePt t="32074" x="6122988" y="3608388"/>
          <p14:tracePt t="32086" x="5764213" y="3559175"/>
          <p14:tracePt t="32101" x="5383213" y="3516313"/>
          <p14:tracePt t="32109" x="5186363" y="3500438"/>
          <p14:tracePt t="32120" x="4816475" y="3462338"/>
          <p14:tracePt t="32131" x="4479925" y="3444875"/>
          <p14:tracePt t="32143" x="4359275" y="3440113"/>
          <p14:tracePt t="32154" x="4271963" y="3429000"/>
          <p14:tracePt t="32168" x="4213225" y="3417888"/>
          <p14:tracePt t="32177" x="4103688" y="3402013"/>
          <p14:tracePt t="32189" x="4033838" y="3402013"/>
          <p14:tracePt t="32201" x="4000500" y="3395663"/>
          <p14:tracePt t="32212" x="3967163" y="3386138"/>
          <p14:tracePt t="32223" x="3967163" y="3379788"/>
          <p14:tracePt t="32234" x="4033838" y="3357563"/>
          <p14:tracePt t="32246" x="4148138" y="3325813"/>
          <p14:tracePt t="32257" x="4289425" y="3292475"/>
          <p14:tracePt t="32269" x="4386263" y="3265488"/>
          <p14:tracePt t="32280" x="4545013" y="3222625"/>
          <p14:tracePt t="32292" x="4691063" y="3184525"/>
          <p14:tracePt t="32303" x="4751388" y="3173413"/>
          <p14:tracePt t="32318" x="4860925" y="3146425"/>
          <p14:tracePt t="32326" x="4887913" y="3146425"/>
          <p14:tracePt t="32337" x="4964113" y="3128963"/>
          <p14:tracePt t="32351" x="5056188" y="3128963"/>
          <p14:tracePt t="32360" x="5100638" y="3128963"/>
          <p14:tracePt t="32372" x="5132388" y="3128963"/>
          <p14:tracePt t="32384" x="5170488" y="3128963"/>
          <p14:tracePt t="32395" x="5203825" y="3128963"/>
          <p14:tracePt t="32406" x="5246688" y="3140075"/>
          <p14:tracePt t="32418" x="5291138" y="3140075"/>
          <p14:tracePt t="32429" x="5356225" y="3140075"/>
          <p14:tracePt t="32440" x="5414963" y="3128963"/>
          <p14:tracePt t="32452" x="5486400" y="3101975"/>
          <p14:tracePt t="32463" x="5508625" y="3086100"/>
          <p14:tracePt t="32475" x="5529263" y="3081338"/>
          <p14:tracePt t="32486" x="5562600" y="3063875"/>
          <p14:tracePt t="32500" x="5584825" y="3043238"/>
          <p14:tracePt t="32509" x="5595938" y="3036888"/>
          <p14:tracePt t="32521" x="5611813" y="3036888"/>
          <p14:tracePt t="32534" x="5627688" y="3036888"/>
          <p14:tracePt t="32544" x="5638800" y="3036888"/>
          <p14:tracePt t="32555" x="5643563" y="3036888"/>
          <p14:tracePt t="32578" x="5654675" y="3036888"/>
          <p14:tracePt t="32601" x="5665788" y="3036888"/>
          <p14:tracePt t="32612" x="5665788" y="3043238"/>
          <p14:tracePt t="32647" x="5672138" y="3036888"/>
          <p14:tracePt t="32658" x="5672138" y="3021013"/>
          <p14:tracePt t="32669" x="5672138" y="2994025"/>
          <p14:tracePt t="32684" x="5643563" y="2960688"/>
          <p14:tracePt t="32692" x="5611813" y="2933700"/>
          <p14:tracePt t="32704" x="5578475" y="2906713"/>
          <p14:tracePt t="32717" x="5508625" y="2868613"/>
          <p14:tracePt t="32727" x="5448300" y="2830513"/>
          <p14:tracePt t="32738" x="5410200" y="2814638"/>
          <p14:tracePt t="32751" x="5291138" y="2770188"/>
          <p14:tracePt t="32761" x="5203825" y="2754313"/>
          <p14:tracePt t="32772" x="5170488" y="2747963"/>
          <p14:tracePt t="32784" x="5094288" y="2727325"/>
          <p14:tracePt t="32795" x="5040313" y="2727325"/>
          <p14:tracePt t="32807" x="5013325" y="2727325"/>
          <p14:tracePt t="32818" x="4964113" y="2727325"/>
          <p14:tracePt t="32830" x="4899025" y="2727325"/>
          <p14:tracePt t="32841" x="4860925" y="2727325"/>
          <p14:tracePt t="32853" x="4838700" y="2747963"/>
          <p14:tracePt t="32864" x="4795838" y="2770188"/>
          <p14:tracePt t="32875" x="4767263" y="2808288"/>
          <p14:tracePt t="32887" x="4724400" y="2873375"/>
          <p14:tracePt t="32901" x="4719638" y="2900363"/>
          <p14:tracePt t="32910" x="4691063" y="2960688"/>
          <p14:tracePt t="32921" x="4681538" y="3021013"/>
          <p14:tracePt t="32934" x="4675188" y="3081338"/>
          <p14:tracePt t="32944" x="4675188" y="3128963"/>
          <p14:tracePt t="32956" x="4675188" y="3189288"/>
          <p14:tracePt t="32968" x="4702175" y="3276600"/>
          <p14:tracePt t="32978" x="4740275" y="3325813"/>
          <p14:tracePt t="32990" x="4784725" y="3379788"/>
          <p14:tracePt t="33002" x="4860925" y="3444875"/>
          <p14:tracePt t="33013" x="4937125" y="3516313"/>
          <p14:tracePt t="33024" x="5024438" y="3576638"/>
          <p14:tracePt t="33036" x="5100638" y="3641725"/>
          <p14:tracePt t="33047" x="5143500" y="3673475"/>
          <p14:tracePt t="33059" x="5219700" y="3733800"/>
          <p14:tracePt t="33070" x="5280025" y="3771900"/>
          <p14:tracePt t="33084" x="5329238" y="3821113"/>
          <p14:tracePt t="33093" x="5372100" y="3852863"/>
          <p14:tracePt t="33104" x="5410200" y="3870325"/>
          <p14:tracePt t="33117" x="5426075" y="3908425"/>
          <p14:tracePt t="33127" x="5519738" y="3957638"/>
          <p14:tracePt t="33139" x="5578475" y="3989388"/>
          <p14:tracePt t="33151" x="5665788" y="4033838"/>
          <p14:tracePt t="33162" x="5757863" y="4071938"/>
          <p14:tracePt t="33173" x="5862638" y="4087813"/>
          <p14:tracePt t="33184" x="5981700" y="4119563"/>
          <p14:tracePt t="33196" x="6080125" y="4119563"/>
          <p14:tracePt t="33207" x="6210300" y="4119563"/>
          <p14:tracePt t="33219" x="6259513" y="4119563"/>
          <p14:tracePt t="33230" x="6362700" y="4119563"/>
          <p14:tracePt t="33242" x="6465888" y="4110038"/>
          <p14:tracePt t="33253" x="6591300" y="4103688"/>
          <p14:tracePt t="33268" x="6689725" y="4092575"/>
          <p14:tracePt t="33276" x="6721475" y="4092575"/>
          <p14:tracePt t="33287" x="6786563" y="4092575"/>
          <p14:tracePt t="33301" x="6918325" y="4087813"/>
          <p14:tracePt t="33310" x="6967538" y="4076700"/>
          <p14:tracePt t="33322" x="7043738" y="4049713"/>
          <p14:tracePt t="33333" x="7113588" y="4027488"/>
          <p14:tracePt t="33345" x="7205663" y="3984625"/>
          <p14:tracePt t="33356" x="7292975" y="3913188"/>
          <p14:tracePt t="33368" x="7319963" y="3881438"/>
          <p14:tracePt t="33379" x="7369175" y="3814763"/>
          <p14:tracePt t="33390" x="7402513" y="3756025"/>
          <p14:tracePt t="33402" x="7418388" y="3624263"/>
          <p14:tracePt t="33413" x="7418388" y="3565525"/>
          <p14:tracePt t="33425" x="7413625" y="3505200"/>
          <p14:tracePt t="33436" x="7369175" y="3444875"/>
          <p14:tracePt t="33451" x="7299325" y="3379788"/>
          <p14:tracePt t="33459" x="7205663" y="3292475"/>
          <p14:tracePt t="33471" x="7113588" y="3222625"/>
          <p14:tracePt t="33484" x="7010400" y="3146425"/>
          <p14:tracePt t="33493" x="6907213" y="3070225"/>
          <p14:tracePt t="33505" x="6797675" y="2987675"/>
          <p14:tracePt t="33518" x="6689725" y="2928938"/>
          <p14:tracePt t="33528" x="6569075" y="2873375"/>
          <p14:tracePt t="33539" x="6454775" y="2841625"/>
          <p14:tracePt t="33551" x="6346825" y="2824163"/>
          <p14:tracePt t="33562" x="6215063" y="2814638"/>
          <p14:tracePt t="33574" x="6100763" y="2814638"/>
          <p14:tracePt t="33585" x="5959475" y="2814638"/>
          <p14:tracePt t="33597" x="5845175" y="2846388"/>
          <p14:tracePt t="33608" x="5699125" y="2900363"/>
          <p14:tracePt t="33620" x="5567363" y="2960688"/>
          <p14:tracePt t="33631" x="5432425" y="3021013"/>
          <p14:tracePt t="33642" x="5295900" y="3081338"/>
          <p14:tracePt t="33654" x="5170488" y="3146425"/>
          <p14:tracePt t="33668" x="5127625" y="3162300"/>
          <p14:tracePt t="33677" x="5094288" y="3184525"/>
          <p14:tracePt t="33688" x="5051425" y="3205163"/>
          <p14:tracePt t="33701" x="5006975" y="3233738"/>
          <p14:tracePt t="33711" x="4964113" y="3265488"/>
          <p14:tracePt t="33722" x="4957763" y="3281363"/>
          <p14:tracePt t="33734" x="4957763" y="3319463"/>
          <p14:tracePt t="33745" x="4957763" y="3336925"/>
          <p14:tracePt t="33757" x="4975225" y="3357563"/>
          <p14:tracePt t="33768" x="4991100" y="3379788"/>
          <p14:tracePt t="33780" x="5006975" y="3402013"/>
          <p14:tracePt t="33791" x="5013325" y="3413125"/>
          <p14:tracePt t="33802" x="5033963" y="3417888"/>
          <p14:tracePt t="33814" x="5040313" y="3417888"/>
          <p14:tracePt t="33837" x="5051425" y="3417888"/>
          <p14:tracePt t="34272" x="5051425" y="3455988"/>
          <p14:tracePt t="34284" x="5067300" y="3500438"/>
          <p14:tracePt t="34295" x="5094288" y="3559175"/>
          <p14:tracePt t="34306" x="5116513" y="3624263"/>
          <p14:tracePt t="34318" x="5143500" y="3695700"/>
          <p14:tracePt t="34329" x="5170488" y="3776663"/>
          <p14:tracePt t="34340" x="5219700" y="3924300"/>
          <p14:tracePt t="34352" x="5235575" y="3984625"/>
          <p14:tracePt t="34363" x="5246688" y="4027488"/>
          <p14:tracePt t="34375" x="5280025" y="4092575"/>
          <p14:tracePt t="34386" x="5280025" y="4137025"/>
          <p14:tracePt t="34400" x="5280025" y="4179888"/>
          <p14:tracePt t="34409" x="5280025" y="4195763"/>
          <p14:tracePt t="34420" x="5280025" y="4213225"/>
          <p14:tracePt t="34434" x="5280025" y="4224338"/>
          <p14:tracePt t="34443" x="5291138" y="4224338"/>
          <p14:tracePt t="34569" x="5307013" y="4224338"/>
          <p14:tracePt t="34584" x="5311775" y="4224338"/>
          <p14:tracePt t="34592" x="5349875" y="4213225"/>
          <p14:tracePt t="34604" x="5372100" y="4213225"/>
          <p14:tracePt t="34618" x="5410200" y="4213225"/>
          <p14:tracePt t="34626" x="5432425" y="4213225"/>
          <p14:tracePt t="34638" x="5470525" y="4229100"/>
          <p14:tracePt t="34651" x="5508625" y="4256088"/>
          <p14:tracePt t="34661" x="5551488" y="4300538"/>
          <p14:tracePt t="34672" x="5567363" y="4327525"/>
          <p14:tracePt t="34684" x="5595938" y="4359275"/>
          <p14:tracePt t="34695" x="5605463" y="4376738"/>
          <p14:tracePt t="34707" x="5611813" y="4392613"/>
          <p14:tracePt t="34718" x="5611813" y="4408488"/>
          <p14:tracePt t="34730" x="5611813" y="4419600"/>
          <p14:tracePt t="34752" x="5611813" y="4424363"/>
          <p14:tracePt t="34901" x="5605463" y="4424363"/>
          <p14:tracePt t="34913" x="5595938" y="4424363"/>
          <p14:tracePt t="34924" x="5578475" y="4419600"/>
          <p14:tracePt t="34936" x="5562600" y="4403725"/>
          <p14:tracePt t="34947" x="5535613" y="4386263"/>
          <p14:tracePt t="34958" x="5519738" y="4376738"/>
          <p14:tracePt t="34970" x="5491163" y="4365625"/>
          <p14:tracePt t="34981" x="5470525" y="4348163"/>
          <p14:tracePt t="34993" x="5448300" y="4343400"/>
          <p14:tracePt t="35004" x="5432425" y="4343400"/>
          <p14:tracePt t="35018" x="5426075" y="4343400"/>
          <p14:tracePt t="35027" x="5387975" y="4343400"/>
          <p14:tracePt t="35039" x="5372100" y="4343400"/>
          <p14:tracePt t="35051" x="5356225" y="4343400"/>
          <p14:tracePt t="35061" x="5338763" y="4348163"/>
          <p14:tracePt t="35073" x="5322888" y="4376738"/>
          <p14:tracePt t="35084" x="5307013" y="4403725"/>
          <p14:tracePt t="35096" x="5295900" y="4435475"/>
          <p14:tracePt t="35107" x="5273675" y="4468813"/>
          <p14:tracePt t="35119" x="5246688" y="4529138"/>
          <p14:tracePt t="35130" x="5219700" y="4598988"/>
          <p14:tracePt t="35142" x="5192713" y="4708525"/>
          <p14:tracePt t="35153" x="5186363" y="4784725"/>
          <p14:tracePt t="35164" x="5170488" y="4872038"/>
          <p14:tracePt t="35176" x="5170488" y="4964113"/>
          <p14:tracePt t="35187" x="5170488" y="5072063"/>
          <p14:tracePt t="35201" x="5170488" y="5203825"/>
          <p14:tracePt t="35210" x="5170488" y="5322888"/>
          <p14:tracePt t="35222" x="5170488" y="5448300"/>
          <p14:tracePt t="35233" x="5186363" y="5491163"/>
          <p14:tracePt t="35245" x="5219700" y="5605463"/>
          <p14:tracePt t="35256" x="5246688" y="5688013"/>
          <p14:tracePt t="35268" x="5280025" y="5757863"/>
          <p14:tracePt t="35279" x="5311775" y="5807075"/>
          <p14:tracePt t="35290" x="5399088" y="5883275"/>
          <p14:tracePt t="35302" x="5432425" y="5900738"/>
          <p14:tracePt t="35313" x="5502275" y="5910263"/>
          <p14:tracePt t="35325" x="5562600" y="5910263"/>
          <p14:tracePt t="35336" x="5654675" y="5910263"/>
          <p14:tracePt t="35351" x="5699125" y="5910263"/>
          <p14:tracePt t="35359" x="5775325" y="5900738"/>
          <p14:tracePt t="35370" x="5824538" y="5894388"/>
          <p14:tracePt t="35384" x="5851525" y="5883275"/>
          <p14:tracePt t="35393" x="5883275" y="5878513"/>
          <p14:tracePt t="35405" x="5921375" y="5867400"/>
          <p14:tracePt t="35417" x="5938838" y="5867400"/>
          <p14:tracePt t="35439" x="5943600" y="5862638"/>
          <p14:tracePt t="35462" x="5954713" y="5862638"/>
          <p14:tracePt t="38341" x="5943600" y="5862638"/>
          <p14:tracePt t="38364" x="5938838" y="5862638"/>
          <p14:tracePt t="38467" x="5927725" y="5862638"/>
          <p14:tracePt t="38616" x="5921375" y="5862638"/>
          <p14:tracePt t="39188" x="5910263" y="5862638"/>
          <p14:tracePt t="39200" x="5883275" y="5862638"/>
          <p14:tracePt t="39211" x="5851525" y="5862638"/>
          <p14:tracePt t="39222" x="5807075" y="5862638"/>
          <p14:tracePt t="39234" x="5757863" y="5867400"/>
          <p14:tracePt t="39245" x="5699125" y="5878513"/>
          <p14:tracePt t="39257" x="5595938" y="5894388"/>
          <p14:tracePt t="39268" x="5383213" y="5927725"/>
          <p14:tracePt t="39279" x="5307013" y="5938838"/>
          <p14:tracePt t="39291" x="5154613" y="5970588"/>
          <p14:tracePt t="39302" x="4887913" y="6030913"/>
          <p14:tracePt t="39314" x="4800600" y="6046788"/>
          <p14:tracePt t="39325" x="4648200" y="6091238"/>
          <p14:tracePt t="39337" x="4522788" y="6122988"/>
          <p14:tracePt t="39351" x="4462463" y="6138863"/>
          <p14:tracePt t="39360" x="4256088" y="6210300"/>
          <p14:tracePt t="39371" x="4137025" y="6253163"/>
          <p14:tracePt t="39384" x="4027488" y="6297613"/>
          <p14:tracePt t="39394" x="3913188" y="6335713"/>
          <p14:tracePt t="39406" x="3787775" y="6389688"/>
          <p14:tracePt t="39417" x="3668713" y="6434138"/>
          <p14:tracePt t="39428" x="3548063" y="6472238"/>
          <p14:tracePt t="39440" x="3440113" y="6499225"/>
          <p14:tracePt t="39451" x="3276600" y="6526213"/>
          <p14:tracePt t="39463" x="3124200" y="6542088"/>
          <p14:tracePt t="39474" x="2960688" y="6557963"/>
          <p14:tracePt t="39486" x="2814638" y="6557963"/>
          <p14:tracePt t="39497" x="2644775" y="6557963"/>
          <p14:tracePt t="39508" x="2481263" y="6569075"/>
          <p14:tracePt t="39520" x="2346325" y="6569075"/>
          <p14:tracePt t="39531" x="2214563" y="6575425"/>
          <p14:tracePt t="39543" x="2090738" y="6591300"/>
          <p14:tracePt t="39554" x="2057400" y="6602413"/>
          <p14:tracePt t="39567" x="1981200" y="6613525"/>
          <p14:tracePt t="39577" x="1900238" y="6618288"/>
          <p14:tracePt t="39589" x="1851025" y="6634163"/>
          <p14:tracePt t="39600" x="1833563" y="6634163"/>
          <p14:tracePt t="39611" x="1790700" y="6645275"/>
          <p14:tracePt t="39623" x="1757363" y="6662738"/>
          <p14:tracePt t="39634" x="1730375" y="6662738"/>
          <p14:tracePt t="39646" x="1714500" y="6672263"/>
          <p14:tracePt t="39657" x="1698625" y="6672263"/>
          <p14:tracePt t="39669" x="1687513" y="6672263"/>
          <p14:tracePt t="39875" x="1665288" y="6678613"/>
          <p14:tracePt t="39886" x="1643063" y="6705600"/>
          <p14:tracePt t="39901" x="1611313" y="6710363"/>
          <p14:tracePt t="39909" x="1595438" y="6738938"/>
          <p14:tracePt t="39920" x="1566863" y="6754813"/>
          <p14:tracePt t="39934" x="1546225" y="6781800"/>
          <p14:tracePt t="39943" x="1519238" y="6808788"/>
          <p14:tracePt t="39955" x="1501775" y="6824663"/>
          <p14:tracePt t="39968" x="1458913" y="6846888"/>
          <p14:tracePt t="41637" x="1981200" y="6629400"/>
          <p14:tracePt t="41651" x="3036888" y="5927725"/>
          <p14:tracePt t="41661" x="4011613" y="5295900"/>
          <p14:tracePt t="41672" x="5040313" y="4614863"/>
          <p14:tracePt t="41684" x="5562600" y="4300538"/>
          <p14:tracePt t="41694" x="5981700" y="4087813"/>
          <p14:tracePt t="41706" x="6270625" y="3929063"/>
          <p14:tracePt t="41717" x="6438900" y="3848100"/>
          <p14:tracePt t="41729" x="6530975" y="3805238"/>
          <p14:tracePt t="41740" x="6748463" y="3717925"/>
          <p14:tracePt t="41752" x="6945313" y="3635375"/>
          <p14:tracePt t="41763" x="6961188" y="3635375"/>
          <p14:tracePt t="42118" x="6961188" y="3657600"/>
          <p14:tracePt t="42129" x="6967538" y="3684588"/>
          <p14:tracePt t="42141" x="6977063" y="3711575"/>
          <p14:tracePt t="42152" x="6977063" y="3733800"/>
          <p14:tracePt t="42164" x="6977063" y="3756025"/>
          <p14:tracePt t="42175" x="6977063" y="3776663"/>
          <p14:tracePt t="42187" x="6977063" y="3794125"/>
          <p14:tracePt t="42201" x="6977063" y="3814763"/>
          <p14:tracePt t="42209" x="6977063" y="3821113"/>
          <p14:tracePt t="42232" x="6977063" y="3832225"/>
          <p14:tracePt t="42244" x="6977063" y="3836988"/>
          <p14:tracePt t="42255" x="6977063" y="3848100"/>
          <p14:tracePt t="42267" x="6988175" y="3852863"/>
          <p14:tracePt t="42290" x="6994525" y="3863975"/>
          <p14:tracePt t="42301" x="7005638" y="3870325"/>
          <p14:tracePt t="42312" x="7010400" y="3881438"/>
          <p14:tracePt t="42323" x="7021513" y="3897313"/>
          <p14:tracePt t="42347" x="7026275" y="3908425"/>
          <p14:tracePt t="42358" x="7026275" y="3913188"/>
          <p14:tracePt t="42383" x="7037388" y="3913188"/>
          <p14:tracePt t="42393" x="7037388" y="3924300"/>
          <p14:tracePt t="42426" x="7037388" y="3929063"/>
          <p14:tracePt t="43297" x="7037388" y="3924300"/>
          <p14:tracePt t="43308" x="7037388" y="3870325"/>
          <p14:tracePt t="43320" x="7043738" y="3821113"/>
          <p14:tracePt t="43334" x="7064375" y="3717925"/>
          <p14:tracePt t="43342" x="7097713" y="3521075"/>
          <p14:tracePt t="43354" x="7113588" y="3417888"/>
          <p14:tracePt t="43367" x="7129463" y="3260725"/>
          <p14:tracePt t="43377" x="7140575" y="3097213"/>
          <p14:tracePt t="43388" x="7140575" y="3043238"/>
          <p14:tracePt t="43403" x="7140575" y="2933700"/>
          <p14:tracePt t="43411" x="7140575" y="2906713"/>
          <p14:tracePt t="43423" x="7140575" y="2846388"/>
          <p14:tracePt t="43434" x="7140575" y="2814638"/>
          <p14:tracePt t="43445" x="7140575" y="2786063"/>
          <p14:tracePt t="43457" x="7140575" y="2770188"/>
          <p14:tracePt t="43468" x="7140575" y="2765425"/>
          <p14:tracePt t="43491" x="7140575" y="2754313"/>
          <p14:tracePt t="43606" x="7129463" y="2754313"/>
          <p14:tracePt t="43629" x="7124700" y="2738438"/>
          <p14:tracePt t="43640" x="7124700" y="2720975"/>
          <p14:tracePt t="43651" x="7113588" y="2693988"/>
          <p14:tracePt t="43663" x="7102475" y="2662238"/>
          <p14:tracePt t="43674" x="7102475" y="2644775"/>
          <p14:tracePt t="43686" x="7097713" y="2613025"/>
          <p14:tracePt t="43697" x="7086600" y="2590800"/>
          <p14:tracePt t="43709" x="7081838" y="2568575"/>
          <p14:tracePt t="43720" x="7070725" y="2541588"/>
          <p14:tracePt t="43734" x="7070725" y="2525713"/>
          <p14:tracePt t="43743" x="7064375" y="2509838"/>
          <p14:tracePt t="43766" x="7064375" y="2498725"/>
          <p14:tracePt t="43789" x="7064375" y="2492375"/>
          <p14:tracePt t="43823" x="7064375" y="2514600"/>
          <p14:tracePt t="43835" x="7064375" y="2557463"/>
          <p14:tracePt t="43846" x="7064375" y="2633663"/>
          <p14:tracePt t="43857" x="7070725" y="2720975"/>
          <p14:tracePt t="43869" x="7081838" y="2906713"/>
          <p14:tracePt t="43880" x="7081838" y="3005138"/>
          <p14:tracePt t="43892" x="7081838" y="3146425"/>
          <p14:tracePt t="43903" x="7086600" y="3222625"/>
          <p14:tracePt t="43918" x="7086600" y="3336925"/>
          <p14:tracePt t="43925" x="7102475" y="3440113"/>
          <p14:tracePt t="43938" x="7102475" y="3471863"/>
          <p14:tracePt t="43951" x="7102475" y="3538538"/>
          <p14:tracePt t="43960" x="7102475" y="3635375"/>
          <p14:tracePt t="43972" x="7102475" y="3684588"/>
          <p14:tracePt t="43984" x="7102475" y="3717925"/>
          <p14:tracePt t="43995" x="7102475" y="3756025"/>
          <p14:tracePt t="44006" x="7097713" y="3760788"/>
          <p14:tracePt t="44019" x="7097713" y="3776663"/>
          <p14:tracePt t="44028" x="7086600" y="3794125"/>
          <p14:tracePt t="44041" x="7086600" y="3805238"/>
          <p14:tracePt t="44052" x="7086600" y="3814763"/>
          <p14:tracePt t="44063" x="7086600" y="3821113"/>
          <p14:tracePt t="44075" x="7086600" y="3832225"/>
          <p14:tracePt t="44086" x="7086600" y="3836988"/>
          <p14:tracePt t="44101" x="7086600" y="3848100"/>
          <p14:tracePt t="44109" x="7086600" y="3852863"/>
          <p14:tracePt t="44121" x="7086600" y="3870325"/>
          <p14:tracePt t="44133" x="7086600" y="3881438"/>
          <p14:tracePt t="44144" x="7086600" y="3908425"/>
          <p14:tracePt t="44155" x="7086600" y="3929063"/>
          <p14:tracePt t="44168" x="7086600" y="3951288"/>
          <p14:tracePt t="44178" x="7086600" y="3967163"/>
          <p14:tracePt t="44189" x="7086600" y="3984625"/>
          <p14:tracePt t="44201" x="7086600" y="4000500"/>
          <p14:tracePt t="44224" x="7097713" y="4016375"/>
          <p14:tracePt t="44268" x="7097713" y="4027488"/>
          <p14:tracePt t="44407" x="7097713" y="4016375"/>
          <p14:tracePt t="44870" x="7097713" y="3967163"/>
          <p14:tracePt t="44879" x="7097713" y="3836988"/>
          <p14:tracePt t="44888" x="7097713" y="3794125"/>
          <p14:tracePt t="44901" x="7097713" y="3673475"/>
          <p14:tracePt t="44910" x="7097713" y="3581400"/>
          <p14:tracePt t="44922" x="7097713" y="3500438"/>
          <p14:tracePt t="44934" x="7097713" y="3395663"/>
          <p14:tracePt t="44945" x="7097713" y="3292475"/>
          <p14:tracePt t="44956" x="7097713" y="3184525"/>
          <p14:tracePt t="44968" x="7097713" y="3124200"/>
          <p14:tracePt t="44979" x="7097713" y="3021013"/>
          <p14:tracePt t="44991" x="7097713" y="2928938"/>
          <p14:tracePt t="45002" x="7097713" y="2846388"/>
          <p14:tracePt t="45013" x="7097713" y="2781300"/>
          <p14:tracePt t="45026" x="7097713" y="2765425"/>
          <p14:tracePt t="45036" x="7097713" y="2720975"/>
          <p14:tracePt t="45051" x="7097713" y="2689225"/>
          <p14:tracePt t="45058" x="7097713" y="2671763"/>
          <p14:tracePt t="45071" x="7097713" y="2644775"/>
          <p14:tracePt t="45083" x="7097713" y="2633663"/>
          <p14:tracePt t="45093" x="7097713" y="2628900"/>
          <p14:tracePt t="45105" x="7097713" y="2617788"/>
          <p14:tracePt t="45117" x="7097713" y="2613025"/>
          <p14:tracePt t="45128" x="7097713" y="2601913"/>
          <p14:tracePt t="45151" x="7097713" y="2590800"/>
          <p14:tracePt t="45162" x="7097713" y="2586038"/>
          <p14:tracePt t="45174" x="7086600" y="2574925"/>
          <p14:tracePt t="45185" x="7081838" y="2557463"/>
          <p14:tracePt t="45196" x="7070725" y="2541588"/>
          <p14:tracePt t="45208" x="7064375" y="2530475"/>
          <p14:tracePt t="45219" x="7053263" y="2525713"/>
          <p14:tracePt t="45234" x="7043738" y="2514600"/>
          <p14:tracePt t="45242" x="7043738" y="2509838"/>
          <p14:tracePt t="45254" x="7037388" y="2498725"/>
          <p14:tracePt t="45277" x="7026275" y="2498725"/>
          <p14:tracePt t="46158" x="7026275" y="2514600"/>
          <p14:tracePt t="46169" x="7037388" y="2541588"/>
          <p14:tracePt t="46184" x="7043738" y="2586038"/>
          <p14:tracePt t="46192" x="7053263" y="2651125"/>
          <p14:tracePt t="46204" x="7064375" y="2747963"/>
          <p14:tracePt t="46217" x="7081838" y="2944813"/>
          <p14:tracePt t="46226" x="7081838" y="3081338"/>
          <p14:tracePt t="46238" x="7081838" y="3260725"/>
          <p14:tracePt t="46251" x="7081838" y="3444875"/>
          <p14:tracePt t="46260" x="7086600" y="3559175"/>
          <p14:tracePt t="46272" x="7124700" y="3756025"/>
          <p14:tracePt t="46284" x="7146925" y="3940175"/>
          <p14:tracePt t="46295" x="7162800" y="4000500"/>
          <p14:tracePt t="46307" x="7173913" y="4033838"/>
          <p14:tracePt t="46318" x="7189788" y="4110038"/>
          <p14:tracePt t="46329" x="7200900" y="4168775"/>
          <p14:tracePt t="46341" x="7205663" y="4195763"/>
          <p14:tracePt t="46352" x="7205663" y="4224338"/>
          <p14:tracePt t="46364" x="7205663" y="4229100"/>
          <p14:tracePt t="46375" x="7205663" y="4240213"/>
          <p14:tracePt t="46501" x="7205663" y="4229100"/>
          <p14:tracePt t="46524" x="7205663" y="4224338"/>
          <p14:tracePt t="46535" x="7205663" y="4206875"/>
          <p14:tracePt t="46547" x="7205663" y="4195763"/>
          <p14:tracePt t="46558" x="7200900" y="4152900"/>
          <p14:tracePt t="46570" x="7200900" y="4148138"/>
          <p14:tracePt t="46584" x="7189788" y="4103688"/>
          <p14:tracePt t="46593" x="7189788" y="4076700"/>
          <p14:tracePt t="46604" x="7189788" y="4060825"/>
          <p14:tracePt t="46617" x="7185025" y="4043363"/>
          <p14:tracePt t="46627" x="7185025" y="4027488"/>
          <p14:tracePt t="46638" x="7185025" y="4016375"/>
          <p14:tracePt t="46673" x="7185025" y="4011613"/>
          <p14:tracePt t="47405" x="7162800" y="4000500"/>
          <p14:tracePt t="47418" x="7158038" y="3989388"/>
          <p14:tracePt t="47428" x="7146925" y="3984625"/>
          <p14:tracePt t="47440" x="7140575" y="3973513"/>
          <p14:tracePt t="47451" x="7124700" y="3967163"/>
          <p14:tracePt t="47462" x="7113588" y="3967163"/>
          <p14:tracePt t="47474" x="7113588" y="3957638"/>
          <p14:tracePt t="47485" x="7102475" y="3957638"/>
          <p14:tracePt t="47496" x="7097713" y="3957638"/>
          <p14:tracePt t="47508" x="7086600" y="3957638"/>
          <p14:tracePt t="47520" x="7081838" y="3957638"/>
          <p14:tracePt t="47543" x="7064375" y="3957638"/>
          <p14:tracePt t="47554" x="7053263" y="3967163"/>
          <p14:tracePt t="47567" x="7043738" y="3967163"/>
          <p14:tracePt t="47577" x="7037388" y="3973513"/>
          <p14:tracePt t="47588" x="7037388" y="3984625"/>
          <p14:tracePt t="47601" x="7026275" y="3984625"/>
          <p14:tracePt t="47611" x="7021513" y="3984625"/>
          <p14:tracePt t="47623" x="7021513" y="3989388"/>
          <p14:tracePt t="47726" x="7037388" y="3989388"/>
          <p14:tracePt t="47737" x="7113588" y="3984625"/>
          <p14:tracePt t="47751" x="7162800" y="3973513"/>
          <p14:tracePt t="47760" x="7281863" y="3973513"/>
          <p14:tracePt t="47771" x="7402513" y="3973513"/>
          <p14:tracePt t="47783" x="7521575" y="3967163"/>
          <p14:tracePt t="47794" x="7577138" y="3967163"/>
          <p14:tracePt t="47806" x="7597775" y="3967163"/>
          <p14:tracePt t="47817" x="7658100" y="3967163"/>
          <p14:tracePt t="47829" x="7696200" y="3967163"/>
          <p14:tracePt t="47839" x="7729538" y="3957638"/>
          <p14:tracePt t="47863" x="7729538" y="3951288"/>
          <p14:tracePt t="47874" x="7696200" y="3929063"/>
          <p14:tracePt t="47886" x="7669213" y="3924300"/>
          <p14:tracePt t="47897" x="7642225" y="3913188"/>
          <p14:tracePt t="47909" x="7615238" y="3897313"/>
          <p14:tracePt t="47920" x="7581900" y="3890963"/>
          <p14:tracePt t="47933" x="7577138" y="3890963"/>
          <p14:tracePt t="47943" x="7559675" y="3890963"/>
          <p14:tracePt t="47955" x="7539038" y="3890963"/>
          <p14:tracePt t="47968" x="7532688" y="3890963"/>
          <p14:tracePt t="47977" x="7516813" y="3890963"/>
          <p14:tracePt t="47989" x="7505700" y="3890963"/>
          <p14:tracePt t="48001" x="7500938" y="3897313"/>
          <p14:tracePt t="48012" x="7478713" y="3913188"/>
          <p14:tracePt t="48023" x="7472363" y="3929063"/>
          <p14:tracePt t="48035" x="7462838" y="3940175"/>
          <p14:tracePt t="48046" x="7445375" y="3951288"/>
          <p14:tracePt t="48058" x="7445375" y="3957638"/>
          <p14:tracePt t="48069" x="7440613" y="3957638"/>
          <p14:tracePt t="48080" x="7440613" y="3967163"/>
          <p14:tracePt t="48103" x="7440613" y="3929063"/>
          <p14:tracePt t="48117" x="7445375" y="3897313"/>
          <p14:tracePt t="48126" x="7456488" y="3870325"/>
          <p14:tracePt t="48137" x="7472363" y="3771900"/>
          <p14:tracePt t="48151" x="7472363" y="3744913"/>
          <p14:tracePt t="48161" x="7456488" y="3695700"/>
          <p14:tracePt t="48172" x="7413625" y="3657600"/>
          <p14:tracePt t="48184" x="7292975" y="3608388"/>
          <p14:tracePt t="48195" x="7216775" y="3608388"/>
          <p14:tracePt t="48205" x="7097713" y="3608388"/>
          <p14:tracePt t="48218" x="6967538" y="3608388"/>
          <p14:tracePt t="48229" x="6858000" y="3624263"/>
          <p14:tracePt t="48240" x="6815138" y="3641725"/>
          <p14:tracePt t="48252" x="6748463" y="3673475"/>
          <p14:tracePt t="48264" x="6710363" y="3700463"/>
          <p14:tracePt t="48275" x="6672263" y="3733800"/>
          <p14:tracePt t="48286" x="6634163" y="3821113"/>
          <p14:tracePt t="48301" x="6634163" y="3863975"/>
          <p14:tracePt t="48309" x="6662738" y="3913188"/>
          <p14:tracePt t="48321" x="6705600" y="3957638"/>
          <p14:tracePt t="48334" x="6781800" y="4011613"/>
          <p14:tracePt t="48343" x="6884988" y="4049713"/>
          <p14:tracePt t="48355" x="6988175" y="4087813"/>
          <p14:tracePt t="48367" x="7102475" y="4092575"/>
          <p14:tracePt t="48378" x="7162800" y="4092575"/>
          <p14:tracePt t="48389" x="7265988" y="4092575"/>
          <p14:tracePt t="48401" x="7292975" y="4092575"/>
          <p14:tracePt t="48412" x="7342188" y="4092575"/>
          <p14:tracePt t="48424" x="7369175" y="4087813"/>
          <p14:tracePt t="48435" x="7413625" y="4060825"/>
          <p14:tracePt t="48446" x="7413625" y="4049713"/>
          <p14:tracePt t="48458" x="7396163" y="4043363"/>
          <p14:tracePt t="48470" x="7369175" y="4027488"/>
          <p14:tracePt t="48484" x="7337425" y="4016375"/>
          <p14:tracePt t="48492" x="7326313" y="4011613"/>
          <p14:tracePt t="48504" x="7310438" y="4000500"/>
          <p14:tracePt t="48517" x="7281863" y="3989388"/>
          <p14:tracePt t="48526" x="7277100" y="3989388"/>
          <p14:tracePt t="48537" x="7265988" y="3984625"/>
          <p14:tracePt t="48687" x="7250113" y="3984625"/>
          <p14:tracePt t="48701" x="7189788" y="4016375"/>
          <p14:tracePt t="48710" x="7158038" y="4043363"/>
          <p14:tracePt t="48721" x="7097713" y="4087813"/>
          <p14:tracePt t="48734" x="7005638" y="4148138"/>
          <p14:tracePt t="48744" x="6891338" y="4206875"/>
          <p14:tracePt t="48756" x="6831013" y="4244975"/>
          <p14:tracePt t="48767" x="6748463" y="4289425"/>
          <p14:tracePt t="48779" x="6710363" y="4305300"/>
          <p14:tracePt t="48789" x="6678613" y="4316413"/>
          <p14:tracePt t="48801" x="6645275" y="4343400"/>
          <p14:tracePt t="48813" x="6618288" y="4348163"/>
          <p14:tracePt t="48824" x="6602413" y="4365625"/>
          <p14:tracePt t="48836" x="6569075" y="4386263"/>
          <p14:tracePt t="48847" x="6553200" y="4392613"/>
          <p14:tracePt t="48859" x="6526213" y="4403725"/>
          <p14:tracePt t="48870" x="6492875" y="4419600"/>
          <p14:tracePt t="48884" x="6454775" y="4435475"/>
          <p14:tracePt t="48892" x="6423025" y="4452938"/>
          <p14:tracePt t="48904" x="6405563" y="4452938"/>
          <p14:tracePt t="48917" x="6357938" y="4468813"/>
          <p14:tracePt t="48927" x="6329363" y="4479925"/>
          <p14:tracePt t="48939" x="6313488" y="4479925"/>
          <p14:tracePt t="48950" x="6275388" y="4468813"/>
          <p14:tracePt t="48962" x="6226175" y="4468813"/>
          <p14:tracePt t="48973" x="6183313" y="4468813"/>
          <p14:tracePt t="48985" x="6138863" y="4468813"/>
          <p14:tracePt t="48995" x="6100763" y="4468813"/>
          <p14:tracePt t="49006" x="6046788" y="4468813"/>
          <p14:tracePt t="49019" x="6003925" y="4468813"/>
          <p14:tracePt t="49030" x="5959475" y="4468813"/>
          <p14:tracePt t="49042" x="5943600" y="4468813"/>
          <p14:tracePt t="49053" x="5921375" y="4468813"/>
          <p14:tracePt t="49068" x="5900738" y="4468813"/>
          <p14:tracePt t="49076" x="5883275" y="4468813"/>
          <p14:tracePt t="49099" x="5878513" y="4468813"/>
          <p14:tracePt t="49122" x="5878513" y="4479925"/>
          <p14:tracePt t="49134" x="5894388" y="4484688"/>
          <p14:tracePt t="49145" x="5921375" y="4495800"/>
          <p14:tracePt t="49156" x="5959475" y="4500563"/>
          <p14:tracePt t="49168" x="6003925" y="4511675"/>
          <p14:tracePt t="49179" x="6138863" y="4522788"/>
          <p14:tracePt t="49191" x="6297613" y="4522788"/>
          <p14:tracePt t="49202" x="6510338" y="4522788"/>
          <p14:tracePt t="49214" x="6873875" y="4522788"/>
          <p14:tracePt t="49224" x="7162800" y="4500563"/>
          <p14:tracePt t="49236" x="7310438" y="4500563"/>
          <p14:tracePt t="49251" x="7429500" y="4500563"/>
          <p14:tracePt t="49259" x="7539038" y="4495800"/>
          <p14:tracePt t="49271" x="7608888" y="4495800"/>
          <p14:tracePt t="49284" x="7734300" y="4495800"/>
          <p14:tracePt t="49294" x="7815263" y="4495800"/>
          <p14:tracePt t="49305" x="7848600" y="4495800"/>
          <p14:tracePt t="49317" x="7870825" y="4495800"/>
          <p14:tracePt t="49328" x="7891463" y="4495800"/>
          <p14:tracePt t="49351" x="7881938" y="4495800"/>
          <p14:tracePt t="49362" x="7870825" y="4495800"/>
          <p14:tracePt t="49373" x="7864475" y="4495800"/>
          <p14:tracePt t="49385" x="7853363" y="4495800"/>
          <p14:tracePt t="49397" x="7837488" y="4495800"/>
          <p14:tracePt t="50427" x="7832725" y="4495800"/>
          <p14:tracePt t="50438" x="7821613" y="4495800"/>
          <p14:tracePt t="50451" x="7788275" y="4495800"/>
          <p14:tracePt t="50461" x="7734300" y="4495800"/>
          <p14:tracePt t="50472" x="7624763" y="4529138"/>
          <p14:tracePt t="50484" x="7380288" y="4598988"/>
          <p14:tracePt t="50495" x="7129463" y="4664075"/>
          <p14:tracePt t="50507" x="6770688" y="4757738"/>
          <p14:tracePt t="50518" x="6423025" y="4876800"/>
          <p14:tracePt t="50530" x="5938838" y="5033963"/>
          <p14:tracePt t="50540" x="5399088" y="5186363"/>
          <p14:tracePt t="50552" x="4811713" y="5383213"/>
          <p14:tracePt t="50564" x="4256088" y="5562600"/>
          <p14:tracePt t="50575" x="3733800" y="5757863"/>
          <p14:tracePt t="50587" x="3576638" y="5818188"/>
          <p14:tracePt t="50601" x="3429000" y="5883275"/>
          <p14:tracePt t="50609" x="3113088" y="5986463"/>
          <p14:tracePt t="50827" x="3036888" y="6015038"/>
          <p14:tracePt t="50839" x="2933700" y="6062663"/>
          <p14:tracePt t="50851" x="2808288" y="6118225"/>
          <p14:tracePt t="50861" x="2678113" y="6167438"/>
          <p14:tracePt t="50872" x="2557463" y="6226175"/>
          <p14:tracePt t="50884" x="2433638" y="6297613"/>
          <p14:tracePt t="50896" x="2286000" y="6373813"/>
          <p14:tracePt t="50907" x="2079625" y="6499225"/>
          <p14:tracePt t="50919" x="1997075" y="6557963"/>
          <p14:tracePt t="50930" x="1806575" y="6689725"/>
          <p14:tracePt t="50942" x="1741488" y="6738938"/>
          <p14:tracePt t="50953" x="1627188" y="6824663"/>
          <p14:tracePt t="50967" x="1604963" y="684688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2920" y="2057400"/>
            <a:ext cx="11536680" cy="3810000"/>
          </a:xfrm>
        </p:spPr>
        <p:txBody>
          <a:bodyPr>
            <a:noAutofit/>
          </a:bodyPr>
          <a:lstStyle/>
          <a:p>
            <a:pPr>
              <a:buFont typeface="Arial" charset="0"/>
              <a:buChar char="•"/>
            </a:pPr>
            <a:r>
              <a:rPr lang="en-US" sz="3200" dirty="0">
                <a:latin typeface="Times New Roman" panose="02020603050405020304" pitchFamily="18" charset="0"/>
                <a:ea typeface="Bookman Old Style" charset="0"/>
                <a:cs typeface="Times New Roman" panose="02020603050405020304" pitchFamily="18" charset="0"/>
              </a:rPr>
              <a:t>You represent patentee.</a:t>
            </a:r>
          </a:p>
          <a:p>
            <a:pPr>
              <a:buFont typeface="Arial" charset="0"/>
              <a:buChar char="•"/>
            </a:pPr>
            <a:r>
              <a:rPr lang="en-US" sz="3200" dirty="0">
                <a:latin typeface="Times New Roman" panose="02020603050405020304" pitchFamily="18" charset="0"/>
                <a:ea typeface="Bookman Old Style" charset="0"/>
                <a:cs typeface="Times New Roman" panose="02020603050405020304" pitchFamily="18" charset="0"/>
              </a:rPr>
              <a:t>In due diligence, you identify five potential infringers.</a:t>
            </a:r>
          </a:p>
          <a:p>
            <a:pPr>
              <a:buFont typeface="Arial" charset="0"/>
              <a:buChar char="•"/>
            </a:pPr>
            <a:r>
              <a:rPr lang="en-US" sz="3200" dirty="0">
                <a:latin typeface="Times New Roman" panose="02020603050405020304" pitchFamily="18" charset="0"/>
                <a:ea typeface="Bookman Old Style" charset="0"/>
                <a:cs typeface="Times New Roman" panose="02020603050405020304" pitchFamily="18" charset="0"/>
              </a:rPr>
              <a:t>One is a client.</a:t>
            </a:r>
          </a:p>
          <a:p>
            <a:pPr>
              <a:buFont typeface="Arial" charset="0"/>
              <a:buChar char="•"/>
            </a:pPr>
            <a:r>
              <a:rPr lang="en-US" sz="3200" dirty="0">
                <a:latin typeface="Times New Roman" panose="02020603050405020304" pitchFamily="18" charset="0"/>
                <a:ea typeface="Bookman Old Style" charset="0"/>
                <a:cs typeface="Times New Roman" panose="02020603050405020304" pitchFamily="18" charset="0"/>
              </a:rPr>
              <a:t>Can you represent the patentee against the other four when you’re assembling the facts and arguments another firm may use your client?</a:t>
            </a:r>
          </a:p>
          <a:p>
            <a:pPr>
              <a:buFont typeface="Arial" charset="0"/>
              <a:buChar char="•"/>
            </a:pPr>
            <a:r>
              <a:rPr lang="en-US" sz="3200" dirty="0">
                <a:latin typeface="Times New Roman" panose="02020603050405020304" pitchFamily="18" charset="0"/>
                <a:ea typeface="Bookman Old Style" charset="0"/>
                <a:cs typeface="Times New Roman" panose="02020603050405020304" pitchFamily="18" charset="0"/>
              </a:rPr>
              <a:t>Can you assemble those documents? Maybe…</a:t>
            </a:r>
          </a:p>
        </p:txBody>
      </p:sp>
      <p:sp>
        <p:nvSpPr>
          <p:cNvPr id="3" name="Slide Number Placeholder 2"/>
          <p:cNvSpPr>
            <a:spLocks noGrp="1"/>
          </p:cNvSpPr>
          <p:nvPr>
            <p:ph type="sldNum" sz="quarter" idx="12"/>
          </p:nvPr>
        </p:nvSpPr>
        <p:spPr/>
        <p:txBody>
          <a:bodyPr/>
          <a:lstStyle/>
          <a:p>
            <a:fld id="{9AD96F75-DAB1-9E41-A383-B443BCFF7F01}" type="slidenum">
              <a:rPr lang="en-US" smtClean="0"/>
              <a:t>16</a:t>
            </a:fld>
            <a:endParaRPr lang="en-US"/>
          </a:p>
        </p:txBody>
      </p:sp>
      <p:sp>
        <p:nvSpPr>
          <p:cNvPr id="4" name="Title 3"/>
          <p:cNvSpPr>
            <a:spLocks noGrp="1"/>
          </p:cNvSpPr>
          <p:nvPr>
            <p:ph type="title"/>
          </p:nvPr>
        </p:nvSpPr>
        <p:spPr>
          <a:xfrm>
            <a:off x="502920" y="327818"/>
            <a:ext cx="10515600" cy="1325563"/>
          </a:xfrm>
        </p:spPr>
        <p:txBody>
          <a:bodyPr/>
          <a:lstStyle/>
          <a:p>
            <a:r>
              <a:rPr lang="en-US" dirty="0">
                <a:latin typeface="Times New Roman" panose="02020603050405020304" pitchFamily="18" charset="0"/>
                <a:ea typeface="Bookman Old Style" charset="0"/>
                <a:cs typeface="Times New Roman" panose="02020603050405020304" pitchFamily="18" charset="0"/>
              </a:rPr>
              <a:t>What if….</a:t>
            </a:r>
          </a:p>
        </p:txBody>
      </p:sp>
    </p:spTree>
    <p:custDataLst>
      <p:tags r:id="rId1"/>
    </p:custDataLst>
    <p:extLst>
      <p:ext uri="{BB962C8B-B14F-4D97-AF65-F5344CB8AC3E}">
        <p14:creationId xmlns:p14="http://schemas.microsoft.com/office/powerpoint/2010/main" val="3230815250"/>
      </p:ext>
    </p:extLst>
  </p:cSld>
  <p:clrMapOvr>
    <a:masterClrMapping/>
  </p:clrMapOvr>
  <mc:AlternateContent xmlns:mc="http://schemas.openxmlformats.org/markup-compatibility/2006" xmlns:p14="http://schemas.microsoft.com/office/powerpoint/2010/main">
    <mc:Choice Requires="p14">
      <p:transition spd="slow" p14:dur="1600" advTm="23633">
        <p14:gallery dir="l"/>
      </p:transition>
    </mc:Choice>
    <mc:Fallback xmlns="">
      <p:transition spd="slow" advTm="23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806070" y="5235999"/>
            <a:ext cx="173292" cy="20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fld id="{E402C031-B831-D041-88EA-38579AE5EE78}" type="slidenum">
              <a:rPr lang="en-US" altLang="en-US" sz="949">
                <a:solidFill>
                  <a:schemeClr val="tx1"/>
                </a:solidFill>
                <a:latin typeface="Times New Roman" panose="02020603050405020304" pitchFamily="18" charset="0"/>
                <a:ea typeface="Book Antiqua" charset="0"/>
                <a:cs typeface="Times New Roman" panose="02020603050405020304" pitchFamily="18" charset="0"/>
              </a:rPr>
              <a:pPr eaLnBrk="1" hangingPunct="1"/>
              <a:t>17</a:t>
            </a:fld>
            <a:endParaRPr lang="en-US" altLang="en-US" sz="949">
              <a:solidFill>
                <a:schemeClr val="tx1"/>
              </a:solidFill>
              <a:latin typeface="Times New Roman" panose="02020603050405020304" pitchFamily="18" charset="0"/>
              <a:ea typeface="Book Antiqua" charset="0"/>
              <a:cs typeface="Times New Roman" panose="02020603050405020304" pitchFamily="18" charset="0"/>
            </a:endParaRPr>
          </a:p>
        </p:txBody>
      </p:sp>
      <p:sp>
        <p:nvSpPr>
          <p:cNvPr id="16387" name="Rectangle 2"/>
          <p:cNvSpPr>
            <a:spLocks noGrp="1" noChangeArrowheads="1"/>
          </p:cNvSpPr>
          <p:nvPr>
            <p:ph type="title"/>
          </p:nvPr>
        </p:nvSpPr>
        <p:spPr>
          <a:xfrm>
            <a:off x="457200" y="263371"/>
            <a:ext cx="11506200" cy="987498"/>
          </a:xfrm>
        </p:spPr>
        <p:txBody>
          <a:bodyPr>
            <a:normAutofit fontScale="90000"/>
          </a:bodyPr>
          <a:lstStyle/>
          <a:p>
            <a:pPr eaLnBrk="1" hangingPunct="1"/>
            <a:r>
              <a:rPr lang="en-US" altLang="en-US" dirty="0">
                <a:latin typeface="Times New Roman" panose="02020603050405020304" pitchFamily="18" charset="0"/>
                <a:ea typeface="Bookman Old Style" charset="0"/>
                <a:cs typeface="Times New Roman" panose="02020603050405020304" pitchFamily="18" charset="0"/>
              </a:rPr>
              <a:t>Assembling the Documents for Use Against Your Client (Then or Later)</a:t>
            </a:r>
          </a:p>
        </p:txBody>
      </p:sp>
      <p:sp>
        <p:nvSpPr>
          <p:cNvPr id="20483" name="Rectangle 3"/>
          <p:cNvSpPr>
            <a:spLocks noGrp="1" noChangeArrowheads="1"/>
          </p:cNvSpPr>
          <p:nvPr>
            <p:ph type="body" idx="1"/>
          </p:nvPr>
        </p:nvSpPr>
        <p:spPr>
          <a:xfrm>
            <a:off x="5899388" y="2761231"/>
            <a:ext cx="6200520" cy="3563369"/>
          </a:xfrm>
        </p:spPr>
        <p:txBody>
          <a:bodyPr anchor="t">
            <a:noAutofit/>
          </a:bodyPr>
          <a:lstStyle/>
          <a:p>
            <a:pPr marL="767646" indent="-457200"/>
            <a:r>
              <a:rPr lang="en-US" altLang="en-US" dirty="0">
                <a:latin typeface="Times New Roman" panose="02020603050405020304" pitchFamily="18" charset="0"/>
                <a:ea typeface="Bookman Old Style" charset="0"/>
                <a:cs typeface="Times New Roman" panose="02020603050405020304" pitchFamily="18" charset="0"/>
              </a:rPr>
              <a:t>Can your firm represent a patentee against a non-client if that same patentee, through separate counsel, sues – or plans to sue – a client of your firm on the same patent?</a:t>
            </a:r>
          </a:p>
        </p:txBody>
      </p:sp>
      <p:sp>
        <p:nvSpPr>
          <p:cNvPr id="20484" name="Rectangle 4"/>
          <p:cNvSpPr>
            <a:spLocks/>
          </p:cNvSpPr>
          <p:nvPr/>
        </p:nvSpPr>
        <p:spPr bwMode="auto">
          <a:xfrm>
            <a:off x="1050520" y="2590800"/>
            <a:ext cx="1180260"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dirty="0">
                <a:solidFill>
                  <a:schemeClr val="tx1"/>
                </a:solidFill>
                <a:latin typeface="Times New Roman" panose="02020603050405020304" pitchFamily="18" charset="0"/>
                <a:ea typeface="Book Antiqua" charset="0"/>
                <a:cs typeface="Times New Roman" panose="02020603050405020304" pitchFamily="18" charset="0"/>
              </a:rPr>
              <a:t>Your Firm</a:t>
            </a:r>
          </a:p>
        </p:txBody>
      </p:sp>
      <p:sp>
        <p:nvSpPr>
          <p:cNvPr id="20485" name="Line 5"/>
          <p:cNvSpPr>
            <a:spLocks noChangeShapeType="1"/>
          </p:cNvSpPr>
          <p:nvPr/>
        </p:nvSpPr>
        <p:spPr bwMode="auto">
          <a:xfrm flipH="1">
            <a:off x="2346442" y="2064715"/>
            <a:ext cx="462111" cy="582662"/>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sz="949">
              <a:latin typeface="Times New Roman" panose="02020603050405020304" pitchFamily="18" charset="0"/>
              <a:ea typeface="Book Antiqua" charset="0"/>
              <a:cs typeface="Times New Roman" panose="02020603050405020304" pitchFamily="18" charset="0"/>
            </a:endParaRPr>
          </a:p>
        </p:txBody>
      </p:sp>
      <p:sp>
        <p:nvSpPr>
          <p:cNvPr id="20486" name="Rectangle 6"/>
          <p:cNvSpPr>
            <a:spLocks/>
          </p:cNvSpPr>
          <p:nvPr/>
        </p:nvSpPr>
        <p:spPr bwMode="auto">
          <a:xfrm>
            <a:off x="1641554" y="3307407"/>
            <a:ext cx="2170466"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a:solidFill>
                  <a:schemeClr val="tx1"/>
                </a:solidFill>
                <a:latin typeface="Times New Roman" panose="02020603050405020304" pitchFamily="18" charset="0"/>
                <a:ea typeface="Book Antiqua" charset="0"/>
                <a:cs typeface="Times New Roman" panose="02020603050405020304" pitchFamily="18" charset="0"/>
              </a:rPr>
              <a:t>Plaintiff A v. Acme</a:t>
            </a:r>
          </a:p>
        </p:txBody>
      </p:sp>
      <p:sp>
        <p:nvSpPr>
          <p:cNvPr id="20487" name="Rectangle 7"/>
          <p:cNvSpPr>
            <a:spLocks/>
          </p:cNvSpPr>
          <p:nvPr/>
        </p:nvSpPr>
        <p:spPr bwMode="auto">
          <a:xfrm>
            <a:off x="1636530" y="3916858"/>
            <a:ext cx="2351221"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dirty="0">
                <a:solidFill>
                  <a:schemeClr val="tx1"/>
                </a:solidFill>
                <a:latin typeface="Times New Roman" panose="02020603050405020304" pitchFamily="18" charset="0"/>
                <a:ea typeface="Book Antiqua" charset="0"/>
                <a:cs typeface="Times New Roman" panose="02020603050405020304" pitchFamily="18" charset="0"/>
              </a:rPr>
              <a:t>Plaintiff A v. </a:t>
            </a:r>
            <a:r>
              <a:rPr lang="en-US" altLang="en-US" sz="2215" dirty="0">
                <a:solidFill>
                  <a:srgbClr val="FF0202"/>
                </a:solidFill>
                <a:latin typeface="Times New Roman" panose="02020603050405020304" pitchFamily="18" charset="0"/>
                <a:ea typeface="Book Antiqua" charset="0"/>
                <a:cs typeface="Times New Roman" panose="02020603050405020304" pitchFamily="18" charset="0"/>
              </a:rPr>
              <a:t>X Corp</a:t>
            </a:r>
          </a:p>
        </p:txBody>
      </p:sp>
      <p:sp>
        <p:nvSpPr>
          <p:cNvPr id="20488" name="Rectangle 8"/>
          <p:cNvSpPr>
            <a:spLocks/>
          </p:cNvSpPr>
          <p:nvPr/>
        </p:nvSpPr>
        <p:spPr bwMode="auto">
          <a:xfrm>
            <a:off x="2820273" y="1773733"/>
            <a:ext cx="837024"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a:solidFill>
                  <a:srgbClr val="FF1008"/>
                </a:solidFill>
                <a:latin typeface="Times New Roman" panose="02020603050405020304" pitchFamily="18" charset="0"/>
                <a:ea typeface="Book Antiqua" charset="0"/>
                <a:cs typeface="Times New Roman" panose="02020603050405020304" pitchFamily="18" charset="0"/>
              </a:rPr>
              <a:t>X Corp</a:t>
            </a:r>
          </a:p>
        </p:txBody>
      </p:sp>
      <p:sp>
        <p:nvSpPr>
          <p:cNvPr id="20489" name="Line 9"/>
          <p:cNvSpPr>
            <a:spLocks noChangeShapeType="1"/>
          </p:cNvSpPr>
          <p:nvPr/>
        </p:nvSpPr>
        <p:spPr bwMode="auto">
          <a:xfrm>
            <a:off x="1904421" y="2895177"/>
            <a:ext cx="0" cy="408533"/>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sz="949">
              <a:latin typeface="Times New Roman" panose="02020603050405020304" pitchFamily="18" charset="0"/>
              <a:ea typeface="Book Antiqua" charset="0"/>
              <a:cs typeface="Times New Roman" panose="02020603050405020304" pitchFamily="18" charset="0"/>
            </a:endParaRPr>
          </a:p>
        </p:txBody>
      </p:sp>
      <p:sp>
        <p:nvSpPr>
          <p:cNvPr id="20490" name="Rectangle 10"/>
          <p:cNvSpPr>
            <a:spLocks/>
          </p:cNvSpPr>
          <p:nvPr/>
        </p:nvSpPr>
        <p:spPr bwMode="auto">
          <a:xfrm>
            <a:off x="1857541" y="4740621"/>
            <a:ext cx="1214371"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15">
                <a:solidFill>
                  <a:schemeClr val="tx1"/>
                </a:solidFill>
                <a:latin typeface="Times New Roman" panose="02020603050405020304" pitchFamily="18" charset="0"/>
                <a:ea typeface="Book Antiqua" charset="0"/>
                <a:cs typeface="Times New Roman" panose="02020603050405020304" pitchFamily="18" charset="0"/>
              </a:rPr>
              <a:t>Other firm</a:t>
            </a:r>
          </a:p>
        </p:txBody>
      </p:sp>
      <p:sp>
        <p:nvSpPr>
          <p:cNvPr id="20491" name="Line 11"/>
          <p:cNvSpPr>
            <a:spLocks noChangeShapeType="1"/>
          </p:cNvSpPr>
          <p:nvPr/>
        </p:nvSpPr>
        <p:spPr bwMode="auto">
          <a:xfrm flipH="1">
            <a:off x="2080944" y="4245094"/>
            <a:ext cx="8372" cy="508155"/>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sz="949">
              <a:latin typeface="Times New Roman" panose="02020603050405020304" pitchFamily="18" charset="0"/>
              <a:ea typeface="Book Antiqua" charset="0"/>
              <a:cs typeface="Times New Roman" panose="02020603050405020304" pitchFamily="18" charset="0"/>
            </a:endParaRPr>
          </a:p>
        </p:txBody>
      </p:sp>
      <p:sp>
        <p:nvSpPr>
          <p:cNvPr id="20492" name="Line 12"/>
          <p:cNvSpPr>
            <a:spLocks noChangeShapeType="1"/>
          </p:cNvSpPr>
          <p:nvPr/>
        </p:nvSpPr>
        <p:spPr bwMode="auto">
          <a:xfrm rot="10800000">
            <a:off x="806070" y="3692150"/>
            <a:ext cx="3462486" cy="3348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949">
              <a:latin typeface="Times New Roman" panose="02020603050405020304" pitchFamily="18" charset="0"/>
              <a:ea typeface="Book Antiqua"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5888282"/>
      </p:ext>
    </p:extLst>
  </p:cSld>
  <p:clrMapOvr>
    <a:masterClrMapping/>
  </p:clrMapOvr>
  <mc:AlternateContent xmlns:mc="http://schemas.openxmlformats.org/markup-compatibility/2006" xmlns:p14="http://schemas.microsoft.com/office/powerpoint/2010/main">
    <mc:Choice Requires="p14">
      <p:transition spd="slow" p14:dur="1600" advTm="65966">
        <p14:gallery dir="l"/>
      </p:transition>
    </mc:Choice>
    <mc:Fallback xmlns="">
      <p:transition spd="slow" advTm="659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P spid="20487" grpId="0"/>
      <p:bldP spid="20490" grpId="0"/>
      <p:bldP spid="20491" grpId="0" animBg="1"/>
      <p:bldP spid="2049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22" y="304800"/>
            <a:ext cx="10218458" cy="1524000"/>
          </a:xfrm>
        </p:spPr>
        <p:txBody>
          <a:bodyPr>
            <a:normAutofit/>
          </a:bodyPr>
          <a:lstStyle/>
          <a:p>
            <a:r>
              <a:rPr lang="en-US" dirty="0">
                <a:latin typeface="Times New Roman" panose="02020603050405020304" pitchFamily="18" charset="0"/>
                <a:ea typeface="Bookman Old Style" charset="0"/>
                <a:cs typeface="Times New Roman" panose="02020603050405020304" pitchFamily="18" charset="0"/>
              </a:rPr>
              <a:t>Assembling the Documents</a:t>
            </a:r>
          </a:p>
        </p:txBody>
      </p:sp>
      <p:sp>
        <p:nvSpPr>
          <p:cNvPr id="3" name="Content Placeholder 2"/>
          <p:cNvSpPr>
            <a:spLocks noGrp="1"/>
          </p:cNvSpPr>
          <p:nvPr>
            <p:ph idx="1"/>
          </p:nvPr>
        </p:nvSpPr>
        <p:spPr>
          <a:xfrm>
            <a:off x="685800" y="2209801"/>
            <a:ext cx="11125200" cy="2877446"/>
          </a:xfrm>
        </p:spPr>
        <p:txBody>
          <a:bodyPr>
            <a:noAutofit/>
          </a:bodyPr>
          <a:lstStyle/>
          <a:p>
            <a:pPr marL="0" indent="0">
              <a:buNone/>
            </a:pPr>
            <a:r>
              <a:rPr lang="en-US" dirty="0">
                <a:latin typeface="Times New Roman" panose="02020603050405020304" pitchFamily="18" charset="0"/>
                <a:ea typeface="Bookman Old Style" charset="0"/>
                <a:cs typeface="Times New Roman" panose="02020603050405020304" pitchFamily="18" charset="0"/>
              </a:rPr>
              <a:t>At least four non-defendants have intervened to DQ their lawyers, with differing results.  </a:t>
            </a:r>
            <a:r>
              <a:rPr lang="en-US" i="1" dirty="0">
                <a:latin typeface="Times New Roman" panose="02020603050405020304" pitchFamily="18" charset="0"/>
                <a:ea typeface="Bookman Old Style" charset="0"/>
                <a:cs typeface="Times New Roman" panose="02020603050405020304" pitchFamily="18" charset="0"/>
              </a:rPr>
              <a:t>See Milwaukee Elec. Tool Corp. v. HILTI, Inc., </a:t>
            </a:r>
            <a:r>
              <a:rPr lang="en-US" dirty="0">
                <a:latin typeface="Times New Roman" panose="02020603050405020304" pitchFamily="18" charset="0"/>
                <a:ea typeface="Bookman Old Style" charset="0"/>
                <a:cs typeface="Times New Roman" panose="02020603050405020304" pitchFamily="18" charset="0"/>
              </a:rPr>
              <a:t>2015 WL 1898393 (E.D. Wis. Apr. 27, 2015) (citing four of the cases) and </a:t>
            </a:r>
            <a:r>
              <a:rPr lang="en-US" i="1" dirty="0">
                <a:latin typeface="Times New Roman" panose="02020603050405020304" pitchFamily="18" charset="0"/>
                <a:ea typeface="Bookman Old Style" charset="0"/>
                <a:cs typeface="Times New Roman" panose="02020603050405020304" pitchFamily="18" charset="0"/>
              </a:rPr>
              <a:t>SAS Institute </a:t>
            </a:r>
            <a:r>
              <a:rPr lang="en-US" dirty="0">
                <a:latin typeface="Times New Roman" panose="02020603050405020304" pitchFamily="18" charset="0"/>
                <a:ea typeface="Bookman Old Style" charset="0"/>
                <a:cs typeface="Times New Roman" panose="02020603050405020304" pitchFamily="18" charset="0"/>
              </a:rPr>
              <a:t>(the fifth, discussed below)</a:t>
            </a:r>
          </a:p>
        </p:txBody>
      </p:sp>
    </p:spTree>
    <p:custDataLst>
      <p:tags r:id="rId1"/>
    </p:custDataLst>
    <p:extLst>
      <p:ext uri="{BB962C8B-B14F-4D97-AF65-F5344CB8AC3E}">
        <p14:creationId xmlns:p14="http://schemas.microsoft.com/office/powerpoint/2010/main" val="34928632"/>
      </p:ext>
    </p:extLst>
  </p:cSld>
  <p:clrMapOvr>
    <a:masterClrMapping/>
  </p:clrMapOvr>
  <mc:AlternateContent xmlns:mc="http://schemas.openxmlformats.org/markup-compatibility/2006" xmlns:p14="http://schemas.microsoft.com/office/powerpoint/2010/main">
    <mc:Choice Requires="p14">
      <p:transition spd="slow" p14:dur="1600" advTm="36233">
        <p14:gallery dir="l"/>
      </p:transition>
    </mc:Choice>
    <mc:Fallback xmlns="">
      <p:transition spd="slow" advTm="36233">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981200"/>
            <a:ext cx="11048999" cy="3505199"/>
          </a:xfrm>
        </p:spPr>
        <p:txBody>
          <a:bodyPr>
            <a:noAutofit/>
          </a:bodyPr>
          <a:lstStyle/>
          <a:p>
            <a:pPr>
              <a:buFont typeface="Arial" charset="0"/>
              <a:buChar char="•"/>
            </a:pPr>
            <a:r>
              <a:rPr lang="en-US" dirty="0">
                <a:latin typeface="Times New Roman" panose="02020603050405020304" pitchFamily="18" charset="0"/>
                <a:ea typeface="Bookman Old Style" charset="0"/>
                <a:cs typeface="Times New Roman" panose="02020603050405020304" pitchFamily="18" charset="0"/>
              </a:rPr>
              <a:t>You identify multiple infringers and you know you can’t sue one, a client.</a:t>
            </a:r>
          </a:p>
          <a:p>
            <a:pPr>
              <a:buFont typeface="Arial" charset="0"/>
              <a:buChar char="•"/>
            </a:pPr>
            <a:r>
              <a:rPr lang="en-US" dirty="0">
                <a:latin typeface="Times New Roman" panose="02020603050405020304" pitchFamily="18" charset="0"/>
                <a:ea typeface="Bookman Old Style" charset="0"/>
                <a:cs typeface="Times New Roman" panose="02020603050405020304" pitchFamily="18" charset="0"/>
              </a:rPr>
              <a:t>So, your engagement letter carves out suit against your own client</a:t>
            </a:r>
            <a:r>
              <a:rPr lang="is-IS" dirty="0">
                <a:latin typeface="Times New Roman" panose="02020603050405020304" pitchFamily="18" charset="0"/>
                <a:ea typeface="Bookman Old Style" charset="0"/>
                <a:cs typeface="Times New Roman" panose="02020603050405020304" pitchFamily="18" charset="0"/>
              </a:rPr>
              <a:t>…</a:t>
            </a:r>
          </a:p>
          <a:p>
            <a:pPr lvl="1">
              <a:buFont typeface="Arial" charset="0"/>
              <a:buChar char="•"/>
            </a:pPr>
            <a:r>
              <a:rPr lang="en-US" sz="2800" dirty="0">
                <a:latin typeface="Times New Roman" panose="02020603050405020304" pitchFamily="18" charset="0"/>
                <a:ea typeface="Bookman Old Style" charset="0"/>
                <a:cs typeface="Times New Roman" panose="02020603050405020304" pitchFamily="18" charset="0"/>
              </a:rPr>
              <a:t>You can’t work behind the scenes with the other firm…</a:t>
            </a:r>
          </a:p>
          <a:p>
            <a:pPr lvl="2">
              <a:buFont typeface="Arial" charset="0"/>
              <a:buChar char="•"/>
            </a:pPr>
            <a:r>
              <a:rPr lang="en-US" sz="2800" dirty="0">
                <a:latin typeface="Times New Roman" panose="02020603050405020304" pitchFamily="18" charset="0"/>
                <a:ea typeface="Bookman Old Style" charset="0"/>
                <a:cs typeface="Times New Roman" panose="02020603050405020304" pitchFamily="18" charset="0"/>
              </a:rPr>
              <a:t>So: won’t you pull your punches as a result? Won’t both firms?</a:t>
            </a:r>
          </a:p>
          <a:p>
            <a:pPr lvl="2">
              <a:buFont typeface="Arial" charset="0"/>
              <a:buChar char="•"/>
            </a:pPr>
            <a:r>
              <a:rPr lang="en-US" sz="2800" dirty="0">
                <a:latin typeface="Times New Roman" panose="02020603050405020304" pitchFamily="18" charset="0"/>
                <a:ea typeface="Bookman Old Style" charset="0"/>
                <a:cs typeface="Times New Roman" panose="02020603050405020304" pitchFamily="18" charset="0"/>
              </a:rPr>
              <a:t>Even if not</a:t>
            </a:r>
            <a:r>
              <a:rPr lang="is-IS" sz="2800" dirty="0">
                <a:latin typeface="Times New Roman" panose="02020603050405020304" pitchFamily="18" charset="0"/>
                <a:ea typeface="Bookman Old Style" charset="0"/>
                <a:cs typeface="Times New Roman" panose="02020603050405020304" pitchFamily="18" charset="0"/>
              </a:rPr>
              <a:t>…</a:t>
            </a:r>
            <a:endParaRPr lang="en-US" sz="2800" dirty="0">
              <a:latin typeface="Times New Roman" panose="02020603050405020304" pitchFamily="18" charset="0"/>
              <a:ea typeface="Bookman Old Style"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D88A2E83-6B82-5C46-8BCA-C9EC4B01348C}" type="slidenum">
              <a:rPr lang="en-US" smtClean="0"/>
              <a:t>19</a:t>
            </a:fld>
            <a:endParaRPr lang="en-US"/>
          </a:p>
        </p:txBody>
      </p:sp>
      <p:sp>
        <p:nvSpPr>
          <p:cNvPr id="4" name="Title 3"/>
          <p:cNvSpPr>
            <a:spLocks noGrp="1"/>
          </p:cNvSpPr>
          <p:nvPr>
            <p:ph type="title"/>
          </p:nvPr>
        </p:nvSpPr>
        <p:spPr>
          <a:xfrm>
            <a:off x="609600" y="448467"/>
            <a:ext cx="10515600" cy="1325563"/>
          </a:xfrm>
        </p:spPr>
        <p:txBody>
          <a:bodyPr/>
          <a:lstStyle/>
          <a:p>
            <a:r>
              <a:rPr lang="en-US" dirty="0">
                <a:latin typeface="Times New Roman" panose="02020603050405020304" pitchFamily="18" charset="0"/>
                <a:ea typeface="Bookman Old Style" charset="0"/>
                <a:cs typeface="Times New Roman" panose="02020603050405020304" pitchFamily="18" charset="0"/>
              </a:rPr>
              <a:t>Suppose</a:t>
            </a:r>
            <a:r>
              <a:rPr lang="is-IS" dirty="0">
                <a:latin typeface="Times New Roman" panose="02020603050405020304" pitchFamily="18" charset="0"/>
                <a:ea typeface="Bookman Old Style" charset="0"/>
                <a:cs typeface="Times New Roman" panose="02020603050405020304" pitchFamily="18" charset="0"/>
              </a:rPr>
              <a:t>….</a:t>
            </a:r>
            <a:endParaRPr lang="en-US" dirty="0">
              <a:latin typeface="Times New Roman" panose="02020603050405020304" pitchFamily="18" charset="0"/>
              <a:ea typeface="Bookman Old Style"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25617044"/>
      </p:ext>
    </p:extLst>
  </p:cSld>
  <p:clrMapOvr>
    <a:masterClrMapping/>
  </p:clrMapOvr>
  <mc:AlternateContent xmlns:mc="http://schemas.openxmlformats.org/markup-compatibility/2006" xmlns:p14="http://schemas.microsoft.com/office/powerpoint/2010/main">
    <mc:Choice Requires="p14">
      <p:transition spd="slow" p14:dur="1600" advTm="46766">
        <p14:gallery dir="l"/>
      </p:transition>
    </mc:Choice>
    <mc:Fallback xmlns="">
      <p:transition spd="slow" advTm="467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31536-34FB-FD0F-9AF2-CE1AF20EF7A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Paper and Talk</a:t>
            </a:r>
          </a:p>
        </p:txBody>
      </p:sp>
      <p:sp>
        <p:nvSpPr>
          <p:cNvPr id="3" name="Content Placeholder 2">
            <a:extLst>
              <a:ext uri="{FF2B5EF4-FFF2-40B4-BE49-F238E27FC236}">
                <a16:creationId xmlns:a16="http://schemas.microsoft.com/office/drawing/2014/main" id="{8C82BA3F-B329-2FAC-14F6-16A25514EDDE}"/>
              </a:ext>
            </a:extLst>
          </p:cNvPr>
          <p:cNvSpPr>
            <a:spLocks noGrp="1"/>
          </p:cNvSpPr>
          <p:nvPr>
            <p:ph idx="1"/>
          </p:nvPr>
        </p:nvSpPr>
        <p:spPr/>
        <p:txBody>
          <a:bodyPr>
            <a:normAutofit/>
          </a:bodyPr>
          <a:lstStyle/>
          <a:p>
            <a:pPr marL="514350" indent="-514350">
              <a:buAutoNum type="arabicPeriod"/>
            </a:pPr>
            <a:r>
              <a:rPr lang="en-US" dirty="0">
                <a:latin typeface="Times New Roman" panose="02020603050405020304" pitchFamily="18" charset="0"/>
                <a:cs typeface="Times New Roman" panose="02020603050405020304" pitchFamily="18" charset="0"/>
              </a:rPr>
              <a:t>Paper: more detail and additional topics.</a:t>
            </a:r>
          </a:p>
          <a:p>
            <a:pPr marL="0" indent="0">
              <a:buNone/>
            </a:pPr>
            <a:endParaRPr lang="en-US" dirty="0">
              <a:latin typeface="Times New Roman" panose="02020603050405020304" pitchFamily="18" charset="0"/>
              <a:cs typeface="Times New Roman" panose="02020603050405020304" pitchFamily="18" charset="0"/>
            </a:endParaRPr>
          </a:p>
          <a:p>
            <a:pPr marL="514350" indent="-514350">
              <a:buAutoNum type="arabicPeriod" startAt="2"/>
            </a:pPr>
            <a:r>
              <a:rPr lang="en-US" dirty="0">
                <a:latin typeface="Times New Roman" panose="02020603050405020304" pitchFamily="18" charset="0"/>
                <a:cs typeface="Times New Roman" panose="02020603050405020304" pitchFamily="18" charset="0"/>
              </a:rPr>
              <a:t>Talk:</a:t>
            </a:r>
          </a:p>
          <a:p>
            <a:pPr lvl="1"/>
            <a:r>
              <a:rPr lang="en-US" sz="2600" dirty="0">
                <a:latin typeface="Times New Roman" panose="02020603050405020304" pitchFamily="18" charset="0"/>
                <a:cs typeface="Times New Roman" panose="02020603050405020304" pitchFamily="18" charset="0"/>
              </a:rPr>
              <a:t>Client identity: “joint prosecution” agreements.</a:t>
            </a:r>
          </a:p>
          <a:p>
            <a:pPr lvl="1"/>
            <a:r>
              <a:rPr lang="en-US" sz="2600" dirty="0">
                <a:latin typeface="Times New Roman" panose="02020603050405020304" pitchFamily="18" charset="0"/>
                <a:cs typeface="Times New Roman" panose="02020603050405020304" pitchFamily="18" charset="0"/>
              </a:rPr>
              <a:t>Conflicts of interest in prosecution.</a:t>
            </a:r>
          </a:p>
          <a:p>
            <a:pPr lvl="1"/>
            <a:r>
              <a:rPr lang="en-US" sz="2600" dirty="0">
                <a:latin typeface="Times New Roman" panose="02020603050405020304" pitchFamily="18" charset="0"/>
                <a:cs typeface="Times New Roman" panose="02020603050405020304" pitchFamily="18" charset="0"/>
              </a:rPr>
              <a:t>If time and technology allow: a cartoon about best mode.</a:t>
            </a:r>
          </a:p>
        </p:txBody>
      </p:sp>
      <p:sp>
        <p:nvSpPr>
          <p:cNvPr id="4" name="Footer Placeholder 3">
            <a:extLst>
              <a:ext uri="{FF2B5EF4-FFF2-40B4-BE49-F238E27FC236}">
                <a16:creationId xmlns:a16="http://schemas.microsoft.com/office/drawing/2014/main" id="{87F38B91-8339-ACC4-8DA6-4E9D86E874A0}"/>
              </a:ext>
            </a:extLst>
          </p:cNvPr>
          <p:cNvSpPr>
            <a:spLocks noGrp="1"/>
          </p:cNvSpPr>
          <p:nvPr>
            <p:ph type="ftr" sz="quarter" idx="11"/>
          </p:nvPr>
        </p:nvSpPr>
        <p:spPr/>
        <p:txBody>
          <a:bodyPr/>
          <a:lstStyle/>
          <a:p>
            <a:r>
              <a:rPr lang="en-US" altLang="en-US"/>
              <a:t>Mercer University School of Law</a:t>
            </a:r>
          </a:p>
        </p:txBody>
      </p:sp>
      <p:sp>
        <p:nvSpPr>
          <p:cNvPr id="5" name="Slide Number Placeholder 4">
            <a:extLst>
              <a:ext uri="{FF2B5EF4-FFF2-40B4-BE49-F238E27FC236}">
                <a16:creationId xmlns:a16="http://schemas.microsoft.com/office/drawing/2014/main" id="{3685BE2E-71AB-1F75-7DA0-003E79911834}"/>
              </a:ext>
            </a:extLst>
          </p:cNvPr>
          <p:cNvSpPr>
            <a:spLocks noGrp="1"/>
          </p:cNvSpPr>
          <p:nvPr>
            <p:ph type="sldNum" sz="quarter" idx="12"/>
          </p:nvPr>
        </p:nvSpPr>
        <p:spPr/>
        <p:txBody>
          <a:bodyPr/>
          <a:lstStyle/>
          <a:p>
            <a:fld id="{52BE71C5-CE43-7343-B40B-101A27F2A4F6}" type="slidenum">
              <a:rPr lang="en-US" altLang="en-US" smtClean="0"/>
              <a:pPr/>
              <a:t>2</a:t>
            </a:fld>
            <a:endParaRPr lang="en-US" altLang="en-US"/>
          </a:p>
        </p:txBody>
      </p:sp>
    </p:spTree>
    <p:extLst>
      <p:ext uri="{BB962C8B-B14F-4D97-AF65-F5344CB8AC3E}">
        <p14:creationId xmlns:p14="http://schemas.microsoft.com/office/powerpoint/2010/main" val="3633122273"/>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5531075" y="5989296"/>
            <a:ext cx="173292" cy="20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fld id="{E402C031-B831-D041-88EA-38579AE5EE78}" type="slidenum">
              <a:rPr lang="en-US" altLang="en-US" sz="949">
                <a:solidFill>
                  <a:schemeClr val="tx1"/>
                </a:solidFill>
                <a:latin typeface="Times New Roman" panose="02020603050405020304" pitchFamily="18" charset="0"/>
                <a:ea typeface="Book Antiqua" charset="0"/>
                <a:cs typeface="Times New Roman" panose="02020603050405020304" pitchFamily="18" charset="0"/>
              </a:rPr>
              <a:pPr eaLnBrk="1" hangingPunct="1"/>
              <a:t>20</a:t>
            </a:fld>
            <a:endParaRPr lang="en-US" altLang="en-US" sz="949">
              <a:solidFill>
                <a:schemeClr val="tx1"/>
              </a:solidFill>
              <a:latin typeface="Times New Roman" panose="02020603050405020304" pitchFamily="18" charset="0"/>
              <a:ea typeface="Book Antiqua" charset="0"/>
              <a:cs typeface="Times New Roman" panose="02020603050405020304" pitchFamily="18" charset="0"/>
            </a:endParaRPr>
          </a:p>
        </p:txBody>
      </p:sp>
      <p:sp>
        <p:nvSpPr>
          <p:cNvPr id="16387" name="Rectangle 2"/>
          <p:cNvSpPr>
            <a:spLocks noGrp="1" noChangeArrowheads="1"/>
          </p:cNvSpPr>
          <p:nvPr>
            <p:ph type="title"/>
          </p:nvPr>
        </p:nvSpPr>
        <p:spPr>
          <a:xfrm>
            <a:off x="687824" y="558255"/>
            <a:ext cx="6488746" cy="736700"/>
          </a:xfrm>
        </p:spPr>
        <p:txBody>
          <a:bodyPr/>
          <a:lstStyle/>
          <a:p>
            <a:r>
              <a:rPr lang="en-US" i="1" dirty="0">
                <a:latin typeface="Times New Roman" panose="02020603050405020304" pitchFamily="18" charset="0"/>
                <a:ea typeface="Bookman Old Style" charset="0"/>
                <a:cs typeface="Times New Roman" panose="02020603050405020304" pitchFamily="18" charset="0"/>
              </a:rPr>
              <a:t>SAS v. Akin Gump</a:t>
            </a:r>
            <a:endParaRPr lang="en-US" altLang="en-US" dirty="0">
              <a:latin typeface="Times New Roman" panose="02020603050405020304" pitchFamily="18" charset="0"/>
              <a:ea typeface="Bookman Old Style" charset="0"/>
              <a:cs typeface="Times New Roman" panose="02020603050405020304" pitchFamily="18" charset="0"/>
            </a:endParaRPr>
          </a:p>
        </p:txBody>
      </p:sp>
      <p:sp>
        <p:nvSpPr>
          <p:cNvPr id="20484" name="Rectangle 4"/>
          <p:cNvSpPr>
            <a:spLocks/>
          </p:cNvSpPr>
          <p:nvPr/>
        </p:nvSpPr>
        <p:spPr bwMode="auto">
          <a:xfrm>
            <a:off x="654873" y="2819400"/>
            <a:ext cx="1328890"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00" dirty="0">
                <a:solidFill>
                  <a:schemeClr val="tx1"/>
                </a:solidFill>
                <a:latin typeface="Times New Roman" panose="02020603050405020304" pitchFamily="18" charset="0"/>
                <a:ea typeface="Book Antiqua" charset="0"/>
                <a:cs typeface="Times New Roman" panose="02020603050405020304" pitchFamily="18" charset="0"/>
              </a:rPr>
              <a:t>Akin Gump</a:t>
            </a:r>
          </a:p>
        </p:txBody>
      </p:sp>
      <p:sp>
        <p:nvSpPr>
          <p:cNvPr id="20485" name="Line 5"/>
          <p:cNvSpPr>
            <a:spLocks noChangeShapeType="1"/>
          </p:cNvSpPr>
          <p:nvPr/>
        </p:nvSpPr>
        <p:spPr bwMode="auto">
          <a:xfrm flipH="1">
            <a:off x="1950794" y="2293316"/>
            <a:ext cx="462111" cy="582662"/>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sz="949">
              <a:latin typeface="Times New Roman" panose="02020603050405020304" pitchFamily="18" charset="0"/>
              <a:ea typeface="Book Antiqua" charset="0"/>
              <a:cs typeface="Times New Roman" panose="02020603050405020304" pitchFamily="18" charset="0"/>
            </a:endParaRPr>
          </a:p>
        </p:txBody>
      </p:sp>
      <p:sp>
        <p:nvSpPr>
          <p:cNvPr id="20486" name="Rectangle 6"/>
          <p:cNvSpPr>
            <a:spLocks/>
          </p:cNvSpPr>
          <p:nvPr/>
        </p:nvSpPr>
        <p:spPr bwMode="auto">
          <a:xfrm>
            <a:off x="1245908" y="3536007"/>
            <a:ext cx="2267544" cy="3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00" dirty="0">
                <a:solidFill>
                  <a:schemeClr val="tx1"/>
                </a:solidFill>
                <a:latin typeface="Times New Roman" panose="02020603050405020304" pitchFamily="18" charset="0"/>
                <a:ea typeface="Book Antiqua" charset="0"/>
                <a:cs typeface="Times New Roman" panose="02020603050405020304" pitchFamily="18" charset="0"/>
              </a:rPr>
              <a:t>Patentee A v. Others</a:t>
            </a:r>
          </a:p>
        </p:txBody>
      </p:sp>
      <p:sp>
        <p:nvSpPr>
          <p:cNvPr id="20488" name="Rectangle 8"/>
          <p:cNvSpPr>
            <a:spLocks/>
          </p:cNvSpPr>
          <p:nvPr/>
        </p:nvSpPr>
        <p:spPr bwMode="auto">
          <a:xfrm>
            <a:off x="2424628" y="2003488"/>
            <a:ext cx="5177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角ゴ ProN W3" charset="-128"/>
                <a:sym typeface="Chalkboard" charset="0"/>
              </a:defRPr>
            </a:lvl1pPr>
            <a:lvl2pPr marL="742950" indent="-285750" eaLnBrk="0" hangingPunct="0">
              <a:defRPr sz="4200">
                <a:solidFill>
                  <a:srgbClr val="FFFFFF"/>
                </a:solidFill>
                <a:latin typeface="Chalkboard" charset="0"/>
                <a:ea typeface="ヒラギノ角ゴ ProN W3" charset="-128"/>
                <a:sym typeface="Chalkboard" charset="0"/>
              </a:defRPr>
            </a:lvl2pPr>
            <a:lvl3pPr marL="1143000" indent="-228600" eaLnBrk="0" hangingPunct="0">
              <a:defRPr sz="4200">
                <a:solidFill>
                  <a:srgbClr val="FFFFFF"/>
                </a:solidFill>
                <a:latin typeface="Chalkboard" charset="0"/>
                <a:ea typeface="ヒラギノ角ゴ ProN W3" charset="-128"/>
                <a:sym typeface="Chalkboard" charset="0"/>
              </a:defRPr>
            </a:lvl3pPr>
            <a:lvl4pPr marL="1600200" indent="-228600" eaLnBrk="0" hangingPunct="0">
              <a:defRPr sz="4200">
                <a:solidFill>
                  <a:srgbClr val="FFFFFF"/>
                </a:solidFill>
                <a:latin typeface="Chalkboard" charset="0"/>
                <a:ea typeface="ヒラギノ角ゴ ProN W3" charset="-128"/>
                <a:sym typeface="Chalkboard" charset="0"/>
              </a:defRPr>
            </a:lvl4pPr>
            <a:lvl5pPr marL="2057400" indent="-228600" eaLnBrk="0" hangingPunct="0">
              <a:defRPr sz="4200">
                <a:solidFill>
                  <a:srgbClr val="FFFFFF"/>
                </a:solidFill>
                <a:latin typeface="Chalkboard" charset="0"/>
                <a:ea typeface="ヒラギノ角ゴ ProN W3" charset="-128"/>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128"/>
                <a:sym typeface="Chalkboard" charset="0"/>
              </a:defRPr>
            </a:lvl9pPr>
          </a:lstStyle>
          <a:p>
            <a:pPr eaLnBrk="1" hangingPunct="1"/>
            <a:r>
              <a:rPr lang="en-US" altLang="en-US" sz="2200" dirty="0">
                <a:solidFill>
                  <a:srgbClr val="FF1008"/>
                </a:solidFill>
                <a:latin typeface="Times New Roman" panose="02020603050405020304" pitchFamily="18" charset="0"/>
                <a:ea typeface="Book Antiqua" charset="0"/>
                <a:cs typeface="Times New Roman" panose="02020603050405020304" pitchFamily="18" charset="0"/>
              </a:rPr>
              <a:t>SAS</a:t>
            </a:r>
          </a:p>
        </p:txBody>
      </p:sp>
      <p:sp>
        <p:nvSpPr>
          <p:cNvPr id="20489" name="Line 9"/>
          <p:cNvSpPr>
            <a:spLocks noChangeShapeType="1"/>
          </p:cNvSpPr>
          <p:nvPr/>
        </p:nvSpPr>
        <p:spPr bwMode="auto">
          <a:xfrm>
            <a:off x="1508774" y="3123778"/>
            <a:ext cx="0" cy="408533"/>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sz="949">
              <a:latin typeface="Times New Roman" panose="02020603050405020304" pitchFamily="18" charset="0"/>
              <a:ea typeface="Book Antiqua" charset="0"/>
              <a:cs typeface="Times New Roman" panose="02020603050405020304" pitchFamily="18" charset="0"/>
            </a:endParaRPr>
          </a:p>
        </p:txBody>
      </p:sp>
      <p:sp>
        <p:nvSpPr>
          <p:cNvPr id="3" name="TextBox 2"/>
          <p:cNvSpPr txBox="1"/>
          <p:nvPr/>
        </p:nvSpPr>
        <p:spPr>
          <a:xfrm>
            <a:off x="5201896" y="2172765"/>
            <a:ext cx="6685304" cy="4024146"/>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Court:  not adverse to represent patentee despite knowing SAS would be sued later</a:t>
            </a:r>
            <a:r>
              <a:rPr lang="is-IS" sz="2500" dirty="0">
                <a:latin typeface="Times New Roman" panose="02020603050405020304" pitchFamily="18" charset="0"/>
                <a:cs typeface="Times New Roman" panose="02020603050405020304" pitchFamily="18" charset="0"/>
              </a:rPr>
              <a:t>… (what about assembling the documents?)</a:t>
            </a:r>
            <a:endParaRPr lang="en-US" sz="2500" dirty="0">
              <a:latin typeface="Times New Roman" panose="02020603050405020304" pitchFamily="18" charset="0"/>
              <a:cs typeface="Times New Roman" panose="02020603050405020304" pitchFamily="18" charset="0"/>
            </a:endParaRPr>
          </a:p>
          <a:p>
            <a:endParaRPr lang="en-US" sz="2500" dirty="0">
              <a:latin typeface="Times New Roman" panose="02020603050405020304" pitchFamily="18" charset="0"/>
              <a:cs typeface="Times New Roman" panose="02020603050405020304" pitchFamily="18" charset="0"/>
            </a:endParaRPr>
          </a:p>
          <a:p>
            <a:r>
              <a:rPr lang="en-US" sz="2500" i="1" dirty="0">
                <a:latin typeface="Times New Roman" panose="02020603050405020304" pitchFamily="18" charset="0"/>
                <a:cs typeface="Times New Roman" panose="02020603050405020304" pitchFamily="18" charset="0"/>
              </a:rPr>
              <a:t>But</a:t>
            </a:r>
            <a:r>
              <a:rPr lang="en-US" sz="2500" dirty="0">
                <a:latin typeface="Times New Roman" panose="02020603050405020304" pitchFamily="18" charset="0"/>
                <a:cs typeface="Times New Roman" panose="02020603050405020304" pitchFamily="18" charset="0"/>
              </a:rPr>
              <a:t> court found fee agreement breached fiduciary duty:  it entitled AG to 20% of “all value received” from patent, even if AG not involved, stating AG’s work was “the foundation and framework” for later patent enforcement – </a:t>
            </a:r>
            <a:r>
              <a:rPr lang="en-US" sz="2500" i="1" dirty="0">
                <a:latin typeface="Times New Roman" panose="02020603050405020304" pitchFamily="18" charset="0"/>
                <a:cs typeface="Times New Roman" panose="02020603050405020304" pitchFamily="18" charset="0"/>
              </a:rPr>
              <a:t>i.e., </a:t>
            </a:r>
            <a:r>
              <a:rPr lang="en-US" sz="2500" dirty="0">
                <a:latin typeface="Times New Roman" panose="02020603050405020304" pitchFamily="18" charset="0"/>
                <a:cs typeface="Times New Roman" panose="02020603050405020304" pitchFamily="18" charset="0"/>
              </a:rPr>
              <a:t>assembling the documents!</a:t>
            </a:r>
          </a:p>
        </p:txBody>
      </p:sp>
      <p:sp>
        <p:nvSpPr>
          <p:cNvPr id="5" name="TextBox 4"/>
          <p:cNvSpPr txBox="1"/>
          <p:nvPr/>
        </p:nvSpPr>
        <p:spPr>
          <a:xfrm>
            <a:off x="993598" y="4252638"/>
            <a:ext cx="2835712" cy="1446550"/>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CFA:  If Patentee A were to sue SAS, another firm would represent Patentee A.</a:t>
            </a:r>
          </a:p>
        </p:txBody>
      </p:sp>
    </p:spTree>
    <p:custDataLst>
      <p:tags r:id="rId1"/>
    </p:custDataLst>
    <p:extLst>
      <p:ext uri="{BB962C8B-B14F-4D97-AF65-F5344CB8AC3E}">
        <p14:creationId xmlns:p14="http://schemas.microsoft.com/office/powerpoint/2010/main" val="1211190260"/>
      </p:ext>
    </p:extLst>
  </p:cSld>
  <p:clrMapOvr>
    <a:masterClrMapping/>
  </p:clrMapOvr>
  <mc:AlternateContent xmlns:mc="http://schemas.openxmlformats.org/markup-compatibility/2006" xmlns:p14="http://schemas.microsoft.com/office/powerpoint/2010/main">
    <mc:Choice Requires="p14">
      <p:transition spd="slow" p14:dur="1600" advTm="94633">
        <p14:gallery dir="l"/>
      </p:transition>
    </mc:Choice>
    <mc:Fallback xmlns="">
      <p:transition spd="slow" advTm="94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447800"/>
            <a:ext cx="7886700" cy="2852737"/>
          </a:xfrm>
        </p:spPr>
        <p:txBody>
          <a:bodyPr/>
          <a:lstStyle/>
          <a:p>
            <a:pPr algn="ctr"/>
            <a:r>
              <a:rPr lang="en-US" dirty="0">
                <a:latin typeface="Times New Roman" panose="02020603050405020304" pitchFamily="18" charset="0"/>
                <a:ea typeface="Bookman Old Style" charset="0"/>
                <a:cs typeface="Times New Roman" panose="02020603050405020304" pitchFamily="18" charset="0"/>
              </a:rPr>
              <a:t>Opinion Conflicts</a:t>
            </a:r>
          </a:p>
        </p:txBody>
      </p:sp>
      <p:sp>
        <p:nvSpPr>
          <p:cNvPr id="4" name="Slide Number Placeholder 3"/>
          <p:cNvSpPr>
            <a:spLocks noGrp="1"/>
          </p:cNvSpPr>
          <p:nvPr>
            <p:ph type="sldNum" sz="quarter" idx="12"/>
          </p:nvPr>
        </p:nvSpPr>
        <p:spPr/>
        <p:txBody>
          <a:bodyPr/>
          <a:lstStyle/>
          <a:p>
            <a:fld id="{D7E63A33-8271-4DD0-9C48-789913D7C115}" type="slidenum">
              <a:rPr lang="en-US" smtClean="0"/>
              <a:pPr/>
              <a:t>21</a:t>
            </a:fld>
            <a:endParaRPr lang="en-US"/>
          </a:p>
        </p:txBody>
      </p:sp>
    </p:spTree>
    <p:extLst>
      <p:ext uri="{BB962C8B-B14F-4D97-AF65-F5344CB8AC3E}">
        <p14:creationId xmlns:p14="http://schemas.microsoft.com/office/powerpoint/2010/main" val="890013184"/>
      </p:ext>
    </p:extLst>
  </p:cSld>
  <p:clrMapOvr>
    <a:masterClrMapping/>
  </p:clrMapOvr>
  <mc:AlternateContent xmlns:mc="http://schemas.openxmlformats.org/markup-compatibility/2006" xmlns:p14="http://schemas.microsoft.com/office/powerpoint/2010/main">
    <mc:Choice Requires="p14">
      <p:transition spd="slow" p14:dur="1600" advTm="15233">
        <p14:gallery dir="l"/>
      </p:transition>
    </mc:Choice>
    <mc:Fallback xmlns="">
      <p:transition spd="slow" advTm="15233">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515600" cy="1325563"/>
          </a:xfrm>
        </p:spPr>
        <p:txBody>
          <a:bodyPr/>
          <a:lstStyle/>
          <a:p>
            <a:r>
              <a:rPr lang="en-US" dirty="0">
                <a:latin typeface="Times New Roman" panose="02020603050405020304" pitchFamily="18" charset="0"/>
                <a:ea typeface="Bookman Old Style" charset="0"/>
                <a:cs typeface="Times New Roman" panose="02020603050405020304" pitchFamily="18" charset="0"/>
              </a:rPr>
              <a:t>Adverse?</a:t>
            </a:r>
          </a:p>
        </p:txBody>
      </p:sp>
      <p:sp>
        <p:nvSpPr>
          <p:cNvPr id="3" name="Content Placeholder 2"/>
          <p:cNvSpPr>
            <a:spLocks noGrp="1"/>
          </p:cNvSpPr>
          <p:nvPr>
            <p:ph idx="1"/>
          </p:nvPr>
        </p:nvSpPr>
        <p:spPr>
          <a:xfrm>
            <a:off x="609600" y="1844676"/>
            <a:ext cx="10896600" cy="4327524"/>
          </a:xfrm>
        </p:spPr>
        <p:txBody>
          <a:bodyPr>
            <a:normAutofit/>
          </a:bodyPr>
          <a:lstStyle/>
          <a:p>
            <a:pPr>
              <a:buFont typeface="Arial" charset="0"/>
              <a:buChar char="•"/>
            </a:pPr>
            <a:r>
              <a:rPr lang="en-US" dirty="0">
                <a:latin typeface="Times New Roman" panose="02020603050405020304" pitchFamily="18" charset="0"/>
                <a:ea typeface="Bookman Old Style" charset="0"/>
                <a:cs typeface="Times New Roman" panose="02020603050405020304" pitchFamily="18" charset="0"/>
              </a:rPr>
              <a:t>Firm represents Client A in unrelated matters.</a:t>
            </a:r>
          </a:p>
          <a:p>
            <a:pPr>
              <a:buFont typeface="Arial" charset="0"/>
              <a:buChar char="•"/>
            </a:pPr>
            <a:endParaRPr lang="en-US" dirty="0">
              <a:latin typeface="Times New Roman" panose="02020603050405020304" pitchFamily="18" charset="0"/>
              <a:ea typeface="Bookman Old Style" charset="0"/>
              <a:cs typeface="Times New Roman" panose="02020603050405020304" pitchFamily="18" charset="0"/>
            </a:endParaRPr>
          </a:p>
          <a:p>
            <a:pPr>
              <a:buFont typeface="Arial" charset="0"/>
              <a:buChar char="•"/>
            </a:pPr>
            <a:r>
              <a:rPr lang="en-US" dirty="0">
                <a:latin typeface="Times New Roman" panose="02020603050405020304" pitchFamily="18" charset="0"/>
                <a:ea typeface="Bookman Old Style" charset="0"/>
                <a:cs typeface="Times New Roman" panose="02020603050405020304" pitchFamily="18" charset="0"/>
              </a:rPr>
              <a:t>Client B asks for opinion as to whether it infringes a patent Client A owns, or whether that patent is invalid.</a:t>
            </a:r>
          </a:p>
          <a:p>
            <a:pPr>
              <a:buFont typeface="Arial" charset="0"/>
              <a:buChar char="•"/>
            </a:pPr>
            <a:endParaRPr lang="en-US" dirty="0">
              <a:latin typeface="Times New Roman" panose="02020603050405020304" pitchFamily="18" charset="0"/>
              <a:ea typeface="Bookman Old Style" charset="0"/>
              <a:cs typeface="Times New Roman" panose="02020603050405020304" pitchFamily="18" charset="0"/>
            </a:endParaRPr>
          </a:p>
          <a:p>
            <a:pPr>
              <a:buFont typeface="Arial" charset="0"/>
              <a:buChar char="•"/>
            </a:pPr>
            <a:r>
              <a:rPr lang="en-US" dirty="0">
                <a:latin typeface="Times New Roman" panose="02020603050405020304" pitchFamily="18" charset="0"/>
                <a:ea typeface="Bookman Old Style" charset="0"/>
                <a:cs typeface="Times New Roman" panose="02020603050405020304" pitchFamily="18" charset="0"/>
              </a:rPr>
              <a:t>Is that adverse?</a:t>
            </a:r>
          </a:p>
        </p:txBody>
      </p:sp>
    </p:spTree>
    <p:custDataLst>
      <p:tags r:id="rId1"/>
    </p:custDataLst>
    <p:extLst>
      <p:ext uri="{BB962C8B-B14F-4D97-AF65-F5344CB8AC3E}">
        <p14:creationId xmlns:p14="http://schemas.microsoft.com/office/powerpoint/2010/main" val="519961162"/>
      </p:ext>
    </p:extLst>
  </p:cSld>
  <p:clrMapOvr>
    <a:masterClrMapping/>
  </p:clrMapOvr>
  <mc:AlternateContent xmlns:mc="http://schemas.openxmlformats.org/markup-compatibility/2006" xmlns:p14="http://schemas.microsoft.com/office/powerpoint/2010/main">
    <mc:Choice Requires="p14">
      <p:transition spd="slow" p14:dur="1600" advTm="23066">
        <p14:gallery dir="l"/>
      </p:transition>
    </mc:Choice>
    <mc:Fallback xmlns="">
      <p:transition spd="slow" advTm="230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idx="1"/>
          </p:nvPr>
        </p:nvSpPr>
        <p:spPr>
          <a:xfrm>
            <a:off x="533400" y="1600200"/>
            <a:ext cx="11353800" cy="5029200"/>
          </a:xfrm>
        </p:spPr>
        <p:txBody>
          <a:bodyPr>
            <a:noAutofit/>
          </a:bodyPr>
          <a:lstStyle/>
          <a:p>
            <a:pPr marL="521494">
              <a:defRPr/>
            </a:pPr>
            <a:r>
              <a:rPr lang="en-US" i="1" dirty="0">
                <a:latin typeface="Times New Roman" panose="02020603050405020304" pitchFamily="18" charset="0"/>
                <a:ea typeface="Bookman Old Style" charset="0"/>
                <a:cs typeface="Times New Roman" panose="02020603050405020304" pitchFamily="18" charset="0"/>
              </a:rPr>
              <a:t>Andrews</a:t>
            </a:r>
            <a:r>
              <a:rPr lang="en-US" dirty="0">
                <a:latin typeface="Times New Roman" panose="02020603050405020304" pitchFamily="18" charset="0"/>
                <a:ea typeface="Bookman Old Style" charset="0"/>
                <a:cs typeface="Times New Roman" panose="02020603050405020304" pitchFamily="18" charset="0"/>
              </a:rPr>
              <a:t>: Noninfringement opinions “provided potential litigation arguments and provided a factual basis for a potential defense against future claims by Andrew of willful infringement.”</a:t>
            </a:r>
          </a:p>
          <a:p>
            <a:pPr marL="615791">
              <a:defRPr/>
            </a:pPr>
            <a:r>
              <a:rPr lang="en-US" dirty="0">
                <a:latin typeface="Times New Roman" panose="02020603050405020304" pitchFamily="18" charset="0"/>
                <a:ea typeface="Bookman Old Style" charset="0"/>
                <a:cs typeface="Times New Roman" panose="02020603050405020304" pitchFamily="18" charset="0"/>
              </a:rPr>
              <a:t>Va. LEO 1774:  Adverse to give invalidity opinion to a client about another client’s patent.</a:t>
            </a:r>
          </a:p>
          <a:p>
            <a:pPr marL="615791">
              <a:defRPr/>
            </a:pPr>
            <a:r>
              <a:rPr lang="en-US" i="1" dirty="0">
                <a:latin typeface="Times New Roman" panose="02020603050405020304" pitchFamily="18" charset="0"/>
                <a:ea typeface="Bookman Old Style" charset="0"/>
                <a:cs typeface="Times New Roman" panose="02020603050405020304" pitchFamily="18" charset="0"/>
              </a:rPr>
              <a:t>Gillette</a:t>
            </a:r>
            <a:r>
              <a:rPr lang="en-US" dirty="0">
                <a:latin typeface="Times New Roman" panose="02020603050405020304" pitchFamily="18" charset="0"/>
                <a:ea typeface="Bookman Old Style" charset="0"/>
                <a:cs typeface="Times New Roman" panose="02020603050405020304" pitchFamily="18" charset="0"/>
              </a:rPr>
              <a:t> </a:t>
            </a:r>
            <a:r>
              <a:rPr lang="en-US" i="1" dirty="0">
                <a:latin typeface="Times New Roman" panose="02020603050405020304" pitchFamily="18" charset="0"/>
                <a:ea typeface="Bookman Old Style" charset="0"/>
                <a:cs typeface="Times New Roman" panose="02020603050405020304" pitchFamily="18" charset="0"/>
              </a:rPr>
              <a:t>dicta</a:t>
            </a:r>
            <a:r>
              <a:rPr lang="en-US" dirty="0">
                <a:latin typeface="Times New Roman" panose="02020603050405020304" pitchFamily="18" charset="0"/>
                <a:ea typeface="Bookman Old Style" charset="0"/>
                <a:cs typeface="Times New Roman" panose="02020603050405020304" pitchFamily="18" charset="0"/>
              </a:rPr>
              <a:t>: it’s adverse to advise client how to “avoid infringing” patents obtained for former client.</a:t>
            </a:r>
          </a:p>
          <a:p>
            <a:pPr marL="615791">
              <a:defRPr/>
            </a:pPr>
            <a:r>
              <a:rPr lang="en-US" i="1" dirty="0" err="1">
                <a:latin typeface="Times New Roman" panose="02020603050405020304" pitchFamily="18" charset="0"/>
                <a:ea typeface="Bookman Old Style" charset="0"/>
                <a:cs typeface="Times New Roman" panose="02020603050405020304" pitchFamily="18" charset="0"/>
              </a:rPr>
              <a:t>Maling</a:t>
            </a:r>
            <a:r>
              <a:rPr lang="en-US" dirty="0">
                <a:latin typeface="Times New Roman" panose="02020603050405020304" pitchFamily="18" charset="0"/>
                <a:ea typeface="Bookman Old Style" charset="0"/>
                <a:cs typeface="Times New Roman" panose="02020603050405020304" pitchFamily="18" charset="0"/>
              </a:rPr>
              <a:t> </a:t>
            </a:r>
            <a:r>
              <a:rPr lang="en-US" i="1" dirty="0">
                <a:latin typeface="Times New Roman" panose="02020603050405020304" pitchFamily="18" charset="0"/>
                <a:ea typeface="Bookman Old Style" charset="0"/>
                <a:cs typeface="Times New Roman" panose="02020603050405020304" pitchFamily="18" charset="0"/>
              </a:rPr>
              <a:t>dicta</a:t>
            </a:r>
            <a:r>
              <a:rPr lang="en-US" dirty="0">
                <a:latin typeface="Times New Roman" panose="02020603050405020304" pitchFamily="18" charset="0"/>
                <a:ea typeface="Bookman Old Style" charset="0"/>
                <a:cs typeface="Times New Roman" panose="02020603050405020304" pitchFamily="18" charset="0"/>
              </a:rPr>
              <a:t>: it’s adverse to give noninfringement opinion for one client about a current client’s patent lawyer had obtained for the client.</a:t>
            </a:r>
          </a:p>
        </p:txBody>
      </p:sp>
      <p:sp>
        <p:nvSpPr>
          <p:cNvPr id="26625" name="Rectangle 1"/>
          <p:cNvSpPr>
            <a:spLocks noGrp="1" noChangeArrowheads="1"/>
          </p:cNvSpPr>
          <p:nvPr>
            <p:ph type="title"/>
          </p:nvPr>
        </p:nvSpPr>
        <p:spPr>
          <a:xfrm>
            <a:off x="152400" y="381000"/>
            <a:ext cx="12039600" cy="990600"/>
          </a:xfrm>
        </p:spPr>
        <p:txBody>
          <a:bodyPr>
            <a:normAutofit fontScale="90000"/>
          </a:bodyPr>
          <a:lstStyle/>
          <a:p>
            <a:pPr eaLnBrk="1" hangingPunct="1">
              <a:defRPr/>
            </a:pPr>
            <a:r>
              <a:rPr lang="en-US" dirty="0">
                <a:solidFill>
                  <a:schemeClr val="tx2"/>
                </a:solidFill>
                <a:latin typeface="Times New Roman" panose="02020603050405020304" pitchFamily="18" charset="0"/>
                <a:ea typeface="Bookman Old Style" charset="0"/>
                <a:cs typeface="Times New Roman" panose="02020603050405020304" pitchFamily="18" charset="0"/>
              </a:rPr>
              <a:t>Opinions About Opinions: They Assemble the Documents</a:t>
            </a:r>
          </a:p>
        </p:txBody>
      </p:sp>
    </p:spTree>
    <p:custDataLst>
      <p:tags r:id="rId1"/>
    </p:custDataLst>
    <p:extLst>
      <p:ext uri="{BB962C8B-B14F-4D97-AF65-F5344CB8AC3E}">
        <p14:creationId xmlns:p14="http://schemas.microsoft.com/office/powerpoint/2010/main" val="2428616583"/>
      </p:ext>
    </p:extLst>
  </p:cSld>
  <p:clrMapOvr>
    <a:masterClrMapping/>
  </p:clrMapOvr>
  <mc:AlternateContent xmlns:mc="http://schemas.openxmlformats.org/markup-compatibility/2006" xmlns:p14="http://schemas.microsoft.com/office/powerpoint/2010/main">
    <mc:Choice Requires="p14">
      <p:transition spd="slow" p14:dur="1600" advTm="105033">
        <p14:gallery dir="l"/>
      </p:transition>
    </mc:Choice>
    <mc:Fallback xmlns="">
      <p:transition spd="slow" advTm="1050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Bookman Old Style" charset="0"/>
                <a:cs typeface="Times New Roman" panose="02020603050405020304" pitchFamily="18" charset="0"/>
              </a:rPr>
              <a:t>But…</a:t>
            </a:r>
          </a:p>
        </p:txBody>
      </p:sp>
      <p:sp>
        <p:nvSpPr>
          <p:cNvPr id="3" name="Content Placeholder 2"/>
          <p:cNvSpPr>
            <a:spLocks noGrp="1"/>
          </p:cNvSpPr>
          <p:nvPr>
            <p:ph idx="1"/>
          </p:nvPr>
        </p:nvSpPr>
        <p:spPr>
          <a:xfrm>
            <a:off x="838200" y="2362200"/>
            <a:ext cx="11049000" cy="3124200"/>
          </a:xfrm>
        </p:spPr>
        <p:txBody>
          <a:bodyPr>
            <a:noAutofit/>
          </a:bodyPr>
          <a:lstStyle/>
          <a:p>
            <a:pPr marL="457200" lvl="1" indent="-457200"/>
            <a:r>
              <a:rPr lang="en-US" sz="3000" dirty="0">
                <a:latin typeface="Times New Roman" panose="02020603050405020304" pitchFamily="18" charset="0"/>
                <a:ea typeface="Bookman Old Style" charset="0"/>
                <a:cs typeface="Times New Roman" panose="02020603050405020304" pitchFamily="18" charset="0"/>
              </a:rPr>
              <a:t>What about initial cut/quick look “opinions:”  is that adverse?  </a:t>
            </a:r>
          </a:p>
          <a:p>
            <a:pPr marL="914400" lvl="2" indent="-457200"/>
            <a:r>
              <a:rPr lang="en-US" sz="2600" dirty="0">
                <a:latin typeface="Times New Roman" panose="02020603050405020304" pitchFamily="18" charset="0"/>
                <a:ea typeface="Bookman Old Style" charset="0"/>
                <a:cs typeface="Times New Roman" panose="02020603050405020304" pitchFamily="18" charset="0"/>
              </a:rPr>
              <a:t>One case suggests a brief mention in a 500 page FTO was not adverse.</a:t>
            </a:r>
          </a:p>
          <a:p>
            <a:pPr marL="457200" lvl="1" indent="-457200"/>
            <a:endParaRPr lang="en-US" sz="3000" dirty="0">
              <a:latin typeface="Times New Roman" panose="02020603050405020304" pitchFamily="18" charset="0"/>
              <a:ea typeface="Bookman Old Style" charset="0"/>
              <a:cs typeface="Times New Roman" panose="02020603050405020304" pitchFamily="18" charset="0"/>
            </a:endParaRPr>
          </a:p>
        </p:txBody>
      </p:sp>
    </p:spTree>
    <p:extLst>
      <p:ext uri="{BB962C8B-B14F-4D97-AF65-F5344CB8AC3E}">
        <p14:creationId xmlns:p14="http://schemas.microsoft.com/office/powerpoint/2010/main" val="2342624285"/>
      </p:ext>
    </p:extLst>
  </p:cSld>
  <p:clrMapOvr>
    <a:masterClrMapping/>
  </p:clrMapOvr>
  <mc:AlternateContent xmlns:mc="http://schemas.openxmlformats.org/markup-compatibility/2006" xmlns:p14="http://schemas.microsoft.com/office/powerpoint/2010/main">
    <mc:Choice Requires="p14">
      <p:transition spd="slow" p14:dur="1600" advTm="66733">
        <p14:gallery dir="l"/>
      </p:transition>
    </mc:Choice>
    <mc:Fallback xmlns="">
      <p:transition spd="slow" advTm="667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3A86A75C-4F4B-4683-9AE1-C65F6400EC91}">
      <p14:laserTraceLst xmlns:p14="http://schemas.microsoft.com/office/powerpoint/2010/main">
        <p14:tracePtLst>
          <p14:tracePt t="23750" x="1528763" y="6808788"/>
          <p14:tracePt t="23759" x="1687513" y="6689725"/>
          <p14:tracePt t="23771" x="1882775" y="6542088"/>
          <p14:tracePt t="23784" x="2106613" y="6416675"/>
          <p14:tracePt t="23794" x="2346325" y="6275388"/>
          <p14:tracePt t="23806" x="2590800" y="6149975"/>
          <p14:tracePt t="23818" x="2841625" y="6015038"/>
          <p14:tracePt t="23829" x="3063875" y="5867400"/>
          <p14:tracePt t="23841" x="3162300" y="5807075"/>
          <p14:tracePt t="23851" x="3309938" y="5699125"/>
          <p14:tracePt t="23863" x="3341688" y="5672138"/>
          <p14:tracePt t="23873" x="3386138" y="5638800"/>
          <p14:tracePt t="23885" x="3455988" y="5578475"/>
          <p14:tracePt t="23896" x="3505200" y="5546725"/>
          <p14:tracePt t="23919" x="3538538" y="5508625"/>
          <p14:tracePt t="23920" x="3559175" y="5491163"/>
          <p14:tracePt t="23931" x="3559175" y="5486400"/>
          <p14:tracePt t="23942" x="3565525" y="5475288"/>
          <p14:tracePt t="23965" x="3565525" y="5470525"/>
          <p14:tracePt t="23976" x="3559175" y="5470525"/>
          <p14:tracePt t="24286" x="3559175" y="5459413"/>
          <p14:tracePt t="24298" x="3559175" y="5432425"/>
          <p14:tracePt t="24308" x="3548063" y="5387975"/>
          <p14:tracePt t="24320" x="3538538" y="5338763"/>
          <p14:tracePt t="24332" x="3532188" y="5291138"/>
          <p14:tracePt t="24343" x="3516313" y="5235575"/>
          <p14:tracePt t="24354" x="3500438" y="5143500"/>
          <p14:tracePt t="24366" x="3462338" y="5033963"/>
          <p14:tracePt t="24377" x="3429000" y="4914900"/>
          <p14:tracePt t="24389" x="3413125" y="4778375"/>
          <p14:tracePt t="24400" x="3395663" y="4632325"/>
          <p14:tracePt t="24411" x="3357563" y="4495800"/>
          <p14:tracePt t="24423" x="3341688" y="4424363"/>
          <p14:tracePt t="24434" x="3319463" y="4316413"/>
          <p14:tracePt t="24448" x="3298825" y="4224338"/>
          <p14:tracePt t="24457" x="3292475" y="4148138"/>
          <p14:tracePt t="42404" x="3298825" y="4148138"/>
          <p14:tracePt t="42416" x="3309938" y="4148138"/>
          <p14:tracePt t="42426" x="3319463" y="4152900"/>
          <p14:tracePt t="42439" x="3325813" y="4152900"/>
          <p14:tracePt t="42450" x="3336925" y="4164013"/>
          <p14:tracePt t="42462" x="3341688" y="4168775"/>
          <p14:tracePt t="42473" x="3352800" y="4179888"/>
          <p14:tracePt t="42499" x="3357563" y="4186238"/>
          <p14:tracePt t="42508" x="3368675" y="4186238"/>
          <p14:tracePt t="42518" x="3379788" y="4195763"/>
          <p14:tracePt t="42533" x="3386138" y="4206875"/>
          <p14:tracePt t="42542" x="3413125" y="4206875"/>
          <p14:tracePt t="42553" x="3429000" y="4224338"/>
          <p14:tracePt t="42566" x="3455988" y="4229100"/>
          <p14:tracePt t="42576" x="3478213" y="4240213"/>
          <p14:tracePt t="42588" x="3516313" y="4256088"/>
          <p14:tracePt t="42599" x="3538538" y="4256088"/>
          <p14:tracePt t="42611" x="3548063" y="4267200"/>
          <p14:tracePt t="42621" x="3576638" y="4271963"/>
          <p14:tracePt t="42633" x="3592513" y="4283075"/>
          <p14:tracePt t="42645" x="3597275" y="4283075"/>
          <p14:tracePt t="42655" x="3608388" y="4289425"/>
          <p14:tracePt t="42679" x="3608388" y="4300538"/>
          <p14:tracePt t="42691" x="3581400" y="4305300"/>
          <p14:tracePt t="42701" x="3489325" y="4348163"/>
          <p14:tracePt t="42716" x="3368675" y="4408488"/>
          <p14:tracePt t="42724" x="3216275" y="4462463"/>
          <p14:tracePt t="42736" x="3146425" y="4495800"/>
          <p14:tracePt t="42750" x="3005138" y="4572000"/>
          <p14:tracePt t="42760" x="2949575" y="4605338"/>
          <p14:tracePt t="42771" x="2857500" y="4664075"/>
          <p14:tracePt t="42783" x="2671763" y="4778375"/>
          <p14:tracePt t="42794" x="2617788" y="4838700"/>
          <p14:tracePt t="42805" x="2568575" y="4930775"/>
          <p14:tracePt t="42817" x="2465388" y="5072063"/>
          <p14:tracePt t="42827" x="2422525" y="5219700"/>
          <p14:tracePt t="42840" x="2357438" y="5414963"/>
          <p14:tracePt t="42851" x="2274888" y="5638800"/>
          <p14:tracePt t="42862" x="2176463" y="5878513"/>
          <p14:tracePt t="42873" x="2138363" y="5986463"/>
          <p14:tracePt t="43114" x="2106613" y="6003925"/>
          <p14:tracePt t="43126" x="2041525" y="6057900"/>
          <p14:tracePt t="43137" x="1981200" y="6122988"/>
          <p14:tracePt t="43150" x="1909763" y="6199188"/>
          <p14:tracePt t="43160" x="1851025" y="6270625"/>
          <p14:tracePt t="43171" x="1806575" y="6357938"/>
          <p14:tracePt t="43183" x="1774825" y="6423025"/>
          <p14:tracePt t="43193" x="1741488" y="6492875"/>
          <p14:tracePt t="43206" x="1665288" y="6618288"/>
          <p14:tracePt t="43216" x="1638300" y="6672263"/>
          <p14:tracePt t="43229" x="1595438" y="6754813"/>
          <p14:tracePt t="43240" x="1584325" y="6786563"/>
          <p14:tracePt t="43252" x="1577975" y="684212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p:txBody>
          <a:bodyPr/>
          <a:lstStyle/>
          <a:p>
            <a:r>
              <a:rPr lang="en-US" altLang="en-US" dirty="0">
                <a:latin typeface="Times New Roman" panose="02020603050405020304" pitchFamily="18" charset="0"/>
                <a:ea typeface="Bookman Old Style" charset="0"/>
                <a:cs typeface="Times New Roman" panose="02020603050405020304" pitchFamily="18" charset="0"/>
              </a:rPr>
              <a:t>Applying These Lessons </a:t>
            </a:r>
            <a:br>
              <a:rPr lang="en-US" altLang="en-US" dirty="0">
                <a:latin typeface="Times New Roman" panose="02020603050405020304" pitchFamily="18" charset="0"/>
                <a:ea typeface="Bookman Old Style" charset="0"/>
                <a:cs typeface="Times New Roman" panose="02020603050405020304" pitchFamily="18" charset="0"/>
              </a:rPr>
            </a:br>
            <a:r>
              <a:rPr lang="en-US" altLang="en-US" dirty="0">
                <a:latin typeface="Times New Roman" panose="02020603050405020304" pitchFamily="18" charset="0"/>
                <a:ea typeface="Bookman Old Style" charset="0"/>
                <a:cs typeface="Times New Roman" panose="02020603050405020304" pitchFamily="18" charset="0"/>
              </a:rPr>
              <a:t>to Prosecution</a:t>
            </a:r>
          </a:p>
        </p:txBody>
      </p:sp>
      <p:sp>
        <p:nvSpPr>
          <p:cNvPr id="2" name="Subtitle 1"/>
          <p:cNvSpPr>
            <a:spLocks noGrp="1"/>
          </p:cNvSpPr>
          <p:nvPr>
            <p:ph type="subTitle" idx="1"/>
          </p:nvPr>
        </p:nvSpPr>
        <p:spPr/>
        <p:txBody>
          <a:bodyPr/>
          <a:lstStyle/>
          <a:p>
            <a:r>
              <a:rPr lang="en-US" dirty="0">
                <a:latin typeface="Times New Roman" panose="02020603050405020304" pitchFamily="18" charset="0"/>
                <a:ea typeface="Bookman Old Style" charset="0"/>
                <a:cs typeface="Times New Roman" panose="02020603050405020304" pitchFamily="18" charset="0"/>
              </a:rPr>
              <a:t>Secretary Rumsfeld was Right</a:t>
            </a:r>
          </a:p>
        </p:txBody>
      </p:sp>
    </p:spTree>
    <p:extLst>
      <p:ext uri="{BB962C8B-B14F-4D97-AF65-F5344CB8AC3E}">
        <p14:creationId xmlns:p14="http://schemas.microsoft.com/office/powerpoint/2010/main" val="2965117436"/>
      </p:ext>
    </p:extLst>
  </p:cSld>
  <p:clrMapOvr>
    <a:masterClrMapping/>
  </p:clrMapOvr>
  <mc:AlternateContent xmlns:mc="http://schemas.openxmlformats.org/markup-compatibility/2006" xmlns:p14="http://schemas.microsoft.com/office/powerpoint/2010/main">
    <mc:Choice Requires="p14">
      <p:transition spd="slow" p14:dur="1600" advTm="6833">
        <p14:gallery dir="l"/>
      </p:transition>
    </mc:Choice>
    <mc:Fallback xmlns="">
      <p:transition spd="slow" advTm="6833">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fld id="{9AD96F75-DAB1-9E41-A383-B443BCFF7F01}" type="slidenum">
              <a:rPr lang="en-US" smtClean="0"/>
              <a:t>26</a:t>
            </a:fld>
            <a:endParaRPr lang="en-US"/>
          </a:p>
        </p:txBody>
      </p:sp>
      <p:sp>
        <p:nvSpPr>
          <p:cNvPr id="31745" name="Rectangle 1"/>
          <p:cNvSpPr>
            <a:spLocks noGrp="1" noChangeArrowheads="1"/>
          </p:cNvSpPr>
          <p:nvPr>
            <p:ph idx="4294967295"/>
          </p:nvPr>
        </p:nvSpPr>
        <p:spPr>
          <a:xfrm>
            <a:off x="769390" y="2218804"/>
            <a:ext cx="10896600" cy="2286000"/>
          </a:xfrm>
        </p:spPr>
        <p:txBody>
          <a:bodyPr>
            <a:normAutofit/>
          </a:bodyPr>
          <a:lstStyle/>
          <a:p>
            <a:pPr marL="0" indent="0">
              <a:buNone/>
              <a:defRPr/>
            </a:pPr>
            <a:r>
              <a:rPr lang="ja-JP" altLang="en-US" sz="3200" dirty="0">
                <a:latin typeface="Times New Roman" panose="02020603050405020304" pitchFamily="18" charset="0"/>
                <a:ea typeface="Bookman Old Style" charset="0"/>
                <a:cs typeface="Times New Roman" panose="02020603050405020304" pitchFamily="18" charset="0"/>
              </a:rPr>
              <a:t>“</a:t>
            </a:r>
            <a:r>
              <a:rPr lang="en-US" sz="3200" dirty="0">
                <a:latin typeface="Times New Roman" panose="02020603050405020304" pitchFamily="18" charset="0"/>
                <a:ea typeface="Bookman Old Style" charset="0"/>
                <a:cs typeface="Times New Roman" panose="02020603050405020304" pitchFamily="18" charset="0"/>
              </a:rPr>
              <a:t>There are known </a:t>
            </a:r>
            <a:r>
              <a:rPr lang="en-US" sz="3200" dirty="0" err="1">
                <a:latin typeface="Times New Roman" panose="02020603050405020304" pitchFamily="18" charset="0"/>
                <a:ea typeface="Bookman Old Style" charset="0"/>
                <a:cs typeface="Times New Roman" panose="02020603050405020304" pitchFamily="18" charset="0"/>
              </a:rPr>
              <a:t>knowns</a:t>
            </a:r>
            <a:r>
              <a:rPr lang="en-US" sz="3200" dirty="0">
                <a:latin typeface="Times New Roman" panose="02020603050405020304" pitchFamily="18" charset="0"/>
                <a:ea typeface="Bookman Old Style" charset="0"/>
                <a:cs typeface="Times New Roman" panose="02020603050405020304" pitchFamily="18" charset="0"/>
              </a:rPr>
              <a:t>. These are things we know that we know. There are known unknowns. That is to say, there are things that we know we don't know. But there are also unknown unknowns. There are things we don't know we don't know.</a:t>
            </a:r>
            <a:r>
              <a:rPr lang="ja-JP" altLang="en-US" sz="3200" dirty="0">
                <a:latin typeface="Times New Roman" panose="02020603050405020304" pitchFamily="18" charset="0"/>
                <a:ea typeface="Bookman Old Style" charset="0"/>
                <a:cs typeface="Times New Roman" panose="02020603050405020304" pitchFamily="18" charset="0"/>
              </a:rPr>
              <a:t>”</a:t>
            </a:r>
            <a:endParaRPr lang="en-US" sz="3200" dirty="0">
              <a:latin typeface="Times New Roman" panose="02020603050405020304" pitchFamily="18" charset="0"/>
              <a:ea typeface="Bookman Old Style" charset="0"/>
              <a:cs typeface="Times New Roman" panose="02020603050405020304" pitchFamily="18" charset="0"/>
            </a:endParaRPr>
          </a:p>
        </p:txBody>
      </p:sp>
      <p:sp>
        <p:nvSpPr>
          <p:cNvPr id="2" name="TextBox 1"/>
          <p:cNvSpPr txBox="1"/>
          <p:nvPr/>
        </p:nvSpPr>
        <p:spPr>
          <a:xfrm>
            <a:off x="5789581" y="184947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12025182"/>
      </p:ext>
    </p:extLst>
  </p:cSld>
  <p:clrMapOvr>
    <a:masterClrMapping/>
  </p:clrMapOvr>
  <mc:AlternateContent xmlns:mc="http://schemas.openxmlformats.org/markup-compatibility/2006" xmlns:p14="http://schemas.microsoft.com/office/powerpoint/2010/main">
    <mc:Choice Requires="p14">
      <p:transition spd="slow" p14:dur="1600" advTm="45033">
        <p14:gallery dir="l"/>
      </p:transition>
    </mc:Choice>
    <mc:Fallback xmlns="">
      <p:transition spd="slow" advTm="45033">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idx="1"/>
          </p:nvPr>
        </p:nvSpPr>
        <p:spPr>
          <a:xfrm>
            <a:off x="533400" y="2438400"/>
            <a:ext cx="11277599" cy="3505199"/>
          </a:xfrm>
        </p:spPr>
        <p:txBody>
          <a:bodyPr>
            <a:normAutofit/>
          </a:bodyPr>
          <a:lstStyle/>
          <a:p>
            <a:pPr marL="819150" indent="-457200">
              <a:defRPr/>
            </a:pPr>
            <a:r>
              <a:rPr lang="en-US" sz="3200" dirty="0">
                <a:latin typeface="Times New Roman" panose="02020603050405020304" pitchFamily="18" charset="0"/>
                <a:ea typeface="Bookman Old Style" charset="0"/>
                <a:cs typeface="Times New Roman" panose="02020603050405020304" pitchFamily="18" charset="0"/>
              </a:rPr>
              <a:t>Not adverse merely because two clients have applications in the same “space” or “field.” </a:t>
            </a:r>
          </a:p>
          <a:p>
            <a:pPr marL="819150" indent="-457200">
              <a:defRPr/>
            </a:pPr>
            <a:r>
              <a:rPr lang="en-US" sz="3200" dirty="0">
                <a:latin typeface="Times New Roman" panose="02020603050405020304" pitchFamily="18" charset="0"/>
                <a:ea typeface="Bookman Old Style" charset="0"/>
                <a:cs typeface="Times New Roman" panose="02020603050405020304" pitchFamily="18" charset="0"/>
              </a:rPr>
              <a:t>Adverse where lawyer knew two applications had interfering claims and lawyer decided which client should get that subject matter.</a:t>
            </a:r>
          </a:p>
          <a:p>
            <a:pPr marL="819150" indent="-457200">
              <a:defRPr/>
            </a:pPr>
            <a:r>
              <a:rPr lang="en-US" sz="3200" dirty="0">
                <a:latin typeface="Times New Roman" panose="02020603050405020304" pitchFamily="18" charset="0"/>
                <a:ea typeface="Bookman Old Style" charset="0"/>
                <a:cs typeface="Times New Roman" panose="02020603050405020304" pitchFamily="18" charset="0"/>
              </a:rPr>
              <a:t>Beyond that…</a:t>
            </a:r>
          </a:p>
        </p:txBody>
      </p:sp>
      <p:sp>
        <p:nvSpPr>
          <p:cNvPr id="37889" name="Rectangle 1"/>
          <p:cNvSpPr>
            <a:spLocks noGrp="1" noChangeArrowheads="1"/>
          </p:cNvSpPr>
          <p:nvPr>
            <p:ph type="title"/>
          </p:nvPr>
        </p:nvSpPr>
        <p:spPr/>
        <p:txBody>
          <a:bodyPr>
            <a:normAutofit/>
          </a:bodyPr>
          <a:lstStyle/>
          <a:p>
            <a:pPr eaLnBrk="1" hangingPunct="1">
              <a:defRPr/>
            </a:pPr>
            <a:r>
              <a:rPr lang="en-US" dirty="0">
                <a:solidFill>
                  <a:schemeClr val="tx2"/>
                </a:solidFill>
                <a:latin typeface="Times New Roman" panose="02020603050405020304" pitchFamily="18" charset="0"/>
                <a:ea typeface="Bookman Old Style" charset="0"/>
                <a:cs typeface="Times New Roman" panose="02020603050405020304" pitchFamily="18" charset="0"/>
              </a:rPr>
              <a:t>We Know We Know</a:t>
            </a:r>
          </a:p>
        </p:txBody>
      </p:sp>
    </p:spTree>
    <p:custDataLst>
      <p:tags r:id="rId1"/>
    </p:custDataLst>
    <p:extLst>
      <p:ext uri="{BB962C8B-B14F-4D97-AF65-F5344CB8AC3E}">
        <p14:creationId xmlns:p14="http://schemas.microsoft.com/office/powerpoint/2010/main" val="834530565"/>
      </p:ext>
    </p:extLst>
  </p:cSld>
  <p:clrMapOvr>
    <a:masterClrMapping/>
  </p:clrMapOvr>
  <mc:AlternateContent xmlns:mc="http://schemas.openxmlformats.org/markup-compatibility/2006" xmlns:p14="http://schemas.microsoft.com/office/powerpoint/2010/main">
    <mc:Choice Requires="p14">
      <p:transition spd="slow" p14:dur="1600" advTm="59000">
        <p14:gallery dir="l"/>
      </p:transition>
    </mc:Choice>
    <mc:Fallback xmlns="">
      <p:transition spd="slow" advTm="5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7895-431B-3A2B-5AB1-A89DA9652B0F}"/>
              </a:ext>
            </a:extLst>
          </p:cNvPr>
          <p:cNvSpPr>
            <a:spLocks noGrp="1"/>
          </p:cNvSpPr>
          <p:nvPr>
            <p:ph type="title"/>
          </p:nvPr>
        </p:nvSpPr>
        <p:spPr>
          <a:xfrm>
            <a:off x="533400" y="407987"/>
            <a:ext cx="10515600" cy="1325563"/>
          </a:xfrm>
        </p:spPr>
        <p:txBody>
          <a:bodyPr/>
          <a:lstStyle/>
          <a:p>
            <a:r>
              <a:rPr lang="en-US" dirty="0">
                <a:latin typeface="Times New Roman" panose="02020603050405020304" pitchFamily="18" charset="0"/>
                <a:cs typeface="Times New Roman" panose="02020603050405020304" pitchFamily="18" charset="0"/>
              </a:rPr>
              <a:t>OED Decision: </a:t>
            </a:r>
            <a:r>
              <a:rPr lang="en-US" i="1" dirty="0">
                <a:latin typeface="Times New Roman" panose="02020603050405020304" pitchFamily="18" charset="0"/>
                <a:cs typeface="Times New Roman" panose="02020603050405020304" pitchFamily="18" charset="0"/>
              </a:rPr>
              <a:t>In re Linden</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DDBD220-536C-B521-91FE-F38178ABD79C}"/>
              </a:ext>
            </a:extLst>
          </p:cNvPr>
          <p:cNvSpPr>
            <a:spLocks noGrp="1"/>
          </p:cNvSpPr>
          <p:nvPr>
            <p:ph idx="1"/>
          </p:nvPr>
        </p:nvSpPr>
        <p:spPr>
          <a:xfrm>
            <a:off x="838200" y="1825625"/>
            <a:ext cx="11049000" cy="4346575"/>
          </a:xfrm>
        </p:spPr>
        <p:txBody>
          <a:bodyPr>
            <a:normAutofit/>
          </a:bodyPr>
          <a:lstStyle/>
          <a:p>
            <a:r>
              <a:rPr lang="en-US" dirty="0">
                <a:latin typeface="Times New Roman" panose="02020603050405020304" pitchFamily="18" charset="0"/>
                <a:cs typeface="Times New Roman" panose="02020603050405020304" pitchFamily="18" charset="0"/>
              </a:rPr>
              <a:t>Facts:</a:t>
            </a:r>
          </a:p>
          <a:p>
            <a:pPr lvl="1"/>
            <a:r>
              <a:rPr lang="en-US" sz="2800" dirty="0">
                <a:latin typeface="Times New Roman" panose="02020603050405020304" pitchFamily="18" charset="0"/>
                <a:cs typeface="Times New Roman" panose="02020603050405020304" pitchFamily="18" charset="0"/>
              </a:rPr>
              <a:t>Practitioner filed applications for Company 1.</a:t>
            </a:r>
          </a:p>
          <a:p>
            <a:pPr lvl="1"/>
            <a:r>
              <a:rPr lang="en-US" sz="2800" dirty="0">
                <a:latin typeface="Times New Roman" panose="02020603050405020304" pitchFamily="18" charset="0"/>
                <a:cs typeface="Times New Roman" panose="02020603050405020304" pitchFamily="18" charset="0"/>
              </a:rPr>
              <a:t>Then practitioner filed applications for Company 2 that distinguished its inventions over those claimed Company 1’s application</a:t>
            </a:r>
          </a:p>
          <a:p>
            <a:pPr lvl="1"/>
            <a:r>
              <a:rPr lang="en-US" sz="2800" dirty="0">
                <a:latin typeface="Times New Roman" panose="02020603050405020304" pitchFamily="18" charset="0"/>
                <a:cs typeface="Times New Roman" panose="02020603050405020304" pitchFamily="18" charset="0"/>
              </a:rPr>
              <a:t>Then examiner cited Company 1’s published application as prior art</a:t>
            </a:r>
          </a:p>
          <a:p>
            <a:r>
              <a:rPr lang="en-US" dirty="0">
                <a:latin typeface="Times New Roman" panose="02020603050405020304" pitchFamily="18" charset="0"/>
                <a:cs typeface="Times New Roman" panose="02020603050405020304" pitchFamily="18" charset="0"/>
              </a:rPr>
              <a:t>Result: practitioner agreed to public reprimand (and client sued Linden… more in a second)</a:t>
            </a:r>
          </a:p>
          <a:p>
            <a:r>
              <a:rPr lang="en-US" dirty="0">
                <a:latin typeface="Times New Roman" panose="02020603050405020304" pitchFamily="18" charset="0"/>
                <a:cs typeface="Times New Roman" panose="02020603050405020304" pitchFamily="18" charset="0"/>
              </a:rPr>
              <a:t>Hint at OED’s view on what is a subject matter conflict…</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B2C0AF59-90B3-70D9-A98F-E3BCB82ABE05}"/>
              </a:ext>
            </a:extLst>
          </p:cNvPr>
          <p:cNvSpPr>
            <a:spLocks noGrp="1"/>
          </p:cNvSpPr>
          <p:nvPr>
            <p:ph type="ftr" sz="quarter" idx="11"/>
          </p:nvPr>
        </p:nvSpPr>
        <p:spPr/>
        <p:txBody>
          <a:bodyPr/>
          <a:lstStyle/>
          <a:p>
            <a:r>
              <a:rPr lang="en-US" altLang="en-US"/>
              <a:t>Mercer University School of Law</a:t>
            </a:r>
          </a:p>
        </p:txBody>
      </p:sp>
      <p:sp>
        <p:nvSpPr>
          <p:cNvPr id="5" name="Slide Number Placeholder 4">
            <a:extLst>
              <a:ext uri="{FF2B5EF4-FFF2-40B4-BE49-F238E27FC236}">
                <a16:creationId xmlns:a16="http://schemas.microsoft.com/office/drawing/2014/main" id="{AE7241E4-C3D1-DDC7-7456-739E01A171DF}"/>
              </a:ext>
            </a:extLst>
          </p:cNvPr>
          <p:cNvSpPr>
            <a:spLocks noGrp="1"/>
          </p:cNvSpPr>
          <p:nvPr>
            <p:ph type="sldNum" sz="quarter" idx="12"/>
          </p:nvPr>
        </p:nvSpPr>
        <p:spPr/>
        <p:txBody>
          <a:bodyPr/>
          <a:lstStyle/>
          <a:p>
            <a:fld id="{52BE71C5-CE43-7343-B40B-101A27F2A4F6}" type="slidenum">
              <a:rPr lang="en-US" altLang="en-US" smtClean="0"/>
              <a:pPr/>
              <a:t>28</a:t>
            </a:fld>
            <a:endParaRPr lang="en-US" altLang="en-US"/>
          </a:p>
        </p:txBody>
      </p:sp>
    </p:spTree>
    <p:extLst>
      <p:ext uri="{BB962C8B-B14F-4D97-AF65-F5344CB8AC3E}">
        <p14:creationId xmlns:p14="http://schemas.microsoft.com/office/powerpoint/2010/main" val="1221708602"/>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C7FB9-77A4-9B28-98BB-1AB86E1A0A6D}"/>
              </a:ext>
            </a:extLst>
          </p:cNvPr>
          <p:cNvSpPr>
            <a:spLocks noGrp="1"/>
          </p:cNvSpPr>
          <p:nvPr>
            <p:ph type="title"/>
          </p:nvPr>
        </p:nvSpPr>
        <p:spPr>
          <a:xfrm>
            <a:off x="457200" y="381000"/>
            <a:ext cx="11292840" cy="1295400"/>
          </a:xfrm>
        </p:spPr>
        <p:txBody>
          <a:bodyPr/>
          <a:lstStyle/>
          <a:p>
            <a:r>
              <a:rPr lang="en-US" dirty="0">
                <a:latin typeface="Times New Roman" panose="02020603050405020304" pitchFamily="18" charset="0"/>
                <a:cs typeface="Times New Roman" panose="02020603050405020304" pitchFamily="18" charset="0"/>
              </a:rPr>
              <a:t>OED: are Client’s Claims “patentably distinct”?</a:t>
            </a:r>
          </a:p>
        </p:txBody>
      </p:sp>
      <p:sp>
        <p:nvSpPr>
          <p:cNvPr id="4" name="Footer Placeholder 3">
            <a:extLst>
              <a:ext uri="{FF2B5EF4-FFF2-40B4-BE49-F238E27FC236}">
                <a16:creationId xmlns:a16="http://schemas.microsoft.com/office/drawing/2014/main" id="{9A806AFC-EE87-5906-ED8B-005C89E43718}"/>
              </a:ext>
            </a:extLst>
          </p:cNvPr>
          <p:cNvSpPr>
            <a:spLocks noGrp="1"/>
          </p:cNvSpPr>
          <p:nvPr>
            <p:ph type="ftr" sz="quarter" idx="11"/>
          </p:nvPr>
        </p:nvSpPr>
        <p:spPr/>
        <p:txBody>
          <a:bodyPr/>
          <a:lstStyle/>
          <a:p>
            <a:r>
              <a:rPr lang="en-US" altLang="en-US"/>
              <a:t>Mercer University School of Law</a:t>
            </a:r>
          </a:p>
        </p:txBody>
      </p:sp>
      <p:sp>
        <p:nvSpPr>
          <p:cNvPr id="5" name="Slide Number Placeholder 4">
            <a:extLst>
              <a:ext uri="{FF2B5EF4-FFF2-40B4-BE49-F238E27FC236}">
                <a16:creationId xmlns:a16="http://schemas.microsoft.com/office/drawing/2014/main" id="{3E213F49-7FEF-2137-DCA8-8A89D3328A5C}"/>
              </a:ext>
            </a:extLst>
          </p:cNvPr>
          <p:cNvSpPr>
            <a:spLocks noGrp="1"/>
          </p:cNvSpPr>
          <p:nvPr>
            <p:ph type="sldNum" sz="quarter" idx="12"/>
          </p:nvPr>
        </p:nvSpPr>
        <p:spPr/>
        <p:txBody>
          <a:bodyPr/>
          <a:lstStyle/>
          <a:p>
            <a:fld id="{52BE71C5-CE43-7343-B40B-101A27F2A4F6}" type="slidenum">
              <a:rPr lang="en-US" altLang="en-US" smtClean="0"/>
              <a:pPr/>
              <a:t>29</a:t>
            </a:fld>
            <a:endParaRPr lang="en-US" altLang="en-US"/>
          </a:p>
        </p:txBody>
      </p:sp>
      <p:pic>
        <p:nvPicPr>
          <p:cNvPr id="6" name="Picture 5">
            <a:extLst>
              <a:ext uri="{FF2B5EF4-FFF2-40B4-BE49-F238E27FC236}">
                <a16:creationId xmlns:a16="http://schemas.microsoft.com/office/drawing/2014/main" id="{AAA90BD2-3E27-76EA-96A1-82C45DE50A47}"/>
              </a:ext>
            </a:extLst>
          </p:cNvPr>
          <p:cNvPicPr>
            <a:picLocks noChangeAspect="1"/>
          </p:cNvPicPr>
          <p:nvPr/>
        </p:nvPicPr>
        <p:blipFill>
          <a:blip r:embed="rId2"/>
          <a:stretch>
            <a:fillRect/>
          </a:stretch>
        </p:blipFill>
        <p:spPr>
          <a:xfrm>
            <a:off x="685800" y="1892300"/>
            <a:ext cx="11064240" cy="3073400"/>
          </a:xfrm>
          <a:prstGeom prst="rect">
            <a:avLst/>
          </a:prstGeom>
        </p:spPr>
      </p:pic>
    </p:spTree>
    <p:extLst>
      <p:ext uri="{BB962C8B-B14F-4D97-AF65-F5344CB8AC3E}">
        <p14:creationId xmlns:p14="http://schemas.microsoft.com/office/powerpoint/2010/main" val="636414102"/>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CD44B-5C4F-9626-3B57-939CB39EE5DE}"/>
              </a:ext>
            </a:extLst>
          </p:cNvPr>
          <p:cNvSpPr>
            <a:spLocks noGrp="1"/>
          </p:cNvSpPr>
          <p:nvPr>
            <p:ph type="title"/>
          </p:nvPr>
        </p:nvSpPr>
        <p:spPr>
          <a:xfrm>
            <a:off x="152400" y="304801"/>
            <a:ext cx="12039600" cy="1341437"/>
          </a:xfrm>
        </p:spPr>
        <p:txBody>
          <a:bodyPr>
            <a:normAutofit/>
          </a:bodyPr>
          <a:lstStyle/>
          <a:p>
            <a:pPr algn="ctr"/>
            <a:r>
              <a:rPr lang="en-US" sz="3800" dirty="0">
                <a:latin typeface="Times New Roman" panose="02020603050405020304" pitchFamily="18" charset="0"/>
                <a:cs typeface="Times New Roman" panose="02020603050405020304" pitchFamily="18" charset="0"/>
              </a:rPr>
              <a:t> Conflicts of Interest: </a:t>
            </a:r>
            <a:br>
              <a:rPr lang="en-US" sz="3800" dirty="0">
                <a:latin typeface="Times New Roman" panose="02020603050405020304" pitchFamily="18" charset="0"/>
                <a:cs typeface="Times New Roman" panose="02020603050405020304" pitchFamily="18" charset="0"/>
              </a:rPr>
            </a:br>
            <a:r>
              <a:rPr lang="en-US" sz="3800" dirty="0">
                <a:latin typeface="Times New Roman" panose="02020603050405020304" pitchFamily="18" charset="0"/>
                <a:cs typeface="Times New Roman" panose="02020603050405020304" pitchFamily="18" charset="0"/>
              </a:rPr>
              <a:t>The Importance of Client Identity to the Basic Rules</a:t>
            </a:r>
          </a:p>
        </p:txBody>
      </p:sp>
      <p:sp>
        <p:nvSpPr>
          <p:cNvPr id="3" name="Content Placeholder 2">
            <a:extLst>
              <a:ext uri="{FF2B5EF4-FFF2-40B4-BE49-F238E27FC236}">
                <a16:creationId xmlns:a16="http://schemas.microsoft.com/office/drawing/2014/main" id="{9A707990-27C7-EC95-3CFD-CA1ECEDDF767}"/>
              </a:ext>
            </a:extLst>
          </p:cNvPr>
          <p:cNvSpPr>
            <a:spLocks noGrp="1"/>
          </p:cNvSpPr>
          <p:nvPr>
            <p:ph sz="half" idx="1"/>
          </p:nvPr>
        </p:nvSpPr>
        <p:spPr>
          <a:xfrm>
            <a:off x="838200" y="1825625"/>
            <a:ext cx="5257800" cy="3736975"/>
          </a:xfrm>
        </p:spPr>
        <p:txBody>
          <a:bodyPr>
            <a:normAutofit/>
          </a:bodyPr>
          <a:lstStyle/>
          <a:p>
            <a:r>
              <a:rPr lang="en-US" sz="3000" dirty="0">
                <a:latin typeface="Times New Roman" panose="02020603050405020304" pitchFamily="18" charset="0"/>
                <a:cs typeface="Times New Roman" panose="02020603050405020304" pitchFamily="18" charset="0"/>
              </a:rPr>
              <a:t>Model &amp; Cal. &amp; PTO Rules: a lawyer may not be adverse to a current client of her firm.</a:t>
            </a:r>
          </a:p>
          <a:p>
            <a:r>
              <a:rPr lang="en-US" sz="3000" dirty="0">
                <a:latin typeface="Times New Roman" panose="02020603050405020304" pitchFamily="18" charset="0"/>
                <a:cs typeface="Times New Roman" panose="02020603050405020304" pitchFamily="18" charset="0"/>
              </a:rPr>
              <a:t>Same in 5</a:t>
            </a:r>
            <a:r>
              <a:rPr lang="en-US" sz="3000" baseline="30000" dirty="0">
                <a:latin typeface="Times New Roman" panose="02020603050405020304" pitchFamily="18" charset="0"/>
                <a:cs typeface="Times New Roman" panose="02020603050405020304" pitchFamily="18" charset="0"/>
              </a:rPr>
              <a:t>th</a:t>
            </a:r>
            <a:r>
              <a:rPr lang="en-US" sz="3000" dirty="0">
                <a:latin typeface="Times New Roman" panose="02020603050405020304" pitchFamily="18" charset="0"/>
                <a:cs typeface="Times New Roman" panose="02020603050405020304" pitchFamily="18" charset="0"/>
              </a:rPr>
              <a:t> Cir.</a:t>
            </a:r>
          </a:p>
          <a:p>
            <a:r>
              <a:rPr lang="en-US" sz="3000" dirty="0">
                <a:latin typeface="Times New Roman" panose="02020603050405020304" pitchFamily="18" charset="0"/>
                <a:cs typeface="Times New Roman" panose="02020603050405020304" pitchFamily="18" charset="0"/>
              </a:rPr>
              <a:t>Exceptions include consent.</a:t>
            </a:r>
          </a:p>
        </p:txBody>
      </p:sp>
      <p:sp>
        <p:nvSpPr>
          <p:cNvPr id="4" name="Content Placeholder 3">
            <a:extLst>
              <a:ext uri="{FF2B5EF4-FFF2-40B4-BE49-F238E27FC236}">
                <a16:creationId xmlns:a16="http://schemas.microsoft.com/office/drawing/2014/main" id="{7866C618-B6BE-6F12-9599-397506A735B6}"/>
              </a:ext>
            </a:extLst>
          </p:cNvPr>
          <p:cNvSpPr>
            <a:spLocks noGrp="1"/>
          </p:cNvSpPr>
          <p:nvPr>
            <p:ph sz="half" idx="2"/>
          </p:nvPr>
        </p:nvSpPr>
        <p:spPr/>
        <p:txBody>
          <a:bodyPr>
            <a:normAutofit/>
          </a:bodyPr>
          <a:lstStyle/>
          <a:p>
            <a:r>
              <a:rPr lang="en-US" sz="3000" dirty="0">
                <a:latin typeface="Times New Roman" panose="02020603050405020304" pitchFamily="18" charset="0"/>
                <a:cs typeface="Times New Roman" panose="02020603050405020304" pitchFamily="18" charset="0"/>
              </a:rPr>
              <a:t>A lawyer may be adverse to a former client of the firm, but not in a substantially related matter.</a:t>
            </a:r>
          </a:p>
          <a:p>
            <a:r>
              <a:rPr lang="en-US" sz="3000" dirty="0">
                <a:latin typeface="Times New Roman" panose="02020603050405020304" pitchFamily="18" charset="0"/>
                <a:cs typeface="Times New Roman" panose="02020603050405020304" pitchFamily="18" charset="0"/>
              </a:rPr>
              <a:t>Exceptions include consent.</a:t>
            </a:r>
          </a:p>
        </p:txBody>
      </p:sp>
      <p:sp>
        <p:nvSpPr>
          <p:cNvPr id="5" name="Footer Placeholder 4">
            <a:extLst>
              <a:ext uri="{FF2B5EF4-FFF2-40B4-BE49-F238E27FC236}">
                <a16:creationId xmlns:a16="http://schemas.microsoft.com/office/drawing/2014/main" id="{A9BA6E9E-7744-E0A7-EC55-95EFEDACBFA6}"/>
              </a:ext>
            </a:extLst>
          </p:cNvPr>
          <p:cNvSpPr>
            <a:spLocks noGrp="1"/>
          </p:cNvSpPr>
          <p:nvPr>
            <p:ph type="ftr" sz="quarter" idx="11"/>
          </p:nvPr>
        </p:nvSpPr>
        <p:spPr/>
        <p:txBody>
          <a:bodyPr/>
          <a:lstStyle/>
          <a:p>
            <a:r>
              <a:rPr lang="en-US" altLang="en-US"/>
              <a:t>Mercer University School of Law</a:t>
            </a:r>
          </a:p>
        </p:txBody>
      </p:sp>
      <p:sp>
        <p:nvSpPr>
          <p:cNvPr id="6" name="Slide Number Placeholder 5">
            <a:extLst>
              <a:ext uri="{FF2B5EF4-FFF2-40B4-BE49-F238E27FC236}">
                <a16:creationId xmlns:a16="http://schemas.microsoft.com/office/drawing/2014/main" id="{07B62D1D-84F6-AA71-191A-792A064A44F6}"/>
              </a:ext>
            </a:extLst>
          </p:cNvPr>
          <p:cNvSpPr>
            <a:spLocks noGrp="1"/>
          </p:cNvSpPr>
          <p:nvPr>
            <p:ph type="sldNum" sz="quarter" idx="12"/>
          </p:nvPr>
        </p:nvSpPr>
        <p:spPr/>
        <p:txBody>
          <a:bodyPr/>
          <a:lstStyle/>
          <a:p>
            <a:fld id="{B8F8B67F-BF51-C045-9547-B6EAB1F40C1F}" type="slidenum">
              <a:rPr lang="en-US" altLang="en-US" smtClean="0"/>
              <a:pPr/>
              <a:t>3</a:t>
            </a:fld>
            <a:endParaRPr lang="en-US" altLang="en-US"/>
          </a:p>
        </p:txBody>
      </p:sp>
    </p:spTree>
    <p:custDataLst>
      <p:tags r:id="rId1"/>
    </p:custDataLst>
    <p:extLst>
      <p:ext uri="{BB962C8B-B14F-4D97-AF65-F5344CB8AC3E}">
        <p14:creationId xmlns:p14="http://schemas.microsoft.com/office/powerpoint/2010/main" val="3800675247"/>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019300"/>
            <a:ext cx="11734800" cy="4457700"/>
          </a:xfrm>
        </p:spPr>
        <p:txBody>
          <a:bodyPr>
            <a:noAutofit/>
          </a:bodyPr>
          <a:lstStyle/>
          <a:p>
            <a:pPr>
              <a:buFont typeface="Arial" charset="0"/>
              <a:buChar char="•"/>
            </a:pPr>
            <a:r>
              <a:rPr lang="en-US" dirty="0">
                <a:latin typeface="Times New Roman" panose="02020603050405020304" pitchFamily="18" charset="0"/>
                <a:ea typeface="Bookman Old Style" charset="0"/>
                <a:cs typeface="Times New Roman" panose="02020603050405020304" pitchFamily="18" charset="0"/>
              </a:rPr>
              <a:t>Can you respond?</a:t>
            </a:r>
          </a:p>
          <a:p>
            <a:pPr lvl="1">
              <a:buFont typeface="Arial" charset="0"/>
              <a:buChar char="•"/>
            </a:pPr>
            <a:r>
              <a:rPr lang="en-US" sz="2800" dirty="0">
                <a:latin typeface="Times New Roman" panose="02020603050405020304" pitchFamily="18" charset="0"/>
                <a:ea typeface="Bookman Old Style" charset="0"/>
                <a:cs typeface="Times New Roman" panose="02020603050405020304" pitchFamily="18" charset="0"/>
              </a:rPr>
              <a:t>To antedate your other client’s patent?</a:t>
            </a:r>
          </a:p>
          <a:p>
            <a:pPr lvl="1">
              <a:buFont typeface="Arial" charset="0"/>
              <a:buChar char="•"/>
            </a:pPr>
            <a:r>
              <a:rPr lang="en-US" sz="2800" dirty="0">
                <a:latin typeface="Times New Roman" panose="02020603050405020304" pitchFamily="18" charset="0"/>
                <a:ea typeface="Bookman Old Style" charset="0"/>
                <a:cs typeface="Times New Roman" panose="02020603050405020304" pitchFamily="18" charset="0"/>
              </a:rPr>
              <a:t>To show it doesn’t anticipate due to “objective” reasons?</a:t>
            </a:r>
          </a:p>
          <a:p>
            <a:pPr lvl="1">
              <a:buFont typeface="Arial" charset="0"/>
              <a:buChar char="•"/>
            </a:pPr>
            <a:r>
              <a:rPr lang="en-US" sz="2800" dirty="0">
                <a:latin typeface="Times New Roman" panose="02020603050405020304" pitchFamily="18" charset="0"/>
                <a:ea typeface="Bookman Old Style" charset="0"/>
                <a:cs typeface="Times New Roman" panose="02020603050405020304" pitchFamily="18" charset="0"/>
              </a:rPr>
              <a:t>To show it doesn’t teach, suggest, no common sense, etc.?</a:t>
            </a:r>
          </a:p>
          <a:p>
            <a:pPr lvl="1">
              <a:buFont typeface="Arial" charset="0"/>
              <a:buChar char="•"/>
            </a:pPr>
            <a:r>
              <a:rPr lang="en-US" sz="2800" dirty="0">
                <a:latin typeface="Times New Roman" panose="02020603050405020304" pitchFamily="18" charset="0"/>
                <a:ea typeface="Bookman Old Style" charset="0"/>
                <a:cs typeface="Times New Roman" panose="02020603050405020304" pitchFamily="18" charset="0"/>
              </a:rPr>
              <a:t>To show it isn’t enabling of claims?</a:t>
            </a:r>
          </a:p>
          <a:p>
            <a:pPr>
              <a:buFont typeface="Arial" charset="0"/>
              <a:buChar char="•"/>
            </a:pPr>
            <a:r>
              <a:rPr lang="en-US" dirty="0">
                <a:latin typeface="Times New Roman" panose="02020603050405020304" pitchFamily="18" charset="0"/>
                <a:ea typeface="Bookman Old Style" charset="0"/>
                <a:cs typeface="Times New Roman" panose="02020603050405020304" pitchFamily="18" charset="0"/>
              </a:rPr>
              <a:t>If you do respond:</a:t>
            </a:r>
          </a:p>
          <a:p>
            <a:pPr lvl="1">
              <a:buFont typeface="Arial" charset="0"/>
              <a:buChar char="•"/>
            </a:pPr>
            <a:r>
              <a:rPr lang="en-US" sz="2800" dirty="0">
                <a:latin typeface="Times New Roman" panose="02020603050405020304" pitchFamily="18" charset="0"/>
                <a:ea typeface="Bookman Old Style" charset="0"/>
                <a:cs typeface="Times New Roman" panose="02020603050405020304" pitchFamily="18" charset="0"/>
              </a:rPr>
              <a:t>And don’t overcome the rejection, aren’t you going to have to narrow the claims?  Pulling punches?</a:t>
            </a:r>
          </a:p>
          <a:p>
            <a:pPr lvl="1">
              <a:buFont typeface="Arial" charset="0"/>
              <a:buChar char="•"/>
            </a:pPr>
            <a:r>
              <a:rPr lang="en-US" sz="2800" dirty="0">
                <a:latin typeface="Times New Roman" panose="02020603050405020304" pitchFamily="18" charset="0"/>
                <a:ea typeface="Bookman Old Style" charset="0"/>
                <a:cs typeface="Times New Roman" panose="02020603050405020304" pitchFamily="18" charset="0"/>
              </a:rPr>
              <a:t>If you overcome the rejection, did you assemble the documents for use against it if it asserts that patent? </a:t>
            </a:r>
            <a:r>
              <a:rPr lang="en-US" sz="2800" b="1" dirty="0">
                <a:solidFill>
                  <a:srgbClr val="FF0000"/>
                </a:solidFill>
                <a:latin typeface="Times New Roman" panose="02020603050405020304" pitchFamily="18" charset="0"/>
                <a:ea typeface="Bookman Old Style" charset="0"/>
                <a:cs typeface="Times New Roman" panose="02020603050405020304" pitchFamily="18" charset="0"/>
              </a:rPr>
              <a:t>Did you “trash assets” of the patentee? </a:t>
            </a:r>
          </a:p>
          <a:p>
            <a:pPr>
              <a:buFont typeface="Arial" charset="0"/>
              <a:buChar char="•"/>
            </a:pPr>
            <a:endParaRPr lang="en-US" dirty="0">
              <a:latin typeface="Times New Roman" panose="02020603050405020304" pitchFamily="18" charset="0"/>
              <a:ea typeface="Bookman Old Style"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9AD96F75-DAB1-9E41-A383-B443BCFF7F01}" type="slidenum">
              <a:rPr lang="en-US" smtClean="0"/>
              <a:t>30</a:t>
            </a:fld>
            <a:endParaRPr lang="en-US"/>
          </a:p>
        </p:txBody>
      </p:sp>
      <p:sp>
        <p:nvSpPr>
          <p:cNvPr id="4" name="Title 3"/>
          <p:cNvSpPr>
            <a:spLocks noGrp="1"/>
          </p:cNvSpPr>
          <p:nvPr>
            <p:ph type="title"/>
          </p:nvPr>
        </p:nvSpPr>
        <p:spPr>
          <a:xfrm>
            <a:off x="381000" y="381000"/>
            <a:ext cx="11353800" cy="1568450"/>
          </a:xfrm>
        </p:spPr>
        <p:txBody>
          <a:bodyPr>
            <a:normAutofit/>
          </a:bodyPr>
          <a:lstStyle/>
          <a:p>
            <a:r>
              <a:rPr lang="en-US" dirty="0">
                <a:latin typeface="Times New Roman" panose="02020603050405020304" pitchFamily="18" charset="0"/>
                <a:ea typeface="Bookman Old Style" charset="0"/>
                <a:cs typeface="Times New Roman" panose="02020603050405020304" pitchFamily="18" charset="0"/>
              </a:rPr>
              <a:t>What if an examiner says one client’s claims aren’t patentably distinct from another’s?</a:t>
            </a:r>
            <a:endParaRPr lang="en-US" dirty="0">
              <a:solidFill>
                <a:schemeClr val="tx2"/>
              </a:solidFill>
              <a:latin typeface="Times New Roman" panose="02020603050405020304" pitchFamily="18" charset="0"/>
              <a:ea typeface="Bookman Old Style"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04873034"/>
      </p:ext>
    </p:extLst>
  </p:cSld>
  <p:clrMapOvr>
    <a:masterClrMapping/>
  </p:clrMapOvr>
  <mc:AlternateContent xmlns:mc="http://schemas.openxmlformats.org/markup-compatibility/2006" xmlns:p14="http://schemas.microsoft.com/office/powerpoint/2010/main">
    <mc:Choice Requires="p14">
      <p:transition spd="slow" p14:dur="1600" advTm="239406">
        <p14:gallery dir="l"/>
      </p:transition>
    </mc:Choice>
    <mc:Fallback xmlns="">
      <p:transition spd="slow" advTm="2394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idx="1"/>
          </p:nvPr>
        </p:nvSpPr>
        <p:spPr>
          <a:xfrm>
            <a:off x="228600" y="1981200"/>
            <a:ext cx="11811000" cy="3352800"/>
          </a:xfrm>
        </p:spPr>
        <p:txBody>
          <a:bodyPr>
            <a:normAutofit/>
          </a:bodyPr>
          <a:lstStyle/>
          <a:p>
            <a:pPr marL="933450" indent="-571500">
              <a:defRPr/>
            </a:pPr>
            <a:r>
              <a:rPr lang="en-US" sz="3600" dirty="0">
                <a:latin typeface="Times New Roman" panose="02020603050405020304" pitchFamily="18" charset="0"/>
                <a:ea typeface="Bookman Old Style" charset="0"/>
                <a:cs typeface="Times New Roman" panose="02020603050405020304" pitchFamily="18" charset="0"/>
              </a:rPr>
              <a:t>Propriety of overcoming rejection based on current client’s patent has been raised but not resolved.</a:t>
            </a:r>
          </a:p>
          <a:p>
            <a:pPr marL="890588" lvl="1" indent="-342900">
              <a:defRPr/>
            </a:pPr>
            <a:endParaRPr lang="en-US" sz="3600" dirty="0">
              <a:latin typeface="Times New Roman" panose="02020603050405020304" pitchFamily="18" charset="0"/>
              <a:ea typeface="Bookman Old Style" charset="0"/>
              <a:cs typeface="Times New Roman" panose="02020603050405020304" pitchFamily="18" charset="0"/>
            </a:endParaRPr>
          </a:p>
          <a:p>
            <a:pPr marL="890588" lvl="1" indent="-342900">
              <a:defRPr/>
            </a:pPr>
            <a:r>
              <a:rPr lang="en-US" sz="3600" dirty="0">
                <a:latin typeface="Times New Roman" panose="02020603050405020304" pitchFamily="18" charset="0"/>
                <a:ea typeface="Bookman Old Style" charset="0"/>
                <a:cs typeface="Times New Roman" panose="02020603050405020304" pitchFamily="18" charset="0"/>
              </a:rPr>
              <a:t>Some firms run conflicts checks on examiner’s primary references before responding</a:t>
            </a:r>
            <a:r>
              <a:rPr lang="en-US" sz="3200" dirty="0">
                <a:latin typeface="Times New Roman" panose="02020603050405020304" pitchFamily="18" charset="0"/>
                <a:ea typeface="Bookman Old Style" charset="0"/>
                <a:cs typeface="Times New Roman" panose="02020603050405020304" pitchFamily="18" charset="0"/>
              </a:rPr>
              <a:t>.</a:t>
            </a:r>
          </a:p>
          <a:p>
            <a:pPr marL="890588" lvl="1" indent="-342900">
              <a:defRPr/>
            </a:pPr>
            <a:endParaRPr lang="en-US" sz="3200" dirty="0">
              <a:latin typeface="Times New Roman" panose="02020603050405020304" pitchFamily="18" charset="0"/>
              <a:ea typeface="Bookman Old Style" charset="0"/>
              <a:cs typeface="Times New Roman" panose="02020603050405020304" pitchFamily="18" charset="0"/>
            </a:endParaRPr>
          </a:p>
          <a:p>
            <a:pPr marL="247650" indent="0">
              <a:buNone/>
              <a:defRPr/>
            </a:pPr>
            <a:endParaRPr lang="en-US" sz="3200" dirty="0">
              <a:latin typeface="Times New Roman" panose="02020603050405020304" pitchFamily="18" charset="0"/>
              <a:ea typeface="Bookman Old Style" charset="0"/>
              <a:cs typeface="Times New Roman" panose="02020603050405020304" pitchFamily="18" charset="0"/>
            </a:endParaRPr>
          </a:p>
        </p:txBody>
      </p:sp>
      <p:sp>
        <p:nvSpPr>
          <p:cNvPr id="39937" name="Rectangle 1"/>
          <p:cNvSpPr>
            <a:spLocks noGrp="1" noChangeArrowheads="1"/>
          </p:cNvSpPr>
          <p:nvPr>
            <p:ph type="title"/>
          </p:nvPr>
        </p:nvSpPr>
        <p:spPr>
          <a:xfrm>
            <a:off x="609600" y="381000"/>
            <a:ext cx="10515600" cy="1325563"/>
          </a:xfrm>
        </p:spPr>
        <p:txBody>
          <a:bodyPr>
            <a:normAutofit/>
          </a:bodyPr>
          <a:lstStyle/>
          <a:p>
            <a:pPr eaLnBrk="1" hangingPunct="1">
              <a:defRPr/>
            </a:pPr>
            <a:r>
              <a:rPr lang="en-US" dirty="0">
                <a:solidFill>
                  <a:schemeClr val="tx2"/>
                </a:solidFill>
                <a:latin typeface="Times New Roman" panose="02020603050405020304" pitchFamily="18" charset="0"/>
                <a:ea typeface="Bookman Old Style" charset="0"/>
                <a:cs typeface="Times New Roman" panose="02020603050405020304" pitchFamily="18" charset="0"/>
              </a:rPr>
              <a:t>We Know We Don’t Know</a:t>
            </a:r>
          </a:p>
        </p:txBody>
      </p:sp>
    </p:spTree>
    <p:extLst>
      <p:ext uri="{BB962C8B-B14F-4D97-AF65-F5344CB8AC3E}">
        <p14:creationId xmlns:p14="http://schemas.microsoft.com/office/powerpoint/2010/main" val="2592259549"/>
      </p:ext>
    </p:extLst>
  </p:cSld>
  <p:clrMapOvr>
    <a:masterClrMapping/>
  </p:clrMapOvr>
  <mc:AlternateContent xmlns:mc="http://schemas.openxmlformats.org/markup-compatibility/2006" xmlns:p14="http://schemas.microsoft.com/office/powerpoint/2010/main">
    <mc:Choice Requires="p14">
      <p:transition spd="slow" p14:dur="1600" advTm="54469">
        <p14:gallery dir="l"/>
      </p:transition>
    </mc:Choice>
    <mc:Fallback xmlns="">
      <p:transition spd="slow" advTm="54469">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idx="1"/>
          </p:nvPr>
        </p:nvSpPr>
        <p:spPr>
          <a:xfrm>
            <a:off x="228600" y="1981200"/>
            <a:ext cx="11734800" cy="4419600"/>
          </a:xfrm>
        </p:spPr>
        <p:txBody>
          <a:bodyPr>
            <a:normAutofit/>
          </a:bodyPr>
          <a:lstStyle/>
          <a:p>
            <a:pPr marL="500063" indent="-342900">
              <a:buFont typeface="Arial" charset="0"/>
              <a:buChar char="•"/>
              <a:defRPr/>
            </a:pPr>
            <a:r>
              <a:rPr lang="en-US" sz="3200" dirty="0">
                <a:latin typeface="Times New Roman" panose="02020603050405020304" pitchFamily="18" charset="0"/>
                <a:ea typeface="Bookman Old Style" charset="0"/>
                <a:cs typeface="Times New Roman" panose="02020603050405020304" pitchFamily="18" charset="0"/>
              </a:rPr>
              <a:t>What if…</a:t>
            </a:r>
          </a:p>
          <a:p>
            <a:pPr marL="957263" lvl="1" indent="-342900">
              <a:buFont typeface="Arial" charset="0"/>
              <a:buChar char="•"/>
              <a:defRPr/>
            </a:pPr>
            <a:r>
              <a:rPr lang="en-US" sz="2800" dirty="0">
                <a:latin typeface="Times New Roman" panose="02020603050405020304" pitchFamily="18" charset="0"/>
                <a:ea typeface="Bookman Old Style" charset="0"/>
                <a:cs typeface="Times New Roman" panose="02020603050405020304" pitchFamily="18" charset="0"/>
              </a:rPr>
              <a:t>you don’t know a client will infringe?</a:t>
            </a:r>
          </a:p>
          <a:p>
            <a:pPr marL="957263" lvl="1" indent="-342900">
              <a:buFont typeface="Arial" charset="0"/>
              <a:buChar char="•"/>
              <a:defRPr/>
            </a:pPr>
            <a:r>
              <a:rPr lang="en-US" sz="2800" dirty="0">
                <a:latin typeface="Times New Roman" panose="02020603050405020304" pitchFamily="18" charset="0"/>
                <a:ea typeface="Bookman Old Style" charset="0"/>
                <a:cs typeface="Times New Roman" panose="02020603050405020304" pitchFamily="18" charset="0"/>
              </a:rPr>
              <a:t>you “should know” one will?</a:t>
            </a:r>
          </a:p>
          <a:p>
            <a:pPr marL="957263" lvl="1" indent="-342900">
              <a:buFont typeface="Arial" charset="0"/>
              <a:buChar char="•"/>
              <a:defRPr/>
            </a:pPr>
            <a:r>
              <a:rPr lang="en-US" sz="2800" dirty="0">
                <a:latin typeface="Times New Roman" panose="02020603050405020304" pitchFamily="18" charset="0"/>
                <a:ea typeface="Bookman Old Style" charset="0"/>
                <a:cs typeface="Times New Roman" panose="02020603050405020304" pitchFamily="18" charset="0"/>
              </a:rPr>
              <a:t>you know?</a:t>
            </a:r>
          </a:p>
          <a:p>
            <a:pPr marL="500063" indent="-342900">
              <a:buFont typeface="Arial" charset="0"/>
              <a:buChar char="•"/>
              <a:defRPr/>
            </a:pPr>
            <a:r>
              <a:rPr lang="en-US" sz="3200" dirty="0">
                <a:latin typeface="Times New Roman" panose="02020603050405020304" pitchFamily="18" charset="0"/>
                <a:ea typeface="Bookman Old Style" charset="0"/>
                <a:cs typeface="Times New Roman" panose="02020603050405020304" pitchFamily="18" charset="0"/>
              </a:rPr>
              <a:t>This has been alleged as a breach of fiduciary duty, but no decisions (yet) -- but knowledge would seem to be key.</a:t>
            </a:r>
          </a:p>
        </p:txBody>
      </p:sp>
      <p:sp>
        <p:nvSpPr>
          <p:cNvPr id="40961" name="Rectangle 1"/>
          <p:cNvSpPr>
            <a:spLocks noGrp="1" noChangeArrowheads="1"/>
          </p:cNvSpPr>
          <p:nvPr>
            <p:ph type="title"/>
          </p:nvPr>
        </p:nvSpPr>
        <p:spPr>
          <a:xfrm>
            <a:off x="533400" y="457200"/>
            <a:ext cx="11430000" cy="1295400"/>
          </a:xfrm>
        </p:spPr>
        <p:txBody>
          <a:bodyPr>
            <a:noAutofit/>
          </a:bodyPr>
          <a:lstStyle/>
          <a:p>
            <a:pPr eaLnBrk="1" hangingPunct="1">
              <a:defRPr/>
            </a:pPr>
            <a:r>
              <a:rPr lang="en-US" dirty="0">
                <a:solidFill>
                  <a:schemeClr val="tx2"/>
                </a:solidFill>
                <a:latin typeface="Times New Roman" panose="02020603050405020304" pitchFamily="18" charset="0"/>
                <a:ea typeface="Bookman Old Style" charset="0"/>
                <a:cs typeface="Times New Roman" panose="02020603050405020304" pitchFamily="18" charset="0"/>
              </a:rPr>
              <a:t>Drafting Claims that Cover Other Clients</a:t>
            </a:r>
          </a:p>
        </p:txBody>
      </p:sp>
    </p:spTree>
    <p:custDataLst>
      <p:tags r:id="rId1"/>
    </p:custDataLst>
    <p:extLst>
      <p:ext uri="{BB962C8B-B14F-4D97-AF65-F5344CB8AC3E}">
        <p14:creationId xmlns:p14="http://schemas.microsoft.com/office/powerpoint/2010/main" val="1886642714"/>
      </p:ext>
    </p:extLst>
  </p:cSld>
  <p:clrMapOvr>
    <a:masterClrMapping/>
  </p:clrMapOvr>
  <mc:AlternateContent xmlns:mc="http://schemas.openxmlformats.org/markup-compatibility/2006" xmlns:p14="http://schemas.microsoft.com/office/powerpoint/2010/main">
    <mc:Choice Requires="p14">
      <p:transition spd="slow" p14:dur="1600" advTm="53335">
        <p14:gallery dir="l"/>
      </p:transition>
    </mc:Choice>
    <mc:Fallback xmlns="">
      <p:transition spd="slow" advTm="53335">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6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981201"/>
            <a:ext cx="11734799" cy="4495800"/>
          </a:xfrm>
        </p:spPr>
        <p:txBody>
          <a:bodyPr>
            <a:noAutofit/>
          </a:bodyPr>
          <a:lstStyle/>
          <a:p>
            <a:pPr>
              <a:buFont typeface="Wingdings" pitchFamily="2" charset="2"/>
              <a:buChar char="ü"/>
            </a:pPr>
            <a:r>
              <a:rPr lang="en-US" dirty="0">
                <a:latin typeface="Times New Roman" panose="02020603050405020304" pitchFamily="18" charset="0"/>
                <a:ea typeface="Bookman Old Style" charset="0"/>
                <a:cs typeface="Times New Roman" panose="02020603050405020304" pitchFamily="18" charset="0"/>
              </a:rPr>
              <a:t>Ask clients to identify competitors before retention and run conflicts checks on them.</a:t>
            </a:r>
          </a:p>
          <a:p>
            <a:pPr>
              <a:buFont typeface="Wingdings" pitchFamily="2" charset="2"/>
              <a:buChar char="ü"/>
            </a:pPr>
            <a:r>
              <a:rPr lang="en-US" dirty="0">
                <a:latin typeface="Times New Roman" panose="02020603050405020304" pitchFamily="18" charset="0"/>
                <a:ea typeface="Bookman Old Style" charset="0"/>
                <a:cs typeface="Times New Roman" panose="02020603050405020304" pitchFamily="18" charset="0"/>
              </a:rPr>
              <a:t>Run key words carefully; consider using affirmative sign offs within a small group.</a:t>
            </a:r>
          </a:p>
          <a:p>
            <a:pPr>
              <a:buFont typeface="Wingdings" pitchFamily="2" charset="2"/>
              <a:buChar char="ü"/>
            </a:pPr>
            <a:r>
              <a:rPr lang="en-US" dirty="0">
                <a:latin typeface="Times New Roman" panose="02020603050405020304" pitchFamily="18" charset="0"/>
                <a:ea typeface="Bookman Old Style" charset="0"/>
                <a:cs typeface="Times New Roman" panose="02020603050405020304" pitchFamily="18" charset="0"/>
              </a:rPr>
              <a:t>During prosecution, </a:t>
            </a:r>
            <a:r>
              <a:rPr lang="en-US" i="1" dirty="0">
                <a:latin typeface="Times New Roman" panose="02020603050405020304" pitchFamily="18" charset="0"/>
                <a:ea typeface="Bookman Old Style" charset="0"/>
                <a:cs typeface="Times New Roman" panose="02020603050405020304" pitchFamily="18" charset="0"/>
              </a:rPr>
              <a:t>think</a:t>
            </a:r>
            <a:r>
              <a:rPr lang="en-US" dirty="0">
                <a:latin typeface="Times New Roman" panose="02020603050405020304" pitchFamily="18" charset="0"/>
                <a:ea typeface="Bookman Old Style" charset="0"/>
                <a:cs typeface="Times New Roman" panose="02020603050405020304" pitchFamily="18" charset="0"/>
              </a:rPr>
              <a:t> when another client’s patent is applied in an OA as primary reference for rejection.</a:t>
            </a:r>
          </a:p>
          <a:p>
            <a:pPr>
              <a:buFont typeface="Wingdings" pitchFamily="2" charset="2"/>
              <a:buChar char="ü"/>
            </a:pPr>
            <a:r>
              <a:rPr lang="en-US" dirty="0">
                <a:latin typeface="Times New Roman" panose="02020603050405020304" pitchFamily="18" charset="0"/>
                <a:ea typeface="Bookman Old Style" charset="0"/>
                <a:cs typeface="Times New Roman" panose="02020603050405020304" pitchFamily="18" charset="0"/>
              </a:rPr>
              <a:t>Prospective consent (as opposed to inform consent once an actual conflict develops).</a:t>
            </a:r>
          </a:p>
          <a:p>
            <a:pPr lvl="1"/>
            <a:r>
              <a:rPr lang="en-US" sz="2800" dirty="0">
                <a:latin typeface="Times New Roman" panose="02020603050405020304" pitchFamily="18" charset="0"/>
                <a:ea typeface="Bookman Old Style" charset="0"/>
                <a:cs typeface="Times New Roman" panose="02020603050405020304" pitchFamily="18" charset="0"/>
              </a:rPr>
              <a:t>The trend in case law favors, but no silver bullet.</a:t>
            </a:r>
          </a:p>
          <a:p>
            <a:pPr lvl="1">
              <a:buFont typeface="Wingdings" pitchFamily="2" charset="2"/>
              <a:buChar char="ü"/>
            </a:pPr>
            <a:endParaRPr lang="en-US" sz="2800" dirty="0">
              <a:latin typeface="Times New Roman" panose="02020603050405020304" pitchFamily="18" charset="0"/>
              <a:ea typeface="Bookman Old Style"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D88A2E83-6B82-5C46-8BCA-C9EC4B01348C}" type="slidenum">
              <a:rPr lang="en-US" smtClean="0"/>
              <a:t>33</a:t>
            </a:fld>
            <a:endParaRPr lang="en-US"/>
          </a:p>
        </p:txBody>
      </p:sp>
      <p:sp>
        <p:nvSpPr>
          <p:cNvPr id="4" name="Title 3"/>
          <p:cNvSpPr>
            <a:spLocks noGrp="1"/>
          </p:cNvSpPr>
          <p:nvPr>
            <p:ph type="title"/>
          </p:nvPr>
        </p:nvSpPr>
        <p:spPr>
          <a:xfrm>
            <a:off x="342901" y="381000"/>
            <a:ext cx="10515600" cy="1325563"/>
          </a:xfrm>
        </p:spPr>
        <p:txBody>
          <a:bodyPr/>
          <a:lstStyle/>
          <a:p>
            <a:r>
              <a:rPr lang="en-US" dirty="0">
                <a:latin typeface="Times New Roman" panose="02020603050405020304" pitchFamily="18" charset="0"/>
                <a:ea typeface="Bookman Old Style" charset="0"/>
                <a:cs typeface="Times New Roman" panose="02020603050405020304" pitchFamily="18" charset="0"/>
              </a:rPr>
              <a:t>What to do?</a:t>
            </a:r>
          </a:p>
        </p:txBody>
      </p:sp>
    </p:spTree>
    <p:custDataLst>
      <p:tags r:id="rId1"/>
    </p:custDataLst>
    <p:extLst>
      <p:ext uri="{BB962C8B-B14F-4D97-AF65-F5344CB8AC3E}">
        <p14:creationId xmlns:p14="http://schemas.microsoft.com/office/powerpoint/2010/main" val="1959953826"/>
      </p:ext>
    </p:extLst>
  </p:cSld>
  <p:clrMapOvr>
    <a:masterClrMapping/>
  </p:clrMapOvr>
  <mc:AlternateContent xmlns:mc="http://schemas.openxmlformats.org/markup-compatibility/2006" xmlns:p14="http://schemas.microsoft.com/office/powerpoint/2010/main">
    <mc:Choice Requires="p14">
      <p:transition spd="slow" p14:dur="1600" advTm="88172">
        <p14:gallery dir="l"/>
      </p:transition>
    </mc:Choice>
    <mc:Fallback xmlns="">
      <p:transition spd="slow" advTm="881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35252-6358-1537-CEB4-CDAD8B74AFEC}"/>
              </a:ext>
            </a:extLst>
          </p:cNvPr>
          <p:cNvSpPr>
            <a:spLocks noGrp="1"/>
          </p:cNvSpPr>
          <p:nvPr>
            <p:ph type="title"/>
          </p:nvPr>
        </p:nvSpPr>
        <p:spPr>
          <a:xfrm>
            <a:off x="228600" y="365125"/>
            <a:ext cx="10515600" cy="1325563"/>
          </a:xfrm>
        </p:spPr>
        <p:txBody>
          <a:bodyPr/>
          <a:lstStyle/>
          <a:p>
            <a:r>
              <a:rPr lang="en-US" dirty="0">
                <a:latin typeface="Times New Roman" panose="02020603050405020304" pitchFamily="18" charset="0"/>
                <a:cs typeface="Times New Roman" panose="02020603050405020304" pitchFamily="18" charset="0"/>
              </a:rPr>
              <a:t>Best Mode</a:t>
            </a:r>
          </a:p>
        </p:txBody>
      </p:sp>
      <p:sp>
        <p:nvSpPr>
          <p:cNvPr id="3" name="Content Placeholder 2">
            <a:extLst>
              <a:ext uri="{FF2B5EF4-FFF2-40B4-BE49-F238E27FC236}">
                <a16:creationId xmlns:a16="http://schemas.microsoft.com/office/drawing/2014/main" id="{72FA926A-945C-4677-9612-71BA08B80A6B}"/>
              </a:ext>
            </a:extLst>
          </p:cNvPr>
          <p:cNvSpPr>
            <a:spLocks noGrp="1"/>
          </p:cNvSpPr>
          <p:nvPr>
            <p:ph idx="1"/>
          </p:nvPr>
        </p:nvSpPr>
        <p:spPr>
          <a:xfrm>
            <a:off x="228600" y="1690688"/>
            <a:ext cx="11734800" cy="4665662"/>
          </a:xfrm>
        </p:spPr>
        <p:txBody>
          <a:bodyPr>
            <a:noAutofit/>
          </a:bodyPr>
          <a:lstStyle/>
          <a:p>
            <a:r>
              <a:rPr lang="en-US" sz="3200" dirty="0">
                <a:latin typeface="Times New Roman" panose="02020603050405020304" pitchFamily="18" charset="0"/>
                <a:cs typeface="Times New Roman" panose="02020603050405020304" pitchFamily="18" charset="0"/>
              </a:rPr>
              <a:t>Congress amended Section 112 to provide the spec must contain best mode of single or joint inventor.  </a:t>
            </a:r>
          </a:p>
          <a:p>
            <a:r>
              <a:rPr lang="en-US" sz="3200" dirty="0">
                <a:latin typeface="Times New Roman" panose="02020603050405020304" pitchFamily="18" charset="0"/>
                <a:cs typeface="Times New Roman" panose="02020603050405020304" pitchFamily="18" charset="0"/>
              </a:rPr>
              <a:t>House Judiciary Committee Report on AIA states best mode required as “part of the important tradeoff that underlies the patent laws:  the grant of a limited-term monopoly in exchange for disclosure of the invention.” </a:t>
            </a:r>
          </a:p>
        </p:txBody>
      </p:sp>
      <p:sp>
        <p:nvSpPr>
          <p:cNvPr id="4" name="Footer Placeholder 3">
            <a:extLst>
              <a:ext uri="{FF2B5EF4-FFF2-40B4-BE49-F238E27FC236}">
                <a16:creationId xmlns:a16="http://schemas.microsoft.com/office/drawing/2014/main" id="{94956F3C-3A49-83DB-14CA-E52856C7DCEE}"/>
              </a:ext>
            </a:extLst>
          </p:cNvPr>
          <p:cNvSpPr>
            <a:spLocks noGrp="1"/>
          </p:cNvSpPr>
          <p:nvPr>
            <p:ph type="ftr" sz="quarter" idx="11"/>
          </p:nvPr>
        </p:nvSpPr>
        <p:spPr/>
        <p:txBody>
          <a:bodyPr/>
          <a:lstStyle/>
          <a:p>
            <a:r>
              <a:rPr lang="en-US" altLang="en-US"/>
              <a:t>Mercer University School of Law</a:t>
            </a:r>
          </a:p>
        </p:txBody>
      </p:sp>
      <p:sp>
        <p:nvSpPr>
          <p:cNvPr id="5" name="Slide Number Placeholder 4">
            <a:extLst>
              <a:ext uri="{FF2B5EF4-FFF2-40B4-BE49-F238E27FC236}">
                <a16:creationId xmlns:a16="http://schemas.microsoft.com/office/drawing/2014/main" id="{286F66B0-1643-474D-7661-0F53D0034FE3}"/>
              </a:ext>
            </a:extLst>
          </p:cNvPr>
          <p:cNvSpPr>
            <a:spLocks noGrp="1"/>
          </p:cNvSpPr>
          <p:nvPr>
            <p:ph type="sldNum" sz="quarter" idx="12"/>
          </p:nvPr>
        </p:nvSpPr>
        <p:spPr/>
        <p:txBody>
          <a:bodyPr/>
          <a:lstStyle/>
          <a:p>
            <a:fld id="{52BE71C5-CE43-7343-B40B-101A27F2A4F6}" type="slidenum">
              <a:rPr lang="en-US" altLang="en-US" smtClean="0"/>
              <a:pPr/>
              <a:t>34</a:t>
            </a:fld>
            <a:endParaRPr lang="en-US" altLang="en-US"/>
          </a:p>
        </p:txBody>
      </p:sp>
    </p:spTree>
    <p:extLst>
      <p:ext uri="{BB962C8B-B14F-4D97-AF65-F5344CB8AC3E}">
        <p14:creationId xmlns:p14="http://schemas.microsoft.com/office/powerpoint/2010/main" val="4032159448"/>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EC06D-2100-9F82-AB26-AFEE150BA848}"/>
              </a:ext>
            </a:extLst>
          </p:cNvPr>
          <p:cNvSpPr>
            <a:spLocks noGrp="1"/>
          </p:cNvSpPr>
          <p:nvPr>
            <p:ph type="title"/>
          </p:nvPr>
        </p:nvSpPr>
        <p:spPr>
          <a:xfrm>
            <a:off x="457200" y="320675"/>
            <a:ext cx="10515600" cy="1325563"/>
          </a:xfrm>
        </p:spPr>
        <p:txBody>
          <a:bodyPr/>
          <a:lstStyle/>
          <a:p>
            <a:r>
              <a:rPr lang="en-US" dirty="0">
                <a:latin typeface="Times New Roman" panose="02020603050405020304" pitchFamily="18" charset="0"/>
                <a:cs typeface="Times New Roman" panose="02020603050405020304" pitchFamily="18" charset="0"/>
              </a:rPr>
              <a:t>Omission is not Basis for Invalidity or Unenforceability</a:t>
            </a:r>
          </a:p>
        </p:txBody>
      </p:sp>
      <p:sp>
        <p:nvSpPr>
          <p:cNvPr id="3" name="Content Placeholder 2">
            <a:extLst>
              <a:ext uri="{FF2B5EF4-FFF2-40B4-BE49-F238E27FC236}">
                <a16:creationId xmlns:a16="http://schemas.microsoft.com/office/drawing/2014/main" id="{39CB993F-8F12-EAFD-9D97-823B9F5B1B3B}"/>
              </a:ext>
            </a:extLst>
          </p:cNvPr>
          <p:cNvSpPr>
            <a:spLocks noGrp="1"/>
          </p:cNvSpPr>
          <p:nvPr>
            <p:ph idx="1"/>
          </p:nvPr>
        </p:nvSpPr>
        <p:spPr>
          <a:xfrm>
            <a:off x="457200" y="1825625"/>
            <a:ext cx="10515600" cy="4351338"/>
          </a:xfrm>
        </p:spPr>
        <p:txBody>
          <a:bodyPr>
            <a:normAutofit/>
          </a:bodyPr>
          <a:lstStyle/>
          <a:p>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Section 282 now states: “the failure to disclose the best mode shall not be a basis on which an claim of a patent may be canceled or held invalid or otherwise unenforceable</a:t>
            </a:r>
            <a:r>
              <a:rPr lang="en-US"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p>
          <a:p>
            <a:endParaRPr lang="en-US"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endParaRPr>
          </a:p>
          <a:p>
            <a:r>
              <a:rPr lang="en-US"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Where that leaves you…</a:t>
            </a:r>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26269839-1F64-911A-A461-78D50A2BC1CF}"/>
              </a:ext>
            </a:extLst>
          </p:cNvPr>
          <p:cNvSpPr>
            <a:spLocks noGrp="1"/>
          </p:cNvSpPr>
          <p:nvPr>
            <p:ph type="ftr" sz="quarter" idx="11"/>
          </p:nvPr>
        </p:nvSpPr>
        <p:spPr/>
        <p:txBody>
          <a:bodyPr/>
          <a:lstStyle/>
          <a:p>
            <a:r>
              <a:rPr lang="en-US" altLang="en-US"/>
              <a:t>Mercer University School of Law</a:t>
            </a:r>
          </a:p>
        </p:txBody>
      </p:sp>
      <p:sp>
        <p:nvSpPr>
          <p:cNvPr id="5" name="Slide Number Placeholder 4">
            <a:extLst>
              <a:ext uri="{FF2B5EF4-FFF2-40B4-BE49-F238E27FC236}">
                <a16:creationId xmlns:a16="http://schemas.microsoft.com/office/drawing/2014/main" id="{905FBA14-3A6C-F71A-2810-F1C904590DB3}"/>
              </a:ext>
            </a:extLst>
          </p:cNvPr>
          <p:cNvSpPr>
            <a:spLocks noGrp="1"/>
          </p:cNvSpPr>
          <p:nvPr>
            <p:ph type="sldNum" sz="quarter" idx="12"/>
          </p:nvPr>
        </p:nvSpPr>
        <p:spPr/>
        <p:txBody>
          <a:bodyPr/>
          <a:lstStyle/>
          <a:p>
            <a:fld id="{52BE71C5-CE43-7343-B40B-101A27F2A4F6}" type="slidenum">
              <a:rPr lang="en-US" altLang="en-US" smtClean="0"/>
              <a:pPr/>
              <a:t>35</a:t>
            </a:fld>
            <a:endParaRPr lang="en-US" altLang="en-US"/>
          </a:p>
        </p:txBody>
      </p:sp>
    </p:spTree>
    <p:extLst>
      <p:ext uri="{BB962C8B-B14F-4D97-AF65-F5344CB8AC3E}">
        <p14:creationId xmlns:p14="http://schemas.microsoft.com/office/powerpoint/2010/main" val="3376793626"/>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iafinalthisone.mov"/>
          <p:cNvPicPr/>
          <p:nvPr>
            <a:videoFile r:link="rId2"/>
            <p:extLst>
              <p:ext uri="{DAA4B4D4-6D71-4841-9C94-3DE7FCFB9230}">
                <p14:media xmlns:p14="http://schemas.microsoft.com/office/powerpoint/2010/main" r:embed="rId1"/>
              </p:ext>
            </p:extLst>
          </p:nvPr>
        </p:nvPicPr>
        <p:blipFill>
          <a:blip r:embed="rId4"/>
          <a:stretch>
            <a:fillRect/>
          </a:stretch>
        </p:blipFill>
        <p:spPr>
          <a:xfrm>
            <a:off x="1535289" y="863600"/>
            <a:ext cx="9121422" cy="5130800"/>
          </a:xfrm>
          <a:prstGeom prst="rect">
            <a:avLst/>
          </a:prstGeom>
        </p:spPr>
      </p:pic>
    </p:spTree>
    <p:extLst>
      <p:ext uri="{BB962C8B-B14F-4D97-AF65-F5344CB8AC3E}">
        <p14:creationId xmlns:p14="http://schemas.microsoft.com/office/powerpoint/2010/main" val="608485984"/>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044B4-997C-BC6C-2927-2D9929EC126A}"/>
              </a:ext>
            </a:extLst>
          </p:cNvPr>
          <p:cNvSpPr>
            <a:spLocks noGrp="1"/>
          </p:cNvSpPr>
          <p:nvPr>
            <p:ph type="title"/>
          </p:nvPr>
        </p:nvSpPr>
        <p:spPr>
          <a:xfrm>
            <a:off x="457200" y="381000"/>
            <a:ext cx="10515600" cy="1325563"/>
          </a:xfrm>
        </p:spPr>
        <p:txBody>
          <a:bodyPr/>
          <a:lstStyle/>
          <a:p>
            <a:r>
              <a:rPr lang="en-US" dirty="0">
                <a:latin typeface="Times New Roman" panose="02020603050405020304" pitchFamily="18" charset="0"/>
                <a:cs typeface="Times New Roman" panose="02020603050405020304" pitchFamily="18" charset="0"/>
              </a:rPr>
              <a:t>An Interesting Question</a:t>
            </a:r>
          </a:p>
        </p:txBody>
      </p:sp>
      <p:sp>
        <p:nvSpPr>
          <p:cNvPr id="3" name="Content Placeholder 2">
            <a:extLst>
              <a:ext uri="{FF2B5EF4-FFF2-40B4-BE49-F238E27FC236}">
                <a16:creationId xmlns:a16="http://schemas.microsoft.com/office/drawing/2014/main" id="{F1725661-9E91-58E6-0757-1871BE1EB2BB}"/>
              </a:ext>
            </a:extLst>
          </p:cNvPr>
          <p:cNvSpPr>
            <a:spLocks noGrp="1"/>
          </p:cNvSpPr>
          <p:nvPr>
            <p:ph idx="1"/>
          </p:nvPr>
        </p:nvSpPr>
        <p:spPr>
          <a:xfrm>
            <a:off x="457200" y="1841500"/>
            <a:ext cx="10515600" cy="4351338"/>
          </a:xfrm>
        </p:spPr>
        <p:txBody>
          <a:bodyPr/>
          <a:lstStyle/>
          <a:p>
            <a:r>
              <a:rPr lang="en-US" dirty="0">
                <a:latin typeface="Times New Roman" panose="02020603050405020304" pitchFamily="18" charset="0"/>
                <a:cs typeface="Times New Roman" panose="02020603050405020304" pitchFamily="18" charset="0"/>
              </a:rPr>
              <a:t>What if the spec includes a </a:t>
            </a:r>
            <a:r>
              <a:rPr lang="en-US" i="1" dirty="0">
                <a:latin typeface="Times New Roman" panose="02020603050405020304" pitchFamily="18" charset="0"/>
                <a:cs typeface="Times New Roman" panose="02020603050405020304" pitchFamily="18" charset="0"/>
              </a:rPr>
              <a:t>false</a:t>
            </a:r>
            <a:r>
              <a:rPr lang="en-US" dirty="0">
                <a:latin typeface="Times New Roman" panose="02020603050405020304" pitchFamily="18" charset="0"/>
                <a:cs typeface="Times New Roman" panose="02020603050405020304" pitchFamily="18" charset="0"/>
              </a:rPr>
              <a:t> best mode?</a:t>
            </a:r>
          </a:p>
          <a:p>
            <a:endParaRPr lang="en-US" dirty="0">
              <a:latin typeface="Times New Roman" panose="02020603050405020304" pitchFamily="18" charset="0"/>
              <a:cs typeface="Times New Roman" panose="02020603050405020304" pitchFamily="18" charset="0"/>
            </a:endParaRPr>
          </a:p>
          <a:p>
            <a:r>
              <a:rPr lang="en-US"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As amended, the statute states: </a:t>
            </a: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the failure to disclose </a:t>
            </a: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the best mode shall not be a basis on which an claim of a patent may be canceled or held invalid or otherwise unenforceable</a:t>
            </a:r>
            <a:r>
              <a:rPr lang="en-US"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A868F42-ACF5-40D1-9EED-1EE1F21A0D80}"/>
              </a:ext>
            </a:extLst>
          </p:cNvPr>
          <p:cNvSpPr>
            <a:spLocks noGrp="1"/>
          </p:cNvSpPr>
          <p:nvPr>
            <p:ph type="ftr" sz="quarter" idx="11"/>
          </p:nvPr>
        </p:nvSpPr>
        <p:spPr/>
        <p:txBody>
          <a:bodyPr/>
          <a:lstStyle/>
          <a:p>
            <a:r>
              <a:rPr lang="en-US" altLang="en-US"/>
              <a:t>Mercer University School of Law</a:t>
            </a:r>
          </a:p>
        </p:txBody>
      </p:sp>
      <p:sp>
        <p:nvSpPr>
          <p:cNvPr id="5" name="Slide Number Placeholder 4">
            <a:extLst>
              <a:ext uri="{FF2B5EF4-FFF2-40B4-BE49-F238E27FC236}">
                <a16:creationId xmlns:a16="http://schemas.microsoft.com/office/drawing/2014/main" id="{60701B41-899C-4848-3C45-8F4A94987D63}"/>
              </a:ext>
            </a:extLst>
          </p:cNvPr>
          <p:cNvSpPr>
            <a:spLocks noGrp="1"/>
          </p:cNvSpPr>
          <p:nvPr>
            <p:ph type="sldNum" sz="quarter" idx="12"/>
          </p:nvPr>
        </p:nvSpPr>
        <p:spPr/>
        <p:txBody>
          <a:bodyPr/>
          <a:lstStyle/>
          <a:p>
            <a:fld id="{52BE71C5-CE43-7343-B40B-101A27F2A4F6}" type="slidenum">
              <a:rPr lang="en-US" altLang="en-US" smtClean="0"/>
              <a:pPr/>
              <a:t>37</a:t>
            </a:fld>
            <a:endParaRPr lang="en-US" altLang="en-US"/>
          </a:p>
        </p:txBody>
      </p:sp>
    </p:spTree>
    <p:extLst>
      <p:ext uri="{BB962C8B-B14F-4D97-AF65-F5344CB8AC3E}">
        <p14:creationId xmlns:p14="http://schemas.microsoft.com/office/powerpoint/2010/main" val="3527607747"/>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4" name="Rectangle 4">
            <a:extLst>
              <a:ext uri="{FF2B5EF4-FFF2-40B4-BE49-F238E27FC236}">
                <a16:creationId xmlns:a16="http://schemas.microsoft.com/office/drawing/2014/main" id="{A56ABB32-38D0-87BE-5858-17DAE34055DA}"/>
              </a:ext>
            </a:extLst>
          </p:cNvPr>
          <p:cNvSpPr>
            <a:spLocks noGrp="1" noChangeArrowheads="1"/>
          </p:cNvSpPr>
          <p:nvPr>
            <p:ph type="ctrTitle"/>
          </p:nvPr>
        </p:nvSpPr>
        <p:spPr>
          <a:xfrm>
            <a:off x="1600200" y="2133600"/>
            <a:ext cx="8991600" cy="2136774"/>
          </a:xfrm>
        </p:spPr>
        <p:txBody>
          <a:bodyPr anchor="ctr">
            <a:normAutofit fontScale="90000"/>
          </a:bodyPr>
          <a:lstStyle/>
          <a:p>
            <a:r>
              <a:rPr lang="en-US" altLang="en-US" sz="4400" b="1" dirty="0"/>
              <a:t>Thank You</a:t>
            </a:r>
            <a:br>
              <a:rPr lang="en-US" altLang="en-US" sz="4400" b="1" dirty="0"/>
            </a:br>
            <a:br>
              <a:rPr lang="en-US" altLang="en-US" sz="4400" b="1" dirty="0"/>
            </a:br>
            <a:r>
              <a:rPr lang="en-US" altLang="en-US" sz="4400" dirty="0"/>
              <a:t>Happy to respond to e-mailed questions: </a:t>
            </a:r>
            <a:r>
              <a:rPr lang="en-US" altLang="en-US" sz="4400" dirty="0" err="1"/>
              <a:t>David@Hricik.com</a:t>
            </a:r>
            <a:endParaRPr lang="en-US" altLang="en-US" sz="4400" dirty="0"/>
          </a:p>
        </p:txBody>
      </p:sp>
      <p:sp>
        <p:nvSpPr>
          <p:cNvPr id="4" name="Footer Placeholder 4">
            <a:extLst>
              <a:ext uri="{FF2B5EF4-FFF2-40B4-BE49-F238E27FC236}">
                <a16:creationId xmlns:a16="http://schemas.microsoft.com/office/drawing/2014/main" id="{B3F6B10A-2AF4-5C3C-E33B-14633562527E}"/>
              </a:ext>
            </a:extLst>
          </p:cNvPr>
          <p:cNvSpPr>
            <a:spLocks noGrp="1"/>
          </p:cNvSpPr>
          <p:nvPr>
            <p:ph type="ftr" sz="quarter" idx="11"/>
          </p:nvPr>
        </p:nvSpPr>
        <p:spPr/>
        <p:txBody>
          <a:bodyPr/>
          <a:lstStyle/>
          <a:p>
            <a:r>
              <a:rPr lang="en-US" altLang="en-US"/>
              <a:t>Mercer University School of Law</a:t>
            </a:r>
          </a:p>
        </p:txBody>
      </p:sp>
      <p:sp>
        <p:nvSpPr>
          <p:cNvPr id="5" name="Slide Number Placeholder 5">
            <a:extLst>
              <a:ext uri="{FF2B5EF4-FFF2-40B4-BE49-F238E27FC236}">
                <a16:creationId xmlns:a16="http://schemas.microsoft.com/office/drawing/2014/main" id="{F7D826C3-1F21-2FDC-EF6E-2E246FDF68E7}"/>
              </a:ext>
            </a:extLst>
          </p:cNvPr>
          <p:cNvSpPr>
            <a:spLocks noGrp="1"/>
          </p:cNvSpPr>
          <p:nvPr>
            <p:ph type="sldNum" sz="quarter" idx="12"/>
          </p:nvPr>
        </p:nvSpPr>
        <p:spPr/>
        <p:txBody>
          <a:bodyPr/>
          <a:lstStyle/>
          <a:p>
            <a:fld id="{62645355-3925-E246-B6D5-F93BE25889FE}" type="slidenum">
              <a:rPr lang="en-US" altLang="en-US"/>
              <a:pPr/>
              <a:t>38</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229280"/>
            <a:ext cx="11930743" cy="1200766"/>
          </a:xfrm>
        </p:spPr>
        <p:txBody>
          <a:bodyPr>
            <a:normAutofit/>
          </a:bodyPr>
          <a:lstStyle/>
          <a:p>
            <a:r>
              <a:rPr lang="en-US" dirty="0">
                <a:latin typeface="Times New Roman" panose="02020603050405020304" pitchFamily="18" charset="0"/>
                <a:ea typeface="Century Gothic" charset="0"/>
                <a:cs typeface="Times New Roman" panose="02020603050405020304" pitchFamily="18" charset="0"/>
              </a:rPr>
              <a:t>Joint Prosecution Clauses</a:t>
            </a:r>
          </a:p>
        </p:txBody>
      </p:sp>
      <p:sp>
        <p:nvSpPr>
          <p:cNvPr id="3" name="Content Placeholder 2"/>
          <p:cNvSpPr>
            <a:spLocks noGrp="1"/>
          </p:cNvSpPr>
          <p:nvPr>
            <p:ph idx="1"/>
          </p:nvPr>
        </p:nvSpPr>
        <p:spPr>
          <a:xfrm>
            <a:off x="381000" y="1430046"/>
            <a:ext cx="11811000" cy="5232012"/>
          </a:xfrm>
        </p:spPr>
        <p:txBody>
          <a:bodyPr>
            <a:noAutofit/>
          </a:bodyPr>
          <a:lstStyle/>
          <a:p>
            <a:pPr marL="50292" indent="-342900">
              <a:spcBef>
                <a:spcPts val="1000"/>
              </a:spcBef>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You’re counsel (in-house or outside) for Client A.  </a:t>
            </a:r>
          </a:p>
          <a:p>
            <a:pPr marL="50292" indent="-342900">
              <a:spcBef>
                <a:spcPts val="1000"/>
              </a:spcBef>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You’re prosecuting applications for Client A. </a:t>
            </a:r>
          </a:p>
          <a:p>
            <a:pPr marL="50292" indent="-342900">
              <a:spcBef>
                <a:spcPts val="1000"/>
              </a:spcBef>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Client A &amp; Party B have contract (joint development; license; others) with this:</a:t>
            </a:r>
          </a:p>
          <a:p>
            <a:pPr marL="457200" lvl="2" indent="0">
              <a:spcBef>
                <a:spcPts val="1000"/>
              </a:spcBef>
              <a:buNone/>
            </a:pPr>
            <a:r>
              <a:rPr lang="en-US" sz="2800" dirty="0">
                <a:latin typeface="Times New Roman" panose="02020603050405020304" pitchFamily="18" charset="0"/>
                <a:ea typeface="Century Gothic" charset="0"/>
                <a:cs typeface="Times New Roman" panose="02020603050405020304" pitchFamily="18" charset="0"/>
              </a:rPr>
              <a:t>“Client A shall manage and have the primary responsibility to file, prosecute, and maintain the patent applications, but Party B shall have reasonable opportunity to comment and advise on office actions, prosecution, and other filings.”</a:t>
            </a:r>
          </a:p>
          <a:p>
            <a:pPr>
              <a:spcBef>
                <a:spcPts val="1000"/>
              </a:spcBef>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Party B has its own lawyers representing it.</a:t>
            </a:r>
          </a:p>
        </p:txBody>
      </p:sp>
      <p:sp>
        <p:nvSpPr>
          <p:cNvPr id="4" name="Slide Number Placeholder 3">
            <a:extLst>
              <a:ext uri="{FF2B5EF4-FFF2-40B4-BE49-F238E27FC236}">
                <a16:creationId xmlns:a16="http://schemas.microsoft.com/office/drawing/2014/main" id="{08693BF1-DCE5-CB48-A420-5E00AB2520CA}"/>
              </a:ext>
            </a:extLst>
          </p:cNvPr>
          <p:cNvSpPr>
            <a:spLocks noGrp="1"/>
          </p:cNvSpPr>
          <p:nvPr>
            <p:ph type="sldNum" sz="quarter" idx="12"/>
          </p:nvPr>
        </p:nvSpPr>
        <p:spPr/>
        <p:txBody>
          <a:bodyPr/>
          <a:lstStyle/>
          <a:p>
            <a:fld id="{C29CB7F2-FB7F-E949-BB20-1F44F93F3202}" type="slidenum">
              <a:rPr lang="en-US" smtClean="0"/>
              <a:t>4</a:t>
            </a:fld>
            <a:endParaRPr lang="en-US"/>
          </a:p>
        </p:txBody>
      </p:sp>
    </p:spTree>
    <p:extLst>
      <p:ext uri="{BB962C8B-B14F-4D97-AF65-F5344CB8AC3E}">
        <p14:creationId xmlns:p14="http://schemas.microsoft.com/office/powerpoint/2010/main" val="1720200407"/>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911687" cy="1280890"/>
          </a:xfrm>
        </p:spPr>
        <p:txBody>
          <a:bodyPr/>
          <a:lstStyle/>
          <a:p>
            <a:r>
              <a:rPr lang="en-US" dirty="0">
                <a:latin typeface="Times New Roman" panose="02020603050405020304" pitchFamily="18" charset="0"/>
                <a:ea typeface="Century Gothic" charset="0"/>
                <a:cs typeface="Times New Roman" panose="02020603050405020304" pitchFamily="18" charset="0"/>
              </a:rPr>
              <a:t>Prosecution Proceeds</a:t>
            </a:r>
          </a:p>
        </p:txBody>
      </p:sp>
      <p:sp>
        <p:nvSpPr>
          <p:cNvPr id="3" name="Content Placeholder 2"/>
          <p:cNvSpPr>
            <a:spLocks noGrp="1"/>
          </p:cNvSpPr>
          <p:nvPr>
            <p:ph idx="1"/>
          </p:nvPr>
        </p:nvSpPr>
        <p:spPr>
          <a:xfrm>
            <a:off x="228601" y="1752600"/>
            <a:ext cx="11963400" cy="4974771"/>
          </a:xfrm>
        </p:spPr>
        <p:txBody>
          <a:bodyPr>
            <a:normAutofit/>
          </a:bodyPr>
          <a:lstStyle/>
          <a:p>
            <a:pPr>
              <a:spcBef>
                <a:spcPts val="1000"/>
              </a:spcBef>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Client A’s lawyers send Party B’s lawyers emails and updates, as required, and often label them “privileged and confidential.”</a:t>
            </a:r>
          </a:p>
          <a:p>
            <a:pPr lvl="1">
              <a:buFont typeface="Arial" panose="020B0604020202020204" pitchFamily="34" charset="0"/>
              <a:buChar char="•"/>
            </a:pPr>
            <a:r>
              <a:rPr lang="en-US" sz="2800" dirty="0">
                <a:latin typeface="Times New Roman" panose="02020603050405020304" pitchFamily="18" charset="0"/>
                <a:ea typeface="Century Gothic" charset="0"/>
                <a:cs typeface="Times New Roman" panose="02020603050405020304" pitchFamily="18" charset="0"/>
              </a:rPr>
              <a:t>Common interest privilege: privileged communications may be shared with non-client if non-client shares a common “legal” interest with client.</a:t>
            </a:r>
          </a:p>
          <a:p>
            <a:pPr>
              <a:spcBef>
                <a:spcPts val="1000"/>
              </a:spcBef>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All is good.</a:t>
            </a:r>
          </a:p>
          <a:p>
            <a:pPr>
              <a:buFont typeface="Arial" panose="020B0604020202020204" pitchFamily="34" charset="0"/>
              <a:buChar char="•"/>
            </a:pPr>
            <a:endParaRPr lang="en-US" dirty="0">
              <a:latin typeface="Times New Roman" panose="02020603050405020304" pitchFamily="18" charset="0"/>
              <a:ea typeface="Century Gothic"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0F81175-C749-FC4F-9585-A6B472680DD7}"/>
              </a:ext>
            </a:extLst>
          </p:cNvPr>
          <p:cNvSpPr>
            <a:spLocks noGrp="1"/>
          </p:cNvSpPr>
          <p:nvPr>
            <p:ph type="sldNum" sz="quarter" idx="12"/>
          </p:nvPr>
        </p:nvSpPr>
        <p:spPr/>
        <p:txBody>
          <a:bodyPr/>
          <a:lstStyle/>
          <a:p>
            <a:fld id="{C29CB7F2-FB7F-E949-BB20-1F44F93F3202}" type="slidenum">
              <a:rPr lang="en-US" smtClean="0"/>
              <a:t>5</a:t>
            </a:fld>
            <a:endParaRPr lang="en-US"/>
          </a:p>
        </p:txBody>
      </p:sp>
    </p:spTree>
    <p:extLst>
      <p:ext uri="{BB962C8B-B14F-4D97-AF65-F5344CB8AC3E}">
        <p14:creationId xmlns:p14="http://schemas.microsoft.com/office/powerpoint/2010/main" val="198338453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D04B92-04F2-5048-8858-239F26A932E8}"/>
              </a:ext>
            </a:extLst>
          </p:cNvPr>
          <p:cNvSpPr>
            <a:spLocks noGrp="1"/>
          </p:cNvSpPr>
          <p:nvPr>
            <p:ph type="sldNum" sz="quarter" idx="12"/>
          </p:nvPr>
        </p:nvSpPr>
        <p:spPr/>
        <p:txBody>
          <a:bodyPr/>
          <a:lstStyle/>
          <a:p>
            <a:fld id="{C29CB7F2-FB7F-E949-BB20-1F44F93F3202}" type="slidenum">
              <a:rPr lang="en-US" smtClean="0"/>
              <a:t>6</a:t>
            </a:fld>
            <a:endParaRPr lang="en-US"/>
          </a:p>
        </p:txBody>
      </p:sp>
      <p:sp>
        <p:nvSpPr>
          <p:cNvPr id="2" name="Title 1"/>
          <p:cNvSpPr>
            <a:spLocks noGrp="1"/>
          </p:cNvSpPr>
          <p:nvPr>
            <p:ph type="title" idx="4294967295"/>
          </p:nvPr>
        </p:nvSpPr>
        <p:spPr>
          <a:xfrm>
            <a:off x="0" y="0"/>
            <a:ext cx="8770938" cy="1560513"/>
          </a:xfrm>
        </p:spPr>
        <p:txBody>
          <a:bodyPr/>
          <a:lstStyle/>
          <a:p>
            <a:r>
              <a:rPr lang="en-US" b="1" dirty="0">
                <a:ea typeface="Century Gothic" charset="0"/>
                <a:cs typeface="Century Gothic" charset="0"/>
              </a:rPr>
              <a:t>What’s Everyone’s(?) Goal?</a:t>
            </a:r>
          </a:p>
        </p:txBody>
      </p:sp>
      <p:pic>
        <p:nvPicPr>
          <p:cNvPr id="4" name="Picture 3"/>
          <p:cNvPicPr>
            <a:picLocks noChangeAspect="1"/>
          </p:cNvPicPr>
          <p:nvPr/>
        </p:nvPicPr>
        <p:blipFill>
          <a:blip r:embed="rId2"/>
          <a:stretch>
            <a:fillRect/>
          </a:stretch>
        </p:blipFill>
        <p:spPr>
          <a:xfrm>
            <a:off x="203200" y="1029759"/>
            <a:ext cx="3365251" cy="2012420"/>
          </a:xfrm>
          <a:prstGeom prst="rect">
            <a:avLst/>
          </a:prstGeom>
        </p:spPr>
      </p:pic>
      <p:pic>
        <p:nvPicPr>
          <p:cNvPr id="9" name="Picture 8"/>
          <p:cNvPicPr>
            <a:picLocks noChangeAspect="1"/>
          </p:cNvPicPr>
          <p:nvPr/>
        </p:nvPicPr>
        <p:blipFill>
          <a:blip r:embed="rId3"/>
          <a:stretch>
            <a:fillRect/>
          </a:stretch>
        </p:blipFill>
        <p:spPr>
          <a:xfrm>
            <a:off x="2759585" y="475456"/>
            <a:ext cx="9788564" cy="6858000"/>
          </a:xfrm>
          <a:prstGeom prst="rect">
            <a:avLst/>
          </a:prstGeom>
        </p:spPr>
      </p:pic>
      <p:sp>
        <p:nvSpPr>
          <p:cNvPr id="3" name="Rectangle 2"/>
          <p:cNvSpPr/>
          <p:nvPr/>
        </p:nvSpPr>
        <p:spPr>
          <a:xfrm>
            <a:off x="4944533" y="1320800"/>
            <a:ext cx="1710267" cy="923330"/>
          </a:xfrm>
          <a:prstGeom prst="rect">
            <a:avLst/>
          </a:prstGeom>
          <a:solidFill>
            <a:srgbClr val="FF0000"/>
          </a:solidFill>
        </p:spPr>
        <p:txBody>
          <a:bodyPr wrap="square" lIns="91440" tIns="45720" rIns="91440" bIns="45720">
            <a:spAutoFit/>
          </a:bodyPr>
          <a:lstStyle/>
          <a:p>
            <a:pPr algn="ctr"/>
            <a:r>
              <a:rPr lang="en-US" sz="54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Garamond" panose="02020404030301010803" pitchFamily="18" charset="0"/>
              </a:rPr>
              <a:t>PRIV</a:t>
            </a:r>
          </a:p>
        </p:txBody>
      </p:sp>
      <p:sp>
        <p:nvSpPr>
          <p:cNvPr id="6" name="Rectangle 5"/>
          <p:cNvSpPr/>
          <p:nvPr/>
        </p:nvSpPr>
        <p:spPr>
          <a:xfrm>
            <a:off x="10210800" y="3251200"/>
            <a:ext cx="1710267" cy="923330"/>
          </a:xfrm>
          <a:prstGeom prst="rect">
            <a:avLst/>
          </a:prstGeom>
          <a:solidFill>
            <a:srgbClr val="FF0000"/>
          </a:solidFill>
        </p:spPr>
        <p:txBody>
          <a:bodyPr wrap="square" lIns="91440" tIns="45720" rIns="91440" bIns="45720">
            <a:spAutoFit/>
          </a:bodyPr>
          <a:lstStyle/>
          <a:p>
            <a:pPr algn="ctr"/>
            <a:r>
              <a:rPr lang="en-US" sz="54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Garamond" panose="02020404030301010803" pitchFamily="18" charset="0"/>
              </a:rPr>
              <a:t>PRIV</a:t>
            </a:r>
            <a:endParaRPr lang="en-US" sz="54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Garamond" panose="02020404030301010803" pitchFamily="18" charset="0"/>
            </a:endParaRPr>
          </a:p>
        </p:txBody>
      </p:sp>
      <p:sp>
        <p:nvSpPr>
          <p:cNvPr id="10" name="Rectangle 9">
            <a:extLst>
              <a:ext uri="{FF2B5EF4-FFF2-40B4-BE49-F238E27FC236}">
                <a16:creationId xmlns:a16="http://schemas.microsoft.com/office/drawing/2014/main" id="{E0CEFC11-52BC-B7C1-B85F-78EF5C5D562E}"/>
              </a:ext>
            </a:extLst>
          </p:cNvPr>
          <p:cNvSpPr/>
          <p:nvPr/>
        </p:nvSpPr>
        <p:spPr>
          <a:xfrm>
            <a:off x="6712225" y="225415"/>
            <a:ext cx="3492500" cy="6632585"/>
          </a:xfrm>
          <a:prstGeom prst="rect">
            <a:avLst/>
          </a:prstGeom>
          <a:solidFill>
            <a:srgbClr val="FF0000"/>
          </a:solidFill>
        </p:spPr>
        <p:txBody>
          <a:bodyPr wrap="square" lIns="91440" tIns="45720" rIns="91440" bIns="45720">
            <a:spAutoFit/>
          </a:bodyPr>
          <a:lstStyle/>
          <a:p>
            <a:pPr algn="ctr"/>
            <a:endParaRPr lang="en-US" sz="140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Garamond" panose="02020404030301010803" pitchFamily="18" charset="0"/>
            </a:endParaRPr>
          </a:p>
          <a:p>
            <a:pPr algn="ctr"/>
            <a:r>
              <a:rPr lang="en-US" sz="55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Garamond" panose="02020404030301010803" pitchFamily="18" charset="0"/>
              </a:rPr>
              <a:t>Common Interest</a:t>
            </a:r>
          </a:p>
          <a:p>
            <a:pPr algn="ctr"/>
            <a:r>
              <a:rPr lang="en-US" sz="55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Garamond" panose="02020404030301010803" pitchFamily="18" charset="0"/>
              </a:rPr>
              <a:t>Privilege</a:t>
            </a:r>
            <a:endParaRPr lang="en-US" sz="55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Garamond" panose="02020404030301010803" pitchFamily="18" charset="0"/>
            </a:endParaRPr>
          </a:p>
          <a:p>
            <a:pPr algn="ctr"/>
            <a:endParaRPr lang="en-US" sz="120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Garamond" panose="02020404030301010803" pitchFamily="18" charset="0"/>
            </a:endParaRPr>
          </a:p>
        </p:txBody>
      </p:sp>
    </p:spTree>
    <p:extLst>
      <p:ext uri="{BB962C8B-B14F-4D97-AF65-F5344CB8AC3E}">
        <p14:creationId xmlns:p14="http://schemas.microsoft.com/office/powerpoint/2010/main" val="1656273157"/>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259" y="275002"/>
            <a:ext cx="8911687" cy="1280890"/>
          </a:xfrm>
        </p:spPr>
        <p:txBody>
          <a:bodyPr/>
          <a:lstStyle/>
          <a:p>
            <a:r>
              <a:rPr lang="en-US" dirty="0">
                <a:latin typeface="Times New Roman" panose="02020603050405020304" pitchFamily="18" charset="0"/>
                <a:ea typeface="Century Gothic" charset="0"/>
                <a:cs typeface="Times New Roman" panose="02020603050405020304" pitchFamily="18" charset="0"/>
              </a:rPr>
              <a:t>But then one day</a:t>
            </a:r>
            <a:r>
              <a:rPr lang="mr-IN" dirty="0">
                <a:latin typeface="Times New Roman" panose="02020603050405020304" pitchFamily="18" charset="0"/>
                <a:ea typeface="Century Gothic" charset="0"/>
                <a:cs typeface="Century Gothic" charset="0"/>
              </a:rPr>
              <a:t>…</a:t>
            </a:r>
            <a:r>
              <a:rPr lang="en-US" dirty="0">
                <a:latin typeface="Times New Roman" panose="02020603050405020304" pitchFamily="18" charset="0"/>
                <a:ea typeface="Century Gothic" charset="0"/>
                <a:cs typeface="Times New Roman" panose="02020603050405020304" pitchFamily="18" charset="0"/>
              </a:rPr>
              <a:t>.</a:t>
            </a:r>
          </a:p>
        </p:txBody>
      </p:sp>
      <p:sp>
        <p:nvSpPr>
          <p:cNvPr id="3" name="Content Placeholder 2"/>
          <p:cNvSpPr>
            <a:spLocks noGrp="1"/>
          </p:cNvSpPr>
          <p:nvPr>
            <p:ph idx="1"/>
          </p:nvPr>
        </p:nvSpPr>
        <p:spPr>
          <a:xfrm>
            <a:off x="838200" y="1617075"/>
            <a:ext cx="9938288" cy="4720225"/>
          </a:xfrm>
        </p:spPr>
        <p:txBody>
          <a:bodyPr>
            <a:normAutofit/>
          </a:bodyPr>
          <a:lstStyle/>
          <a:p>
            <a:pPr>
              <a:buFont typeface="Arial" panose="020B0604020202020204" pitchFamily="34" charset="0"/>
              <a:buChar char="•"/>
            </a:pPr>
            <a:r>
              <a:rPr lang="en-US" sz="3300" dirty="0">
                <a:latin typeface="Times New Roman" panose="02020603050405020304" pitchFamily="18" charset="0"/>
                <a:ea typeface="Century Gothic" charset="0"/>
                <a:cs typeface="Times New Roman" panose="02020603050405020304" pitchFamily="18" charset="0"/>
              </a:rPr>
              <a:t>You see Party B has done something “wrong.”</a:t>
            </a:r>
          </a:p>
          <a:p>
            <a:pPr>
              <a:buFont typeface="Arial" panose="020B0604020202020204" pitchFamily="34" charset="0"/>
              <a:buChar char="•"/>
            </a:pPr>
            <a:r>
              <a:rPr lang="en-US" sz="3300" dirty="0">
                <a:latin typeface="Times New Roman" panose="02020603050405020304" pitchFamily="18" charset="0"/>
                <a:ea typeface="Century Gothic" charset="0"/>
                <a:cs typeface="Times New Roman" panose="02020603050405020304" pitchFamily="18" charset="0"/>
              </a:rPr>
              <a:t>Example:  an app publishes that, you think, claims subject matter that rightfully belongs to your client (or the joint effort), but app names only Party B inventors.</a:t>
            </a:r>
          </a:p>
          <a:p>
            <a:pPr>
              <a:buFont typeface="Arial" panose="020B0604020202020204" pitchFamily="34" charset="0"/>
              <a:buChar char="•"/>
            </a:pPr>
            <a:endParaRPr lang="en-US" sz="3300" dirty="0">
              <a:latin typeface="Times New Roman" panose="02020603050405020304" pitchFamily="18" charset="0"/>
              <a:ea typeface="Century Gothic" charset="0"/>
              <a:cs typeface="Times New Roman" panose="02020603050405020304" pitchFamily="18" charset="0"/>
            </a:endParaRPr>
          </a:p>
          <a:p>
            <a:pPr>
              <a:buFont typeface="Arial" panose="020B0604020202020204" pitchFamily="34" charset="0"/>
              <a:buChar char="•"/>
            </a:pPr>
            <a:endParaRPr lang="en-US" sz="3300" dirty="0">
              <a:latin typeface="Times New Roman" panose="02020603050405020304" pitchFamily="18" charset="0"/>
              <a:ea typeface="Century Gothic" charset="0"/>
              <a:cs typeface="Times New Roman" panose="02020603050405020304" pitchFamily="18" charset="0"/>
            </a:endParaRPr>
          </a:p>
          <a:p>
            <a:pPr>
              <a:buFont typeface="Arial" panose="020B0604020202020204" pitchFamily="34" charset="0"/>
              <a:buChar char="•"/>
            </a:pPr>
            <a:endParaRPr lang="en-US" sz="3300" dirty="0">
              <a:latin typeface="Times New Roman" panose="02020603050405020304" pitchFamily="18" charset="0"/>
              <a:ea typeface="Century Gothic"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EA54FE7-A9A0-DF45-8159-B0441A4C56ED}"/>
              </a:ext>
            </a:extLst>
          </p:cNvPr>
          <p:cNvSpPr>
            <a:spLocks noGrp="1"/>
          </p:cNvSpPr>
          <p:nvPr>
            <p:ph type="sldNum" sz="quarter" idx="12"/>
          </p:nvPr>
        </p:nvSpPr>
        <p:spPr/>
        <p:txBody>
          <a:bodyPr/>
          <a:lstStyle/>
          <a:p>
            <a:fld id="{C29CB7F2-FB7F-E949-BB20-1F44F93F3202}" type="slidenum">
              <a:rPr lang="en-US" smtClean="0"/>
              <a:t>7</a:t>
            </a:fld>
            <a:endParaRPr lang="en-US"/>
          </a:p>
        </p:txBody>
      </p:sp>
    </p:spTree>
    <p:extLst>
      <p:ext uri="{BB962C8B-B14F-4D97-AF65-F5344CB8AC3E}">
        <p14:creationId xmlns:p14="http://schemas.microsoft.com/office/powerpoint/2010/main" val="129991728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84" y="304800"/>
            <a:ext cx="8911687" cy="1280890"/>
          </a:xfrm>
        </p:spPr>
        <p:txBody>
          <a:bodyPr/>
          <a:lstStyle/>
          <a:p>
            <a:r>
              <a:rPr lang="en-US" dirty="0">
                <a:latin typeface="Times New Roman" panose="02020603050405020304" pitchFamily="18" charset="0"/>
                <a:ea typeface="Century Gothic" charset="0"/>
                <a:cs typeface="Times New Roman" panose="02020603050405020304" pitchFamily="18" charset="0"/>
              </a:rPr>
              <a:t>Suppose</a:t>
            </a:r>
            <a:r>
              <a:rPr lang="mr-IN" dirty="0">
                <a:latin typeface="Times New Roman" panose="02020603050405020304" pitchFamily="18" charset="0"/>
                <a:ea typeface="Century Gothic" charset="0"/>
                <a:cs typeface="Century Gothic" charset="0"/>
              </a:rPr>
              <a:t>…</a:t>
            </a:r>
            <a:endParaRPr lang="en-US" dirty="0">
              <a:latin typeface="Times New Roman" panose="02020603050405020304" pitchFamily="18" charset="0"/>
              <a:ea typeface="Century Gothic" charset="0"/>
              <a:cs typeface="Times New Roman" panose="02020603050405020304" pitchFamily="18" charset="0"/>
            </a:endParaRPr>
          </a:p>
        </p:txBody>
      </p:sp>
      <p:sp>
        <p:nvSpPr>
          <p:cNvPr id="3" name="Content Placeholder 2"/>
          <p:cNvSpPr>
            <a:spLocks noGrp="1"/>
          </p:cNvSpPr>
          <p:nvPr>
            <p:ph idx="1"/>
          </p:nvPr>
        </p:nvSpPr>
        <p:spPr>
          <a:xfrm>
            <a:off x="457200" y="1474264"/>
            <a:ext cx="11201400" cy="5247211"/>
          </a:xfrm>
        </p:spPr>
        <p:txBody>
          <a:bodyPr>
            <a:noAutofit/>
          </a:bodyPr>
          <a:lstStyle/>
          <a:p>
            <a:pPr>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You take corrective action at USPTO.</a:t>
            </a:r>
          </a:p>
          <a:p>
            <a:pPr lvl="1">
              <a:buFont typeface="Arial" panose="020B0604020202020204" pitchFamily="34" charset="0"/>
              <a:buChar char="•"/>
            </a:pPr>
            <a:r>
              <a:rPr lang="en-US" sz="2800" dirty="0">
                <a:latin typeface="Times New Roman" panose="02020603050405020304" pitchFamily="18" charset="0"/>
                <a:ea typeface="Century Gothic" charset="0"/>
                <a:cs typeface="Times New Roman" panose="02020603050405020304" pitchFamily="18" charset="0"/>
              </a:rPr>
              <a:t>But then</a:t>
            </a:r>
            <a:r>
              <a:rPr lang="mr-IN" sz="2800" dirty="0">
                <a:latin typeface="Times New Roman" panose="02020603050405020304" pitchFamily="18" charset="0"/>
                <a:ea typeface="Century Gothic" charset="0"/>
                <a:cs typeface="Century Gothic" charset="0"/>
              </a:rPr>
              <a:t>…</a:t>
            </a:r>
            <a:r>
              <a:rPr lang="en-US" sz="2800" dirty="0">
                <a:latin typeface="Times New Roman" panose="02020603050405020304" pitchFamily="18" charset="0"/>
                <a:ea typeface="Century Gothic" charset="0"/>
                <a:cs typeface="Times New Roman" panose="02020603050405020304" pitchFamily="18" charset="0"/>
              </a:rPr>
              <a:t> Party B sues you for breach of fiduciary duty because, it says, you </a:t>
            </a:r>
            <a:r>
              <a:rPr lang="en-US" sz="2800" i="1" dirty="0">
                <a:latin typeface="Times New Roman" panose="02020603050405020304" pitchFamily="18" charset="0"/>
                <a:ea typeface="Century Gothic" charset="0"/>
                <a:cs typeface="Times New Roman" panose="02020603050405020304" pitchFamily="18" charset="0"/>
              </a:rPr>
              <a:t>also</a:t>
            </a:r>
            <a:r>
              <a:rPr lang="en-US" sz="2800" dirty="0">
                <a:latin typeface="Times New Roman" panose="02020603050405020304" pitchFamily="18" charset="0"/>
                <a:ea typeface="Century Gothic" charset="0"/>
                <a:cs typeface="Times New Roman" panose="02020603050405020304" pitchFamily="18" charset="0"/>
              </a:rPr>
              <a:t> represented it, not just Client A.</a:t>
            </a:r>
          </a:p>
          <a:p>
            <a:pPr>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You represent Client A in the suit with Party B.</a:t>
            </a:r>
          </a:p>
          <a:p>
            <a:pPr lvl="1">
              <a:buFont typeface="Arial" panose="020B0604020202020204" pitchFamily="34" charset="0"/>
              <a:buChar char="•"/>
            </a:pPr>
            <a:r>
              <a:rPr lang="en-US" sz="2800" dirty="0">
                <a:latin typeface="Times New Roman" panose="02020603050405020304" pitchFamily="18" charset="0"/>
                <a:ea typeface="Century Gothic" charset="0"/>
                <a:cs typeface="Times New Roman" panose="02020603050405020304" pitchFamily="18" charset="0"/>
              </a:rPr>
              <a:t>But then</a:t>
            </a:r>
            <a:r>
              <a:rPr lang="mr-IN" sz="2800" dirty="0">
                <a:latin typeface="Times New Roman" panose="02020603050405020304" pitchFamily="18" charset="0"/>
                <a:ea typeface="Century Gothic" charset="0"/>
                <a:cs typeface="Century Gothic" charset="0"/>
              </a:rPr>
              <a:t>…</a:t>
            </a:r>
            <a:r>
              <a:rPr lang="en-US" sz="2800" dirty="0">
                <a:latin typeface="Times New Roman" panose="02020603050405020304" pitchFamily="18" charset="0"/>
                <a:ea typeface="Century Gothic" charset="0"/>
                <a:cs typeface="Times New Roman" panose="02020603050405020304" pitchFamily="18" charset="0"/>
              </a:rPr>
              <a:t> Party B moves to disqualify you because, it says, you were </a:t>
            </a:r>
            <a:r>
              <a:rPr lang="en-US" sz="2800" i="1" dirty="0">
                <a:latin typeface="Times New Roman" panose="02020603050405020304" pitchFamily="18" charset="0"/>
                <a:ea typeface="Century Gothic" charset="0"/>
                <a:cs typeface="Times New Roman" panose="02020603050405020304" pitchFamily="18" charset="0"/>
              </a:rPr>
              <a:t>also</a:t>
            </a:r>
            <a:r>
              <a:rPr lang="en-US" sz="2800" dirty="0">
                <a:latin typeface="Times New Roman" panose="02020603050405020304" pitchFamily="18" charset="0"/>
                <a:ea typeface="Century Gothic" charset="0"/>
                <a:cs typeface="Times New Roman" panose="02020603050405020304" pitchFamily="18" charset="0"/>
              </a:rPr>
              <a:t> Party B’s lawyers and are now adverse in a substantially related matter.</a:t>
            </a:r>
          </a:p>
          <a:p>
            <a:pPr>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In both, you object to producing communications with your client.</a:t>
            </a:r>
          </a:p>
          <a:p>
            <a:pPr lvl="1">
              <a:buFont typeface="Arial" panose="020B0604020202020204" pitchFamily="34" charset="0"/>
              <a:buChar char="•"/>
            </a:pPr>
            <a:r>
              <a:rPr lang="en-US" sz="2800" dirty="0">
                <a:latin typeface="Times New Roman" panose="02020603050405020304" pitchFamily="18" charset="0"/>
                <a:ea typeface="Century Gothic" charset="0"/>
                <a:cs typeface="Times New Roman" panose="02020603050405020304" pitchFamily="18" charset="0"/>
              </a:rPr>
              <a:t>But then</a:t>
            </a:r>
            <a:r>
              <a:rPr lang="mr-IN" sz="2800" dirty="0">
                <a:latin typeface="Times New Roman" panose="02020603050405020304" pitchFamily="18" charset="0"/>
                <a:ea typeface="Century Gothic" charset="0"/>
                <a:cs typeface="Century Gothic" charset="0"/>
              </a:rPr>
              <a:t>…</a:t>
            </a:r>
            <a:r>
              <a:rPr lang="en-US" sz="2800" dirty="0">
                <a:latin typeface="Times New Roman" panose="02020603050405020304" pitchFamily="18" charset="0"/>
                <a:ea typeface="Century Gothic" charset="0"/>
                <a:cs typeface="Times New Roman" panose="02020603050405020304" pitchFamily="18" charset="0"/>
              </a:rPr>
              <a:t> Party B moves to compel, saying you had </a:t>
            </a:r>
            <a:r>
              <a:rPr lang="en-US" sz="2800" i="1" dirty="0">
                <a:latin typeface="Times New Roman" panose="02020603050405020304" pitchFamily="18" charset="0"/>
                <a:ea typeface="Century Gothic" charset="0"/>
                <a:cs typeface="Times New Roman" panose="02020603050405020304" pitchFamily="18" charset="0"/>
              </a:rPr>
              <a:t>jointly</a:t>
            </a:r>
            <a:r>
              <a:rPr lang="en-US" sz="2800" dirty="0">
                <a:latin typeface="Times New Roman" panose="02020603050405020304" pitchFamily="18" charset="0"/>
                <a:ea typeface="Century Gothic" charset="0"/>
                <a:cs typeface="Times New Roman" panose="02020603050405020304" pitchFamily="18" charset="0"/>
              </a:rPr>
              <a:t> represented it and Client A and there is no privilege among joint clients.</a:t>
            </a:r>
          </a:p>
        </p:txBody>
      </p:sp>
      <p:sp>
        <p:nvSpPr>
          <p:cNvPr id="4" name="Slide Number Placeholder 3">
            <a:extLst>
              <a:ext uri="{FF2B5EF4-FFF2-40B4-BE49-F238E27FC236}">
                <a16:creationId xmlns:a16="http://schemas.microsoft.com/office/drawing/2014/main" id="{2BC6783D-0D5F-3E47-A30C-0A505C497871}"/>
              </a:ext>
            </a:extLst>
          </p:cNvPr>
          <p:cNvSpPr>
            <a:spLocks noGrp="1"/>
          </p:cNvSpPr>
          <p:nvPr>
            <p:ph type="sldNum" sz="quarter" idx="12"/>
          </p:nvPr>
        </p:nvSpPr>
        <p:spPr/>
        <p:txBody>
          <a:bodyPr/>
          <a:lstStyle/>
          <a:p>
            <a:fld id="{C29CB7F2-FB7F-E949-BB20-1F44F93F3202}" type="slidenum">
              <a:rPr lang="en-US" smtClean="0"/>
              <a:t>8</a:t>
            </a:fld>
            <a:endParaRPr lang="en-US"/>
          </a:p>
        </p:txBody>
      </p:sp>
    </p:spTree>
    <p:extLst>
      <p:ext uri="{BB962C8B-B14F-4D97-AF65-F5344CB8AC3E}">
        <p14:creationId xmlns:p14="http://schemas.microsoft.com/office/powerpoint/2010/main" val="1358668064"/>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593" y="264326"/>
            <a:ext cx="9506607" cy="857848"/>
          </a:xfrm>
        </p:spPr>
        <p:txBody>
          <a:bodyPr>
            <a:normAutofit/>
          </a:bodyPr>
          <a:lstStyle/>
          <a:p>
            <a:r>
              <a:rPr lang="en-US" i="1" dirty="0" err="1">
                <a:latin typeface="Times New Roman" panose="02020603050405020304" pitchFamily="18" charset="0"/>
                <a:ea typeface="Century Gothic" charset="0"/>
                <a:cs typeface="Times New Roman" panose="02020603050405020304" pitchFamily="18" charset="0"/>
              </a:rPr>
              <a:t>DePuy</a:t>
            </a:r>
            <a:r>
              <a:rPr lang="en-US" i="1" dirty="0">
                <a:latin typeface="Times New Roman" panose="02020603050405020304" pitchFamily="18" charset="0"/>
                <a:ea typeface="Century Gothic" charset="0"/>
                <a:cs typeface="Times New Roman" panose="02020603050405020304" pitchFamily="18" charset="0"/>
              </a:rPr>
              <a:t> Ortho. v. Ortho. Hosp.</a:t>
            </a:r>
          </a:p>
        </p:txBody>
      </p:sp>
      <p:sp>
        <p:nvSpPr>
          <p:cNvPr id="3" name="Content Placeholder 2"/>
          <p:cNvSpPr>
            <a:spLocks noGrp="1"/>
          </p:cNvSpPr>
          <p:nvPr>
            <p:ph idx="1"/>
          </p:nvPr>
        </p:nvSpPr>
        <p:spPr>
          <a:xfrm>
            <a:off x="762593" y="1242824"/>
            <a:ext cx="11200807" cy="5234176"/>
          </a:xfrm>
        </p:spPr>
        <p:txBody>
          <a:bodyPr>
            <a:noAutofit/>
          </a:bodyPr>
          <a:lstStyle/>
          <a:p>
            <a:pPr>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In-house lawyer of Client </a:t>
            </a:r>
            <a:r>
              <a:rPr lang="en-US" dirty="0" err="1">
                <a:latin typeface="Times New Roman" panose="02020603050405020304" pitchFamily="18" charset="0"/>
                <a:ea typeface="Century Gothic" charset="0"/>
                <a:cs typeface="Times New Roman" panose="02020603050405020304" pitchFamily="18" charset="0"/>
              </a:rPr>
              <a:t>DePuy</a:t>
            </a:r>
            <a:r>
              <a:rPr lang="en-US" dirty="0">
                <a:latin typeface="Times New Roman" panose="02020603050405020304" pitchFamily="18" charset="0"/>
                <a:ea typeface="Century Gothic" charset="0"/>
                <a:cs typeface="Times New Roman" panose="02020603050405020304" pitchFamily="18" charset="0"/>
              </a:rPr>
              <a:t>.</a:t>
            </a:r>
          </a:p>
          <a:p>
            <a:pPr>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Client D has agreement with Party O with that clause.</a:t>
            </a:r>
          </a:p>
          <a:p>
            <a:pPr>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Client D’s in-house lawyer prosecutes applications.</a:t>
            </a:r>
          </a:p>
          <a:p>
            <a:pPr>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Dispute develops, and Party O moves to compel all communications between Client D and its in-house lawyer about prosecution.</a:t>
            </a:r>
          </a:p>
          <a:p>
            <a:pPr>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Client D argues that, while there is a common interest privilege, its in-house counsel never represented Party O, so they weren’t joint clients, so privilege subsists.</a:t>
            </a:r>
          </a:p>
          <a:p>
            <a:pPr>
              <a:buFont typeface="Arial" panose="020B0604020202020204" pitchFamily="34" charset="0"/>
              <a:buChar char="•"/>
            </a:pPr>
            <a:r>
              <a:rPr lang="en-US" dirty="0">
                <a:latin typeface="Times New Roman" panose="02020603050405020304" pitchFamily="18" charset="0"/>
                <a:ea typeface="Century Gothic" charset="0"/>
                <a:cs typeface="Times New Roman" panose="02020603050405020304" pitchFamily="18" charset="0"/>
              </a:rPr>
              <a:t>Court: Client D’s in-house lawyer represented both it and Party O as joint clients, and so no privilege between them</a:t>
            </a:r>
            <a:r>
              <a:rPr lang="mr-IN" dirty="0">
                <a:latin typeface="Times New Roman" panose="02020603050405020304" pitchFamily="18" charset="0"/>
                <a:ea typeface="Century Gothic" charset="0"/>
                <a:cs typeface="Century Gothic" charset="0"/>
              </a:rPr>
              <a:t>…</a:t>
            </a:r>
            <a:r>
              <a:rPr lang="en-US" dirty="0">
                <a:latin typeface="Times New Roman" panose="02020603050405020304" pitchFamily="18" charset="0"/>
                <a:ea typeface="Century Gothic"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56A92CF7-43D4-ED4B-9EF3-E6E5ABC1EA9D}"/>
              </a:ext>
            </a:extLst>
          </p:cNvPr>
          <p:cNvSpPr>
            <a:spLocks noGrp="1"/>
          </p:cNvSpPr>
          <p:nvPr>
            <p:ph type="sldNum" sz="quarter" idx="12"/>
          </p:nvPr>
        </p:nvSpPr>
        <p:spPr/>
        <p:txBody>
          <a:bodyPr/>
          <a:lstStyle/>
          <a:p>
            <a:fld id="{C29CB7F2-FB7F-E949-BB20-1F44F93F3202}" type="slidenum">
              <a:rPr lang="en-US" smtClean="0"/>
              <a:t>9</a:t>
            </a:fld>
            <a:endParaRPr lang="en-US"/>
          </a:p>
        </p:txBody>
      </p:sp>
    </p:spTree>
    <p:extLst>
      <p:ext uri="{BB962C8B-B14F-4D97-AF65-F5344CB8AC3E}">
        <p14:creationId xmlns:p14="http://schemas.microsoft.com/office/powerpoint/2010/main" val="940533097"/>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48.9|7.4|18.5"/>
</p:tagLst>
</file>

<file path=ppt/tags/tag10.xml><?xml version="1.0" encoding="utf-8"?>
<p:tagLst xmlns:a="http://schemas.openxmlformats.org/drawingml/2006/main" xmlns:r="http://schemas.openxmlformats.org/officeDocument/2006/relationships" xmlns:p="http://schemas.openxmlformats.org/presentationml/2006/main">
  <p:tag name="TIMING" val="|24.7"/>
</p:tagLst>
</file>

<file path=ppt/tags/tag11.xml><?xml version="1.0" encoding="utf-8"?>
<p:tagLst xmlns:a="http://schemas.openxmlformats.org/drawingml/2006/main" xmlns:r="http://schemas.openxmlformats.org/officeDocument/2006/relationships" xmlns:p="http://schemas.openxmlformats.org/presentationml/2006/main">
  <p:tag name="TIMING" val="|0.7|7.3|10"/>
</p:tagLst>
</file>

<file path=ppt/tags/tag12.xml><?xml version="1.0" encoding="utf-8"?>
<p:tagLst xmlns:a="http://schemas.openxmlformats.org/drawingml/2006/main" xmlns:r="http://schemas.openxmlformats.org/officeDocument/2006/relationships" xmlns:p="http://schemas.openxmlformats.org/presentationml/2006/main">
  <p:tag name="TIMING" val="|0.9|43.2|5.3|12.9"/>
</p:tagLst>
</file>

<file path=ppt/tags/tag13.xml><?xml version="1.0" encoding="utf-8"?>
<p:tagLst xmlns:a="http://schemas.openxmlformats.org/drawingml/2006/main" xmlns:r="http://schemas.openxmlformats.org/officeDocument/2006/relationships" xmlns:p="http://schemas.openxmlformats.org/presentationml/2006/main">
  <p:tag name="TIMING" val="|1.8|17.3"/>
</p:tagLst>
</file>

<file path=ppt/tags/tag14.xml><?xml version="1.0" encoding="utf-8"?>
<p:tagLst xmlns:a="http://schemas.openxmlformats.org/drawingml/2006/main" xmlns:r="http://schemas.openxmlformats.org/officeDocument/2006/relationships" xmlns:p="http://schemas.openxmlformats.org/presentationml/2006/main">
  <p:tag name="TIMING" val="|69.4|49"/>
</p:tagLst>
</file>

<file path=ppt/tags/tag15.xml><?xml version="1.0" encoding="utf-8"?>
<p:tagLst xmlns:a="http://schemas.openxmlformats.org/drawingml/2006/main" xmlns:r="http://schemas.openxmlformats.org/officeDocument/2006/relationships" xmlns:p="http://schemas.openxmlformats.org/presentationml/2006/main">
  <p:tag name="TIMING" val="|5.9"/>
</p:tagLst>
</file>

<file path=ppt/tags/tag16.xml><?xml version="1.0" encoding="utf-8"?>
<p:tagLst xmlns:a="http://schemas.openxmlformats.org/drawingml/2006/main" xmlns:r="http://schemas.openxmlformats.org/officeDocument/2006/relationships" xmlns:p="http://schemas.openxmlformats.org/presentationml/2006/main">
  <p:tag name="TIMING" val="|0.2|15|22.7|10.6"/>
</p:tagLst>
</file>

<file path=ppt/tags/tag2.xml><?xml version="1.0" encoding="utf-8"?>
<p:tagLst xmlns:a="http://schemas.openxmlformats.org/drawingml/2006/main" xmlns:r="http://schemas.openxmlformats.org/officeDocument/2006/relationships" xmlns:p="http://schemas.openxmlformats.org/presentationml/2006/main">
  <p:tag name="TIMING" val="|4.2|48.9|7.4|18.5"/>
</p:tagLst>
</file>

<file path=ppt/tags/tag3.xml><?xml version="1.0" encoding="utf-8"?>
<p:tagLst xmlns:a="http://schemas.openxmlformats.org/drawingml/2006/main" xmlns:r="http://schemas.openxmlformats.org/officeDocument/2006/relationships" xmlns:p="http://schemas.openxmlformats.org/presentationml/2006/main">
  <p:tag name="TIMING" val="|5.5|36.8"/>
</p:tagLst>
</file>

<file path=ppt/tags/tag4.xml><?xml version="1.0" encoding="utf-8"?>
<p:tagLst xmlns:a="http://schemas.openxmlformats.org/drawingml/2006/main" xmlns:r="http://schemas.openxmlformats.org/officeDocument/2006/relationships" xmlns:p="http://schemas.openxmlformats.org/presentationml/2006/main">
  <p:tag name="TIMING" val="|37.4"/>
</p:tagLst>
</file>

<file path=ppt/tags/tag5.xml><?xml version="1.0" encoding="utf-8"?>
<p:tagLst xmlns:a="http://schemas.openxmlformats.org/drawingml/2006/main" xmlns:r="http://schemas.openxmlformats.org/officeDocument/2006/relationships" xmlns:p="http://schemas.openxmlformats.org/presentationml/2006/main">
  <p:tag name="TIMING" val="|4.4|20.3|29.7"/>
</p:tagLst>
</file>

<file path=ppt/tags/tag6.xml><?xml version="1.0" encoding="utf-8"?>
<p:tagLst xmlns:a="http://schemas.openxmlformats.org/drawingml/2006/main" xmlns:r="http://schemas.openxmlformats.org/officeDocument/2006/relationships" xmlns:p="http://schemas.openxmlformats.org/presentationml/2006/main">
  <p:tag name="TIMING" val="|1.3|5|3.9|5.3|4.6"/>
</p:tagLst>
</file>

<file path=ppt/tags/tag7.xml><?xml version="1.0" encoding="utf-8"?>
<p:tagLst xmlns:a="http://schemas.openxmlformats.org/drawingml/2006/main" xmlns:r="http://schemas.openxmlformats.org/officeDocument/2006/relationships" xmlns:p="http://schemas.openxmlformats.org/presentationml/2006/main">
  <p:tag name="TIMING" val="|40|11.8"/>
</p:tagLst>
</file>

<file path=ppt/tags/tag8.xml><?xml version="1.0" encoding="utf-8"?>
<p:tagLst xmlns:a="http://schemas.openxmlformats.org/drawingml/2006/main" xmlns:r="http://schemas.openxmlformats.org/officeDocument/2006/relationships" xmlns:p="http://schemas.openxmlformats.org/presentationml/2006/main">
  <p:tag name="TIMING" val="|2.3"/>
</p:tagLst>
</file>

<file path=ppt/tags/tag9.xml><?xml version="1.0" encoding="utf-8"?>
<p:tagLst xmlns:a="http://schemas.openxmlformats.org/drawingml/2006/main" xmlns:r="http://schemas.openxmlformats.org/officeDocument/2006/relationships" xmlns:p="http://schemas.openxmlformats.org/presentationml/2006/main">
  <p:tag name="TIMING" val="|2|7.7|9.9"/>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43179</TotalTime>
  <Words>2098</Words>
  <Application>Microsoft Macintosh PowerPoint</Application>
  <PresentationFormat>Widescreen</PresentationFormat>
  <Paragraphs>242</Paragraphs>
  <Slides>38</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Garamond</vt:lpstr>
      <vt:lpstr>Times New Roman</vt:lpstr>
      <vt:lpstr>Wingdings</vt:lpstr>
      <vt:lpstr>Default Design</vt:lpstr>
      <vt:lpstr>Prosecution Ethics</vt:lpstr>
      <vt:lpstr>Paper and Talk</vt:lpstr>
      <vt:lpstr> Conflicts of Interest:  The Importance of Client Identity to the Basic Rules</vt:lpstr>
      <vt:lpstr>Joint Prosecution Clauses</vt:lpstr>
      <vt:lpstr>Prosecution Proceeds</vt:lpstr>
      <vt:lpstr>What’s Everyone’s(?) Goal?</vt:lpstr>
      <vt:lpstr>But then one day….</vt:lpstr>
      <vt:lpstr>Suppose…</vt:lpstr>
      <vt:lpstr>DePuy Ortho. v. Ortho. Hosp.</vt:lpstr>
      <vt:lpstr>What’s that mean?</vt:lpstr>
      <vt:lpstr>What to do</vt:lpstr>
      <vt:lpstr> Conflicts of Interest: More Basic Rules</vt:lpstr>
      <vt:lpstr>What is “Adversity”?</vt:lpstr>
      <vt:lpstr>Prosecution Boutique Helping Litigation Firm, but Behind the Scenes</vt:lpstr>
      <vt:lpstr>Seeking a Judgment for one Client That Creates Indemnity Liability on Another</vt:lpstr>
      <vt:lpstr>What if….</vt:lpstr>
      <vt:lpstr>Assembling the Documents for Use Against Your Client (Then or Later)</vt:lpstr>
      <vt:lpstr>Assembling the Documents</vt:lpstr>
      <vt:lpstr>Suppose….</vt:lpstr>
      <vt:lpstr>SAS v. Akin Gump</vt:lpstr>
      <vt:lpstr>Opinion Conflicts</vt:lpstr>
      <vt:lpstr>Adverse?</vt:lpstr>
      <vt:lpstr>Opinions About Opinions: They Assemble the Documents</vt:lpstr>
      <vt:lpstr>But…</vt:lpstr>
      <vt:lpstr>Applying These Lessons  to Prosecution</vt:lpstr>
      <vt:lpstr>PowerPoint Presentation</vt:lpstr>
      <vt:lpstr>We Know We Know</vt:lpstr>
      <vt:lpstr>OED Decision: In re Linden</vt:lpstr>
      <vt:lpstr>OED: are Client’s Claims “patentably distinct”?</vt:lpstr>
      <vt:lpstr>What if an examiner says one client’s claims aren’t patentably distinct from another’s?</vt:lpstr>
      <vt:lpstr>We Know We Don’t Know</vt:lpstr>
      <vt:lpstr>Drafting Claims that Cover Other Clients</vt:lpstr>
      <vt:lpstr>What to do?</vt:lpstr>
      <vt:lpstr>Best Mode</vt:lpstr>
      <vt:lpstr>Omission is not Basis for Invalidity or Unenforceability</vt:lpstr>
      <vt:lpstr>PowerPoint Presentation</vt:lpstr>
      <vt:lpstr>An Interesting Question</vt:lpstr>
      <vt:lpstr>Thank You  Happy to respond to e-mailed questions: David@Hricik.com</vt:lpstr>
    </vt:vector>
  </TitlesOfParts>
  <Company>Mercer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Ethics and Patent Agents</dc:title>
  <dc:creator>Christopher Moore</dc:creator>
  <cp:lastModifiedBy>David Hricik</cp:lastModifiedBy>
  <cp:revision>661</cp:revision>
  <cp:lastPrinted>2022-12-07T19:31:54Z</cp:lastPrinted>
  <dcterms:created xsi:type="dcterms:W3CDTF">2006-10-19T15:26:04Z</dcterms:created>
  <dcterms:modified xsi:type="dcterms:W3CDTF">2022-12-09T17:11:09Z</dcterms:modified>
</cp:coreProperties>
</file>