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9" r:id="rId2"/>
    <p:sldId id="283" r:id="rId3"/>
    <p:sldId id="295" r:id="rId4"/>
    <p:sldId id="297" r:id="rId5"/>
    <p:sldId id="259" r:id="rId6"/>
    <p:sldId id="291" r:id="rId7"/>
    <p:sldId id="293" r:id="rId8"/>
    <p:sldId id="294" r:id="rId9"/>
    <p:sldId id="260" r:id="rId10"/>
    <p:sldId id="269" r:id="rId11"/>
    <p:sldId id="298" r:id="rId12"/>
    <p:sldId id="261" r:id="rId13"/>
    <p:sldId id="29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5"/>
    <a:srgbClr val="003262"/>
    <a:srgbClr val="445864"/>
    <a:srgbClr val="33424B"/>
    <a:srgbClr val="00A5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45" autoAdjust="0"/>
    <p:restoredTop sz="88889" autoAdjust="0"/>
  </p:normalViewPr>
  <p:slideViewPr>
    <p:cSldViewPr snapToGrid="0" snapToObjects="1">
      <p:cViewPr>
        <p:scale>
          <a:sx n="85" d="100"/>
          <a:sy n="85" d="100"/>
        </p:scale>
        <p:origin x="-888" y="56"/>
      </p:cViewPr>
      <p:guideLst>
        <p:guide orient="horz" pos="2160"/>
        <p:guide pos="3840"/>
      </p:guideLst>
    </p:cSldViewPr>
  </p:slideViewPr>
  <p:outlineViewPr>
    <p:cViewPr>
      <p:scale>
        <a:sx n="33" d="100"/>
        <a:sy n="33" d="100"/>
      </p:scale>
      <p:origin x="40" y="89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CA7082-FA7E-F742-9335-94557EE5A031}" type="datetimeFigureOut">
              <a:rPr lang="en-US" smtClean="0"/>
              <a:t>22/12/7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E6A19-C2BC-2D49-86D1-43DE9CA909B1}" type="slidenum">
              <a:rPr lang="en-US" smtClean="0"/>
              <a:t>‹#›</a:t>
            </a:fld>
            <a:endParaRPr lang="en-US"/>
          </a:p>
        </p:txBody>
      </p:sp>
    </p:spTree>
    <p:extLst>
      <p:ext uri="{BB962C8B-B14F-4D97-AF65-F5344CB8AC3E}">
        <p14:creationId xmlns:p14="http://schemas.microsoft.com/office/powerpoint/2010/main" val="632258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I will introduce some of the ongoing issues that are important in Chinese SEP litigation. I understand some members of our audience may not be very familiar with Chinese law, so I try to give a more general introduction of these issues, rather than updates of the last year only. If you happen to know this area well, I appreciate it if you bear with me for a moment. </a:t>
            </a:r>
            <a:endParaRPr lang="en-US" dirty="0"/>
          </a:p>
        </p:txBody>
      </p:sp>
      <p:sp>
        <p:nvSpPr>
          <p:cNvPr id="4" name="Slide Number Placeholder 3"/>
          <p:cNvSpPr>
            <a:spLocks noGrp="1"/>
          </p:cNvSpPr>
          <p:nvPr>
            <p:ph type="sldNum" sz="quarter" idx="5"/>
          </p:nvPr>
        </p:nvSpPr>
        <p:spPr/>
        <p:txBody>
          <a:bodyPr/>
          <a:lstStyle/>
          <a:p>
            <a:fld id="{CA0E6A19-C2BC-2D49-86D1-43DE9CA909B1}" type="slidenum">
              <a:rPr lang="en-US" smtClean="0"/>
              <a:t>1</a:t>
            </a:fld>
            <a:endParaRPr lang="en-US"/>
          </a:p>
        </p:txBody>
      </p:sp>
    </p:spTree>
    <p:extLst>
      <p:ext uri="{BB962C8B-B14F-4D97-AF65-F5344CB8AC3E}">
        <p14:creationId xmlns:p14="http://schemas.microsoft.com/office/powerpoint/2010/main" val="3298366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a:t>With</a:t>
            </a:r>
            <a:r>
              <a:rPr lang="zh-CN" altLang="en-US" dirty="0"/>
              <a:t> </a:t>
            </a:r>
            <a:r>
              <a:rPr lang="en-US" altLang="zh-CN" dirty="0"/>
              <a:t>limited</a:t>
            </a:r>
            <a:r>
              <a:rPr lang="zh-CN" altLang="en-US" dirty="0"/>
              <a:t> </a:t>
            </a:r>
            <a:r>
              <a:rPr lang="en-US" altLang="zh-CN" dirty="0" err="1" smtClean="0"/>
              <a:t>acce</a:t>
            </a:r>
            <a:r>
              <a:rPr lang="en-US" altLang="zh-CN" sz="1200" kern="1200" dirty="0" err="1" smtClean="0">
                <a:solidFill>
                  <a:schemeClr val="tx1"/>
                </a:solidFill>
                <a:effectLst/>
                <a:latin typeface="+mn-lt"/>
                <a:ea typeface="+mn-ea"/>
                <a:cs typeface="+mn-cs"/>
              </a:rPr>
              <a:t>I</a:t>
            </a:r>
            <a:r>
              <a:rPr lang="en-US" altLang="zh-CN" sz="1200" kern="1200" dirty="0" smtClean="0">
                <a:solidFill>
                  <a:schemeClr val="tx1"/>
                </a:solidFill>
                <a:effectLst/>
                <a:latin typeface="+mn-lt"/>
                <a:ea typeface="+mn-ea"/>
                <a:cs typeface="+mn-cs"/>
              </a:rPr>
              <a:t> also attached a figure from a statistics report conducted by </a:t>
            </a:r>
            <a:r>
              <a:rPr lang="en-US" altLang="zh-CN" sz="1200" kern="1200" dirty="0" err="1" smtClean="0">
                <a:solidFill>
                  <a:schemeClr val="tx1"/>
                </a:solidFill>
                <a:effectLst/>
                <a:latin typeface="+mn-lt"/>
                <a:ea typeface="+mn-ea"/>
                <a:cs typeface="+mn-cs"/>
              </a:rPr>
              <a:t>Lexfield</a:t>
            </a:r>
            <a:r>
              <a:rPr lang="en-US" altLang="zh-CN" sz="1200" kern="1200" dirty="0" smtClean="0">
                <a:solidFill>
                  <a:schemeClr val="tx1"/>
                </a:solidFill>
                <a:effectLst/>
                <a:latin typeface="+mn-lt"/>
                <a:ea typeface="+mn-ea"/>
                <a:cs typeface="+mn-cs"/>
              </a:rPr>
              <a:t> in 2019 – we can see that between 2011-2019 the vast majority of SEP litigation  in China were patent infringement disputes, while only 6% were disputes over FRAND terms. My observation for 2020-2022 is that the no. of FRAND licensing dispute cases may have significantly increased,</a:t>
            </a:r>
            <a:r>
              <a:rPr lang="en-US" altLang="zh-CN" sz="1200" kern="1200" baseline="0" dirty="0" smtClean="0">
                <a:solidFill>
                  <a:schemeClr val="tx1"/>
                </a:solidFill>
                <a:effectLst/>
                <a:latin typeface="+mn-lt"/>
                <a:ea typeface="+mn-ea"/>
                <a:cs typeface="+mn-cs"/>
              </a:rPr>
              <a:t> nearly amounting the sum of both PI cases and </a:t>
            </a:r>
            <a:r>
              <a:rPr lang="en-US" altLang="zh-CN" sz="1200" kern="1200" baseline="0" dirty="0" err="1" smtClean="0">
                <a:solidFill>
                  <a:schemeClr val="tx1"/>
                </a:solidFill>
                <a:effectLst/>
                <a:latin typeface="+mn-lt"/>
                <a:ea typeface="+mn-ea"/>
                <a:cs typeface="+mn-cs"/>
              </a:rPr>
              <a:t>Aml</a:t>
            </a:r>
            <a:r>
              <a:rPr lang="en-US" altLang="zh-CN" sz="1200" kern="1200" baseline="0" dirty="0" smtClean="0">
                <a:solidFill>
                  <a:schemeClr val="tx1"/>
                </a:solidFill>
                <a:effectLst/>
                <a:latin typeface="+mn-lt"/>
                <a:ea typeface="+mn-ea"/>
                <a:cs typeface="+mn-cs"/>
              </a:rPr>
              <a:t> cases</a:t>
            </a:r>
            <a:r>
              <a:rPr lang="en-US" altLang="zh-CN" sz="1200" kern="1200" dirty="0" smtClean="0">
                <a:solidFill>
                  <a:schemeClr val="tx1"/>
                </a:solidFill>
                <a:effectLst/>
                <a:latin typeface="+mn-lt"/>
                <a:ea typeface="+mn-ea"/>
                <a:cs typeface="+mn-cs"/>
              </a:rPr>
              <a:t>. So again with the practical significance of this claim becomes higher, it seems imperative the SPC should clarify the legal nature of FRAND as well as the statutory basis of this FRAND</a:t>
            </a:r>
            <a:r>
              <a:rPr lang="en-US" altLang="zh-CN" sz="1200" kern="1200" baseline="0" dirty="0" smtClean="0">
                <a:solidFill>
                  <a:schemeClr val="tx1"/>
                </a:solidFill>
                <a:effectLst/>
                <a:latin typeface="+mn-lt"/>
                <a:ea typeface="+mn-ea"/>
                <a:cs typeface="+mn-cs"/>
              </a:rPr>
              <a:t> royalty dispute. </a:t>
            </a:r>
            <a:endParaRPr lang="zh-CN" altLang="zh-CN"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A0E6A19-C2BC-2D49-86D1-43DE9CA909B1}" type="slidenum">
              <a:rPr lang="en-US" smtClean="0"/>
              <a:t>10</a:t>
            </a:fld>
            <a:endParaRPr lang="en-US"/>
          </a:p>
        </p:txBody>
      </p:sp>
    </p:spTree>
    <p:extLst>
      <p:ext uri="{BB962C8B-B14F-4D97-AF65-F5344CB8AC3E}">
        <p14:creationId xmlns:p14="http://schemas.microsoft.com/office/powerpoint/2010/main" val="3054681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0E6A19-C2BC-2D49-86D1-43DE9CA909B1}" type="slidenum">
              <a:rPr lang="en-US" smtClean="0"/>
              <a:t>13</a:t>
            </a:fld>
            <a:endParaRPr lang="en-US"/>
          </a:p>
        </p:txBody>
      </p:sp>
    </p:spTree>
    <p:extLst>
      <p:ext uri="{BB962C8B-B14F-4D97-AF65-F5344CB8AC3E}">
        <p14:creationId xmlns:p14="http://schemas.microsoft.com/office/powerpoint/2010/main" val="2579726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I highlighted the</a:t>
            </a:r>
            <a:r>
              <a:rPr kumimoji="1" lang="en-US" altLang="zh-CN" baseline="0" dirty="0" smtClean="0"/>
              <a:t> meaning of FRAND, because this issue serves as part of the basis to almost all other ongoing issues in China, for instance, to decide whether an injunction should be granted in SEP infringement cases, a court needs to determine whether the SEP holder has breached its FRAND commitment, which naturally entails an interpretation of FRAND; and in FRAND royalty setting cases, the precise meaning of FRAND is closely relevant on a court’s legal basis to step in and deice on the price, as we will see in the Part III. </a:t>
            </a:r>
            <a:endParaRPr kumimoji="1" lang="zh-CN" altLang="en-US" dirty="0"/>
          </a:p>
        </p:txBody>
      </p:sp>
      <p:sp>
        <p:nvSpPr>
          <p:cNvPr id="4" name="幻灯片编号占位符 3"/>
          <p:cNvSpPr>
            <a:spLocks noGrp="1"/>
          </p:cNvSpPr>
          <p:nvPr>
            <p:ph type="sldNum" sz="quarter" idx="10"/>
          </p:nvPr>
        </p:nvSpPr>
        <p:spPr/>
        <p:txBody>
          <a:bodyPr/>
          <a:lstStyle/>
          <a:p>
            <a:fld id="{CA0E6A19-C2BC-2D49-86D1-43DE9CA909B1}" type="slidenum">
              <a:rPr lang="en-US" smtClean="0"/>
              <a:t>2</a:t>
            </a:fld>
            <a:endParaRPr lang="en-US"/>
          </a:p>
        </p:txBody>
      </p:sp>
    </p:spTree>
    <p:extLst>
      <p:ext uri="{BB962C8B-B14F-4D97-AF65-F5344CB8AC3E}">
        <p14:creationId xmlns:p14="http://schemas.microsoft.com/office/powerpoint/2010/main" val="1761394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At the outset,</a:t>
            </a:r>
            <a:r>
              <a:rPr kumimoji="1" lang="en-US" altLang="zh-CN" baseline="0" dirty="0" smtClean="0"/>
              <a:t> </a:t>
            </a:r>
            <a:r>
              <a:rPr kumimoji="1" lang="en-US" altLang="zh-CN" dirty="0" smtClean="0"/>
              <a:t>Chinese courts have not achieved the final consensus on the precise meaning of FRAND.</a:t>
            </a:r>
            <a:r>
              <a:rPr kumimoji="1" lang="en-US" altLang="zh-CN" baseline="0" dirty="0" smtClean="0"/>
              <a:t> Over the past decades, local courts in China have explored different interpretations, but one consensus is that FRAND commitment does not equal a license agreement. Most courts seem to consider FRAND as a form of pre-contractual obligation under contract law. As we will see very soon, this common understanding has rich implications in the injunction granting consideration and and royalty setting controversies in China today. </a:t>
            </a:r>
            <a:endParaRPr kumimoji="1" lang="zh-CN" altLang="en-US" dirty="0"/>
          </a:p>
        </p:txBody>
      </p:sp>
      <p:sp>
        <p:nvSpPr>
          <p:cNvPr id="4" name="幻灯片编号占位符 3"/>
          <p:cNvSpPr>
            <a:spLocks noGrp="1"/>
          </p:cNvSpPr>
          <p:nvPr>
            <p:ph type="sldNum" sz="quarter" idx="10"/>
          </p:nvPr>
        </p:nvSpPr>
        <p:spPr/>
        <p:txBody>
          <a:bodyPr/>
          <a:lstStyle/>
          <a:p>
            <a:fld id="{CA0E6A19-C2BC-2D49-86D1-43DE9CA909B1}" type="slidenum">
              <a:rPr lang="en-US" smtClean="0"/>
              <a:t>3</a:t>
            </a:fld>
            <a:endParaRPr lang="en-US"/>
          </a:p>
        </p:txBody>
      </p:sp>
    </p:spTree>
    <p:extLst>
      <p:ext uri="{BB962C8B-B14F-4D97-AF65-F5344CB8AC3E}">
        <p14:creationId xmlns:p14="http://schemas.microsoft.com/office/powerpoint/2010/main" val="1511243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So</a:t>
            </a:r>
            <a:r>
              <a:rPr kumimoji="1" lang="en-US" altLang="zh-CN" baseline="0" dirty="0" smtClean="0"/>
              <a:t> generally speaking, injunction is a common remedy for patent infringement in China, and statistics said that the general granting rate is higher than 90%. This literal application has an exception in the SEP area however, because of the perceived public interest intensely involved with standards. On the other hand, injunction is not entirely impossible in SEP infringement. Based on a judicial interpretation issued by the SPC, injunction is only prohibited in circumstances where the SEP Holder has breached its FRAND commitment, and also the infringer /implementer has no apparent fault during the licensing negotiation process. The most recent case where an injunction was granted is Huawei v. Samsung, as some of you know. In that case, the SZ Intermediate Court assessed the </a:t>
            </a:r>
            <a:r>
              <a:rPr kumimoji="1" lang="en-US" altLang="zh-CN" baseline="0" dirty="0" err="1" smtClean="0"/>
              <a:t>parties’faults</a:t>
            </a:r>
            <a:r>
              <a:rPr kumimoji="1" lang="en-US" altLang="zh-CN" baseline="0" dirty="0" smtClean="0"/>
              <a:t> from both procedural and substantive perspective </a:t>
            </a:r>
            <a:r>
              <a:rPr kumimoji="1" lang="mr-IN" altLang="zh-CN" baseline="0" dirty="0" smtClean="0"/>
              <a:t>–</a:t>
            </a:r>
            <a:r>
              <a:rPr kumimoji="1" lang="en-US" altLang="zh-CN" baseline="0" dirty="0" smtClean="0"/>
              <a:t> not only discussed the details of both </a:t>
            </a:r>
            <a:r>
              <a:rPr kumimoji="1" lang="en-US" altLang="zh-CN" baseline="0" dirty="0" err="1" smtClean="0"/>
              <a:t>parties’behaviors</a:t>
            </a:r>
            <a:r>
              <a:rPr kumimoji="1" lang="en-US" altLang="zh-CN" baseline="0" dirty="0" smtClean="0"/>
              <a:t> in the negotiation process, but also compared both parties’ offers with FRAND benchmarks the Court calculated. </a:t>
            </a:r>
            <a:endParaRPr kumimoji="1" lang="zh-CN" altLang="en-US" dirty="0"/>
          </a:p>
        </p:txBody>
      </p:sp>
      <p:sp>
        <p:nvSpPr>
          <p:cNvPr id="4" name="幻灯片编号占位符 3"/>
          <p:cNvSpPr>
            <a:spLocks noGrp="1"/>
          </p:cNvSpPr>
          <p:nvPr>
            <p:ph type="sldNum" sz="quarter" idx="10"/>
          </p:nvPr>
        </p:nvSpPr>
        <p:spPr/>
        <p:txBody>
          <a:bodyPr/>
          <a:lstStyle/>
          <a:p>
            <a:fld id="{CA0E6A19-C2BC-2D49-86D1-43DE9CA909B1}" type="slidenum">
              <a:rPr lang="en-US" smtClean="0"/>
              <a:t>4</a:t>
            </a:fld>
            <a:endParaRPr lang="en-US"/>
          </a:p>
        </p:txBody>
      </p:sp>
    </p:spTree>
    <p:extLst>
      <p:ext uri="{BB962C8B-B14F-4D97-AF65-F5344CB8AC3E}">
        <p14:creationId xmlns:p14="http://schemas.microsoft.com/office/powerpoint/2010/main" val="375748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we’ve seen</a:t>
            </a:r>
            <a:r>
              <a:rPr lang="en-US" baseline="0" dirty="0" smtClean="0"/>
              <a:t> on the last page, in granting injunction for PI claim a court might firstly determine a FRAND royalty benchmark. But this is not the only claim for judicial determination of FRAND royalty substantively. </a:t>
            </a:r>
            <a:r>
              <a:rPr lang="en-US" dirty="0" smtClean="0"/>
              <a:t>Overall,</a:t>
            </a:r>
            <a:r>
              <a:rPr lang="en-US" baseline="0" dirty="0" smtClean="0"/>
              <a:t> there are at least three types. In addition to P.I, in antimonopoly cases a court might also determine a FRAND benchmark, in assessing a so-called ‘unfairly high patent price”. Because the AML claim has not been very active in the past few years, I don’t want to discuss the details today within my limited time. I did post my paper on unfairly high patent price in China online, and you can take a look if interested. For now I’ll just focus on the third type: I call it the free-standing FRAND Royalty claim because unlike the first two, this claim has no explicit statutory basis. Instead, the legal basis exists in two JI. </a:t>
            </a:r>
            <a:endParaRPr lang="en-US" dirty="0"/>
          </a:p>
        </p:txBody>
      </p:sp>
      <p:sp>
        <p:nvSpPr>
          <p:cNvPr id="4" name="Slide Number Placeholder 3"/>
          <p:cNvSpPr>
            <a:spLocks noGrp="1"/>
          </p:cNvSpPr>
          <p:nvPr>
            <p:ph type="sldNum" sz="quarter" idx="10"/>
          </p:nvPr>
        </p:nvSpPr>
        <p:spPr/>
        <p:txBody>
          <a:bodyPr/>
          <a:lstStyle/>
          <a:p>
            <a:fld id="{CA0E6A19-C2BC-2D49-86D1-43DE9CA909B1}" type="slidenum">
              <a:rPr lang="en-US" smtClean="0"/>
              <a:t>5</a:t>
            </a:fld>
            <a:endParaRPr lang="en-US"/>
          </a:p>
        </p:txBody>
      </p:sp>
    </p:spTree>
    <p:extLst>
      <p:ext uri="{BB962C8B-B14F-4D97-AF65-F5344CB8AC3E}">
        <p14:creationId xmlns:p14="http://schemas.microsoft.com/office/powerpoint/2010/main" val="785827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Admittedly, the SPC seemed to have realized this weak basis when it emphasized that “if no agreement of royalty can be reached after adequate negotiations.” Seemingly the SPC was trying to invoke contract law for the proper statutory basis, because under Chinese contract law, if both parties consented to enter into a contract and only a few terms remain open, including the price, a court can step in now and decide the price based on the parties’ requests.  However, if we follow this train of thought, how “adequate” the negotiation should have been for a court to conclude that both parties have formed assent to enter a contract, is subject to further clarification. But in any event, I want to note that this area of law has a highly experimentalist nature, as argued by some scholars. I hope in the next year or two the SPC will specify on more precise conditions for the contract law basis to apply.  </a:t>
            </a:r>
            <a:endParaRPr lang="zh-CN" altLang="zh-CN" sz="1200" kern="1200" dirty="0" smtClean="0">
              <a:solidFill>
                <a:schemeClr val="tx1"/>
              </a:solidFill>
              <a:effectLst/>
              <a:latin typeface="+mn-lt"/>
              <a:ea typeface="+mn-ea"/>
              <a:cs typeface="+mn-cs"/>
            </a:endParaRPr>
          </a:p>
          <a:p>
            <a:endParaRPr kumimoji="1" lang="zh-CN" altLang="en-US" dirty="0"/>
          </a:p>
        </p:txBody>
      </p:sp>
      <p:sp>
        <p:nvSpPr>
          <p:cNvPr id="4" name="幻灯片编号占位符 3"/>
          <p:cNvSpPr>
            <a:spLocks noGrp="1"/>
          </p:cNvSpPr>
          <p:nvPr>
            <p:ph type="sldNum" sz="quarter" idx="10"/>
          </p:nvPr>
        </p:nvSpPr>
        <p:spPr/>
        <p:txBody>
          <a:bodyPr/>
          <a:lstStyle/>
          <a:p>
            <a:fld id="{CA0E6A19-C2BC-2D49-86D1-43DE9CA909B1}" type="slidenum">
              <a:rPr lang="en-US" smtClean="0"/>
              <a:t>6</a:t>
            </a:fld>
            <a:endParaRPr lang="en-US"/>
          </a:p>
        </p:txBody>
      </p:sp>
    </p:spTree>
    <p:extLst>
      <p:ext uri="{BB962C8B-B14F-4D97-AF65-F5344CB8AC3E}">
        <p14:creationId xmlns:p14="http://schemas.microsoft.com/office/powerpoint/2010/main" val="1889946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Regarding the FRAND calculation</a:t>
            </a:r>
            <a:r>
              <a:rPr kumimoji="1" lang="en-US" altLang="zh-CN" baseline="0" dirty="0" smtClean="0"/>
              <a:t> methodologies, so far there are three landmark cases in China, and all of them have been decided by local courts. Both comparable license and the top-down approach have utilized in these cases. We are still waiting for the SPC to give guidance on the optimal FRAND approach </a:t>
            </a:r>
            <a:r>
              <a:rPr kumimoji="1" lang="mr-IN" altLang="zh-CN" baseline="0" dirty="0" smtClean="0"/>
              <a:t>–</a:t>
            </a:r>
            <a:r>
              <a:rPr kumimoji="1" lang="en-US" altLang="zh-CN" baseline="0" dirty="0" smtClean="0"/>
              <a:t> and until then, both approaches can be argued in a Chinese court. </a:t>
            </a:r>
            <a:endParaRPr kumimoji="1" lang="zh-CN" altLang="en-US" dirty="0"/>
          </a:p>
        </p:txBody>
      </p:sp>
      <p:sp>
        <p:nvSpPr>
          <p:cNvPr id="4" name="幻灯片编号占位符 3"/>
          <p:cNvSpPr>
            <a:spLocks noGrp="1"/>
          </p:cNvSpPr>
          <p:nvPr>
            <p:ph type="sldNum" sz="quarter" idx="10"/>
          </p:nvPr>
        </p:nvSpPr>
        <p:spPr/>
        <p:txBody>
          <a:bodyPr/>
          <a:lstStyle/>
          <a:p>
            <a:fld id="{CA0E6A19-C2BC-2D49-86D1-43DE9CA909B1}" type="slidenum">
              <a:rPr lang="en-US" smtClean="0"/>
              <a:t>7</a:t>
            </a:fld>
            <a:endParaRPr lang="en-US"/>
          </a:p>
        </p:txBody>
      </p:sp>
    </p:spTree>
    <p:extLst>
      <p:ext uri="{BB962C8B-B14F-4D97-AF65-F5344CB8AC3E}">
        <p14:creationId xmlns:p14="http://schemas.microsoft.com/office/powerpoint/2010/main" val="4078657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kern="1200" dirty="0" smtClean="0">
                <a:solidFill>
                  <a:schemeClr val="tx1"/>
                </a:solidFill>
                <a:effectLst/>
                <a:latin typeface="+mn-lt"/>
                <a:ea typeface="+mn-ea"/>
                <a:cs typeface="+mn-cs"/>
              </a:rPr>
              <a:t>One last point worthy of note is the Courts’ recent wiliness in setting global royalty</a:t>
            </a:r>
            <a:r>
              <a:rPr lang="en-US" altLang="zh-CN" sz="1200" kern="1200" dirty="0" smtClean="0">
                <a:solidFill>
                  <a:schemeClr val="tx1"/>
                </a:solidFill>
                <a:effectLst/>
                <a:latin typeface="+mn-lt"/>
                <a:ea typeface="+mn-ea"/>
                <a:cs typeface="+mn-cs"/>
              </a:rPr>
              <a:t>. Previously Chinese courts were rather reluctant to set global royalty, yet this reluctance seems to change very recently due to various reasons. In the 2021 ruling of Sharp v. </a:t>
            </a:r>
            <a:r>
              <a:rPr lang="en-US" altLang="zh-CN" sz="1200" kern="1200" dirty="0" err="1" smtClean="0">
                <a:solidFill>
                  <a:schemeClr val="tx1"/>
                </a:solidFill>
                <a:effectLst/>
                <a:latin typeface="+mn-lt"/>
                <a:ea typeface="+mn-ea"/>
                <a:cs typeface="+mn-cs"/>
              </a:rPr>
              <a:t>Oppo</a:t>
            </a:r>
            <a:r>
              <a:rPr lang="en-US" altLang="zh-CN" sz="1200" kern="1200" dirty="0" smtClean="0">
                <a:solidFill>
                  <a:schemeClr val="tx1"/>
                </a:solidFill>
                <a:effectLst/>
                <a:latin typeface="+mn-lt"/>
                <a:ea typeface="+mn-ea"/>
                <a:cs typeface="+mn-cs"/>
              </a:rPr>
              <a:t>, the SPC stated that it is appropriate for a Chinese court to set global license terms, given the following three conditions are fulfilled together. One, both parties have willingness to seek a global license. Two, China has closer connection to the license dispute. Three, Chinese court has proper jurisdiction. Some argue that SPC’s decision has been partly triggered by the UK court’s willingness to decide global royalty in the first place. </a:t>
            </a:r>
            <a:endParaRPr kumimoji="1" lang="zh-CN" altLang="en-US" dirty="0"/>
          </a:p>
        </p:txBody>
      </p:sp>
      <p:sp>
        <p:nvSpPr>
          <p:cNvPr id="4" name="幻灯片编号占位符 3"/>
          <p:cNvSpPr>
            <a:spLocks noGrp="1"/>
          </p:cNvSpPr>
          <p:nvPr>
            <p:ph type="sldNum" sz="quarter" idx="10"/>
          </p:nvPr>
        </p:nvSpPr>
        <p:spPr/>
        <p:txBody>
          <a:bodyPr/>
          <a:lstStyle/>
          <a:p>
            <a:fld id="{CA0E6A19-C2BC-2D49-86D1-43DE9CA909B1}" type="slidenum">
              <a:rPr lang="en-US" smtClean="0"/>
              <a:t>8</a:t>
            </a:fld>
            <a:endParaRPr lang="en-US"/>
          </a:p>
        </p:txBody>
      </p:sp>
    </p:spTree>
    <p:extLst>
      <p:ext uri="{BB962C8B-B14F-4D97-AF65-F5344CB8AC3E}">
        <p14:creationId xmlns:p14="http://schemas.microsoft.com/office/powerpoint/2010/main" val="1801755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mn-lt"/>
                <a:ea typeface="+mn-ea"/>
                <a:cs typeface="+mn-cs"/>
              </a:rPr>
              <a:t>In the past two years, a series of FRAND royalty disputes were filed in several courts. Some were combined with other causes of action, and others were free-standing claims. I list here a few cases where the plaintiff asked the court to set FRAND royalty for global SEP portfolio. Among them ZTE v. </a:t>
            </a:r>
            <a:r>
              <a:rPr lang="en-US" altLang="zh-CN" sz="1200" kern="1200" dirty="0" err="1" smtClean="0">
                <a:solidFill>
                  <a:schemeClr val="tx1"/>
                </a:solidFill>
                <a:effectLst/>
                <a:latin typeface="+mn-lt"/>
                <a:ea typeface="+mn-ea"/>
                <a:cs typeface="+mn-cs"/>
              </a:rPr>
              <a:t>Tinno</a:t>
            </a:r>
            <a:r>
              <a:rPr lang="en-US" altLang="zh-CN" sz="1200" kern="1200" dirty="0" smtClean="0">
                <a:solidFill>
                  <a:schemeClr val="tx1"/>
                </a:solidFill>
                <a:effectLst/>
                <a:latin typeface="+mn-lt"/>
                <a:ea typeface="+mn-ea"/>
                <a:cs typeface="+mn-cs"/>
              </a:rPr>
              <a:t> was an interesting one because this was the first global rate setting case between two domestic parties. </a:t>
            </a:r>
            <a:endParaRPr lang="zh-CN" altLang="zh-CN"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A0E6A19-C2BC-2D49-86D1-43DE9CA909B1}" type="slidenum">
              <a:rPr lang="en-US" smtClean="0"/>
              <a:t>9</a:t>
            </a:fld>
            <a:endParaRPr lang="en-US"/>
          </a:p>
        </p:txBody>
      </p:sp>
    </p:spTree>
    <p:extLst>
      <p:ext uri="{BB962C8B-B14F-4D97-AF65-F5344CB8AC3E}">
        <p14:creationId xmlns:p14="http://schemas.microsoft.com/office/powerpoint/2010/main" val="41162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2D9BF-6BCC-4D4A-98BF-4BFB85656D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6426809-9207-2649-A484-B4B2FD03D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D18AB94-A405-8042-8235-99DC0DE0D91D}"/>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5" name="Footer Placeholder 4">
            <a:extLst>
              <a:ext uri="{FF2B5EF4-FFF2-40B4-BE49-F238E27FC236}">
                <a16:creationId xmlns:a16="http://schemas.microsoft.com/office/drawing/2014/main" xmlns="" id="{04CC748F-A743-C64E-AE85-99E048051B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853A11-6957-AE42-A53D-ECCE3243483D}"/>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359771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B524C1-507F-7345-9990-66C3FF7DE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A8C6968-BE79-8841-908B-0100F30006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C973DF6-979A-C944-82A9-F89A1EC11A73}"/>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5" name="Footer Placeholder 4">
            <a:extLst>
              <a:ext uri="{FF2B5EF4-FFF2-40B4-BE49-F238E27FC236}">
                <a16:creationId xmlns:a16="http://schemas.microsoft.com/office/drawing/2014/main" xmlns="" id="{36235CB5-BE00-DC4E-90B5-FFC6E6CE9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1603C3-950A-B24D-901F-638370B6E3A8}"/>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420079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67E928A-2204-6242-9654-99927D633F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90AE0DC-8B92-7641-A08F-3B737F69DB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0F78294-8831-5F4E-94B7-1FBF8E0FCDE2}"/>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5" name="Footer Placeholder 4">
            <a:extLst>
              <a:ext uri="{FF2B5EF4-FFF2-40B4-BE49-F238E27FC236}">
                <a16:creationId xmlns:a16="http://schemas.microsoft.com/office/drawing/2014/main" xmlns="" id="{BDFCA7F9-A760-2B4E-AA37-C4B9072792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2FEAABF-6335-CB46-B89A-8ED93F3D0C6B}"/>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398340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F3A6B5-56B8-DF4A-AED3-3476EE9389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30E79F8-B53E-5A42-8D85-B4DCFE1BE6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C094575-15D3-9244-9B01-993DD00E2E64}"/>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5" name="Footer Placeholder 4">
            <a:extLst>
              <a:ext uri="{FF2B5EF4-FFF2-40B4-BE49-F238E27FC236}">
                <a16:creationId xmlns:a16="http://schemas.microsoft.com/office/drawing/2014/main" xmlns="" id="{34C12CF5-48DA-9A4D-B1DF-19E470D83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8D51D11-FC4F-EA44-A739-3F78E4C43D58}"/>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254600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53DBC-6C55-8B4B-BD9B-3791B56DF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999DBB-522B-EE4E-87EF-CA07F45ACC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DC60879-8EAA-F342-B0AE-419B91C3DA00}"/>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5" name="Footer Placeholder 4">
            <a:extLst>
              <a:ext uri="{FF2B5EF4-FFF2-40B4-BE49-F238E27FC236}">
                <a16:creationId xmlns:a16="http://schemas.microsoft.com/office/drawing/2014/main" xmlns="" id="{3001FE5C-95E7-9B44-A573-1CFA67957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11F2738-F519-B449-9EF0-0910762880D5}"/>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3215471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16F14-5AF8-7A49-8985-FDEC7E86DD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5FE0CA2-68E1-1F40-B5FB-0676A520DA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4E7B994-4B66-7D4C-B039-AF3ADA3E1C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B5AABD0-D0B9-3E49-A4D5-4310DDEE4E4D}"/>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6" name="Footer Placeholder 5">
            <a:extLst>
              <a:ext uri="{FF2B5EF4-FFF2-40B4-BE49-F238E27FC236}">
                <a16:creationId xmlns:a16="http://schemas.microsoft.com/office/drawing/2014/main" xmlns="" id="{A5595AC9-6A20-EB4D-84AB-9C36846773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AEA2C6E-BD5D-0D46-9F30-2ACF57C3BD00}"/>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28231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EB1811-3AE2-CF43-B515-C45A7136D5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9B72154-7589-CA48-845E-6A73A103C3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41C0C1E-F367-BC4C-8ACA-683EC6246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6EEEF50-B634-B84C-9ADF-47826AAB5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148AD05-CB77-444E-B9AF-400B406065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155F83A-4A94-D842-ABE5-137AC8962D55}"/>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8" name="Footer Placeholder 7">
            <a:extLst>
              <a:ext uri="{FF2B5EF4-FFF2-40B4-BE49-F238E27FC236}">
                <a16:creationId xmlns:a16="http://schemas.microsoft.com/office/drawing/2014/main" xmlns="" id="{F1274534-505D-E14A-B324-D60AE0BCCD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D41FD2B-D570-134D-9966-AA1975DDDF9C}"/>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1493269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BC7EF1-8704-5A43-A4E4-DA5DB8A25C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238EA84-688D-B940-93E5-7CE72B657D0D}"/>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4" name="Footer Placeholder 3">
            <a:extLst>
              <a:ext uri="{FF2B5EF4-FFF2-40B4-BE49-F238E27FC236}">
                <a16:creationId xmlns:a16="http://schemas.microsoft.com/office/drawing/2014/main" xmlns="" id="{7CEE67E4-679E-9B46-A2CB-9EAF05A1EB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D9497CB-61BD-1D45-A781-5AF0732E40E4}"/>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337127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2BA19F7-EF9C-AE45-94BA-A3C0B912778B}"/>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3" name="Footer Placeholder 2">
            <a:extLst>
              <a:ext uri="{FF2B5EF4-FFF2-40B4-BE49-F238E27FC236}">
                <a16:creationId xmlns:a16="http://schemas.microsoft.com/office/drawing/2014/main" xmlns="" id="{F96BA17C-23CE-2441-AD64-FDE8D19C63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2D234DE-DA0E-DA41-B3D7-C4B9758AA537}"/>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116059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531FD5-B7E6-9D45-815D-C08220C869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7D9ADF9B-8B99-9644-9B50-1B4DE9CC3F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DCCB53D-6066-BC42-BCF7-426C1BC17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C3F3C0D-C7D6-954C-B6D7-82F2628C7E84}"/>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6" name="Footer Placeholder 5">
            <a:extLst>
              <a:ext uri="{FF2B5EF4-FFF2-40B4-BE49-F238E27FC236}">
                <a16:creationId xmlns:a16="http://schemas.microsoft.com/office/drawing/2014/main" xmlns="" id="{2CD03AF0-9E00-4442-B004-42550F940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10A35D8-ED3B-6C4A-866C-5E74069CBC1F}"/>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280803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2E0D44-5542-694C-8CBD-558E26193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3B0CFAF-4D52-184A-B5C0-E83D85D46D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DDC2F46-976C-5344-9F9B-950FA5E49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A46CD8B-E172-FA41-A801-496E8B1B9C94}"/>
              </a:ext>
            </a:extLst>
          </p:cNvPr>
          <p:cNvSpPr>
            <a:spLocks noGrp="1"/>
          </p:cNvSpPr>
          <p:nvPr>
            <p:ph type="dt" sz="half" idx="10"/>
          </p:nvPr>
        </p:nvSpPr>
        <p:spPr/>
        <p:txBody>
          <a:bodyPr/>
          <a:lstStyle/>
          <a:p>
            <a:fld id="{93354291-F25B-884A-9FF7-7BB089827DAE}" type="datetimeFigureOut">
              <a:rPr lang="en-US" smtClean="0"/>
              <a:t>22/12/7</a:t>
            </a:fld>
            <a:endParaRPr lang="en-US"/>
          </a:p>
        </p:txBody>
      </p:sp>
      <p:sp>
        <p:nvSpPr>
          <p:cNvPr id="6" name="Footer Placeholder 5">
            <a:extLst>
              <a:ext uri="{FF2B5EF4-FFF2-40B4-BE49-F238E27FC236}">
                <a16:creationId xmlns:a16="http://schemas.microsoft.com/office/drawing/2014/main" xmlns="" id="{C5E6932B-2831-724E-92BD-8C83FD0234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EA3D256-8CC3-914F-90AB-383E090C76EE}"/>
              </a:ext>
            </a:extLst>
          </p:cNvPr>
          <p:cNvSpPr>
            <a:spLocks noGrp="1"/>
          </p:cNvSpPr>
          <p:nvPr>
            <p:ph type="sldNum" sz="quarter" idx="12"/>
          </p:nvPr>
        </p:nvSpPr>
        <p:spPr/>
        <p:txBody>
          <a:bodyPr/>
          <a:lstStyle/>
          <a:p>
            <a:fld id="{50C04785-A671-BD4B-A3B4-BA961D4AA977}" type="slidenum">
              <a:rPr lang="en-US" smtClean="0"/>
              <a:t>‹#›</a:t>
            </a:fld>
            <a:endParaRPr lang="en-US"/>
          </a:p>
        </p:txBody>
      </p:sp>
    </p:spTree>
    <p:extLst>
      <p:ext uri="{BB962C8B-B14F-4D97-AF65-F5344CB8AC3E}">
        <p14:creationId xmlns:p14="http://schemas.microsoft.com/office/powerpoint/2010/main" val="30550457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D5A2156-10A5-5048-ACDF-CEB010DD47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83A7DF4-37F7-1B4B-9931-12212A1E6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4EC31C-E80B-EA45-A101-672AF90E5B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54291-F25B-884A-9FF7-7BB089827DAE}" type="datetimeFigureOut">
              <a:rPr lang="en-US" smtClean="0"/>
              <a:t>22/12/7</a:t>
            </a:fld>
            <a:endParaRPr lang="en-US"/>
          </a:p>
        </p:txBody>
      </p:sp>
      <p:sp>
        <p:nvSpPr>
          <p:cNvPr id="5" name="Footer Placeholder 4">
            <a:extLst>
              <a:ext uri="{FF2B5EF4-FFF2-40B4-BE49-F238E27FC236}">
                <a16:creationId xmlns:a16="http://schemas.microsoft.com/office/drawing/2014/main" xmlns="" id="{6FC55060-8F95-CF49-9A7F-35EEA83C7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8D07F2A-C811-7146-A24E-7F1003E8C7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04785-A671-BD4B-A3B4-BA961D4AA977}" type="slidenum">
              <a:rPr lang="en-US" smtClean="0"/>
              <a:t>‹#›</a:t>
            </a:fld>
            <a:endParaRPr lang="en-US"/>
          </a:p>
        </p:txBody>
      </p:sp>
    </p:spTree>
    <p:extLst>
      <p:ext uri="{BB962C8B-B14F-4D97-AF65-F5344CB8AC3E}">
        <p14:creationId xmlns:p14="http://schemas.microsoft.com/office/powerpoint/2010/main" val="3918881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yih102@berkeley.ed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xmlns="" id="{CC497D77-635B-E143-95A1-6D0DE8D89A3D}"/>
              </a:ext>
            </a:extLst>
          </p:cNvPr>
          <p:cNvPicPr>
            <a:picLocks noChangeAspect="1"/>
          </p:cNvPicPr>
          <p:nvPr/>
        </p:nvPicPr>
        <p:blipFill>
          <a:blip r:embed="rId3"/>
          <a:stretch>
            <a:fillRect/>
          </a:stretch>
        </p:blipFill>
        <p:spPr>
          <a:xfrm>
            <a:off x="0" y="0"/>
            <a:ext cx="12192000" cy="6858000"/>
          </a:xfrm>
          <a:prstGeom prst="rect">
            <a:avLst/>
          </a:prstGeom>
        </p:spPr>
      </p:pic>
      <p:sp>
        <p:nvSpPr>
          <p:cNvPr id="3" name="Title 1">
            <a:extLst>
              <a:ext uri="{FF2B5EF4-FFF2-40B4-BE49-F238E27FC236}">
                <a16:creationId xmlns:a16="http://schemas.microsoft.com/office/drawing/2014/main" xmlns="" id="{499DF2C2-65F3-0B4A-BA81-7366AEF67FD3}"/>
              </a:ext>
            </a:extLst>
          </p:cNvPr>
          <p:cNvSpPr txBox="1">
            <a:spLocks/>
          </p:cNvSpPr>
          <p:nvPr/>
        </p:nvSpPr>
        <p:spPr>
          <a:xfrm>
            <a:off x="3467072" y="1718492"/>
            <a:ext cx="4888708" cy="1265663"/>
          </a:xfrm>
          <a:prstGeom prst="rect">
            <a:avLst/>
          </a:prstGeom>
        </p:spPr>
        <p:txBody>
          <a:bodyPr anchor="b">
            <a:normAutofit fontScale="92500" lnSpcReduction="10000"/>
          </a:bodyPr>
          <a:lstStyle>
            <a:lvl1pPr algn="ctr" defTabSz="914400" rtl="0" eaLnBrk="1" latinLnBrk="0" hangingPunct="1">
              <a:lnSpc>
                <a:spcPct val="90000"/>
              </a:lnSpc>
              <a:spcBef>
                <a:spcPct val="0"/>
              </a:spcBef>
              <a:buNone/>
              <a:defRPr sz="7200" b="1" i="0" kern="1200">
                <a:solidFill>
                  <a:schemeClr val="bg1"/>
                </a:solidFill>
                <a:effectLst>
                  <a:outerShdw blurRad="422076" algn="ctr" rotWithShape="0">
                    <a:srgbClr val="082A4C">
                      <a:alpha val="8000"/>
                    </a:srgbClr>
                  </a:outerShdw>
                </a:effectLst>
                <a:latin typeface="FreightSans Pro Bold" panose="02000606030000020004" pitchFamily="2" charset="0"/>
                <a:ea typeface="+mj-ea"/>
                <a:cs typeface="+mj-cs"/>
              </a:defRPr>
            </a:lvl1pPr>
          </a:lstStyle>
          <a:p>
            <a:pPr algn="l"/>
            <a:r>
              <a:rPr lang="en-US" altLang="zh-CN" sz="3200" spc="300" dirty="0"/>
              <a:t>A</a:t>
            </a:r>
            <a:r>
              <a:rPr lang="zh-CN" altLang="en-US" sz="3200" spc="300" dirty="0"/>
              <a:t> </a:t>
            </a:r>
            <a:r>
              <a:rPr lang="en-US" altLang="zh-CN" sz="3200" spc="300" dirty="0"/>
              <a:t>Few</a:t>
            </a:r>
            <a:r>
              <a:rPr lang="zh-CN" altLang="en-US" sz="3200" spc="300" dirty="0"/>
              <a:t> </a:t>
            </a:r>
            <a:r>
              <a:rPr lang="en-US" altLang="zh-CN" sz="3200" spc="300" dirty="0"/>
              <a:t>Key</a:t>
            </a:r>
            <a:r>
              <a:rPr lang="zh-CN" altLang="en-US" sz="3200" spc="300" dirty="0"/>
              <a:t> </a:t>
            </a:r>
            <a:r>
              <a:rPr lang="en-US" altLang="zh-CN" sz="3200" spc="300" dirty="0"/>
              <a:t>Ongoing</a:t>
            </a:r>
            <a:r>
              <a:rPr lang="zh-CN" altLang="en-US" sz="3200" spc="300" dirty="0"/>
              <a:t> </a:t>
            </a:r>
            <a:r>
              <a:rPr lang="en-US" altLang="zh-CN" sz="3200" spc="300" dirty="0"/>
              <a:t>Issues</a:t>
            </a:r>
            <a:r>
              <a:rPr lang="zh-CN" altLang="en-US" sz="3200" spc="300" dirty="0"/>
              <a:t> </a:t>
            </a:r>
            <a:r>
              <a:rPr lang="en-US" altLang="zh-CN" sz="3200" spc="300" dirty="0"/>
              <a:t>in</a:t>
            </a:r>
            <a:r>
              <a:rPr lang="zh-CN" altLang="en-US" sz="3200" spc="300" dirty="0"/>
              <a:t> </a:t>
            </a:r>
            <a:r>
              <a:rPr lang="en-US" altLang="zh-CN" sz="3200" spc="300" dirty="0"/>
              <a:t>Chinese</a:t>
            </a:r>
            <a:r>
              <a:rPr lang="zh-CN" altLang="en-US" sz="3200" spc="300" dirty="0"/>
              <a:t> </a:t>
            </a:r>
            <a:r>
              <a:rPr lang="en-US" altLang="zh-CN" sz="3200" spc="300" dirty="0"/>
              <a:t>SEP</a:t>
            </a:r>
            <a:r>
              <a:rPr lang="zh-CN" altLang="en-US" sz="3200" spc="300" dirty="0"/>
              <a:t> </a:t>
            </a:r>
            <a:r>
              <a:rPr lang="en-US" altLang="zh-CN" sz="3200" spc="300" dirty="0" smtClean="0"/>
              <a:t>Litigation</a:t>
            </a:r>
          </a:p>
        </p:txBody>
      </p:sp>
      <p:sp>
        <p:nvSpPr>
          <p:cNvPr id="6" name="Rectangle 5">
            <a:extLst>
              <a:ext uri="{FF2B5EF4-FFF2-40B4-BE49-F238E27FC236}">
                <a16:creationId xmlns:a16="http://schemas.microsoft.com/office/drawing/2014/main" xmlns="" id="{8EDFF03A-DC32-D940-BC4E-9528568E06AF}"/>
              </a:ext>
            </a:extLst>
          </p:cNvPr>
          <p:cNvSpPr/>
          <p:nvPr/>
        </p:nvSpPr>
        <p:spPr>
          <a:xfrm>
            <a:off x="3649963" y="2788212"/>
            <a:ext cx="7058343" cy="1815882"/>
          </a:xfrm>
          <a:prstGeom prst="rect">
            <a:avLst/>
          </a:prstGeom>
        </p:spPr>
        <p:txBody>
          <a:bodyPr wrap="none">
            <a:spAutoFit/>
          </a:bodyPr>
          <a:lstStyle/>
          <a:p>
            <a:endParaRPr lang="en-US" altLang="zh-CN" sz="2800" spc="300" dirty="0">
              <a:solidFill>
                <a:schemeClr val="bg1"/>
              </a:solidFill>
            </a:endParaRPr>
          </a:p>
          <a:p>
            <a:r>
              <a:rPr lang="en-US" altLang="zh-CN" sz="2800" spc="300" dirty="0" smtClean="0">
                <a:solidFill>
                  <a:schemeClr val="bg1"/>
                </a:solidFill>
              </a:rPr>
              <a:t>23rd Annual APLI, Stanford University</a:t>
            </a:r>
            <a:endParaRPr lang="en-US" altLang="zh-CN" sz="2800" spc="300" dirty="0" smtClean="0">
              <a:solidFill>
                <a:schemeClr val="bg1"/>
              </a:solidFill>
            </a:endParaRPr>
          </a:p>
          <a:p>
            <a:r>
              <a:rPr lang="en-US" altLang="zh-CN" sz="2800" spc="300" dirty="0" smtClean="0">
                <a:solidFill>
                  <a:schemeClr val="bg1"/>
                </a:solidFill>
              </a:rPr>
              <a:t>HAO</a:t>
            </a:r>
            <a:r>
              <a:rPr lang="zh-CN" altLang="en-US" sz="2800" spc="300" dirty="0" smtClean="0">
                <a:solidFill>
                  <a:schemeClr val="bg1"/>
                </a:solidFill>
              </a:rPr>
              <a:t> </a:t>
            </a:r>
            <a:r>
              <a:rPr lang="en-US" altLang="zh-CN" sz="2800" spc="300" dirty="0">
                <a:solidFill>
                  <a:schemeClr val="bg1"/>
                </a:solidFill>
              </a:rPr>
              <a:t>Yuan,</a:t>
            </a:r>
            <a:r>
              <a:rPr lang="zh-CN" altLang="en-US" sz="2800" spc="300" dirty="0">
                <a:solidFill>
                  <a:schemeClr val="bg1"/>
                </a:solidFill>
              </a:rPr>
              <a:t> </a:t>
            </a:r>
            <a:r>
              <a:rPr lang="en-US" altLang="zh-CN" sz="2800" spc="300" dirty="0">
                <a:solidFill>
                  <a:schemeClr val="bg1"/>
                </a:solidFill>
              </a:rPr>
              <a:t>BCLT</a:t>
            </a:r>
          </a:p>
          <a:p>
            <a:r>
              <a:rPr lang="en-US" sz="2800" spc="300" dirty="0" smtClean="0">
                <a:solidFill>
                  <a:schemeClr val="bg1"/>
                </a:solidFill>
              </a:rPr>
              <a:t>Dec. </a:t>
            </a:r>
            <a:r>
              <a:rPr lang="en-US" sz="2800" spc="300" smtClean="0">
                <a:solidFill>
                  <a:schemeClr val="bg1"/>
                </a:solidFill>
              </a:rPr>
              <a:t>8,</a:t>
            </a:r>
            <a:r>
              <a:rPr lang="en-US" sz="2800" spc="300" smtClean="0">
                <a:solidFill>
                  <a:schemeClr val="bg1"/>
                </a:solidFill>
              </a:rPr>
              <a:t> </a:t>
            </a:r>
            <a:r>
              <a:rPr lang="en-US" sz="2800" spc="300" dirty="0">
                <a:solidFill>
                  <a:schemeClr val="bg1"/>
                </a:solidFill>
              </a:rPr>
              <a:t>2022</a:t>
            </a:r>
            <a:endParaRPr lang="en-US" sz="2800" dirty="0">
              <a:solidFill>
                <a:schemeClr val="bg1"/>
              </a:solidFill>
            </a:endParaRPr>
          </a:p>
        </p:txBody>
      </p:sp>
    </p:spTree>
    <p:extLst>
      <p:ext uri="{BB962C8B-B14F-4D97-AF65-F5344CB8AC3E}">
        <p14:creationId xmlns:p14="http://schemas.microsoft.com/office/powerpoint/2010/main" val="23782367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2400" b="1" dirty="0"/>
              <a:t>2011-2019 Chinese SEP Litigation Statistics (</a:t>
            </a:r>
            <a:r>
              <a:rPr kumimoji="1" lang="en-US" altLang="zh-CN" sz="2400" b="1" i="1" dirty="0" err="1"/>
              <a:t>Lexfield</a:t>
            </a:r>
            <a:r>
              <a:rPr kumimoji="1" lang="en-US" altLang="zh-CN" sz="2400" b="1" dirty="0"/>
              <a:t>,</a:t>
            </a:r>
            <a:r>
              <a:rPr kumimoji="1" lang="zh-CN" altLang="en-US" sz="2400" b="1" dirty="0"/>
              <a:t> </a:t>
            </a:r>
            <a:r>
              <a:rPr kumimoji="1" lang="en-US" altLang="zh-CN" sz="2400" b="1" dirty="0"/>
              <a:t>2020)</a:t>
            </a:r>
            <a:r>
              <a:rPr kumimoji="1" lang="zh-CN" altLang="en-US" sz="2400" b="1" dirty="0"/>
              <a:t> </a:t>
            </a:r>
          </a:p>
        </p:txBody>
      </p:sp>
      <p:pic>
        <p:nvPicPr>
          <p:cNvPr id="4" name="内容占位符 3"/>
          <p:cNvPicPr>
            <a:picLocks noGrp="1" noChangeAspect="1"/>
          </p:cNvPicPr>
          <p:nvPr>
            <p:ph idx="1"/>
          </p:nvPr>
        </p:nvPicPr>
        <p:blipFill>
          <a:blip r:embed="rId3"/>
          <a:srcRect l="5382" r="5382"/>
          <a:stretch>
            <a:fillRect/>
          </a:stretch>
        </p:blipFill>
        <p:spPr>
          <a:xfrm>
            <a:off x="838200" y="1649021"/>
            <a:ext cx="9871780" cy="4084926"/>
          </a:xfrm>
        </p:spPr>
      </p:pic>
      <p:sp>
        <p:nvSpPr>
          <p:cNvPr id="3" name="TextBox 2">
            <a:extLst>
              <a:ext uri="{FF2B5EF4-FFF2-40B4-BE49-F238E27FC236}">
                <a16:creationId xmlns:a16="http://schemas.microsoft.com/office/drawing/2014/main" xmlns="" id="{D1A7D751-AB50-3341-9836-D4BD021FB1A9}"/>
              </a:ext>
            </a:extLst>
          </p:cNvPr>
          <p:cNvSpPr txBox="1"/>
          <p:nvPr/>
        </p:nvSpPr>
        <p:spPr>
          <a:xfrm>
            <a:off x="79829" y="5660571"/>
            <a:ext cx="12786669" cy="646331"/>
          </a:xfrm>
          <a:prstGeom prst="rect">
            <a:avLst/>
          </a:prstGeom>
          <a:noFill/>
        </p:spPr>
        <p:txBody>
          <a:bodyPr wrap="square" rtlCol="0">
            <a:spAutoFit/>
          </a:bodyPr>
          <a:lstStyle/>
          <a:p>
            <a:r>
              <a:rPr lang="en-US" altLang="zh-CN" dirty="0">
                <a:solidFill>
                  <a:srgbClr val="0070C0"/>
                </a:solidFill>
              </a:rPr>
              <a:t>My</a:t>
            </a:r>
            <a:r>
              <a:rPr lang="zh-CN" altLang="en-US" dirty="0">
                <a:solidFill>
                  <a:srgbClr val="0070C0"/>
                </a:solidFill>
              </a:rPr>
              <a:t> </a:t>
            </a:r>
            <a:r>
              <a:rPr lang="en-US" altLang="zh-CN" i="1" dirty="0">
                <a:solidFill>
                  <a:srgbClr val="0070C0"/>
                </a:solidFill>
              </a:rPr>
              <a:t>speculation</a:t>
            </a:r>
            <a:r>
              <a:rPr lang="zh-CN" altLang="en-US" i="1" dirty="0">
                <a:solidFill>
                  <a:srgbClr val="0070C0"/>
                </a:solidFill>
              </a:rPr>
              <a:t> </a:t>
            </a:r>
            <a:r>
              <a:rPr lang="en-US" altLang="zh-CN" i="1" dirty="0">
                <a:solidFill>
                  <a:srgbClr val="0070C0"/>
                </a:solidFill>
              </a:rPr>
              <a:t>for</a:t>
            </a:r>
            <a:r>
              <a:rPr lang="zh-CN" altLang="en-US" i="1" dirty="0">
                <a:solidFill>
                  <a:srgbClr val="0070C0"/>
                </a:solidFill>
              </a:rPr>
              <a:t> </a:t>
            </a:r>
            <a:r>
              <a:rPr lang="en-US" altLang="zh-CN" i="1" dirty="0" smtClean="0">
                <a:solidFill>
                  <a:srgbClr val="0070C0"/>
                </a:solidFill>
              </a:rPr>
              <a:t>2020 -</a:t>
            </a:r>
            <a:r>
              <a:rPr lang="en-US" altLang="zh-CN" i="1" dirty="0">
                <a:solidFill>
                  <a:srgbClr val="0070C0"/>
                </a:solidFill>
              </a:rPr>
              <a:t>2022</a:t>
            </a:r>
            <a:r>
              <a:rPr lang="en-US" altLang="zh-CN" dirty="0">
                <a:solidFill>
                  <a:srgbClr val="0070C0"/>
                </a:solidFill>
              </a:rPr>
              <a:t>:</a:t>
            </a:r>
            <a:r>
              <a:rPr lang="zh-CN" altLang="en-US" dirty="0">
                <a:solidFill>
                  <a:srgbClr val="0070C0"/>
                </a:solidFill>
              </a:rPr>
              <a:t> </a:t>
            </a:r>
            <a:r>
              <a:rPr lang="en-US" altLang="zh-CN" dirty="0">
                <a:solidFill>
                  <a:srgbClr val="0070C0"/>
                </a:solidFill>
              </a:rPr>
              <a:t>the</a:t>
            </a:r>
            <a:r>
              <a:rPr lang="zh-CN" altLang="en-US" dirty="0">
                <a:solidFill>
                  <a:srgbClr val="0070C0"/>
                </a:solidFill>
              </a:rPr>
              <a:t> </a:t>
            </a:r>
            <a:r>
              <a:rPr lang="en-US" altLang="zh-CN" dirty="0">
                <a:solidFill>
                  <a:srgbClr val="0070C0"/>
                </a:solidFill>
              </a:rPr>
              <a:t>rapidly</a:t>
            </a:r>
            <a:r>
              <a:rPr lang="zh-CN" altLang="en-US" dirty="0">
                <a:solidFill>
                  <a:srgbClr val="0070C0"/>
                </a:solidFill>
              </a:rPr>
              <a:t> </a:t>
            </a:r>
            <a:r>
              <a:rPr lang="en-US" altLang="zh-CN" dirty="0">
                <a:solidFill>
                  <a:srgbClr val="0070C0"/>
                </a:solidFill>
              </a:rPr>
              <a:t>rising</a:t>
            </a:r>
            <a:r>
              <a:rPr lang="zh-CN" altLang="en-US" dirty="0">
                <a:solidFill>
                  <a:srgbClr val="0070C0"/>
                </a:solidFill>
              </a:rPr>
              <a:t> </a:t>
            </a:r>
            <a:r>
              <a:rPr lang="en-US" altLang="zh-CN" dirty="0">
                <a:solidFill>
                  <a:srgbClr val="0070C0"/>
                </a:solidFill>
              </a:rPr>
              <a:t>number</a:t>
            </a:r>
            <a:r>
              <a:rPr lang="zh-CN" altLang="en-US" dirty="0">
                <a:solidFill>
                  <a:srgbClr val="0070C0"/>
                </a:solidFill>
              </a:rPr>
              <a:t> </a:t>
            </a:r>
            <a:r>
              <a:rPr lang="en-US" altLang="zh-CN" dirty="0">
                <a:solidFill>
                  <a:srgbClr val="0070C0"/>
                </a:solidFill>
              </a:rPr>
              <a:t>of</a:t>
            </a:r>
            <a:r>
              <a:rPr lang="zh-CN" altLang="en-US" dirty="0">
                <a:solidFill>
                  <a:srgbClr val="0070C0"/>
                </a:solidFill>
              </a:rPr>
              <a:t> </a:t>
            </a:r>
            <a:r>
              <a:rPr lang="en-US" altLang="zh-CN" dirty="0" smtClean="0">
                <a:solidFill>
                  <a:srgbClr val="0070C0"/>
                </a:solidFill>
              </a:rPr>
              <a:t>“</a:t>
            </a:r>
            <a:r>
              <a:rPr lang="en-US" altLang="zh-CN" dirty="0">
                <a:solidFill>
                  <a:srgbClr val="0070C0"/>
                </a:solidFill>
              </a:rPr>
              <a:t>Free-Standing</a:t>
            </a:r>
            <a:r>
              <a:rPr lang="zh-CN" altLang="en-US" dirty="0">
                <a:solidFill>
                  <a:srgbClr val="0070C0"/>
                </a:solidFill>
              </a:rPr>
              <a:t> </a:t>
            </a:r>
            <a:r>
              <a:rPr lang="en-US" altLang="zh-CN" dirty="0" smtClean="0">
                <a:solidFill>
                  <a:srgbClr val="0070C0"/>
                </a:solidFill>
              </a:rPr>
              <a:t>Claims”</a:t>
            </a:r>
            <a:r>
              <a:rPr lang="zh-CN" altLang="en-US" dirty="0" smtClean="0">
                <a:solidFill>
                  <a:srgbClr val="0070C0"/>
                </a:solidFill>
              </a:rPr>
              <a:t> </a:t>
            </a:r>
            <a:r>
              <a:rPr lang="en-US" altLang="zh-CN" dirty="0">
                <a:solidFill>
                  <a:srgbClr val="0070C0"/>
                </a:solidFill>
              </a:rPr>
              <a:t>–</a:t>
            </a:r>
            <a:r>
              <a:rPr lang="zh-CN" altLang="en-US" dirty="0">
                <a:solidFill>
                  <a:srgbClr val="0070C0"/>
                </a:solidFill>
              </a:rPr>
              <a:t> </a:t>
            </a:r>
            <a:r>
              <a:rPr lang="en-US" altLang="zh-CN" dirty="0">
                <a:solidFill>
                  <a:srgbClr val="0070C0"/>
                </a:solidFill>
              </a:rPr>
              <a:t>likely</a:t>
            </a:r>
            <a:r>
              <a:rPr lang="zh-CN" altLang="en-US" dirty="0">
                <a:solidFill>
                  <a:srgbClr val="0070C0"/>
                </a:solidFill>
              </a:rPr>
              <a:t> </a:t>
            </a:r>
            <a:r>
              <a:rPr lang="en-US" altLang="zh-CN" dirty="0">
                <a:solidFill>
                  <a:srgbClr val="0070C0"/>
                </a:solidFill>
              </a:rPr>
              <a:t>to</a:t>
            </a:r>
            <a:r>
              <a:rPr lang="zh-CN" altLang="en-US" dirty="0">
                <a:solidFill>
                  <a:srgbClr val="0070C0"/>
                </a:solidFill>
              </a:rPr>
              <a:t> </a:t>
            </a:r>
            <a:r>
              <a:rPr lang="en-US" altLang="zh-CN" dirty="0">
                <a:solidFill>
                  <a:srgbClr val="0070C0"/>
                </a:solidFill>
              </a:rPr>
              <a:t>equal</a:t>
            </a:r>
            <a:r>
              <a:rPr lang="zh-CN" altLang="en-US" dirty="0">
                <a:solidFill>
                  <a:srgbClr val="0070C0"/>
                </a:solidFill>
              </a:rPr>
              <a:t> </a:t>
            </a:r>
            <a:r>
              <a:rPr lang="en-US" altLang="zh-CN" dirty="0">
                <a:solidFill>
                  <a:srgbClr val="0070C0"/>
                </a:solidFill>
              </a:rPr>
              <a:t>the</a:t>
            </a:r>
            <a:r>
              <a:rPr lang="zh-CN" altLang="en-US" dirty="0">
                <a:solidFill>
                  <a:srgbClr val="0070C0"/>
                </a:solidFill>
              </a:rPr>
              <a:t> </a:t>
            </a:r>
            <a:r>
              <a:rPr lang="en-US" altLang="zh-CN" dirty="0">
                <a:solidFill>
                  <a:srgbClr val="0070C0"/>
                </a:solidFill>
              </a:rPr>
              <a:t>sum</a:t>
            </a:r>
            <a:r>
              <a:rPr lang="zh-CN" altLang="en-US" dirty="0">
                <a:solidFill>
                  <a:srgbClr val="0070C0"/>
                </a:solidFill>
              </a:rPr>
              <a:t> </a:t>
            </a:r>
            <a:r>
              <a:rPr lang="en-US" altLang="zh-CN" dirty="0">
                <a:solidFill>
                  <a:srgbClr val="0070C0"/>
                </a:solidFill>
              </a:rPr>
              <a:t>of</a:t>
            </a:r>
            <a:r>
              <a:rPr lang="zh-CN" altLang="en-US" dirty="0">
                <a:solidFill>
                  <a:srgbClr val="0070C0"/>
                </a:solidFill>
              </a:rPr>
              <a:t> </a:t>
            </a:r>
            <a:r>
              <a:rPr lang="en-US" altLang="zh-CN" dirty="0">
                <a:solidFill>
                  <a:srgbClr val="0070C0"/>
                </a:solidFill>
              </a:rPr>
              <a:t>patent</a:t>
            </a:r>
            <a:r>
              <a:rPr lang="zh-CN" altLang="en-US" dirty="0">
                <a:solidFill>
                  <a:srgbClr val="0070C0"/>
                </a:solidFill>
              </a:rPr>
              <a:t> </a:t>
            </a:r>
            <a:endParaRPr lang="en-US" altLang="zh-CN" dirty="0" smtClean="0">
              <a:solidFill>
                <a:srgbClr val="0070C0"/>
              </a:solidFill>
            </a:endParaRPr>
          </a:p>
          <a:p>
            <a:r>
              <a:rPr lang="en-US" altLang="zh-CN" dirty="0" smtClean="0">
                <a:solidFill>
                  <a:srgbClr val="0070C0"/>
                </a:solidFill>
              </a:rPr>
              <a:t>infringement</a:t>
            </a:r>
            <a:r>
              <a:rPr lang="zh-CN" altLang="en-US" dirty="0" smtClean="0">
                <a:solidFill>
                  <a:srgbClr val="0070C0"/>
                </a:solidFill>
              </a:rPr>
              <a:t> </a:t>
            </a:r>
            <a:r>
              <a:rPr lang="en-US" altLang="zh-CN" dirty="0">
                <a:solidFill>
                  <a:srgbClr val="0070C0"/>
                </a:solidFill>
              </a:rPr>
              <a:t>disputes</a:t>
            </a:r>
            <a:r>
              <a:rPr lang="zh-CN" altLang="en-US" dirty="0">
                <a:solidFill>
                  <a:srgbClr val="0070C0"/>
                </a:solidFill>
              </a:rPr>
              <a:t> </a:t>
            </a:r>
            <a:r>
              <a:rPr lang="en-US" altLang="zh-CN" dirty="0">
                <a:solidFill>
                  <a:srgbClr val="0070C0"/>
                </a:solidFill>
              </a:rPr>
              <a:t>and</a:t>
            </a:r>
            <a:r>
              <a:rPr lang="zh-CN" altLang="en-US" dirty="0">
                <a:solidFill>
                  <a:srgbClr val="0070C0"/>
                </a:solidFill>
              </a:rPr>
              <a:t> </a:t>
            </a:r>
            <a:r>
              <a:rPr lang="en-US" altLang="zh-CN" dirty="0">
                <a:solidFill>
                  <a:srgbClr val="0070C0"/>
                </a:solidFill>
              </a:rPr>
              <a:t>anti-monopoly</a:t>
            </a:r>
            <a:r>
              <a:rPr lang="zh-CN" altLang="en-US" dirty="0">
                <a:solidFill>
                  <a:srgbClr val="0070C0"/>
                </a:solidFill>
              </a:rPr>
              <a:t> </a:t>
            </a:r>
            <a:r>
              <a:rPr lang="en-US" altLang="zh-CN" dirty="0">
                <a:solidFill>
                  <a:srgbClr val="0070C0"/>
                </a:solidFill>
              </a:rPr>
              <a:t>disputes.</a:t>
            </a:r>
            <a:endParaRPr lang="en-US" dirty="0">
              <a:solidFill>
                <a:srgbClr val="0070C0"/>
              </a:solidFill>
            </a:endParaRPr>
          </a:p>
        </p:txBody>
      </p:sp>
    </p:spTree>
    <p:extLst>
      <p:ext uri="{BB962C8B-B14F-4D97-AF65-F5344CB8AC3E}">
        <p14:creationId xmlns:p14="http://schemas.microsoft.com/office/powerpoint/2010/main" val="277887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Takeaways </a:t>
            </a:r>
            <a:endParaRPr kumimoji="1" lang="zh-CN" altLang="en-US" dirty="0"/>
          </a:p>
        </p:txBody>
      </p:sp>
      <p:sp>
        <p:nvSpPr>
          <p:cNvPr id="3" name="内容占位符 2"/>
          <p:cNvSpPr>
            <a:spLocks noGrp="1"/>
          </p:cNvSpPr>
          <p:nvPr>
            <p:ph idx="1"/>
          </p:nvPr>
        </p:nvSpPr>
        <p:spPr/>
        <p:txBody>
          <a:bodyPr/>
          <a:lstStyle/>
          <a:p>
            <a:r>
              <a:rPr kumimoji="1" lang="en-US" altLang="zh-CN" dirty="0" smtClean="0"/>
              <a:t>The precise meaning of FRAND commitment still remains vague, yet consensus is that FRAND commitment  </a:t>
            </a:r>
            <a:r>
              <a:rPr lang="en-US" altLang="zh-CN" i="1" dirty="0"/>
              <a:t>≠</a:t>
            </a:r>
            <a:r>
              <a:rPr lang="zh-CN" altLang="zh-CN" dirty="0"/>
              <a:t> </a:t>
            </a:r>
            <a:r>
              <a:rPr lang="en-US" altLang="zh-CN" dirty="0" smtClean="0"/>
              <a:t>License agreement or “3</a:t>
            </a:r>
            <a:r>
              <a:rPr lang="en-US" altLang="zh-CN" baseline="30000" dirty="0" smtClean="0"/>
              <a:t>rd</a:t>
            </a:r>
            <a:r>
              <a:rPr lang="en-US" altLang="zh-CN" dirty="0" smtClean="0"/>
              <a:t> party beneficiary agreement” in China; </a:t>
            </a:r>
          </a:p>
          <a:p>
            <a:r>
              <a:rPr lang="en-US" altLang="zh-CN" dirty="0" smtClean="0"/>
              <a:t>Fault assessment and balance in granting injunction for patent infringement; </a:t>
            </a:r>
          </a:p>
          <a:p>
            <a:r>
              <a:rPr lang="en-US" altLang="zh-CN" dirty="0" smtClean="0"/>
              <a:t>Both top-down and comparative license methodologies have been used by local courts </a:t>
            </a:r>
            <a:r>
              <a:rPr lang="mr-IN" altLang="zh-CN" dirty="0" smtClean="0"/>
              <a:t>–</a:t>
            </a:r>
            <a:r>
              <a:rPr lang="en-US" altLang="zh-CN" dirty="0" smtClean="0"/>
              <a:t> awaits SPC guidance; </a:t>
            </a:r>
          </a:p>
          <a:p>
            <a:r>
              <a:rPr lang="en-US" altLang="zh-CN" dirty="0" smtClean="0"/>
              <a:t>Existence of “free-standing” judicial determination of FRAND “global royalty”: despite its vague legal basis, the practical significance is increasing. </a:t>
            </a:r>
          </a:p>
          <a:p>
            <a:endParaRPr lang="en-US" altLang="zh-CN" dirty="0" smtClean="0"/>
          </a:p>
          <a:p>
            <a:endParaRPr kumimoji="1" lang="zh-CN" altLang="en-US" dirty="0"/>
          </a:p>
        </p:txBody>
      </p:sp>
    </p:spTree>
    <p:extLst>
      <p:ext uri="{BB962C8B-B14F-4D97-AF65-F5344CB8AC3E}">
        <p14:creationId xmlns:p14="http://schemas.microsoft.com/office/powerpoint/2010/main" val="2115987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259DE9-D7FB-F348-8CEE-E424A0A8F29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1697E112-97E1-084E-BDB8-2B031BE66C64}"/>
              </a:ext>
            </a:extLst>
          </p:cNvPr>
          <p:cNvSpPr>
            <a:spLocks noGrp="1"/>
          </p:cNvSpPr>
          <p:nvPr>
            <p:ph idx="1"/>
          </p:nvPr>
        </p:nvSpPr>
        <p:spPr/>
        <p:txBody>
          <a:bodyPr>
            <a:normAutofit/>
          </a:bodyPr>
          <a:lstStyle/>
          <a:p>
            <a:pPr marL="0" indent="0" algn="ctr">
              <a:buNone/>
            </a:pPr>
            <a:r>
              <a:rPr lang="en-US" altLang="zh-CN" sz="5400" b="1" dirty="0"/>
              <a:t>Thank</a:t>
            </a:r>
            <a:r>
              <a:rPr lang="zh-CN" altLang="en-US" sz="5400" b="1" dirty="0"/>
              <a:t> </a:t>
            </a:r>
            <a:r>
              <a:rPr lang="en-US" altLang="zh-CN" sz="5400" b="1" dirty="0"/>
              <a:t>you!</a:t>
            </a:r>
          </a:p>
          <a:p>
            <a:pPr marL="0" indent="0" algn="ctr">
              <a:buNone/>
            </a:pPr>
            <a:r>
              <a:rPr lang="en-US" altLang="zh-CN" sz="3600" dirty="0">
                <a:hlinkClick r:id="rId2"/>
              </a:rPr>
              <a:t>yih102@berkeley.edu</a:t>
            </a:r>
            <a:r>
              <a:rPr lang="zh-CN" altLang="en-US" sz="3600" dirty="0"/>
              <a:t> </a:t>
            </a:r>
            <a:endParaRPr lang="en-US" sz="3600" dirty="0"/>
          </a:p>
        </p:txBody>
      </p:sp>
    </p:spTree>
    <p:extLst>
      <p:ext uri="{BB962C8B-B14F-4D97-AF65-F5344CB8AC3E}">
        <p14:creationId xmlns:p14="http://schemas.microsoft.com/office/powerpoint/2010/main" val="1638328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740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AF1ECA-9B1C-2644-8F70-3753BAE3E92F}"/>
              </a:ext>
            </a:extLst>
          </p:cNvPr>
          <p:cNvSpPr>
            <a:spLocks noGrp="1"/>
          </p:cNvSpPr>
          <p:nvPr>
            <p:ph type="title"/>
          </p:nvPr>
        </p:nvSpPr>
        <p:spPr/>
        <p:txBody>
          <a:bodyPr>
            <a:normAutofit/>
          </a:bodyPr>
          <a:lstStyle/>
          <a:p>
            <a:pPr algn="ctr"/>
            <a:r>
              <a:rPr lang="en-US" altLang="zh-CN" sz="4000" b="1" dirty="0"/>
              <a:t>Roadmap</a:t>
            </a:r>
            <a:r>
              <a:rPr lang="zh-CN" altLang="en-US" sz="4000" b="1" dirty="0"/>
              <a:t> </a:t>
            </a:r>
            <a:endParaRPr lang="en-US" sz="4000" b="1" dirty="0"/>
          </a:p>
        </p:txBody>
      </p:sp>
      <p:sp>
        <p:nvSpPr>
          <p:cNvPr id="3" name="Content Placeholder 2">
            <a:extLst>
              <a:ext uri="{FF2B5EF4-FFF2-40B4-BE49-F238E27FC236}">
                <a16:creationId xmlns:a16="http://schemas.microsoft.com/office/drawing/2014/main" xmlns="" id="{CA712EB1-4297-F14B-8D10-58F7E40B7384}"/>
              </a:ext>
            </a:extLst>
          </p:cNvPr>
          <p:cNvSpPr>
            <a:spLocks noGrp="1"/>
          </p:cNvSpPr>
          <p:nvPr>
            <p:ph idx="1"/>
          </p:nvPr>
        </p:nvSpPr>
        <p:spPr/>
        <p:txBody>
          <a:bodyPr/>
          <a:lstStyle/>
          <a:p>
            <a:pPr marL="571500" indent="-571500">
              <a:buAutoNum type="romanUcPeriod"/>
            </a:pPr>
            <a:r>
              <a:rPr lang="en-US" altLang="zh-CN" dirty="0">
                <a:solidFill>
                  <a:srgbClr val="0070C0"/>
                </a:solidFill>
              </a:rPr>
              <a:t>The</a:t>
            </a:r>
            <a:r>
              <a:rPr lang="zh-CN" altLang="en-US" dirty="0">
                <a:solidFill>
                  <a:srgbClr val="0070C0"/>
                </a:solidFill>
              </a:rPr>
              <a:t> </a:t>
            </a:r>
            <a:r>
              <a:rPr lang="en-US" altLang="zh-CN" dirty="0">
                <a:solidFill>
                  <a:srgbClr val="0070C0"/>
                </a:solidFill>
              </a:rPr>
              <a:t>Meaning</a:t>
            </a:r>
            <a:r>
              <a:rPr lang="zh-CN" altLang="en-US" dirty="0">
                <a:solidFill>
                  <a:srgbClr val="0070C0"/>
                </a:solidFill>
              </a:rPr>
              <a:t> </a:t>
            </a:r>
            <a:r>
              <a:rPr lang="en-US" altLang="zh-CN" dirty="0">
                <a:solidFill>
                  <a:srgbClr val="0070C0"/>
                </a:solidFill>
              </a:rPr>
              <a:t>of</a:t>
            </a:r>
            <a:r>
              <a:rPr lang="zh-CN" altLang="en-US" dirty="0">
                <a:solidFill>
                  <a:srgbClr val="0070C0"/>
                </a:solidFill>
              </a:rPr>
              <a:t> </a:t>
            </a:r>
            <a:r>
              <a:rPr lang="en-US" altLang="zh-CN" dirty="0">
                <a:solidFill>
                  <a:srgbClr val="0070C0"/>
                </a:solidFill>
              </a:rPr>
              <a:t>FRAND</a:t>
            </a:r>
            <a:r>
              <a:rPr lang="zh-CN" altLang="en-US" dirty="0">
                <a:solidFill>
                  <a:srgbClr val="0070C0"/>
                </a:solidFill>
              </a:rPr>
              <a:t> </a:t>
            </a:r>
            <a:r>
              <a:rPr lang="en-US" altLang="zh-CN" dirty="0">
                <a:solidFill>
                  <a:srgbClr val="0070C0"/>
                </a:solidFill>
              </a:rPr>
              <a:t>in</a:t>
            </a:r>
            <a:r>
              <a:rPr lang="zh-CN" altLang="en-US" dirty="0">
                <a:solidFill>
                  <a:srgbClr val="0070C0"/>
                </a:solidFill>
              </a:rPr>
              <a:t> </a:t>
            </a:r>
            <a:r>
              <a:rPr lang="en-US" altLang="zh-CN" dirty="0">
                <a:solidFill>
                  <a:srgbClr val="0070C0"/>
                </a:solidFill>
              </a:rPr>
              <a:t>China</a:t>
            </a:r>
            <a:r>
              <a:rPr lang="en-US" altLang="zh-CN" dirty="0"/>
              <a:t>;</a:t>
            </a:r>
          </a:p>
          <a:p>
            <a:pPr marL="571500" indent="-571500">
              <a:buAutoNum type="romanUcPeriod"/>
            </a:pPr>
            <a:r>
              <a:rPr lang="en-US" altLang="zh-CN" dirty="0"/>
              <a:t>Granting</a:t>
            </a:r>
            <a:r>
              <a:rPr lang="zh-CN" altLang="en-US" dirty="0"/>
              <a:t> </a:t>
            </a:r>
            <a:r>
              <a:rPr lang="en-US" altLang="zh-CN" dirty="0"/>
              <a:t>Injunction</a:t>
            </a:r>
            <a:r>
              <a:rPr lang="zh-CN" altLang="en-US" dirty="0"/>
              <a:t> </a:t>
            </a:r>
            <a:r>
              <a:rPr lang="en-US" altLang="zh-CN" dirty="0"/>
              <a:t>in</a:t>
            </a:r>
            <a:r>
              <a:rPr lang="zh-CN" altLang="en-US" dirty="0"/>
              <a:t> </a:t>
            </a:r>
            <a:r>
              <a:rPr lang="en-US" altLang="zh-CN" dirty="0"/>
              <a:t>SEP</a:t>
            </a:r>
            <a:r>
              <a:rPr lang="zh-CN" altLang="en-US" dirty="0"/>
              <a:t> </a:t>
            </a:r>
            <a:r>
              <a:rPr lang="en-US" altLang="zh-CN" dirty="0"/>
              <a:t>infringement</a:t>
            </a:r>
            <a:r>
              <a:rPr lang="zh-CN" altLang="en-US" dirty="0"/>
              <a:t> </a:t>
            </a:r>
            <a:r>
              <a:rPr lang="en-US" altLang="zh-CN" dirty="0"/>
              <a:t>litigation;</a:t>
            </a:r>
            <a:r>
              <a:rPr lang="zh-CN" altLang="en-US" dirty="0"/>
              <a:t> </a:t>
            </a:r>
            <a:endParaRPr lang="en-US" altLang="zh-CN" dirty="0"/>
          </a:p>
          <a:p>
            <a:pPr marL="571500" indent="-571500">
              <a:buAutoNum type="romanUcPeriod"/>
            </a:pPr>
            <a:r>
              <a:rPr lang="en-US" altLang="zh-CN" dirty="0"/>
              <a:t>Judicial</a:t>
            </a:r>
            <a:r>
              <a:rPr lang="zh-CN" altLang="en-US" dirty="0"/>
              <a:t> </a:t>
            </a:r>
            <a:r>
              <a:rPr lang="en-US" altLang="zh-CN" dirty="0"/>
              <a:t>Determination</a:t>
            </a:r>
            <a:r>
              <a:rPr lang="zh-CN" altLang="en-US" dirty="0"/>
              <a:t> </a:t>
            </a:r>
            <a:r>
              <a:rPr lang="en-US" altLang="zh-CN" dirty="0"/>
              <a:t>of</a:t>
            </a:r>
            <a:r>
              <a:rPr lang="zh-CN" altLang="en-US" dirty="0"/>
              <a:t> </a:t>
            </a:r>
            <a:r>
              <a:rPr lang="en-US" altLang="zh-CN" dirty="0"/>
              <a:t>FRAND</a:t>
            </a:r>
            <a:r>
              <a:rPr lang="zh-CN" altLang="en-US" dirty="0"/>
              <a:t> </a:t>
            </a:r>
            <a:r>
              <a:rPr lang="en-US" altLang="zh-CN" dirty="0"/>
              <a:t>Royalty:</a:t>
            </a:r>
            <a:r>
              <a:rPr lang="zh-CN" altLang="en-US" dirty="0"/>
              <a:t> </a:t>
            </a:r>
            <a:r>
              <a:rPr lang="en-US" altLang="zh-CN" dirty="0"/>
              <a:t>Legal</a:t>
            </a:r>
            <a:r>
              <a:rPr lang="zh-CN" altLang="en-US" dirty="0"/>
              <a:t> </a:t>
            </a:r>
            <a:r>
              <a:rPr lang="en-US" altLang="zh-CN" dirty="0"/>
              <a:t>Basis</a:t>
            </a:r>
            <a:r>
              <a:rPr lang="zh-CN" altLang="en-US" dirty="0"/>
              <a:t> </a:t>
            </a:r>
            <a:r>
              <a:rPr lang="en-US" altLang="zh-CN" dirty="0"/>
              <a:t>(?)</a:t>
            </a:r>
            <a:r>
              <a:rPr lang="zh-CN" altLang="en-US" dirty="0"/>
              <a:t> </a:t>
            </a:r>
            <a:r>
              <a:rPr lang="en-US" altLang="zh-CN" dirty="0"/>
              <a:t>and</a:t>
            </a:r>
            <a:r>
              <a:rPr lang="zh-CN" altLang="en-US" dirty="0"/>
              <a:t>  </a:t>
            </a:r>
            <a:r>
              <a:rPr lang="en-US" altLang="zh-CN" dirty="0"/>
              <a:t>Methodologies</a:t>
            </a:r>
            <a:r>
              <a:rPr lang="zh-CN" altLang="en-US" dirty="0"/>
              <a:t> </a:t>
            </a:r>
            <a:endParaRPr lang="en-US" altLang="zh-CN" dirty="0"/>
          </a:p>
          <a:p>
            <a:pPr marL="571500" indent="-571500">
              <a:buAutoNum type="romanUcPeriod"/>
            </a:pPr>
            <a:r>
              <a:rPr lang="en-US" altLang="zh-CN" dirty="0" smtClean="0"/>
              <a:t>Takeaways</a:t>
            </a:r>
            <a:r>
              <a:rPr lang="zh-CN" altLang="en-US" dirty="0" smtClean="0"/>
              <a:t>  </a:t>
            </a:r>
            <a:endParaRPr lang="en-US" altLang="zh-CN" dirty="0"/>
          </a:p>
          <a:p>
            <a:pPr marL="0" indent="0">
              <a:buNone/>
            </a:pPr>
            <a:endParaRPr lang="en-US" dirty="0"/>
          </a:p>
        </p:txBody>
      </p:sp>
    </p:spTree>
    <p:extLst>
      <p:ext uri="{BB962C8B-B14F-4D97-AF65-F5344CB8AC3E}">
        <p14:creationId xmlns:p14="http://schemas.microsoft.com/office/powerpoint/2010/main" val="2400141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hape&#10;&#10;Description automatically generated">
            <a:extLst>
              <a:ext uri="{FF2B5EF4-FFF2-40B4-BE49-F238E27FC236}">
                <a16:creationId xmlns:a16="http://schemas.microsoft.com/office/drawing/2014/main" xmlns="" id="{022931E4-9E69-724A-B8C3-61793A214195}"/>
              </a:ext>
            </a:extLst>
          </p:cNvPr>
          <p:cNvPicPr>
            <a:picLocks noChangeAspect="1"/>
          </p:cNvPicPr>
          <p:nvPr/>
        </p:nvPicPr>
        <p:blipFill>
          <a:blip r:embed="rId3"/>
          <a:stretch>
            <a:fillRect/>
          </a:stretch>
        </p:blipFill>
        <p:spPr>
          <a:xfrm>
            <a:off x="-699653" y="76530"/>
            <a:ext cx="12192000" cy="6858000"/>
          </a:xfrm>
          <a:prstGeom prst="rect">
            <a:avLst/>
          </a:prstGeom>
        </p:spPr>
      </p:pic>
      <p:sp>
        <p:nvSpPr>
          <p:cNvPr id="2" name="Title 1">
            <a:extLst>
              <a:ext uri="{FF2B5EF4-FFF2-40B4-BE49-F238E27FC236}">
                <a16:creationId xmlns:a16="http://schemas.microsoft.com/office/drawing/2014/main" xmlns="" id="{D254953C-DE8E-E843-A4EF-5D1E5B891FA8}"/>
              </a:ext>
            </a:extLst>
          </p:cNvPr>
          <p:cNvSpPr txBox="1">
            <a:spLocks/>
          </p:cNvSpPr>
          <p:nvPr/>
        </p:nvSpPr>
        <p:spPr>
          <a:xfrm>
            <a:off x="826008" y="535484"/>
            <a:ext cx="10515600" cy="12933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DDE885B4-C3DD-2B4F-BDDA-1022359060EE}"/>
                  </a:ext>
                </a:extLst>
              </p:cNvPr>
              <p:cNvSpPr txBox="1">
                <a:spLocks/>
              </p:cNvSpPr>
              <p:nvPr/>
            </p:nvSpPr>
            <p:spPr>
              <a:xfrm>
                <a:off x="850392" y="1620982"/>
                <a:ext cx="8030372" cy="47238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dirty="0"/>
                  <a:t>I</a:t>
                </a:r>
                <a:r>
                  <a:rPr lang="en-US" altLang="zh-CN" b="1" dirty="0"/>
                  <a:t>.</a:t>
                </a:r>
                <a:r>
                  <a:rPr lang="zh-CN" altLang="en-US" b="1" dirty="0"/>
                  <a:t> </a:t>
                </a:r>
                <a:r>
                  <a:rPr lang="en-US" altLang="zh-CN" b="1" dirty="0"/>
                  <a:t>The</a:t>
                </a:r>
                <a:r>
                  <a:rPr lang="zh-CN" altLang="en-US" b="1" dirty="0"/>
                  <a:t> </a:t>
                </a:r>
                <a:r>
                  <a:rPr lang="en-US" altLang="zh-CN" b="1" dirty="0"/>
                  <a:t>Meaning</a:t>
                </a:r>
                <a:r>
                  <a:rPr lang="zh-CN" altLang="en-US" b="1" dirty="0"/>
                  <a:t> </a:t>
                </a:r>
                <a:r>
                  <a:rPr lang="en-US" altLang="zh-CN" b="1" dirty="0"/>
                  <a:t>of</a:t>
                </a:r>
                <a:r>
                  <a:rPr lang="zh-CN" altLang="en-US" b="1" dirty="0"/>
                  <a:t> </a:t>
                </a:r>
                <a:r>
                  <a:rPr lang="en-US" altLang="zh-CN" b="1" dirty="0"/>
                  <a:t>FRAND</a:t>
                </a:r>
                <a:r>
                  <a:rPr lang="zh-CN" altLang="en-US" b="1" dirty="0"/>
                  <a:t> </a:t>
                </a:r>
                <a:r>
                  <a:rPr lang="en-US" altLang="zh-CN" b="1" dirty="0"/>
                  <a:t>in</a:t>
                </a:r>
                <a:r>
                  <a:rPr lang="zh-CN" altLang="en-US" b="1" dirty="0"/>
                  <a:t> </a:t>
                </a:r>
                <a:r>
                  <a:rPr lang="en-US" altLang="zh-CN" b="1" dirty="0"/>
                  <a:t>China</a:t>
                </a:r>
                <a:r>
                  <a:rPr lang="zh-CN" altLang="en-US" b="1" dirty="0"/>
                  <a:t> </a:t>
                </a:r>
                <a:endParaRPr lang="en-US" b="1" dirty="0"/>
              </a:p>
              <a:p>
                <a:r>
                  <a:rPr lang="en-US" altLang="zh-CN" dirty="0"/>
                  <a:t>Courts</a:t>
                </a:r>
                <a:r>
                  <a:rPr lang="zh-CN" altLang="en-US" dirty="0"/>
                  <a:t> </a:t>
                </a:r>
                <a:r>
                  <a:rPr lang="en-US" altLang="zh-CN" dirty="0"/>
                  <a:t>differed</a:t>
                </a:r>
                <a:r>
                  <a:rPr lang="zh-CN" altLang="en-US" dirty="0"/>
                  <a:t> </a:t>
                </a:r>
                <a:r>
                  <a:rPr lang="en-US" altLang="zh-CN" dirty="0"/>
                  <a:t>on</a:t>
                </a:r>
                <a:r>
                  <a:rPr lang="zh-CN" altLang="en-US" dirty="0"/>
                  <a:t> </a:t>
                </a:r>
                <a:r>
                  <a:rPr lang="en-US" altLang="zh-CN" dirty="0"/>
                  <a:t>the</a:t>
                </a:r>
                <a:r>
                  <a:rPr lang="zh-CN" altLang="en-US" dirty="0"/>
                  <a:t> </a:t>
                </a:r>
                <a:r>
                  <a:rPr lang="en-US" altLang="zh-CN" dirty="0"/>
                  <a:t>precise</a:t>
                </a:r>
                <a:r>
                  <a:rPr lang="zh-CN" altLang="en-US" dirty="0"/>
                  <a:t> </a:t>
                </a:r>
                <a:r>
                  <a:rPr lang="en-US" altLang="zh-CN" dirty="0"/>
                  <a:t>meaning</a:t>
                </a:r>
                <a:r>
                  <a:rPr lang="zh-CN" altLang="en-US" dirty="0"/>
                  <a:t> </a:t>
                </a:r>
                <a:r>
                  <a:rPr lang="en-US" altLang="zh-CN" dirty="0"/>
                  <a:t>of</a:t>
                </a:r>
                <a:r>
                  <a:rPr lang="zh-CN" altLang="en-US" dirty="0"/>
                  <a:t> </a:t>
                </a:r>
                <a:r>
                  <a:rPr lang="en-US" altLang="zh-CN" dirty="0"/>
                  <a:t>FRAND;</a:t>
                </a:r>
                <a:r>
                  <a:rPr lang="zh-CN" altLang="en-US" dirty="0"/>
                  <a:t> </a:t>
                </a:r>
                <a:endParaRPr lang="en-US" altLang="zh-CN" dirty="0"/>
              </a:p>
              <a:p>
                <a:r>
                  <a:rPr lang="en-US" altLang="zh-CN" dirty="0"/>
                  <a:t>Consensus:</a:t>
                </a:r>
                <a:r>
                  <a:rPr lang="zh-CN" altLang="en-US" dirty="0"/>
                  <a:t> </a:t>
                </a:r>
                <a:endParaRPr lang="en-US" altLang="zh-CN" dirty="0"/>
              </a:p>
              <a:p>
                <a:pPr marL="0" indent="0">
                  <a:buNone/>
                </a:pPr>
                <a:r>
                  <a:rPr lang="en-US" altLang="zh-CN" dirty="0"/>
                  <a:t>	FRAND</a:t>
                </a:r>
                <a:r>
                  <a:rPr lang="zh-CN" altLang="en-US" dirty="0"/>
                  <a:t> </a:t>
                </a:r>
                <a:r>
                  <a:rPr lang="en-US" altLang="zh-CN" dirty="0"/>
                  <a:t>commitment</a:t>
                </a:r>
                <a:r>
                  <a:rPr lang="zh-CN" altLang="en-US" dirty="0"/>
                  <a:t> </a:t>
                </a:r>
                <a14:m>
                  <m:oMath xmlns:m="http://schemas.openxmlformats.org/officeDocument/2006/math" xmlns="">
                    <m:r>
                      <a:rPr lang="en-US"/>
                      <m:t>≠</m:t>
                    </m:r>
                  </m:oMath>
                </a14:m>
                <a:r>
                  <a:rPr lang="en-US" dirty="0">
                    <a:effectLst/>
                  </a:rPr>
                  <a:t> </a:t>
                </a:r>
                <a:r>
                  <a:rPr lang="en-US" altLang="zh-CN" dirty="0">
                    <a:effectLst/>
                  </a:rPr>
                  <a:t>Licensing</a:t>
                </a:r>
                <a:r>
                  <a:rPr lang="zh-CN" altLang="en-US" dirty="0">
                    <a:effectLst/>
                  </a:rPr>
                  <a:t> </a:t>
                </a:r>
                <a:r>
                  <a:rPr lang="en-US" altLang="zh-CN" dirty="0">
                    <a:effectLst/>
                  </a:rPr>
                  <a:t>agreement</a:t>
                </a:r>
              </a:p>
              <a:p>
                <a:r>
                  <a:rPr lang="en-US" altLang="zh-CN" dirty="0"/>
                  <a:t>Discussions</a:t>
                </a:r>
                <a:r>
                  <a:rPr lang="zh-CN" altLang="en-US" dirty="0"/>
                  <a:t> </a:t>
                </a:r>
                <a:r>
                  <a:rPr lang="en-US" altLang="zh-CN" dirty="0"/>
                  <a:t>among</a:t>
                </a:r>
                <a:r>
                  <a:rPr lang="zh-CN" altLang="en-US" dirty="0"/>
                  <a:t> </a:t>
                </a:r>
                <a:r>
                  <a:rPr lang="en-US" altLang="zh-CN" dirty="0"/>
                  <a:t>legal</a:t>
                </a:r>
                <a:r>
                  <a:rPr lang="zh-CN" altLang="en-US" dirty="0"/>
                  <a:t> </a:t>
                </a:r>
                <a:r>
                  <a:rPr lang="en-US" altLang="zh-CN" dirty="0"/>
                  <a:t>practitioners</a:t>
                </a:r>
                <a:r>
                  <a:rPr lang="zh-CN" altLang="en-US" dirty="0"/>
                  <a:t> </a:t>
                </a:r>
                <a:r>
                  <a:rPr lang="en-US" altLang="zh-CN" dirty="0"/>
                  <a:t>and</a:t>
                </a:r>
                <a:r>
                  <a:rPr lang="zh-CN" altLang="en-US" dirty="0"/>
                  <a:t> </a:t>
                </a:r>
                <a:r>
                  <a:rPr lang="en-US" altLang="zh-CN" dirty="0"/>
                  <a:t>academics</a:t>
                </a:r>
                <a:r>
                  <a:rPr lang="zh-CN" altLang="en-US" dirty="0"/>
                  <a:t> </a:t>
                </a:r>
                <a:r>
                  <a:rPr lang="en-US" altLang="zh-CN" dirty="0"/>
                  <a:t>in</a:t>
                </a:r>
                <a:r>
                  <a:rPr lang="zh-CN" altLang="en-US" dirty="0"/>
                  <a:t> </a:t>
                </a:r>
                <a:r>
                  <a:rPr lang="en-US" altLang="zh-CN" dirty="0"/>
                  <a:t>reaching</a:t>
                </a:r>
                <a:r>
                  <a:rPr lang="zh-CN" altLang="en-US" dirty="0"/>
                  <a:t> </a:t>
                </a:r>
                <a:r>
                  <a:rPr lang="en-US" altLang="zh-CN" dirty="0"/>
                  <a:t>a</a:t>
                </a:r>
                <a:r>
                  <a:rPr lang="zh-CN" altLang="en-US" dirty="0"/>
                  <a:t> </a:t>
                </a:r>
                <a:r>
                  <a:rPr lang="en-US" altLang="zh-CN" dirty="0"/>
                  <a:t>commonly</a:t>
                </a:r>
                <a:r>
                  <a:rPr lang="zh-CN" altLang="en-US" dirty="0"/>
                  <a:t> </a:t>
                </a:r>
                <a:r>
                  <a:rPr lang="en-US" altLang="zh-CN" dirty="0"/>
                  <a:t>accepted</a:t>
                </a:r>
                <a:r>
                  <a:rPr lang="zh-CN" altLang="en-US" dirty="0"/>
                  <a:t> </a:t>
                </a:r>
                <a:r>
                  <a:rPr lang="en-US" altLang="zh-CN" dirty="0"/>
                  <a:t>interpretation</a:t>
                </a:r>
                <a:r>
                  <a:rPr lang="zh-CN" altLang="en-US" dirty="0"/>
                  <a:t> </a:t>
                </a:r>
                <a:endParaRPr lang="en-US" altLang="zh-CN" dirty="0">
                  <a:effectLst/>
                </a:endParaRPr>
              </a:p>
              <a:p>
                <a:pPr marL="0" indent="0">
                  <a:buNone/>
                </a:pPr>
                <a:r>
                  <a:rPr lang="en-US" altLang="zh-CN" dirty="0"/>
                  <a:t>	</a:t>
                </a:r>
                <a:endParaRPr lang="en-US" dirty="0"/>
              </a:p>
            </p:txBody>
          </p:sp>
        </mc:Choice>
        <mc:Fallback xmlns="">
          <p:sp>
            <p:nvSpPr>
              <p:cNvPr id="3" name="Content Placeholder 2">
                <a:extLst>
                  <a:ext uri="{FF2B5EF4-FFF2-40B4-BE49-F238E27FC236}">
                    <a16:creationId xmlns:a16="http://schemas.microsoft.com/office/drawing/2014/main" id="{DDE885B4-C3DD-2B4F-BDDA-1022359060EE}"/>
                  </a:ext>
                </a:extLst>
              </p:cNvPr>
              <p:cNvSpPr txBox="1">
                <a:spLocks noRot="1" noChangeAspect="1" noMove="1" noResize="1" noEditPoints="1" noAdjustHandles="1" noChangeArrowheads="1" noChangeShapeType="1" noTextEdit="1"/>
              </p:cNvSpPr>
              <p:nvPr/>
            </p:nvSpPr>
            <p:spPr>
              <a:xfrm>
                <a:off x="850392" y="1620982"/>
                <a:ext cx="8030372" cy="4723839"/>
              </a:xfrm>
              <a:prstGeom prst="rect">
                <a:avLst/>
              </a:prstGeom>
              <a:blipFill>
                <a:blip r:embed="rId4"/>
                <a:stretch>
                  <a:fillRect l="-1422" t="-2145" r="-1422"/>
                </a:stretch>
              </a:blipFill>
            </p:spPr>
            <p:txBody>
              <a:bodyPr/>
              <a:lstStyle/>
              <a:p>
                <a:r>
                  <a:rPr lang="en-US">
                    <a:noFill/>
                  </a:rPr>
                  <a:t> </a:t>
                </a:r>
              </a:p>
            </p:txBody>
          </p:sp>
        </mc:Fallback>
      </mc:AlternateContent>
    </p:spTree>
    <p:extLst>
      <p:ext uri="{BB962C8B-B14F-4D97-AF65-F5344CB8AC3E}">
        <p14:creationId xmlns:p14="http://schemas.microsoft.com/office/powerpoint/2010/main" val="18963345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hape&#10;&#10;Description automatically generated">
            <a:extLst>
              <a:ext uri="{FF2B5EF4-FFF2-40B4-BE49-F238E27FC236}">
                <a16:creationId xmlns:a16="http://schemas.microsoft.com/office/drawing/2014/main" xmlns="" id="{022931E4-9E69-724A-B8C3-61793A214195}"/>
              </a:ext>
            </a:extLst>
          </p:cNvPr>
          <p:cNvPicPr>
            <a:picLocks noChangeAspect="1"/>
          </p:cNvPicPr>
          <p:nvPr/>
        </p:nvPicPr>
        <p:blipFill>
          <a:blip r:embed="rId3"/>
          <a:stretch>
            <a:fillRect/>
          </a:stretch>
        </p:blipFill>
        <p:spPr>
          <a:xfrm>
            <a:off x="-699653" y="83788"/>
            <a:ext cx="12192000" cy="6858000"/>
          </a:xfrm>
          <a:prstGeom prst="rect">
            <a:avLst/>
          </a:prstGeom>
        </p:spPr>
      </p:pic>
      <p:sp>
        <p:nvSpPr>
          <p:cNvPr id="2" name="Title 1">
            <a:extLst>
              <a:ext uri="{FF2B5EF4-FFF2-40B4-BE49-F238E27FC236}">
                <a16:creationId xmlns:a16="http://schemas.microsoft.com/office/drawing/2014/main" xmlns="" id="{D254953C-DE8E-E843-A4EF-5D1E5B891FA8}"/>
              </a:ext>
            </a:extLst>
          </p:cNvPr>
          <p:cNvSpPr txBox="1">
            <a:spLocks/>
          </p:cNvSpPr>
          <p:nvPr/>
        </p:nvSpPr>
        <p:spPr>
          <a:xfrm>
            <a:off x="826008" y="535484"/>
            <a:ext cx="10515600" cy="12933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3" name="Content Placeholder 2">
            <a:extLst>
              <a:ext uri="{FF2B5EF4-FFF2-40B4-BE49-F238E27FC236}">
                <a16:creationId xmlns:a16="http://schemas.microsoft.com/office/drawing/2014/main" xmlns="" id="{DDE885B4-C3DD-2B4F-BDDA-1022359060EE}"/>
              </a:ext>
            </a:extLst>
          </p:cNvPr>
          <p:cNvSpPr txBox="1">
            <a:spLocks/>
          </p:cNvSpPr>
          <p:nvPr/>
        </p:nvSpPr>
        <p:spPr>
          <a:xfrm>
            <a:off x="603649" y="750125"/>
            <a:ext cx="8030372" cy="47238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b="1" dirty="0"/>
              <a:t>II.</a:t>
            </a:r>
            <a:r>
              <a:rPr lang="zh-CN" altLang="en-US" b="1" dirty="0"/>
              <a:t>  </a:t>
            </a:r>
            <a:r>
              <a:rPr lang="en-US" altLang="zh-CN" b="1" dirty="0"/>
              <a:t>Granting</a:t>
            </a:r>
            <a:r>
              <a:rPr lang="zh-CN" altLang="en-US" b="1" dirty="0"/>
              <a:t> </a:t>
            </a:r>
            <a:r>
              <a:rPr lang="en-US" altLang="zh-CN" b="1" dirty="0"/>
              <a:t>Injunction</a:t>
            </a:r>
            <a:r>
              <a:rPr lang="zh-CN" altLang="en-US" b="1" dirty="0"/>
              <a:t> </a:t>
            </a:r>
            <a:r>
              <a:rPr lang="en-US" altLang="zh-CN" b="1" dirty="0"/>
              <a:t>in</a:t>
            </a:r>
            <a:r>
              <a:rPr lang="zh-CN" altLang="en-US" b="1" dirty="0"/>
              <a:t> </a:t>
            </a:r>
            <a:r>
              <a:rPr lang="en-US" altLang="zh-CN" b="1" dirty="0"/>
              <a:t>SEP</a:t>
            </a:r>
            <a:r>
              <a:rPr lang="zh-CN" altLang="en-US" b="1" dirty="0"/>
              <a:t> </a:t>
            </a:r>
            <a:r>
              <a:rPr lang="en-US" altLang="zh-CN" b="1" dirty="0"/>
              <a:t>Infringement</a:t>
            </a:r>
            <a:r>
              <a:rPr lang="zh-CN" altLang="en-US" b="1" dirty="0"/>
              <a:t> </a:t>
            </a:r>
            <a:r>
              <a:rPr lang="en-US" altLang="zh-CN" b="1" dirty="0"/>
              <a:t>Litigation</a:t>
            </a:r>
            <a:endParaRPr lang="en-US" b="1" dirty="0"/>
          </a:p>
          <a:p>
            <a:r>
              <a:rPr lang="en-US" altLang="zh-CN" dirty="0"/>
              <a:t>Background:</a:t>
            </a:r>
            <a:r>
              <a:rPr lang="zh-CN" altLang="en-US" dirty="0"/>
              <a:t> </a:t>
            </a:r>
            <a:r>
              <a:rPr lang="en-US" altLang="zh-CN" dirty="0"/>
              <a:t>general</a:t>
            </a:r>
            <a:r>
              <a:rPr lang="zh-CN" altLang="en-US" dirty="0"/>
              <a:t> </a:t>
            </a:r>
            <a:r>
              <a:rPr lang="en-US" altLang="zh-CN" dirty="0"/>
              <a:t>granting</a:t>
            </a:r>
            <a:r>
              <a:rPr lang="zh-CN" altLang="en-US" dirty="0"/>
              <a:t> </a:t>
            </a:r>
            <a:r>
              <a:rPr lang="en-US" altLang="zh-CN" dirty="0"/>
              <a:t>rate</a:t>
            </a:r>
            <a:r>
              <a:rPr lang="zh-CN" altLang="en-US" dirty="0"/>
              <a:t> </a:t>
            </a:r>
            <a:r>
              <a:rPr lang="en-US" altLang="zh-CN" dirty="0"/>
              <a:t>&gt;</a:t>
            </a:r>
            <a:r>
              <a:rPr lang="zh-CN" altLang="en-US" dirty="0"/>
              <a:t> </a:t>
            </a:r>
            <a:r>
              <a:rPr lang="en-US" altLang="zh-CN" dirty="0"/>
              <a:t>90%;</a:t>
            </a:r>
            <a:r>
              <a:rPr lang="zh-CN" altLang="en-US" dirty="0"/>
              <a:t> </a:t>
            </a:r>
            <a:endParaRPr lang="en-US" altLang="zh-CN" dirty="0"/>
          </a:p>
          <a:p>
            <a:r>
              <a:rPr lang="en-US" altLang="zh-CN" dirty="0"/>
              <a:t>SEP</a:t>
            </a:r>
            <a:r>
              <a:rPr lang="zh-CN" altLang="en-US" dirty="0"/>
              <a:t> </a:t>
            </a:r>
            <a:r>
              <a:rPr lang="en-US" altLang="zh-CN" dirty="0"/>
              <a:t>Infringement</a:t>
            </a:r>
            <a:r>
              <a:rPr lang="zh-CN" altLang="en-US" dirty="0"/>
              <a:t> </a:t>
            </a:r>
            <a:r>
              <a:rPr lang="en-US" altLang="zh-CN" dirty="0"/>
              <a:t>Litigation:</a:t>
            </a:r>
          </a:p>
          <a:p>
            <a:pPr marL="0" indent="0">
              <a:buNone/>
            </a:pPr>
            <a:r>
              <a:rPr lang="en-US" altLang="zh-CN" dirty="0"/>
              <a:t>	-</a:t>
            </a:r>
            <a:r>
              <a:rPr lang="zh-CN" altLang="en-US" dirty="0"/>
              <a:t> </a:t>
            </a:r>
            <a:r>
              <a:rPr lang="en-US" altLang="zh-CN" dirty="0"/>
              <a:t>Injunction</a:t>
            </a:r>
            <a:r>
              <a:rPr lang="zh-CN" altLang="en-US" dirty="0"/>
              <a:t> </a:t>
            </a:r>
            <a:r>
              <a:rPr lang="en-US" altLang="zh-CN" dirty="0"/>
              <a:t>CAN</a:t>
            </a:r>
            <a:r>
              <a:rPr lang="zh-CN" altLang="en-US" dirty="0"/>
              <a:t> </a:t>
            </a:r>
            <a:r>
              <a:rPr lang="en-US" altLang="zh-CN" dirty="0"/>
              <a:t>be</a:t>
            </a:r>
            <a:r>
              <a:rPr lang="zh-CN" altLang="en-US" dirty="0"/>
              <a:t> </a:t>
            </a:r>
            <a:r>
              <a:rPr lang="en-US" altLang="zh-CN" dirty="0"/>
              <a:t>granted;</a:t>
            </a:r>
          </a:p>
          <a:p>
            <a:pPr marL="0" indent="0">
              <a:buNone/>
            </a:pPr>
            <a:r>
              <a:rPr lang="en-US" altLang="zh-CN" dirty="0"/>
              <a:t>	-</a:t>
            </a:r>
            <a:r>
              <a:rPr lang="zh-CN" altLang="en-US" dirty="0"/>
              <a:t> </a:t>
            </a:r>
            <a:r>
              <a:rPr lang="en-US" altLang="zh-CN" b="1" dirty="0"/>
              <a:t>“Fault</a:t>
            </a:r>
            <a:r>
              <a:rPr lang="zh-CN" altLang="en-US" b="1" dirty="0"/>
              <a:t> </a:t>
            </a:r>
            <a:r>
              <a:rPr lang="en-US" altLang="zh-CN" b="1" dirty="0"/>
              <a:t>assessment”</a:t>
            </a:r>
            <a:r>
              <a:rPr lang="zh-CN" altLang="en-US" b="1" dirty="0"/>
              <a:t> </a:t>
            </a:r>
            <a:r>
              <a:rPr lang="en-US" altLang="zh-CN" b="1" dirty="0"/>
              <a:t>approach</a:t>
            </a:r>
            <a:r>
              <a:rPr lang="zh-CN" altLang="en-US" b="1" dirty="0"/>
              <a:t> </a:t>
            </a:r>
            <a:r>
              <a:rPr lang="en-US" altLang="zh-CN" dirty="0"/>
              <a:t>based</a:t>
            </a:r>
            <a:r>
              <a:rPr lang="zh-CN" altLang="en-US" dirty="0"/>
              <a:t> </a:t>
            </a:r>
            <a:r>
              <a:rPr lang="en-US" altLang="zh-CN" dirty="0"/>
              <a:t>on</a:t>
            </a:r>
            <a:r>
              <a:rPr lang="zh-CN" altLang="en-US" dirty="0"/>
              <a:t> </a:t>
            </a:r>
            <a:r>
              <a:rPr lang="en-US" altLang="zh-CN" dirty="0"/>
              <a:t>Section</a:t>
            </a:r>
            <a:r>
              <a:rPr lang="zh-CN" altLang="en-US" dirty="0"/>
              <a:t> </a:t>
            </a:r>
            <a:r>
              <a:rPr lang="en-US" altLang="zh-CN" dirty="0"/>
              <a:t>24,</a:t>
            </a:r>
            <a:r>
              <a:rPr lang="zh-CN" altLang="en-US" dirty="0"/>
              <a:t> </a:t>
            </a:r>
            <a:r>
              <a:rPr lang="en-US" altLang="zh-CN" dirty="0"/>
              <a:t>Supreme</a:t>
            </a:r>
            <a:r>
              <a:rPr lang="zh-CN" altLang="en-US" dirty="0"/>
              <a:t> </a:t>
            </a:r>
            <a:r>
              <a:rPr lang="en-US" altLang="zh-CN" dirty="0"/>
              <a:t>People’s</a:t>
            </a:r>
            <a:r>
              <a:rPr lang="zh-CN" altLang="en-US" dirty="0"/>
              <a:t> </a:t>
            </a:r>
            <a:r>
              <a:rPr lang="en-US" altLang="zh-CN" dirty="0"/>
              <a:t>Court</a:t>
            </a:r>
            <a:r>
              <a:rPr lang="zh-CN" altLang="en-US" dirty="0"/>
              <a:t> </a:t>
            </a:r>
            <a:r>
              <a:rPr lang="en-US" altLang="zh-CN" dirty="0"/>
              <a:t>(“SPC”)</a:t>
            </a:r>
            <a:r>
              <a:rPr lang="zh-CN" altLang="en-US" dirty="0"/>
              <a:t> </a:t>
            </a:r>
            <a:r>
              <a:rPr lang="en-US" altLang="zh-CN" dirty="0"/>
              <a:t>Judicial</a:t>
            </a:r>
            <a:r>
              <a:rPr lang="zh-CN" altLang="en-US" dirty="0"/>
              <a:t> </a:t>
            </a:r>
            <a:r>
              <a:rPr lang="en-US" altLang="zh-CN" dirty="0"/>
              <a:t>Interpretation</a:t>
            </a:r>
            <a:r>
              <a:rPr lang="zh-CN" altLang="en-US" dirty="0"/>
              <a:t> </a:t>
            </a:r>
            <a:r>
              <a:rPr lang="en-US" altLang="zh-CN" dirty="0"/>
              <a:t>on</a:t>
            </a:r>
            <a:r>
              <a:rPr lang="zh-CN" altLang="en-US" dirty="0"/>
              <a:t> </a:t>
            </a:r>
            <a:r>
              <a:rPr lang="en-US" altLang="zh-CN" dirty="0"/>
              <a:t>Patent</a:t>
            </a:r>
            <a:r>
              <a:rPr lang="zh-CN" altLang="en-US" dirty="0"/>
              <a:t> </a:t>
            </a:r>
            <a:r>
              <a:rPr lang="en-US" altLang="zh-CN" dirty="0"/>
              <a:t>Infringement</a:t>
            </a:r>
            <a:r>
              <a:rPr lang="zh-CN" altLang="en-US" dirty="0"/>
              <a:t> </a:t>
            </a:r>
            <a:r>
              <a:rPr lang="en-US" altLang="zh-CN" dirty="0"/>
              <a:t>Disputes</a:t>
            </a:r>
            <a:r>
              <a:rPr lang="zh-CN" altLang="en-US" dirty="0"/>
              <a:t> </a:t>
            </a:r>
            <a:r>
              <a:rPr lang="en-US" altLang="zh-CN" dirty="0"/>
              <a:t>II</a:t>
            </a:r>
            <a:r>
              <a:rPr lang="zh-CN" altLang="en-US" dirty="0"/>
              <a:t> </a:t>
            </a:r>
            <a:r>
              <a:rPr lang="en-US" altLang="zh-CN" dirty="0"/>
              <a:t>(2016)</a:t>
            </a:r>
          </a:p>
          <a:p>
            <a:pPr marL="0" indent="0">
              <a:buNone/>
            </a:pPr>
            <a:r>
              <a:rPr lang="en-US" altLang="zh-CN" dirty="0"/>
              <a:t>	-</a:t>
            </a:r>
            <a:r>
              <a:rPr lang="zh-CN" altLang="en-US" dirty="0"/>
              <a:t> </a:t>
            </a:r>
            <a:r>
              <a:rPr lang="en-US" altLang="zh-CN" dirty="0"/>
              <a:t>procedure</a:t>
            </a:r>
            <a:r>
              <a:rPr lang="zh-CN" altLang="en-US" dirty="0"/>
              <a:t> </a:t>
            </a:r>
            <a:r>
              <a:rPr lang="en-US" altLang="zh-CN" dirty="0"/>
              <a:t>and</a:t>
            </a:r>
            <a:r>
              <a:rPr lang="zh-CN" altLang="en-US" dirty="0"/>
              <a:t> </a:t>
            </a:r>
            <a:r>
              <a:rPr lang="en-US" altLang="zh-CN" dirty="0"/>
              <a:t>substantive</a:t>
            </a:r>
            <a:r>
              <a:rPr lang="zh-CN" altLang="en-US" dirty="0"/>
              <a:t> </a:t>
            </a:r>
            <a:r>
              <a:rPr lang="en-US" altLang="zh-CN" dirty="0"/>
              <a:t>assessment</a:t>
            </a:r>
          </a:p>
          <a:p>
            <a:pPr marL="0" indent="0">
              <a:buNone/>
            </a:pPr>
            <a:r>
              <a:rPr lang="en-US" altLang="zh-CN" dirty="0"/>
              <a:t>	-</a:t>
            </a:r>
            <a:r>
              <a:rPr lang="zh-CN" altLang="en-US" dirty="0"/>
              <a:t> </a:t>
            </a:r>
            <a:r>
              <a:rPr lang="en-US" altLang="zh-CN" dirty="0"/>
              <a:t>substantive:</a:t>
            </a:r>
            <a:r>
              <a:rPr lang="zh-CN" altLang="en-US" dirty="0"/>
              <a:t> </a:t>
            </a:r>
            <a:r>
              <a:rPr lang="en-US" altLang="zh-CN" dirty="0"/>
              <a:t>FRAND</a:t>
            </a:r>
            <a:r>
              <a:rPr lang="zh-CN" altLang="en-US" dirty="0"/>
              <a:t> </a:t>
            </a:r>
            <a:r>
              <a:rPr lang="en-US" altLang="zh-CN" dirty="0"/>
              <a:t>benchmark</a:t>
            </a:r>
            <a:r>
              <a:rPr lang="zh-CN" altLang="en-US" dirty="0"/>
              <a:t>  </a:t>
            </a:r>
            <a:r>
              <a:rPr lang="en-US" altLang="zh-CN" dirty="0"/>
              <a:t>	</a:t>
            </a:r>
            <a:endParaRPr lang="en-US" dirty="0"/>
          </a:p>
        </p:txBody>
      </p:sp>
    </p:spTree>
    <p:extLst>
      <p:ext uri="{BB962C8B-B14F-4D97-AF65-F5344CB8AC3E}">
        <p14:creationId xmlns:p14="http://schemas.microsoft.com/office/powerpoint/2010/main" val="32124526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A95EE7-E5EF-AE48-9648-A5A01C961E68}"/>
              </a:ext>
            </a:extLst>
          </p:cNvPr>
          <p:cNvSpPr>
            <a:spLocks noGrp="1"/>
          </p:cNvSpPr>
          <p:nvPr>
            <p:ph type="title"/>
          </p:nvPr>
        </p:nvSpPr>
        <p:spPr/>
        <p:txBody>
          <a:bodyPr>
            <a:normAutofit/>
          </a:bodyPr>
          <a:lstStyle/>
          <a:p>
            <a:r>
              <a:rPr lang="en-US" altLang="zh-CN" sz="2800" b="1" dirty="0"/>
              <a:t>III.</a:t>
            </a:r>
            <a:r>
              <a:rPr lang="zh-CN" altLang="en-US" sz="2800" b="1" dirty="0"/>
              <a:t>  </a:t>
            </a:r>
            <a:r>
              <a:rPr lang="en-US" altLang="zh-CN" sz="2800" b="1" dirty="0"/>
              <a:t>Judicial</a:t>
            </a:r>
            <a:r>
              <a:rPr lang="zh-CN" altLang="en-US" sz="2800" b="1" dirty="0"/>
              <a:t> </a:t>
            </a:r>
            <a:r>
              <a:rPr lang="en-US" altLang="zh-CN" sz="2800" b="1" dirty="0"/>
              <a:t>Determination</a:t>
            </a:r>
            <a:r>
              <a:rPr lang="zh-CN" altLang="en-US" sz="2800" b="1" dirty="0"/>
              <a:t> </a:t>
            </a:r>
            <a:r>
              <a:rPr lang="en-US" altLang="zh-CN" sz="2800" b="1" dirty="0"/>
              <a:t>of</a:t>
            </a:r>
            <a:r>
              <a:rPr lang="zh-CN" altLang="en-US" sz="2800" b="1" dirty="0"/>
              <a:t> </a:t>
            </a:r>
            <a:r>
              <a:rPr lang="en-US" altLang="zh-CN" sz="2800" b="1" dirty="0"/>
              <a:t>FRAND</a:t>
            </a:r>
            <a:r>
              <a:rPr lang="zh-CN" altLang="en-US" sz="2800" b="1" dirty="0"/>
              <a:t> </a:t>
            </a:r>
            <a:r>
              <a:rPr lang="en-US" altLang="zh-CN" sz="2800" b="1" dirty="0"/>
              <a:t>Royalty</a:t>
            </a:r>
            <a:r>
              <a:rPr lang="zh-CN" altLang="en-US" sz="2800" b="1" dirty="0"/>
              <a:t> </a:t>
            </a:r>
            <a:endParaRPr lang="en-US" sz="2800" b="1" dirty="0"/>
          </a:p>
        </p:txBody>
      </p:sp>
      <p:sp>
        <p:nvSpPr>
          <p:cNvPr id="3" name="Content Placeholder 2">
            <a:extLst>
              <a:ext uri="{FF2B5EF4-FFF2-40B4-BE49-F238E27FC236}">
                <a16:creationId xmlns:a16="http://schemas.microsoft.com/office/drawing/2014/main" xmlns="" id="{F6AEDC97-4297-A545-B866-F5D46400471D}"/>
              </a:ext>
            </a:extLst>
          </p:cNvPr>
          <p:cNvSpPr>
            <a:spLocks noGrp="1"/>
          </p:cNvSpPr>
          <p:nvPr>
            <p:ph idx="1"/>
          </p:nvPr>
        </p:nvSpPr>
        <p:spPr/>
        <p:txBody>
          <a:bodyPr/>
          <a:lstStyle/>
          <a:p>
            <a:pPr marL="0" indent="0">
              <a:buNone/>
            </a:pPr>
            <a:r>
              <a:rPr lang="en-US" altLang="zh-CN" dirty="0"/>
              <a:t>1.</a:t>
            </a:r>
            <a:r>
              <a:rPr lang="zh-CN" altLang="en-US" dirty="0"/>
              <a:t> </a:t>
            </a:r>
            <a:r>
              <a:rPr lang="en-US" altLang="zh-CN" dirty="0"/>
              <a:t>Patent</a:t>
            </a:r>
            <a:r>
              <a:rPr lang="zh-CN" altLang="en-US" dirty="0"/>
              <a:t> </a:t>
            </a:r>
            <a:r>
              <a:rPr lang="en-US" altLang="zh-CN" dirty="0"/>
              <a:t>Infringement</a:t>
            </a:r>
            <a:r>
              <a:rPr lang="zh-CN" altLang="en-US" dirty="0"/>
              <a:t> </a:t>
            </a:r>
            <a:r>
              <a:rPr lang="en-US" altLang="zh-CN" dirty="0"/>
              <a:t>Claim</a:t>
            </a:r>
            <a:r>
              <a:rPr lang="zh-CN" altLang="en-US" dirty="0"/>
              <a:t> </a:t>
            </a:r>
            <a:r>
              <a:rPr lang="en-US" altLang="zh-CN" dirty="0"/>
              <a:t>–</a:t>
            </a:r>
            <a:r>
              <a:rPr lang="zh-CN" altLang="en-US" dirty="0"/>
              <a:t> </a:t>
            </a:r>
            <a:r>
              <a:rPr lang="en-US" altLang="zh-CN" dirty="0"/>
              <a:t>Injunction</a:t>
            </a:r>
            <a:r>
              <a:rPr lang="zh-CN" altLang="en-US" dirty="0"/>
              <a:t> </a:t>
            </a:r>
            <a:r>
              <a:rPr lang="en-US" altLang="zh-CN" dirty="0"/>
              <a:t>Consideration</a:t>
            </a:r>
            <a:r>
              <a:rPr lang="zh-CN" altLang="en-US" dirty="0"/>
              <a:t> </a:t>
            </a:r>
            <a:endParaRPr lang="en-US" altLang="zh-CN" dirty="0"/>
          </a:p>
          <a:p>
            <a:pPr marL="0" indent="0">
              <a:buNone/>
            </a:pPr>
            <a:r>
              <a:rPr lang="en-US" altLang="zh-CN" dirty="0"/>
              <a:t>2.</a:t>
            </a:r>
            <a:r>
              <a:rPr lang="zh-CN" altLang="en-US" dirty="0"/>
              <a:t> </a:t>
            </a:r>
            <a:r>
              <a:rPr lang="en-US" altLang="zh-CN" dirty="0"/>
              <a:t>Anti-monopoly</a:t>
            </a:r>
            <a:r>
              <a:rPr lang="zh-CN" altLang="en-US" dirty="0"/>
              <a:t> </a:t>
            </a:r>
            <a:r>
              <a:rPr lang="en-US" altLang="zh-CN" dirty="0"/>
              <a:t>Law</a:t>
            </a:r>
            <a:r>
              <a:rPr lang="zh-CN" altLang="en-US" dirty="0"/>
              <a:t> </a:t>
            </a:r>
            <a:r>
              <a:rPr lang="en-US" altLang="zh-CN" dirty="0"/>
              <a:t>Basis</a:t>
            </a:r>
            <a:r>
              <a:rPr lang="zh-CN" altLang="en-US" dirty="0"/>
              <a:t> </a:t>
            </a:r>
            <a:r>
              <a:rPr lang="en-US" altLang="zh-CN" dirty="0"/>
              <a:t>–</a:t>
            </a:r>
            <a:r>
              <a:rPr lang="zh-CN" altLang="en-US" dirty="0"/>
              <a:t> </a:t>
            </a:r>
            <a:r>
              <a:rPr lang="en-US" altLang="zh-CN" dirty="0"/>
              <a:t>Abuse</a:t>
            </a:r>
            <a:r>
              <a:rPr lang="zh-CN" altLang="en-US" dirty="0"/>
              <a:t> </a:t>
            </a:r>
            <a:r>
              <a:rPr lang="en-US" altLang="zh-CN" dirty="0"/>
              <a:t>of</a:t>
            </a:r>
            <a:r>
              <a:rPr lang="zh-CN" altLang="en-US" dirty="0"/>
              <a:t> </a:t>
            </a:r>
            <a:r>
              <a:rPr lang="en-US" altLang="zh-CN" dirty="0"/>
              <a:t>Market</a:t>
            </a:r>
            <a:r>
              <a:rPr lang="zh-CN" altLang="en-US" dirty="0"/>
              <a:t> </a:t>
            </a:r>
            <a:r>
              <a:rPr lang="en-US" altLang="zh-CN" dirty="0"/>
              <a:t>Dominance</a:t>
            </a:r>
            <a:r>
              <a:rPr lang="zh-CN" altLang="en-US" dirty="0"/>
              <a:t> </a:t>
            </a:r>
            <a:endParaRPr lang="en-US" altLang="zh-CN" dirty="0"/>
          </a:p>
          <a:p>
            <a:pPr marL="0" indent="0">
              <a:buNone/>
            </a:pPr>
            <a:r>
              <a:rPr lang="en-US" altLang="zh-CN" dirty="0"/>
              <a:t>3.</a:t>
            </a:r>
            <a:r>
              <a:rPr lang="zh-CN" altLang="en-US" dirty="0"/>
              <a:t> </a:t>
            </a:r>
            <a:r>
              <a:rPr lang="en-US" altLang="zh-CN" dirty="0">
                <a:solidFill>
                  <a:srgbClr val="0070C0"/>
                </a:solidFill>
              </a:rPr>
              <a:t>“Free-Standing”</a:t>
            </a:r>
            <a:r>
              <a:rPr lang="zh-CN" altLang="en-US" dirty="0">
                <a:solidFill>
                  <a:srgbClr val="0070C0"/>
                </a:solidFill>
              </a:rPr>
              <a:t> </a:t>
            </a:r>
            <a:r>
              <a:rPr lang="en-US" altLang="zh-CN" dirty="0" smtClean="0">
                <a:solidFill>
                  <a:srgbClr val="0070C0"/>
                </a:solidFill>
              </a:rPr>
              <a:t>FRAND Royalty Claim</a:t>
            </a:r>
            <a:r>
              <a:rPr lang="zh-CN" altLang="en-US" dirty="0" smtClean="0">
                <a:solidFill>
                  <a:srgbClr val="0070C0"/>
                </a:solidFill>
              </a:rPr>
              <a:t> </a:t>
            </a:r>
            <a:r>
              <a:rPr lang="en-US" altLang="zh-CN" dirty="0">
                <a:solidFill>
                  <a:srgbClr val="0070C0"/>
                </a:solidFill>
              </a:rPr>
              <a:t>-</a:t>
            </a:r>
            <a:r>
              <a:rPr lang="zh-CN" altLang="en-US" dirty="0">
                <a:solidFill>
                  <a:srgbClr val="0070C0"/>
                </a:solidFill>
              </a:rPr>
              <a:t> </a:t>
            </a:r>
            <a:r>
              <a:rPr lang="en-US" altLang="zh-CN" dirty="0">
                <a:solidFill>
                  <a:srgbClr val="0070C0"/>
                </a:solidFill>
              </a:rPr>
              <a:t>No</a:t>
            </a:r>
            <a:r>
              <a:rPr lang="zh-CN" altLang="en-US" dirty="0">
                <a:solidFill>
                  <a:srgbClr val="0070C0"/>
                </a:solidFill>
              </a:rPr>
              <a:t> </a:t>
            </a:r>
            <a:r>
              <a:rPr lang="en-US" altLang="zh-CN" dirty="0">
                <a:solidFill>
                  <a:srgbClr val="0070C0"/>
                </a:solidFill>
              </a:rPr>
              <a:t>Statutory</a:t>
            </a:r>
            <a:r>
              <a:rPr lang="zh-CN" altLang="en-US" dirty="0">
                <a:solidFill>
                  <a:srgbClr val="0070C0"/>
                </a:solidFill>
              </a:rPr>
              <a:t> </a:t>
            </a:r>
            <a:r>
              <a:rPr lang="en-US" altLang="zh-CN" dirty="0">
                <a:solidFill>
                  <a:srgbClr val="0070C0"/>
                </a:solidFill>
              </a:rPr>
              <a:t>Basis</a:t>
            </a:r>
            <a:r>
              <a:rPr lang="zh-CN" altLang="en-US" dirty="0">
                <a:solidFill>
                  <a:srgbClr val="0070C0"/>
                </a:solidFill>
              </a:rPr>
              <a:t> </a:t>
            </a:r>
            <a:endParaRPr lang="en-US" altLang="zh-CN" dirty="0">
              <a:solidFill>
                <a:srgbClr val="0070C0"/>
              </a:solidFill>
            </a:endParaRPr>
          </a:p>
          <a:p>
            <a:pPr lvl="1">
              <a:buFont typeface="Wingdings" pitchFamily="2" charset="2"/>
              <a:buChar char="§"/>
            </a:pPr>
            <a:r>
              <a:rPr lang="en-US" altLang="zh-CN" dirty="0"/>
              <a:t>Section</a:t>
            </a:r>
            <a:r>
              <a:rPr lang="zh-CN" altLang="en-US" dirty="0"/>
              <a:t> </a:t>
            </a:r>
            <a:r>
              <a:rPr lang="en-US" altLang="zh-CN" dirty="0"/>
              <a:t>3,</a:t>
            </a:r>
            <a:r>
              <a:rPr lang="zh-CN" altLang="en-US" dirty="0"/>
              <a:t> </a:t>
            </a:r>
            <a:r>
              <a:rPr lang="en-US" altLang="zh-CN" dirty="0"/>
              <a:t>Art.</a:t>
            </a:r>
            <a:r>
              <a:rPr lang="zh-CN" altLang="en-US" dirty="0"/>
              <a:t> </a:t>
            </a:r>
            <a:r>
              <a:rPr lang="en-US" altLang="zh-CN" dirty="0"/>
              <a:t>24</a:t>
            </a:r>
            <a:r>
              <a:rPr lang="zh-CN" altLang="en-US" dirty="0"/>
              <a:t> </a:t>
            </a:r>
            <a:r>
              <a:rPr lang="en-US" altLang="zh-CN" dirty="0"/>
              <a:t>of</a:t>
            </a:r>
            <a:r>
              <a:rPr lang="zh-CN" altLang="en-US" dirty="0"/>
              <a:t> </a:t>
            </a:r>
            <a:r>
              <a:rPr lang="en-US" altLang="zh-CN" dirty="0"/>
              <a:t>the</a:t>
            </a:r>
            <a:r>
              <a:rPr lang="zh-CN" altLang="en-US" dirty="0"/>
              <a:t> </a:t>
            </a:r>
            <a:r>
              <a:rPr lang="en-US" altLang="zh-CN" dirty="0"/>
              <a:t>Judicial</a:t>
            </a:r>
            <a:r>
              <a:rPr lang="zh-CN" altLang="en-US" dirty="0"/>
              <a:t> </a:t>
            </a:r>
            <a:r>
              <a:rPr lang="en-US" altLang="zh-CN" dirty="0"/>
              <a:t>Interpretation</a:t>
            </a:r>
            <a:r>
              <a:rPr lang="zh-CN" altLang="en-US" dirty="0"/>
              <a:t> </a:t>
            </a:r>
            <a:r>
              <a:rPr lang="en-US" altLang="zh-CN" dirty="0"/>
              <a:t>II</a:t>
            </a:r>
            <a:r>
              <a:rPr lang="zh-CN" altLang="en-US" dirty="0"/>
              <a:t> </a:t>
            </a:r>
            <a:r>
              <a:rPr lang="en-US" altLang="zh-CN" dirty="0"/>
              <a:t>(2016):</a:t>
            </a:r>
            <a:r>
              <a:rPr lang="zh-CN" altLang="en-US" dirty="0"/>
              <a:t> </a:t>
            </a:r>
            <a:r>
              <a:rPr lang="en-US" altLang="zh-CN" dirty="0"/>
              <a:t>Precondition</a:t>
            </a:r>
            <a:r>
              <a:rPr lang="zh-CN" altLang="en-US" dirty="0"/>
              <a:t> </a:t>
            </a:r>
            <a:r>
              <a:rPr lang="en-US" altLang="zh-CN" dirty="0"/>
              <a:t>for</a:t>
            </a:r>
            <a:r>
              <a:rPr lang="zh-CN" altLang="en-US" dirty="0"/>
              <a:t> </a:t>
            </a:r>
            <a:r>
              <a:rPr lang="en-US" altLang="zh-CN" dirty="0"/>
              <a:t>Judicial</a:t>
            </a:r>
            <a:r>
              <a:rPr lang="zh-CN" altLang="en-US" dirty="0"/>
              <a:t> </a:t>
            </a:r>
            <a:r>
              <a:rPr lang="en-US" altLang="zh-CN" dirty="0"/>
              <a:t>Determination</a:t>
            </a:r>
            <a:r>
              <a:rPr lang="zh-CN" altLang="en-US" dirty="0"/>
              <a:t> </a:t>
            </a:r>
            <a:r>
              <a:rPr lang="en-US" altLang="zh-CN" dirty="0"/>
              <a:t>-</a:t>
            </a:r>
            <a:r>
              <a:rPr lang="zh-CN" altLang="en-US" dirty="0"/>
              <a:t> </a:t>
            </a:r>
            <a:r>
              <a:rPr lang="en-US" altLang="zh-CN" i="1" dirty="0"/>
              <a:t>A</a:t>
            </a:r>
            <a:r>
              <a:rPr lang="zh-CN" altLang="en-US" i="1" dirty="0"/>
              <a:t> </a:t>
            </a:r>
            <a:r>
              <a:rPr lang="en-US" altLang="zh-CN" i="1" dirty="0"/>
              <a:t>mutually</a:t>
            </a:r>
            <a:r>
              <a:rPr lang="zh-CN" altLang="en-US" i="1" dirty="0"/>
              <a:t> </a:t>
            </a:r>
            <a:r>
              <a:rPr lang="en-US" altLang="zh-CN" i="1" dirty="0"/>
              <a:t>agreed</a:t>
            </a:r>
            <a:r>
              <a:rPr lang="zh-CN" altLang="en-US" i="1" dirty="0"/>
              <a:t> </a:t>
            </a:r>
            <a:r>
              <a:rPr lang="en-US" altLang="zh-CN" i="1" dirty="0"/>
              <a:t>royalty</a:t>
            </a:r>
            <a:r>
              <a:rPr lang="zh-CN" altLang="en-US" i="1" dirty="0"/>
              <a:t> </a:t>
            </a:r>
            <a:r>
              <a:rPr lang="en-US" altLang="zh-CN" i="1" dirty="0"/>
              <a:t>cannot</a:t>
            </a:r>
            <a:r>
              <a:rPr lang="zh-CN" altLang="en-US" i="1" dirty="0"/>
              <a:t> </a:t>
            </a:r>
            <a:r>
              <a:rPr lang="en-US" altLang="zh-CN" i="1" dirty="0"/>
              <a:t>be</a:t>
            </a:r>
            <a:r>
              <a:rPr lang="zh-CN" altLang="en-US" i="1" dirty="0"/>
              <a:t> </a:t>
            </a:r>
            <a:r>
              <a:rPr lang="en-US" altLang="zh-CN" i="1" dirty="0"/>
              <a:t>reached</a:t>
            </a:r>
            <a:r>
              <a:rPr lang="zh-CN" altLang="en-US" i="1" dirty="0"/>
              <a:t> </a:t>
            </a:r>
            <a:r>
              <a:rPr lang="en-US" altLang="zh-CN" i="1" dirty="0"/>
              <a:t>after</a:t>
            </a:r>
            <a:r>
              <a:rPr lang="zh-CN" altLang="en-US" i="1" dirty="0"/>
              <a:t> </a:t>
            </a:r>
            <a:r>
              <a:rPr lang="en-US" altLang="zh-CN" i="1" u="sng" dirty="0"/>
              <a:t>adequate</a:t>
            </a:r>
            <a:r>
              <a:rPr lang="zh-CN" altLang="en-US" i="1" u="sng" dirty="0"/>
              <a:t> </a:t>
            </a:r>
            <a:r>
              <a:rPr lang="en-US" altLang="zh-CN" i="1" u="sng" dirty="0"/>
              <a:t>negotiations</a:t>
            </a:r>
            <a:r>
              <a:rPr lang="zh-CN" altLang="en-US" i="1" u="sng" dirty="0"/>
              <a:t> </a:t>
            </a:r>
            <a:r>
              <a:rPr lang="en-US" altLang="zh-CN" i="1" u="sng" dirty="0"/>
              <a:t>by</a:t>
            </a:r>
            <a:r>
              <a:rPr lang="zh-CN" altLang="en-US" i="1" u="sng" dirty="0"/>
              <a:t> </a:t>
            </a:r>
            <a:r>
              <a:rPr lang="en-US" altLang="zh-CN" i="1" u="sng" dirty="0"/>
              <a:t>both</a:t>
            </a:r>
            <a:r>
              <a:rPr lang="zh-CN" altLang="en-US" i="1" u="sng" dirty="0"/>
              <a:t> </a:t>
            </a:r>
            <a:r>
              <a:rPr lang="en-US" altLang="zh-CN" i="1" u="sng" dirty="0"/>
              <a:t>parties</a:t>
            </a:r>
            <a:endParaRPr lang="en-US" u="sng" dirty="0"/>
          </a:p>
          <a:p>
            <a:pPr lvl="1">
              <a:buFont typeface="Wingdings" pitchFamily="2" charset="2"/>
              <a:buChar char="§"/>
            </a:pPr>
            <a:r>
              <a:rPr lang="en-US" altLang="zh-CN" dirty="0"/>
              <a:t>Section</a:t>
            </a:r>
            <a:r>
              <a:rPr lang="zh-CN" altLang="en-US" dirty="0"/>
              <a:t> </a:t>
            </a:r>
            <a:r>
              <a:rPr lang="en-US" altLang="zh-CN" dirty="0"/>
              <a:t>16,</a:t>
            </a:r>
            <a:r>
              <a:rPr lang="zh-CN" altLang="en-US" dirty="0"/>
              <a:t> </a:t>
            </a:r>
            <a:r>
              <a:rPr lang="en-US" altLang="zh-CN" dirty="0"/>
              <a:t>Art.</a:t>
            </a:r>
            <a:r>
              <a:rPr lang="zh-CN" altLang="en-US" dirty="0"/>
              <a:t> </a:t>
            </a:r>
            <a:r>
              <a:rPr lang="en-US" altLang="zh-CN" dirty="0"/>
              <a:t>1</a:t>
            </a:r>
            <a:r>
              <a:rPr lang="zh-CN" altLang="en-US" dirty="0"/>
              <a:t> </a:t>
            </a:r>
            <a:r>
              <a:rPr lang="en-US" altLang="zh-CN" dirty="0"/>
              <a:t>of</a:t>
            </a:r>
            <a:r>
              <a:rPr lang="zh-CN" altLang="en-US" dirty="0"/>
              <a:t> </a:t>
            </a:r>
            <a:r>
              <a:rPr lang="en-US" altLang="zh-CN" dirty="0"/>
              <a:t>the</a:t>
            </a:r>
            <a:r>
              <a:rPr lang="zh-CN" altLang="en-US" dirty="0"/>
              <a:t> </a:t>
            </a:r>
            <a:r>
              <a:rPr lang="en-US" altLang="zh-CN" dirty="0"/>
              <a:t>Judicial</a:t>
            </a:r>
            <a:r>
              <a:rPr lang="zh-CN" altLang="en-US" dirty="0"/>
              <a:t> </a:t>
            </a:r>
            <a:r>
              <a:rPr lang="en-US" altLang="zh-CN" dirty="0"/>
              <a:t>Interpretation</a:t>
            </a:r>
            <a:r>
              <a:rPr lang="zh-CN" altLang="en-US" dirty="0"/>
              <a:t> </a:t>
            </a:r>
            <a:r>
              <a:rPr lang="en-US" altLang="zh-CN" dirty="0"/>
              <a:t>I</a:t>
            </a:r>
            <a:r>
              <a:rPr lang="zh-CN" altLang="en-US" dirty="0"/>
              <a:t> </a:t>
            </a:r>
            <a:r>
              <a:rPr lang="en-US" altLang="zh-CN" dirty="0"/>
              <a:t>(2001)(revised</a:t>
            </a:r>
            <a:r>
              <a:rPr lang="zh-CN" altLang="en-US" dirty="0"/>
              <a:t> </a:t>
            </a:r>
            <a:r>
              <a:rPr lang="en-US" altLang="zh-CN" dirty="0"/>
              <a:t>in</a:t>
            </a:r>
            <a:r>
              <a:rPr lang="zh-CN" altLang="en-US" dirty="0"/>
              <a:t> </a:t>
            </a:r>
            <a:r>
              <a:rPr lang="en-US" altLang="zh-CN" dirty="0"/>
              <a:t>2020):</a:t>
            </a:r>
            <a:r>
              <a:rPr lang="zh-CN" altLang="en-US" dirty="0"/>
              <a:t> </a:t>
            </a:r>
            <a:r>
              <a:rPr lang="en-US" altLang="zh-CN" dirty="0"/>
              <a:t>“Free-Standing”</a:t>
            </a:r>
            <a:r>
              <a:rPr lang="zh-CN" altLang="en-US" dirty="0"/>
              <a:t> </a:t>
            </a:r>
            <a:r>
              <a:rPr lang="en-US" altLang="zh-CN" dirty="0"/>
              <a:t>Claim</a:t>
            </a:r>
            <a:r>
              <a:rPr lang="zh-CN" altLang="en-US" dirty="0"/>
              <a:t> </a:t>
            </a:r>
            <a:r>
              <a:rPr lang="en-US" altLang="zh-CN" dirty="0"/>
              <a:t>on</a:t>
            </a:r>
            <a:r>
              <a:rPr lang="zh-CN" altLang="en-US" dirty="0"/>
              <a:t> </a:t>
            </a:r>
            <a:r>
              <a:rPr lang="en-US" altLang="zh-CN" dirty="0"/>
              <a:t>FRAND</a:t>
            </a:r>
            <a:r>
              <a:rPr lang="zh-CN" altLang="en-US" dirty="0"/>
              <a:t> </a:t>
            </a:r>
            <a:r>
              <a:rPr lang="en-US" altLang="zh-CN" dirty="0"/>
              <a:t>royalty</a:t>
            </a:r>
            <a:r>
              <a:rPr lang="zh-CN" altLang="en-US" dirty="0"/>
              <a:t> </a:t>
            </a:r>
            <a:r>
              <a:rPr lang="en-US" altLang="zh-CN" dirty="0"/>
              <a:t>dispute</a:t>
            </a:r>
            <a:r>
              <a:rPr lang="zh-CN" altLang="en-US" dirty="0"/>
              <a:t> </a:t>
            </a:r>
            <a:endParaRPr lang="en-US" altLang="zh-CN" dirty="0"/>
          </a:p>
          <a:p>
            <a:pPr marL="0" indent="0">
              <a:buNone/>
            </a:pPr>
            <a:endParaRPr lang="en-US" altLang="zh-CN" dirty="0">
              <a:solidFill>
                <a:srgbClr val="0070C0"/>
              </a:solidFill>
            </a:endParaRPr>
          </a:p>
        </p:txBody>
      </p:sp>
    </p:spTree>
    <p:extLst>
      <p:ext uri="{BB962C8B-B14F-4D97-AF65-F5344CB8AC3E}">
        <p14:creationId xmlns:p14="http://schemas.microsoft.com/office/powerpoint/2010/main" val="8846497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A95EE7-E5EF-AE48-9648-A5A01C961E68}"/>
              </a:ext>
            </a:extLst>
          </p:cNvPr>
          <p:cNvSpPr>
            <a:spLocks noGrp="1"/>
          </p:cNvSpPr>
          <p:nvPr>
            <p:ph type="title"/>
          </p:nvPr>
        </p:nvSpPr>
        <p:spPr>
          <a:xfrm>
            <a:off x="838200" y="642516"/>
            <a:ext cx="8911687" cy="1280890"/>
          </a:xfrm>
        </p:spPr>
        <p:txBody>
          <a:bodyPr>
            <a:normAutofit/>
          </a:bodyPr>
          <a:lstStyle/>
          <a:p>
            <a:r>
              <a:rPr lang="en-US" altLang="zh-CN" sz="3200" b="1" dirty="0"/>
              <a:t>“Free-Standing”</a:t>
            </a:r>
            <a:r>
              <a:rPr lang="zh-CN" altLang="en-US" sz="3200" b="1" dirty="0"/>
              <a:t> </a:t>
            </a:r>
            <a:r>
              <a:rPr lang="en-US" altLang="zh-CN" sz="3200" b="1" dirty="0"/>
              <a:t>Claim:</a:t>
            </a:r>
            <a:r>
              <a:rPr lang="zh-CN" altLang="en-US" sz="3200" b="1" dirty="0"/>
              <a:t> </a:t>
            </a:r>
            <a:r>
              <a:rPr lang="en-US" altLang="zh-CN" sz="3200" b="1" dirty="0"/>
              <a:t>Judicial</a:t>
            </a:r>
            <a:r>
              <a:rPr lang="zh-CN" altLang="en-US" sz="3200" b="1" dirty="0"/>
              <a:t> </a:t>
            </a:r>
            <a:r>
              <a:rPr lang="en-US" altLang="zh-CN" sz="3200" b="1" dirty="0"/>
              <a:t>Determination</a:t>
            </a:r>
            <a:r>
              <a:rPr lang="zh-CN" altLang="en-US" sz="3200" b="1" dirty="0"/>
              <a:t> </a:t>
            </a:r>
            <a:r>
              <a:rPr lang="en-US" altLang="zh-CN" sz="3200" b="1" dirty="0"/>
              <a:t>of</a:t>
            </a:r>
            <a:r>
              <a:rPr lang="zh-CN" altLang="en-US" sz="3200" b="1" dirty="0"/>
              <a:t> </a:t>
            </a:r>
            <a:r>
              <a:rPr lang="en-US" altLang="zh-CN" sz="3200" b="1" dirty="0"/>
              <a:t>FRAND</a:t>
            </a:r>
            <a:r>
              <a:rPr lang="zh-CN" altLang="en-US" sz="3200" b="1" dirty="0"/>
              <a:t> </a:t>
            </a:r>
            <a:r>
              <a:rPr lang="en-US" altLang="zh-CN" sz="3200" b="1" dirty="0"/>
              <a:t>Royalty</a:t>
            </a:r>
            <a:endParaRPr lang="en-US" sz="3200" b="1"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xmlns="" id="{F6AEDC97-4297-A545-B866-F5D46400471D}"/>
                  </a:ext>
                </a:extLst>
              </p:cNvPr>
              <p:cNvSpPr>
                <a:spLocks noGrp="1"/>
              </p:cNvSpPr>
              <p:nvPr>
                <p:ph idx="1"/>
              </p:nvPr>
            </p:nvSpPr>
            <p:spPr/>
            <p:txBody>
              <a:bodyPr>
                <a:normAutofit fontScale="92500" lnSpcReduction="10000"/>
              </a:bodyPr>
              <a:lstStyle/>
              <a:p>
                <a:r>
                  <a:rPr lang="en-US" altLang="zh-CN" dirty="0"/>
                  <a:t>Legal</a:t>
                </a:r>
                <a:r>
                  <a:rPr lang="zh-CN" altLang="en-US" dirty="0"/>
                  <a:t> </a:t>
                </a:r>
                <a:r>
                  <a:rPr lang="en-US" altLang="zh-CN" dirty="0"/>
                  <a:t>basis:</a:t>
                </a:r>
                <a:r>
                  <a:rPr lang="zh-CN" altLang="en-US" dirty="0"/>
                  <a:t>  </a:t>
                </a:r>
                <a:endParaRPr lang="en-US" altLang="zh-CN" dirty="0"/>
              </a:p>
              <a:p>
                <a:pPr lvl="1">
                  <a:buFont typeface="Wingdings" pitchFamily="2" charset="2"/>
                  <a:buChar char="§"/>
                </a:pPr>
                <a:r>
                  <a:rPr lang="en-US" altLang="zh-CN" dirty="0"/>
                  <a:t>Section</a:t>
                </a:r>
                <a:r>
                  <a:rPr lang="zh-CN" altLang="en-US" dirty="0"/>
                  <a:t> </a:t>
                </a:r>
                <a:r>
                  <a:rPr lang="en-US" altLang="zh-CN" dirty="0"/>
                  <a:t>3,</a:t>
                </a:r>
                <a:r>
                  <a:rPr lang="zh-CN" altLang="en-US" dirty="0"/>
                  <a:t> </a:t>
                </a:r>
                <a:r>
                  <a:rPr lang="en-US" altLang="zh-CN" dirty="0"/>
                  <a:t>Art.</a:t>
                </a:r>
                <a:r>
                  <a:rPr lang="zh-CN" altLang="en-US" dirty="0"/>
                  <a:t> </a:t>
                </a:r>
                <a:r>
                  <a:rPr lang="en-US" altLang="zh-CN" dirty="0"/>
                  <a:t>24</a:t>
                </a:r>
                <a:r>
                  <a:rPr lang="zh-CN" altLang="en-US" dirty="0"/>
                  <a:t> </a:t>
                </a:r>
                <a:r>
                  <a:rPr lang="en-US" altLang="zh-CN" dirty="0"/>
                  <a:t>of</a:t>
                </a:r>
                <a:r>
                  <a:rPr lang="zh-CN" altLang="en-US" dirty="0"/>
                  <a:t> </a:t>
                </a:r>
                <a:r>
                  <a:rPr lang="en-US" altLang="zh-CN" dirty="0"/>
                  <a:t>the</a:t>
                </a:r>
                <a:r>
                  <a:rPr lang="zh-CN" altLang="en-US" dirty="0"/>
                  <a:t> </a:t>
                </a:r>
                <a:r>
                  <a:rPr lang="en-US" altLang="zh-CN" dirty="0"/>
                  <a:t>Judicial</a:t>
                </a:r>
                <a:r>
                  <a:rPr lang="zh-CN" altLang="en-US" dirty="0"/>
                  <a:t> </a:t>
                </a:r>
                <a:r>
                  <a:rPr lang="en-US" altLang="zh-CN" dirty="0"/>
                  <a:t>Interpretation</a:t>
                </a:r>
                <a:r>
                  <a:rPr lang="zh-CN" altLang="en-US" dirty="0"/>
                  <a:t> </a:t>
                </a:r>
                <a:r>
                  <a:rPr lang="en-US" altLang="zh-CN" dirty="0"/>
                  <a:t>II</a:t>
                </a:r>
                <a:r>
                  <a:rPr lang="zh-CN" altLang="en-US" dirty="0"/>
                  <a:t> </a:t>
                </a:r>
                <a:r>
                  <a:rPr lang="en-US" altLang="zh-CN" dirty="0"/>
                  <a:t>(2016):</a:t>
                </a:r>
                <a:r>
                  <a:rPr lang="zh-CN" altLang="en-US" dirty="0"/>
                  <a:t> </a:t>
                </a:r>
                <a:r>
                  <a:rPr lang="en-US" altLang="zh-CN" dirty="0"/>
                  <a:t>Precondition</a:t>
                </a:r>
                <a:r>
                  <a:rPr lang="zh-CN" altLang="en-US" dirty="0"/>
                  <a:t> </a:t>
                </a:r>
                <a:r>
                  <a:rPr lang="en-US" altLang="zh-CN" dirty="0"/>
                  <a:t>for</a:t>
                </a:r>
                <a:r>
                  <a:rPr lang="zh-CN" altLang="en-US" dirty="0"/>
                  <a:t> </a:t>
                </a:r>
                <a:r>
                  <a:rPr lang="en-US" altLang="zh-CN" dirty="0"/>
                  <a:t>Judicial</a:t>
                </a:r>
                <a:r>
                  <a:rPr lang="zh-CN" altLang="en-US" dirty="0"/>
                  <a:t> </a:t>
                </a:r>
                <a:r>
                  <a:rPr lang="en-US" altLang="zh-CN" dirty="0"/>
                  <a:t>Determination</a:t>
                </a:r>
                <a:r>
                  <a:rPr lang="zh-CN" altLang="en-US" dirty="0"/>
                  <a:t> </a:t>
                </a:r>
                <a:r>
                  <a:rPr lang="en-US" altLang="zh-CN" dirty="0"/>
                  <a:t>-</a:t>
                </a:r>
                <a:r>
                  <a:rPr lang="zh-CN" altLang="en-US" dirty="0"/>
                  <a:t> </a:t>
                </a:r>
                <a:r>
                  <a:rPr lang="en-US" altLang="zh-CN" i="1" dirty="0"/>
                  <a:t>A</a:t>
                </a:r>
                <a:r>
                  <a:rPr lang="zh-CN" altLang="en-US" i="1" dirty="0"/>
                  <a:t> </a:t>
                </a:r>
                <a:r>
                  <a:rPr lang="en-US" altLang="zh-CN" i="1" dirty="0"/>
                  <a:t>mutually</a:t>
                </a:r>
                <a:r>
                  <a:rPr lang="zh-CN" altLang="en-US" i="1" dirty="0"/>
                  <a:t> </a:t>
                </a:r>
                <a:r>
                  <a:rPr lang="en-US" altLang="zh-CN" i="1" dirty="0"/>
                  <a:t>agreed</a:t>
                </a:r>
                <a:r>
                  <a:rPr lang="zh-CN" altLang="en-US" i="1" dirty="0"/>
                  <a:t> </a:t>
                </a:r>
                <a:r>
                  <a:rPr lang="en-US" altLang="zh-CN" i="1" dirty="0"/>
                  <a:t>royalty</a:t>
                </a:r>
                <a:r>
                  <a:rPr lang="zh-CN" altLang="en-US" i="1" dirty="0"/>
                  <a:t> </a:t>
                </a:r>
                <a:r>
                  <a:rPr lang="en-US" altLang="zh-CN" i="1" dirty="0"/>
                  <a:t>cannot</a:t>
                </a:r>
                <a:r>
                  <a:rPr lang="zh-CN" altLang="en-US" i="1" dirty="0"/>
                  <a:t> </a:t>
                </a:r>
                <a:r>
                  <a:rPr lang="en-US" altLang="zh-CN" i="1" dirty="0"/>
                  <a:t>be</a:t>
                </a:r>
                <a:r>
                  <a:rPr lang="zh-CN" altLang="en-US" i="1" dirty="0"/>
                  <a:t> </a:t>
                </a:r>
                <a:r>
                  <a:rPr lang="en-US" altLang="zh-CN" i="1" dirty="0"/>
                  <a:t>reached</a:t>
                </a:r>
                <a:r>
                  <a:rPr lang="zh-CN" altLang="en-US" i="1" dirty="0"/>
                  <a:t> </a:t>
                </a:r>
                <a:r>
                  <a:rPr lang="en-US" altLang="zh-CN" i="1" dirty="0"/>
                  <a:t>after</a:t>
                </a:r>
                <a:r>
                  <a:rPr lang="zh-CN" altLang="en-US" i="1" dirty="0"/>
                  <a:t> </a:t>
                </a:r>
                <a:r>
                  <a:rPr lang="en-US" altLang="zh-CN" i="1" u="sng" dirty="0"/>
                  <a:t>adequate</a:t>
                </a:r>
                <a:r>
                  <a:rPr lang="zh-CN" altLang="en-US" i="1" u="sng" dirty="0"/>
                  <a:t> </a:t>
                </a:r>
                <a:r>
                  <a:rPr lang="en-US" altLang="zh-CN" i="1" u="sng" dirty="0"/>
                  <a:t>negotiations</a:t>
                </a:r>
                <a:r>
                  <a:rPr lang="zh-CN" altLang="en-US" i="1" u="sng" dirty="0"/>
                  <a:t> </a:t>
                </a:r>
                <a:r>
                  <a:rPr lang="en-US" altLang="zh-CN" i="1" u="sng" dirty="0"/>
                  <a:t>by</a:t>
                </a:r>
                <a:r>
                  <a:rPr lang="zh-CN" altLang="en-US" i="1" u="sng" dirty="0"/>
                  <a:t> </a:t>
                </a:r>
                <a:r>
                  <a:rPr lang="en-US" altLang="zh-CN" i="1" u="sng" dirty="0"/>
                  <a:t>both</a:t>
                </a:r>
                <a:r>
                  <a:rPr lang="zh-CN" altLang="en-US" i="1" u="sng" dirty="0"/>
                  <a:t> </a:t>
                </a:r>
                <a:r>
                  <a:rPr lang="en-US" altLang="zh-CN" i="1" u="sng" dirty="0"/>
                  <a:t>parties</a:t>
                </a:r>
                <a:endParaRPr lang="en-US" u="sng" dirty="0"/>
              </a:p>
              <a:p>
                <a:pPr lvl="1">
                  <a:buFont typeface="Wingdings" pitchFamily="2" charset="2"/>
                  <a:buChar char="§"/>
                </a:pPr>
                <a:r>
                  <a:rPr lang="en-US" altLang="zh-CN" dirty="0"/>
                  <a:t>Section</a:t>
                </a:r>
                <a:r>
                  <a:rPr lang="zh-CN" altLang="en-US" dirty="0"/>
                  <a:t> </a:t>
                </a:r>
                <a:r>
                  <a:rPr lang="en-US" altLang="zh-CN" dirty="0"/>
                  <a:t>16,</a:t>
                </a:r>
                <a:r>
                  <a:rPr lang="zh-CN" altLang="en-US" dirty="0"/>
                  <a:t> </a:t>
                </a:r>
                <a:r>
                  <a:rPr lang="en-US" altLang="zh-CN" dirty="0"/>
                  <a:t>Art.</a:t>
                </a:r>
                <a:r>
                  <a:rPr lang="zh-CN" altLang="en-US" dirty="0"/>
                  <a:t> </a:t>
                </a:r>
                <a:r>
                  <a:rPr lang="en-US" altLang="zh-CN" dirty="0"/>
                  <a:t>1</a:t>
                </a:r>
                <a:r>
                  <a:rPr lang="zh-CN" altLang="en-US" dirty="0"/>
                  <a:t> </a:t>
                </a:r>
                <a:r>
                  <a:rPr lang="en-US" altLang="zh-CN" dirty="0"/>
                  <a:t>of</a:t>
                </a:r>
                <a:r>
                  <a:rPr lang="zh-CN" altLang="en-US" dirty="0"/>
                  <a:t> </a:t>
                </a:r>
                <a:r>
                  <a:rPr lang="en-US" altLang="zh-CN" dirty="0"/>
                  <a:t>the</a:t>
                </a:r>
                <a:r>
                  <a:rPr lang="zh-CN" altLang="en-US" dirty="0"/>
                  <a:t> </a:t>
                </a:r>
                <a:r>
                  <a:rPr lang="en-US" altLang="zh-CN" dirty="0"/>
                  <a:t>Judicial</a:t>
                </a:r>
                <a:r>
                  <a:rPr lang="zh-CN" altLang="en-US" dirty="0"/>
                  <a:t> </a:t>
                </a:r>
                <a:r>
                  <a:rPr lang="en-US" altLang="zh-CN" dirty="0"/>
                  <a:t>Interpretation</a:t>
                </a:r>
                <a:r>
                  <a:rPr lang="zh-CN" altLang="en-US" dirty="0"/>
                  <a:t> </a:t>
                </a:r>
                <a:r>
                  <a:rPr lang="en-US" altLang="zh-CN" dirty="0"/>
                  <a:t>I</a:t>
                </a:r>
                <a:r>
                  <a:rPr lang="zh-CN" altLang="en-US" dirty="0"/>
                  <a:t> </a:t>
                </a:r>
                <a:r>
                  <a:rPr lang="en-US" altLang="zh-CN" dirty="0"/>
                  <a:t>(2001)(revised</a:t>
                </a:r>
                <a:r>
                  <a:rPr lang="zh-CN" altLang="en-US" dirty="0"/>
                  <a:t> </a:t>
                </a:r>
                <a:r>
                  <a:rPr lang="en-US" altLang="zh-CN" dirty="0"/>
                  <a:t>in</a:t>
                </a:r>
                <a:r>
                  <a:rPr lang="zh-CN" altLang="en-US" dirty="0"/>
                  <a:t> </a:t>
                </a:r>
                <a:r>
                  <a:rPr lang="en-US" altLang="zh-CN" dirty="0"/>
                  <a:t>2020):</a:t>
                </a:r>
                <a:r>
                  <a:rPr lang="zh-CN" altLang="en-US" dirty="0"/>
                  <a:t> </a:t>
                </a:r>
                <a:r>
                  <a:rPr lang="en-US" altLang="zh-CN" dirty="0"/>
                  <a:t>“Free-Standing”</a:t>
                </a:r>
                <a:r>
                  <a:rPr lang="zh-CN" altLang="en-US" dirty="0"/>
                  <a:t> </a:t>
                </a:r>
                <a:r>
                  <a:rPr lang="en-US" altLang="zh-CN" dirty="0"/>
                  <a:t>Claim</a:t>
                </a:r>
                <a:r>
                  <a:rPr lang="zh-CN" altLang="en-US" dirty="0"/>
                  <a:t> </a:t>
                </a:r>
                <a:r>
                  <a:rPr lang="en-US" altLang="zh-CN" dirty="0"/>
                  <a:t>on</a:t>
                </a:r>
                <a:r>
                  <a:rPr lang="zh-CN" altLang="en-US" dirty="0"/>
                  <a:t> </a:t>
                </a:r>
                <a:r>
                  <a:rPr lang="en-US" altLang="zh-CN" dirty="0"/>
                  <a:t>FRAND</a:t>
                </a:r>
                <a:r>
                  <a:rPr lang="zh-CN" altLang="en-US" dirty="0"/>
                  <a:t> </a:t>
                </a:r>
                <a:r>
                  <a:rPr lang="en-US" altLang="zh-CN" dirty="0"/>
                  <a:t>royalty</a:t>
                </a:r>
                <a:r>
                  <a:rPr lang="zh-CN" altLang="en-US" dirty="0"/>
                  <a:t> </a:t>
                </a:r>
                <a:r>
                  <a:rPr lang="en-US" altLang="zh-CN" dirty="0"/>
                  <a:t>dispute</a:t>
                </a:r>
                <a:r>
                  <a:rPr lang="zh-CN" altLang="en-US" dirty="0"/>
                  <a:t> </a:t>
                </a:r>
                <a:endParaRPr lang="en-US" altLang="zh-CN" dirty="0"/>
              </a:p>
              <a:p>
                <a:r>
                  <a:rPr lang="en-US" altLang="zh-CN" dirty="0"/>
                  <a:t>Unresolved</a:t>
                </a:r>
                <a:r>
                  <a:rPr lang="zh-CN" altLang="en-US" dirty="0"/>
                  <a:t> </a:t>
                </a:r>
                <a:r>
                  <a:rPr lang="en-US" altLang="zh-CN" dirty="0"/>
                  <a:t>Challenges:</a:t>
                </a:r>
                <a:r>
                  <a:rPr lang="zh-CN" altLang="en-US" dirty="0"/>
                  <a:t> </a:t>
                </a:r>
                <a:endParaRPr lang="en-US" altLang="zh-CN" dirty="0"/>
              </a:p>
              <a:p>
                <a:pPr lvl="1">
                  <a:buFont typeface="Wingdings" pitchFamily="2" charset="2"/>
                  <a:buChar char="§"/>
                </a:pPr>
                <a:r>
                  <a:rPr lang="en-US" altLang="zh-CN" dirty="0"/>
                  <a:t>FRAND</a:t>
                </a:r>
                <a:r>
                  <a:rPr lang="zh-CN" altLang="en-US" dirty="0"/>
                  <a:t> </a:t>
                </a:r>
                <a:r>
                  <a:rPr lang="en-US" altLang="zh-CN" dirty="0"/>
                  <a:t>Commitment</a:t>
                </a:r>
                <a:r>
                  <a:rPr lang="zh-CN" altLang="en-US" dirty="0"/>
                  <a:t> </a:t>
                </a:r>
                <a14:m>
                  <m:oMath xmlns:m="http://schemas.openxmlformats.org/officeDocument/2006/math" xmlns="">
                    <m:r>
                      <a:rPr lang="en-US"/>
                      <m:t>≠</m:t>
                    </m:r>
                  </m:oMath>
                </a14:m>
                <a:r>
                  <a:rPr lang="en-US" dirty="0">
                    <a:effectLst/>
                  </a:rPr>
                  <a:t> </a:t>
                </a:r>
                <a:r>
                  <a:rPr lang="en-US" altLang="zh-CN" dirty="0">
                    <a:effectLst/>
                  </a:rPr>
                  <a:t>Licensing</a:t>
                </a:r>
                <a:r>
                  <a:rPr lang="zh-CN" altLang="en-US" dirty="0">
                    <a:effectLst/>
                  </a:rPr>
                  <a:t> </a:t>
                </a:r>
                <a:r>
                  <a:rPr lang="en-US" altLang="zh-CN" dirty="0">
                    <a:effectLst/>
                  </a:rPr>
                  <a:t>Agreement</a:t>
                </a:r>
                <a:r>
                  <a:rPr lang="zh-CN" altLang="en-US" dirty="0">
                    <a:effectLst/>
                  </a:rPr>
                  <a:t> </a:t>
                </a:r>
                <a:endParaRPr lang="en-US" altLang="zh-CN" dirty="0"/>
              </a:p>
              <a:p>
                <a:pPr lvl="1">
                  <a:buFont typeface="Wingdings" pitchFamily="2" charset="2"/>
                  <a:buChar char="§"/>
                </a:pPr>
                <a:r>
                  <a:rPr lang="en-US" altLang="zh-CN" dirty="0">
                    <a:solidFill>
                      <a:srgbClr val="0070C0"/>
                    </a:solidFill>
                  </a:rPr>
                  <a:t>Is</a:t>
                </a:r>
                <a:r>
                  <a:rPr lang="zh-CN" altLang="en-US" dirty="0">
                    <a:solidFill>
                      <a:srgbClr val="0070C0"/>
                    </a:solidFill>
                  </a:rPr>
                  <a:t> </a:t>
                </a:r>
                <a:r>
                  <a:rPr lang="en-US" altLang="zh-CN" dirty="0">
                    <a:solidFill>
                      <a:srgbClr val="0070C0"/>
                    </a:solidFill>
                  </a:rPr>
                  <a:t>the</a:t>
                </a:r>
                <a:r>
                  <a:rPr lang="zh-CN" altLang="en-US" dirty="0">
                    <a:solidFill>
                      <a:srgbClr val="0070C0"/>
                    </a:solidFill>
                  </a:rPr>
                  <a:t> </a:t>
                </a:r>
                <a:r>
                  <a:rPr lang="en-US" altLang="zh-CN" dirty="0">
                    <a:solidFill>
                      <a:srgbClr val="0070C0"/>
                    </a:solidFill>
                  </a:rPr>
                  <a:t>Judicial</a:t>
                </a:r>
                <a:r>
                  <a:rPr lang="zh-CN" altLang="en-US" dirty="0">
                    <a:solidFill>
                      <a:srgbClr val="0070C0"/>
                    </a:solidFill>
                  </a:rPr>
                  <a:t> </a:t>
                </a:r>
                <a:r>
                  <a:rPr lang="en-US" altLang="zh-CN" dirty="0">
                    <a:solidFill>
                      <a:srgbClr val="0070C0"/>
                    </a:solidFill>
                  </a:rPr>
                  <a:t>Interpretation</a:t>
                </a:r>
                <a:r>
                  <a:rPr lang="zh-CN" altLang="en-US" dirty="0">
                    <a:solidFill>
                      <a:srgbClr val="0070C0"/>
                    </a:solidFill>
                  </a:rPr>
                  <a:t> </a:t>
                </a:r>
                <a:r>
                  <a:rPr lang="en-US" altLang="zh-CN" dirty="0">
                    <a:solidFill>
                      <a:srgbClr val="0070C0"/>
                    </a:solidFill>
                  </a:rPr>
                  <a:t>(J.I.)</a:t>
                </a:r>
                <a:r>
                  <a:rPr lang="zh-CN" altLang="en-US" dirty="0">
                    <a:solidFill>
                      <a:srgbClr val="0070C0"/>
                    </a:solidFill>
                  </a:rPr>
                  <a:t> </a:t>
                </a:r>
                <a:r>
                  <a:rPr lang="en-US" altLang="zh-CN" dirty="0">
                    <a:solidFill>
                      <a:srgbClr val="0070C0"/>
                    </a:solidFill>
                  </a:rPr>
                  <a:t>based</a:t>
                </a:r>
                <a:r>
                  <a:rPr lang="zh-CN" altLang="en-US" dirty="0">
                    <a:solidFill>
                      <a:srgbClr val="0070C0"/>
                    </a:solidFill>
                  </a:rPr>
                  <a:t> </a:t>
                </a:r>
                <a:r>
                  <a:rPr lang="en-US" altLang="zh-CN" dirty="0">
                    <a:solidFill>
                      <a:srgbClr val="0070C0"/>
                    </a:solidFill>
                  </a:rPr>
                  <a:t>cause</a:t>
                </a:r>
                <a:r>
                  <a:rPr lang="zh-CN" altLang="en-US" dirty="0">
                    <a:solidFill>
                      <a:srgbClr val="0070C0"/>
                    </a:solidFill>
                  </a:rPr>
                  <a:t> </a:t>
                </a:r>
                <a:r>
                  <a:rPr lang="en-US" altLang="zh-CN" dirty="0">
                    <a:solidFill>
                      <a:srgbClr val="0070C0"/>
                    </a:solidFill>
                  </a:rPr>
                  <a:t>of</a:t>
                </a:r>
                <a:r>
                  <a:rPr lang="zh-CN" altLang="en-US" dirty="0">
                    <a:solidFill>
                      <a:srgbClr val="0070C0"/>
                    </a:solidFill>
                  </a:rPr>
                  <a:t> </a:t>
                </a:r>
                <a:r>
                  <a:rPr lang="en-US" altLang="zh-CN" dirty="0">
                    <a:solidFill>
                      <a:srgbClr val="0070C0"/>
                    </a:solidFill>
                  </a:rPr>
                  <a:t>action</a:t>
                </a:r>
                <a:r>
                  <a:rPr lang="zh-CN" altLang="en-US" dirty="0">
                    <a:solidFill>
                      <a:srgbClr val="0070C0"/>
                    </a:solidFill>
                  </a:rPr>
                  <a:t> </a:t>
                </a:r>
                <a:r>
                  <a:rPr lang="en-US" altLang="zh-CN" dirty="0">
                    <a:solidFill>
                      <a:srgbClr val="0070C0"/>
                    </a:solidFill>
                  </a:rPr>
                  <a:t>adequate</a:t>
                </a:r>
                <a:r>
                  <a:rPr lang="zh-CN" altLang="en-US" dirty="0">
                    <a:solidFill>
                      <a:srgbClr val="0070C0"/>
                    </a:solidFill>
                  </a:rPr>
                  <a:t> </a:t>
                </a:r>
                <a:r>
                  <a:rPr lang="en-US" altLang="zh-CN" dirty="0">
                    <a:solidFill>
                      <a:srgbClr val="0070C0"/>
                    </a:solidFill>
                  </a:rPr>
                  <a:t>under</a:t>
                </a:r>
                <a:r>
                  <a:rPr lang="zh-CN" altLang="en-US" dirty="0">
                    <a:solidFill>
                      <a:srgbClr val="0070C0"/>
                    </a:solidFill>
                  </a:rPr>
                  <a:t> </a:t>
                </a:r>
                <a:r>
                  <a:rPr lang="en-US" altLang="zh-CN" dirty="0">
                    <a:solidFill>
                      <a:srgbClr val="0070C0"/>
                    </a:solidFill>
                  </a:rPr>
                  <a:t>Chinese</a:t>
                </a:r>
                <a:r>
                  <a:rPr lang="zh-CN" altLang="en-US" dirty="0">
                    <a:solidFill>
                      <a:srgbClr val="0070C0"/>
                    </a:solidFill>
                  </a:rPr>
                  <a:t> </a:t>
                </a:r>
                <a:r>
                  <a:rPr lang="en-US" altLang="zh-CN" dirty="0">
                    <a:solidFill>
                      <a:srgbClr val="0070C0"/>
                    </a:solidFill>
                  </a:rPr>
                  <a:t>Legislation</a:t>
                </a:r>
                <a:r>
                  <a:rPr lang="zh-CN" altLang="en-US" dirty="0">
                    <a:solidFill>
                      <a:srgbClr val="0070C0"/>
                    </a:solidFill>
                  </a:rPr>
                  <a:t> </a:t>
                </a:r>
                <a:r>
                  <a:rPr lang="en-US" altLang="zh-CN" dirty="0">
                    <a:solidFill>
                      <a:srgbClr val="0070C0"/>
                    </a:solidFill>
                  </a:rPr>
                  <a:t>law?</a:t>
                </a:r>
                <a:r>
                  <a:rPr lang="zh-CN" altLang="en-US" dirty="0">
                    <a:solidFill>
                      <a:srgbClr val="0070C0"/>
                    </a:solidFill>
                  </a:rPr>
                  <a:t> </a:t>
                </a:r>
                <a:endParaRPr lang="en-US" altLang="zh-CN" dirty="0">
                  <a:solidFill>
                    <a:srgbClr val="0070C0"/>
                  </a:solidFill>
                </a:endParaRPr>
              </a:p>
              <a:p>
                <a:pPr lvl="1">
                  <a:buFont typeface="Wingdings" pitchFamily="2" charset="2"/>
                  <a:buChar char="§"/>
                </a:pPr>
                <a:r>
                  <a:rPr lang="en-US" altLang="zh-CN" dirty="0"/>
                  <a:t>Experimentalist</a:t>
                </a:r>
                <a:r>
                  <a:rPr lang="zh-CN" altLang="en-US" dirty="0"/>
                  <a:t> </a:t>
                </a:r>
                <a:r>
                  <a:rPr lang="en-US" altLang="zh-CN" dirty="0"/>
                  <a:t>nature</a:t>
                </a:r>
                <a:r>
                  <a:rPr lang="zh-CN" altLang="en-US" dirty="0"/>
                  <a:t> </a:t>
                </a:r>
                <a:endParaRPr lang="en-US" altLang="zh-CN" dirty="0"/>
              </a:p>
              <a:p>
                <a:pPr marL="457200" lvl="1" indent="0">
                  <a:buNone/>
                </a:pPr>
                <a:r>
                  <a:rPr lang="en-US" sz="1800" dirty="0"/>
                  <a:t>	</a:t>
                </a:r>
                <a:r>
                  <a:rPr lang="en-US" altLang="zh-CN" sz="1800" dirty="0"/>
                  <a:t>Ref.:</a:t>
                </a:r>
                <a:r>
                  <a:rPr lang="zh-CN" altLang="en-US" sz="1800" dirty="0"/>
                  <a:t> </a:t>
                </a:r>
                <a:r>
                  <a:rPr lang="en-US" sz="1800" dirty="0" err="1"/>
                  <a:t>Yanying</a:t>
                </a:r>
                <a:r>
                  <a:rPr lang="en-US" sz="1800" dirty="0"/>
                  <a:t> Bi (2015) </a:t>
                </a:r>
                <a:r>
                  <a:rPr lang="en-US" sz="1800" i="1" dirty="0"/>
                  <a:t>Experimentalist approach of Chinese legislation model: From passive response to institutional design</a:t>
                </a:r>
                <a:r>
                  <a:rPr lang="en-US" sz="1800" dirty="0"/>
                  <a:t>, The Theory and Practice of Legislation, 3:2, 141-167, DOI: 10.1080/20508840.2015.1083243 </a:t>
                </a:r>
              </a:p>
              <a:p>
                <a:pPr lvl="1">
                  <a:buFont typeface="Wingdings" pitchFamily="2" charset="2"/>
                  <a:buChar char="§"/>
                </a:pPr>
                <a:endParaRPr lang="en-US" dirty="0"/>
              </a:p>
            </p:txBody>
          </p:sp>
        </mc:Choice>
        <mc:Fallback xmlns="">
          <p:sp>
            <p:nvSpPr>
              <p:cNvPr id="3" name="Content Placeholder 2">
                <a:extLst>
                  <a:ext uri="{FF2B5EF4-FFF2-40B4-BE49-F238E27FC236}">
                    <a16:creationId xmlns:a16="http://schemas.microsoft.com/office/drawing/2014/main" id="{F6AEDC97-4297-A545-B866-F5D46400471D}"/>
                  </a:ext>
                </a:extLst>
              </p:cNvPr>
              <p:cNvSpPr>
                <a:spLocks noGrp="1" noRot="1" noChangeAspect="1" noMove="1" noResize="1" noEditPoints="1" noAdjustHandles="1" noChangeArrowheads="1" noChangeShapeType="1" noTextEdit="1"/>
              </p:cNvSpPr>
              <p:nvPr>
                <p:ph idx="1"/>
              </p:nvPr>
            </p:nvSpPr>
            <p:spPr>
              <a:blipFill>
                <a:blip r:embed="rId3"/>
                <a:stretch>
                  <a:fillRect l="-844" t="-2924" r="-362"/>
                </a:stretch>
              </a:blipFill>
            </p:spPr>
            <p:txBody>
              <a:bodyPr/>
              <a:lstStyle/>
              <a:p>
                <a:r>
                  <a:rPr lang="en-US">
                    <a:noFill/>
                  </a:rPr>
                  <a:t> </a:t>
                </a:r>
              </a:p>
            </p:txBody>
          </p:sp>
        </mc:Fallback>
      </mc:AlternateContent>
    </p:spTree>
    <p:extLst>
      <p:ext uri="{BB962C8B-B14F-4D97-AF65-F5344CB8AC3E}">
        <p14:creationId xmlns:p14="http://schemas.microsoft.com/office/powerpoint/2010/main" val="355899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1AD1A5-9651-FF4E-A709-11F57575B535}"/>
              </a:ext>
            </a:extLst>
          </p:cNvPr>
          <p:cNvSpPr>
            <a:spLocks noGrp="1"/>
          </p:cNvSpPr>
          <p:nvPr>
            <p:ph type="title"/>
          </p:nvPr>
        </p:nvSpPr>
        <p:spPr/>
        <p:txBody>
          <a:bodyPr>
            <a:normAutofit/>
          </a:bodyPr>
          <a:lstStyle/>
          <a:p>
            <a:r>
              <a:rPr lang="zh-CN" altLang="en-US" sz="2800" b="1" dirty="0"/>
              <a:t> </a:t>
            </a:r>
            <a:r>
              <a:rPr lang="en-US" altLang="zh-CN" sz="2800" b="1" dirty="0"/>
              <a:t>FRAND</a:t>
            </a:r>
            <a:r>
              <a:rPr lang="zh-CN" altLang="en-US" sz="2800" b="1" dirty="0"/>
              <a:t> </a:t>
            </a:r>
            <a:r>
              <a:rPr lang="en-US" altLang="zh-CN" sz="2800" b="1" dirty="0"/>
              <a:t>Methodologies</a:t>
            </a:r>
            <a:r>
              <a:rPr lang="zh-CN" altLang="en-US" sz="2800" b="1" dirty="0"/>
              <a:t> </a:t>
            </a:r>
            <a:r>
              <a:rPr lang="en-US" altLang="zh-CN" sz="2800" b="1" dirty="0"/>
              <a:t>in</a:t>
            </a:r>
            <a:r>
              <a:rPr lang="zh-CN" altLang="en-US" sz="2800" b="1" dirty="0"/>
              <a:t> </a:t>
            </a:r>
            <a:r>
              <a:rPr lang="en-US" altLang="zh-CN" sz="2800" b="1" dirty="0"/>
              <a:t>Landmark</a:t>
            </a:r>
            <a:r>
              <a:rPr lang="zh-CN" altLang="en-US" sz="2800" b="1" dirty="0"/>
              <a:t> </a:t>
            </a:r>
            <a:r>
              <a:rPr lang="en-US" altLang="zh-CN" sz="2800" b="1" dirty="0"/>
              <a:t>Cases</a:t>
            </a:r>
            <a:r>
              <a:rPr lang="zh-CN" altLang="en-US" sz="2800" b="1" dirty="0"/>
              <a:t> </a:t>
            </a:r>
            <a:endParaRPr lang="en-US" sz="2800" b="1" dirty="0"/>
          </a:p>
        </p:txBody>
      </p:sp>
      <p:sp>
        <p:nvSpPr>
          <p:cNvPr id="3" name="Content Placeholder 2">
            <a:extLst>
              <a:ext uri="{FF2B5EF4-FFF2-40B4-BE49-F238E27FC236}">
                <a16:creationId xmlns:a16="http://schemas.microsoft.com/office/drawing/2014/main" xmlns="" id="{047663E1-D944-7443-8DCB-7A55E7AA6C28}"/>
              </a:ext>
            </a:extLst>
          </p:cNvPr>
          <p:cNvSpPr>
            <a:spLocks noGrp="1"/>
          </p:cNvSpPr>
          <p:nvPr>
            <p:ph idx="1"/>
          </p:nvPr>
        </p:nvSpPr>
        <p:spPr/>
        <p:txBody>
          <a:bodyPr/>
          <a:lstStyle/>
          <a:p>
            <a:r>
              <a:rPr lang="en-US" altLang="zh-CN" u="sng" dirty="0"/>
              <a:t>Huawei</a:t>
            </a:r>
            <a:r>
              <a:rPr lang="zh-CN" altLang="en-US" u="sng" dirty="0"/>
              <a:t> </a:t>
            </a:r>
            <a:r>
              <a:rPr lang="en-US" altLang="zh-CN" u="sng" dirty="0"/>
              <a:t>v.</a:t>
            </a:r>
            <a:r>
              <a:rPr lang="zh-CN" altLang="en-US" u="sng" dirty="0"/>
              <a:t> </a:t>
            </a:r>
            <a:r>
              <a:rPr lang="en-US" altLang="zh-CN" u="sng" dirty="0"/>
              <a:t>Interdigital</a:t>
            </a:r>
            <a:r>
              <a:rPr lang="zh-CN" altLang="en-US" u="sng" dirty="0"/>
              <a:t> </a:t>
            </a:r>
            <a:r>
              <a:rPr lang="en-US" altLang="zh-CN" dirty="0"/>
              <a:t>(Guangdong</a:t>
            </a:r>
            <a:r>
              <a:rPr lang="zh-CN" altLang="en-US" dirty="0"/>
              <a:t> </a:t>
            </a:r>
            <a:r>
              <a:rPr lang="en-US" altLang="zh-CN" dirty="0"/>
              <a:t>High</a:t>
            </a:r>
            <a:r>
              <a:rPr lang="zh-CN" altLang="en-US" dirty="0"/>
              <a:t> </a:t>
            </a:r>
            <a:r>
              <a:rPr lang="en-US" altLang="zh-CN" dirty="0"/>
              <a:t>People’s</a:t>
            </a:r>
            <a:r>
              <a:rPr lang="zh-CN" altLang="en-US" dirty="0"/>
              <a:t> </a:t>
            </a:r>
            <a:r>
              <a:rPr lang="en-US" altLang="zh-CN" dirty="0"/>
              <a:t>Court,</a:t>
            </a:r>
            <a:r>
              <a:rPr lang="zh-CN" altLang="en-US" dirty="0"/>
              <a:t> </a:t>
            </a:r>
            <a:r>
              <a:rPr lang="en-US" altLang="zh-CN" dirty="0"/>
              <a:t>2013)</a:t>
            </a:r>
          </a:p>
          <a:p>
            <a:pPr lvl="1">
              <a:buFont typeface="Wingdings" pitchFamily="2" charset="2"/>
              <a:buChar char="§"/>
            </a:pPr>
            <a:r>
              <a:rPr lang="en-US" altLang="zh-CN" dirty="0"/>
              <a:t>Comparable</a:t>
            </a:r>
            <a:r>
              <a:rPr lang="zh-CN" altLang="en-US" dirty="0"/>
              <a:t> </a:t>
            </a:r>
            <a:r>
              <a:rPr lang="en-US" altLang="zh-CN" dirty="0"/>
              <a:t>license</a:t>
            </a:r>
            <a:r>
              <a:rPr lang="zh-CN" altLang="en-US" dirty="0"/>
              <a:t> </a:t>
            </a:r>
            <a:r>
              <a:rPr lang="en-US" altLang="zh-CN" dirty="0"/>
              <a:t>approach</a:t>
            </a:r>
            <a:r>
              <a:rPr lang="zh-CN" altLang="en-US" dirty="0"/>
              <a:t> </a:t>
            </a:r>
            <a:endParaRPr lang="en-US" altLang="zh-CN" dirty="0"/>
          </a:p>
          <a:p>
            <a:r>
              <a:rPr lang="en-US" altLang="zh-CN" u="sng" dirty="0"/>
              <a:t>Huawei</a:t>
            </a:r>
            <a:r>
              <a:rPr lang="zh-CN" altLang="en-US" u="sng" dirty="0"/>
              <a:t> </a:t>
            </a:r>
            <a:r>
              <a:rPr lang="en-US" altLang="zh-CN" u="sng" dirty="0"/>
              <a:t>v.</a:t>
            </a:r>
            <a:r>
              <a:rPr lang="zh-CN" altLang="en-US" u="sng" dirty="0"/>
              <a:t> </a:t>
            </a:r>
            <a:r>
              <a:rPr lang="en-US" altLang="zh-CN" u="sng" dirty="0"/>
              <a:t>Samsung</a:t>
            </a:r>
            <a:r>
              <a:rPr lang="zh-CN" altLang="en-US" u="sng" dirty="0"/>
              <a:t> </a:t>
            </a:r>
            <a:r>
              <a:rPr lang="en-US" altLang="zh-CN" dirty="0"/>
              <a:t>(Shenzhen</a:t>
            </a:r>
            <a:r>
              <a:rPr lang="zh-CN" altLang="en-US" dirty="0"/>
              <a:t> </a:t>
            </a:r>
            <a:r>
              <a:rPr lang="en-US" altLang="zh-CN" dirty="0"/>
              <a:t>Intermediate</a:t>
            </a:r>
            <a:r>
              <a:rPr lang="zh-CN" altLang="en-US" dirty="0"/>
              <a:t> </a:t>
            </a:r>
            <a:r>
              <a:rPr lang="en-US" altLang="zh-CN" dirty="0"/>
              <a:t>People’s</a:t>
            </a:r>
            <a:r>
              <a:rPr lang="zh-CN" altLang="en-US" dirty="0"/>
              <a:t> </a:t>
            </a:r>
            <a:r>
              <a:rPr lang="en-US" altLang="zh-CN" dirty="0"/>
              <a:t>Court,</a:t>
            </a:r>
            <a:r>
              <a:rPr lang="zh-CN" altLang="en-US" dirty="0"/>
              <a:t> </a:t>
            </a:r>
            <a:r>
              <a:rPr lang="en-US" altLang="zh-CN" dirty="0"/>
              <a:t>2018)</a:t>
            </a:r>
          </a:p>
          <a:p>
            <a:pPr lvl="1">
              <a:buFont typeface="Wingdings" pitchFamily="2" charset="2"/>
              <a:buChar char="§"/>
            </a:pPr>
            <a:r>
              <a:rPr lang="en-US" altLang="zh-CN" dirty="0"/>
              <a:t>Top-down</a:t>
            </a:r>
            <a:r>
              <a:rPr lang="zh-CN" altLang="en-US" dirty="0"/>
              <a:t> </a:t>
            </a:r>
            <a:r>
              <a:rPr lang="en-US" altLang="zh-CN" dirty="0"/>
              <a:t>	approach</a:t>
            </a:r>
            <a:r>
              <a:rPr lang="zh-CN" altLang="en-US" dirty="0"/>
              <a:t> </a:t>
            </a:r>
            <a:r>
              <a:rPr lang="en-US" altLang="zh-CN" dirty="0"/>
              <a:t>		</a:t>
            </a:r>
          </a:p>
          <a:p>
            <a:r>
              <a:rPr lang="en-US" altLang="zh-CN" u="sng" dirty="0"/>
              <a:t>Huawei</a:t>
            </a:r>
            <a:r>
              <a:rPr lang="zh-CN" altLang="en-US" u="sng" dirty="0"/>
              <a:t> </a:t>
            </a:r>
            <a:r>
              <a:rPr lang="en-US" altLang="zh-CN" u="sng" dirty="0"/>
              <a:t>v.</a:t>
            </a:r>
            <a:r>
              <a:rPr lang="zh-CN" altLang="en-US" u="sng" dirty="0"/>
              <a:t> </a:t>
            </a:r>
            <a:r>
              <a:rPr lang="en-US" altLang="zh-CN" u="sng" dirty="0"/>
              <a:t>Conversant</a:t>
            </a:r>
            <a:r>
              <a:rPr lang="zh-CN" altLang="en-US" u="sng" dirty="0"/>
              <a:t> </a:t>
            </a:r>
            <a:r>
              <a:rPr lang="en-US" altLang="zh-CN" dirty="0"/>
              <a:t>(Nanjing</a:t>
            </a:r>
            <a:r>
              <a:rPr lang="zh-CN" altLang="en-US" dirty="0"/>
              <a:t> </a:t>
            </a:r>
            <a:r>
              <a:rPr lang="en-US" altLang="zh-CN" dirty="0"/>
              <a:t>Intermediate</a:t>
            </a:r>
            <a:r>
              <a:rPr lang="zh-CN" altLang="en-US" dirty="0"/>
              <a:t> </a:t>
            </a:r>
            <a:r>
              <a:rPr lang="en-US" altLang="zh-CN" dirty="0"/>
              <a:t>People’s</a:t>
            </a:r>
            <a:r>
              <a:rPr lang="zh-CN" altLang="en-US" dirty="0"/>
              <a:t> </a:t>
            </a:r>
            <a:r>
              <a:rPr lang="en-US" altLang="zh-CN" dirty="0"/>
              <a:t>Court,</a:t>
            </a:r>
            <a:r>
              <a:rPr lang="zh-CN" altLang="en-US" dirty="0"/>
              <a:t> </a:t>
            </a:r>
            <a:r>
              <a:rPr lang="en-US" altLang="zh-CN" dirty="0"/>
              <a:t>2019)</a:t>
            </a:r>
          </a:p>
          <a:p>
            <a:pPr lvl="1">
              <a:buFont typeface="Wingdings" pitchFamily="2" charset="2"/>
              <a:buChar char="§"/>
            </a:pPr>
            <a:r>
              <a:rPr lang="en-US" altLang="zh-CN" dirty="0"/>
              <a:t>Top-down</a:t>
            </a:r>
            <a:r>
              <a:rPr lang="zh-CN" altLang="en-US" dirty="0"/>
              <a:t> </a:t>
            </a:r>
            <a:r>
              <a:rPr lang="en-US" altLang="zh-CN" dirty="0"/>
              <a:t>approach</a:t>
            </a:r>
            <a:r>
              <a:rPr lang="zh-CN" altLang="en-US" dirty="0"/>
              <a:t> </a:t>
            </a:r>
            <a:endParaRPr lang="en-US" altLang="zh-CN" dirty="0"/>
          </a:p>
          <a:p>
            <a:pPr marL="457200" lvl="1" indent="0">
              <a:buNone/>
            </a:pPr>
            <a:endParaRPr lang="en-US" dirty="0"/>
          </a:p>
          <a:p>
            <a:pPr marL="457200" lvl="1" indent="0">
              <a:buNone/>
            </a:pPr>
            <a:r>
              <a:rPr lang="en-US" altLang="zh-CN" b="1" dirty="0"/>
              <a:t>Again,</a:t>
            </a:r>
            <a:r>
              <a:rPr lang="zh-CN" altLang="en-US" b="1" dirty="0"/>
              <a:t> </a:t>
            </a:r>
            <a:r>
              <a:rPr lang="en-US" altLang="zh-CN" b="1" dirty="0"/>
              <a:t>experimentalist</a:t>
            </a:r>
            <a:r>
              <a:rPr lang="zh-CN" altLang="en-US" b="1" dirty="0"/>
              <a:t> </a:t>
            </a:r>
            <a:r>
              <a:rPr lang="en-US" altLang="zh-CN" b="1" dirty="0"/>
              <a:t>nature</a:t>
            </a:r>
            <a:r>
              <a:rPr lang="zh-CN" altLang="en-US" b="1" dirty="0"/>
              <a:t> </a:t>
            </a:r>
            <a:r>
              <a:rPr lang="en-US" altLang="zh-CN" b="1" dirty="0"/>
              <a:t>–</a:t>
            </a:r>
            <a:r>
              <a:rPr lang="zh-CN" altLang="en-US" b="1" dirty="0"/>
              <a:t> </a:t>
            </a:r>
            <a:r>
              <a:rPr lang="en-US" altLang="zh-CN" b="1" dirty="0"/>
              <a:t>waiting</a:t>
            </a:r>
            <a:r>
              <a:rPr lang="zh-CN" altLang="en-US" b="1" dirty="0"/>
              <a:t> </a:t>
            </a:r>
            <a:r>
              <a:rPr lang="en-US" altLang="zh-CN" b="1" dirty="0"/>
              <a:t>for</a:t>
            </a:r>
            <a:r>
              <a:rPr lang="zh-CN" altLang="en-US" b="1" dirty="0"/>
              <a:t> </a:t>
            </a:r>
            <a:r>
              <a:rPr lang="en-US" altLang="zh-CN" b="1" dirty="0"/>
              <a:t>SPC</a:t>
            </a:r>
            <a:r>
              <a:rPr lang="zh-CN" altLang="en-US" b="1" dirty="0"/>
              <a:t> </a:t>
            </a:r>
            <a:r>
              <a:rPr lang="en-US" altLang="zh-CN" b="1" dirty="0"/>
              <a:t>to</a:t>
            </a:r>
            <a:r>
              <a:rPr lang="zh-CN" altLang="en-US" b="1" dirty="0"/>
              <a:t> </a:t>
            </a:r>
            <a:r>
              <a:rPr lang="en-US" altLang="zh-CN" b="1" dirty="0"/>
              <a:t>give</a:t>
            </a:r>
            <a:r>
              <a:rPr lang="zh-CN" altLang="en-US" b="1" dirty="0"/>
              <a:t> </a:t>
            </a:r>
            <a:r>
              <a:rPr lang="en-US" altLang="zh-CN" b="1" dirty="0"/>
              <a:t>guidance.</a:t>
            </a:r>
            <a:r>
              <a:rPr lang="zh-CN" altLang="en-US" b="1" dirty="0"/>
              <a:t> </a:t>
            </a:r>
            <a:endParaRPr lang="en-US" b="1" dirty="0"/>
          </a:p>
        </p:txBody>
      </p:sp>
    </p:spTree>
    <p:extLst>
      <p:ext uri="{BB962C8B-B14F-4D97-AF65-F5344CB8AC3E}">
        <p14:creationId xmlns:p14="http://schemas.microsoft.com/office/powerpoint/2010/main" val="2690345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E97D5-A00D-9C4C-9C9B-D727122E1EFC}"/>
              </a:ext>
            </a:extLst>
          </p:cNvPr>
          <p:cNvSpPr>
            <a:spLocks noGrp="1"/>
          </p:cNvSpPr>
          <p:nvPr>
            <p:ph type="title"/>
          </p:nvPr>
        </p:nvSpPr>
        <p:spPr/>
        <p:txBody>
          <a:bodyPr>
            <a:normAutofit/>
          </a:bodyPr>
          <a:lstStyle/>
          <a:p>
            <a:r>
              <a:rPr lang="en-US" altLang="zh-CN" sz="2800" b="1" dirty="0"/>
              <a:t>Recent</a:t>
            </a:r>
            <a:r>
              <a:rPr lang="zh-CN" altLang="en-US" sz="2800" b="1" dirty="0"/>
              <a:t> </a:t>
            </a:r>
            <a:r>
              <a:rPr lang="en-US" altLang="zh-CN" sz="2800" b="1" dirty="0"/>
              <a:t>Judicial</a:t>
            </a:r>
            <a:r>
              <a:rPr lang="zh-CN" altLang="en-US" sz="2800" b="1" dirty="0"/>
              <a:t> </a:t>
            </a:r>
            <a:r>
              <a:rPr lang="en-US" altLang="zh-CN" sz="2800" b="1" dirty="0"/>
              <a:t>Willingness</a:t>
            </a:r>
            <a:r>
              <a:rPr lang="zh-CN" altLang="en-US" sz="2800" b="1" dirty="0"/>
              <a:t> </a:t>
            </a:r>
            <a:r>
              <a:rPr lang="en-US" altLang="zh-CN" sz="2800" b="1" dirty="0"/>
              <a:t>to</a:t>
            </a:r>
            <a:r>
              <a:rPr lang="zh-CN" altLang="en-US" sz="2800" b="1" dirty="0"/>
              <a:t> </a:t>
            </a:r>
            <a:r>
              <a:rPr lang="en-US" altLang="zh-CN" sz="2800" b="1" dirty="0"/>
              <a:t>Set</a:t>
            </a:r>
            <a:r>
              <a:rPr lang="zh-CN" altLang="en-US" sz="2800" b="1" dirty="0"/>
              <a:t> </a:t>
            </a:r>
            <a:r>
              <a:rPr lang="en-US" altLang="zh-CN" sz="2800" b="1" dirty="0"/>
              <a:t>“Global</a:t>
            </a:r>
            <a:r>
              <a:rPr lang="zh-CN" altLang="en-US" sz="2800" b="1" dirty="0"/>
              <a:t> </a:t>
            </a:r>
            <a:r>
              <a:rPr lang="en-US" altLang="zh-CN" sz="2800" b="1" dirty="0"/>
              <a:t>Royalty”</a:t>
            </a:r>
            <a:r>
              <a:rPr lang="zh-CN" altLang="en-US" sz="2800" b="1" dirty="0"/>
              <a:t> </a:t>
            </a:r>
            <a:endParaRPr lang="en-US" sz="2800" b="1" dirty="0"/>
          </a:p>
        </p:txBody>
      </p:sp>
      <p:sp>
        <p:nvSpPr>
          <p:cNvPr id="3" name="Content Placeholder 2">
            <a:extLst>
              <a:ext uri="{FF2B5EF4-FFF2-40B4-BE49-F238E27FC236}">
                <a16:creationId xmlns:a16="http://schemas.microsoft.com/office/drawing/2014/main" xmlns="" id="{097997B7-E1E4-1647-A4A8-93766A3D2A16}"/>
              </a:ext>
            </a:extLst>
          </p:cNvPr>
          <p:cNvSpPr>
            <a:spLocks noGrp="1"/>
          </p:cNvSpPr>
          <p:nvPr>
            <p:ph idx="1"/>
          </p:nvPr>
        </p:nvSpPr>
        <p:spPr/>
        <p:txBody>
          <a:bodyPr>
            <a:normAutofit/>
          </a:bodyPr>
          <a:lstStyle/>
          <a:p>
            <a:r>
              <a:rPr lang="en-US" altLang="zh-CN" u="sng" dirty="0"/>
              <a:t>Sharp</a:t>
            </a:r>
            <a:r>
              <a:rPr lang="zh-CN" altLang="en-US" u="sng" dirty="0"/>
              <a:t> </a:t>
            </a:r>
            <a:r>
              <a:rPr lang="en-US" altLang="zh-CN" u="sng" dirty="0"/>
              <a:t>v.</a:t>
            </a:r>
            <a:r>
              <a:rPr lang="zh-CN" altLang="en-US" u="sng" dirty="0"/>
              <a:t> </a:t>
            </a:r>
            <a:r>
              <a:rPr lang="en-US" altLang="zh-CN" u="sng" dirty="0" err="1"/>
              <a:t>Oppo</a:t>
            </a:r>
            <a:r>
              <a:rPr lang="zh-CN" altLang="en-US" dirty="0"/>
              <a:t> </a:t>
            </a:r>
            <a:r>
              <a:rPr lang="en-US" altLang="zh-CN" dirty="0"/>
              <a:t>(Supreme</a:t>
            </a:r>
            <a:r>
              <a:rPr lang="zh-CN" altLang="en-US" dirty="0"/>
              <a:t> </a:t>
            </a:r>
            <a:r>
              <a:rPr lang="en-US" altLang="zh-CN" dirty="0"/>
              <a:t>People’s</a:t>
            </a:r>
            <a:r>
              <a:rPr lang="zh-CN" altLang="en-US" dirty="0"/>
              <a:t> </a:t>
            </a:r>
            <a:r>
              <a:rPr lang="en-US" altLang="zh-CN" dirty="0"/>
              <a:t>Court,</a:t>
            </a:r>
            <a:r>
              <a:rPr lang="zh-CN" altLang="en-US" dirty="0"/>
              <a:t> </a:t>
            </a:r>
            <a:r>
              <a:rPr lang="en-US" altLang="zh-CN" dirty="0"/>
              <a:t>IP</a:t>
            </a:r>
            <a:r>
              <a:rPr lang="zh-CN" altLang="en-US" dirty="0"/>
              <a:t> </a:t>
            </a:r>
            <a:r>
              <a:rPr lang="en-US" altLang="zh-CN" dirty="0"/>
              <a:t>Division)(2021)</a:t>
            </a:r>
            <a:r>
              <a:rPr lang="zh-CN" altLang="en-US" dirty="0"/>
              <a:t> </a:t>
            </a:r>
            <a:r>
              <a:rPr lang="en-US" altLang="zh-CN" dirty="0"/>
              <a:t>(2020</a:t>
            </a:r>
            <a:r>
              <a:rPr lang="zh-CN" altLang="en-US" dirty="0"/>
              <a:t> </a:t>
            </a:r>
            <a:r>
              <a:rPr lang="en-US" altLang="zh-CN" i="1" dirty="0" err="1"/>
              <a:t>Zhi</a:t>
            </a:r>
            <a:r>
              <a:rPr lang="zh-CN" altLang="en-US" i="1" dirty="0"/>
              <a:t> </a:t>
            </a:r>
            <a:r>
              <a:rPr lang="en-US" altLang="zh-CN" i="1" dirty="0"/>
              <a:t>Ming</a:t>
            </a:r>
            <a:r>
              <a:rPr lang="zh-CN" altLang="en-US" i="1" dirty="0"/>
              <a:t> </a:t>
            </a:r>
            <a:r>
              <a:rPr lang="en-US" altLang="zh-CN" i="1" dirty="0"/>
              <a:t>Xia</a:t>
            </a:r>
            <a:r>
              <a:rPr lang="zh-CN" altLang="en-US" i="1" dirty="0"/>
              <a:t> </a:t>
            </a:r>
            <a:r>
              <a:rPr lang="en-US" altLang="zh-CN" i="1" dirty="0"/>
              <a:t>Zhong</a:t>
            </a:r>
            <a:r>
              <a:rPr lang="zh-CN" altLang="en-US" i="1" dirty="0"/>
              <a:t> </a:t>
            </a:r>
            <a:r>
              <a:rPr lang="en-US" altLang="zh-CN" i="1" dirty="0"/>
              <a:t>No.</a:t>
            </a:r>
            <a:r>
              <a:rPr lang="zh-CN" altLang="en-US" i="1" dirty="0"/>
              <a:t> </a:t>
            </a:r>
            <a:r>
              <a:rPr lang="en-US" altLang="zh-CN" i="1" dirty="0"/>
              <a:t>517</a:t>
            </a:r>
            <a:r>
              <a:rPr lang="en-US" altLang="zh-CN" dirty="0"/>
              <a:t>)</a:t>
            </a:r>
          </a:p>
          <a:p>
            <a:pPr marL="857250" lvl="1" indent="-457200">
              <a:buFont typeface="+mj-lt"/>
              <a:buAutoNum type="arabicPeriod"/>
            </a:pPr>
            <a:r>
              <a:rPr lang="en-US" altLang="zh-CN" sz="2800" dirty="0"/>
              <a:t>Parties’</a:t>
            </a:r>
            <a:r>
              <a:rPr lang="zh-CN" altLang="en-US" sz="2800" dirty="0"/>
              <a:t> </a:t>
            </a:r>
            <a:r>
              <a:rPr lang="en-US" altLang="zh-CN" sz="2800" dirty="0"/>
              <a:t>willingness</a:t>
            </a:r>
            <a:r>
              <a:rPr lang="zh-CN" altLang="en-US" sz="2800" dirty="0"/>
              <a:t> </a:t>
            </a:r>
            <a:r>
              <a:rPr lang="en-US" altLang="zh-CN" sz="2800" dirty="0"/>
              <a:t>and</a:t>
            </a:r>
            <a:r>
              <a:rPr lang="zh-CN" altLang="en-US" sz="2800" dirty="0"/>
              <a:t> </a:t>
            </a:r>
            <a:r>
              <a:rPr lang="en-US" altLang="zh-CN" sz="2800" dirty="0"/>
              <a:t>previous</a:t>
            </a:r>
            <a:r>
              <a:rPr lang="zh-CN" altLang="en-US" sz="2800" dirty="0"/>
              <a:t> </a:t>
            </a:r>
            <a:r>
              <a:rPr lang="en-US" altLang="zh-CN" sz="2800" dirty="0"/>
              <a:t>negotiations</a:t>
            </a:r>
            <a:r>
              <a:rPr lang="zh-CN" altLang="en-US" sz="2800" dirty="0"/>
              <a:t> </a:t>
            </a:r>
            <a:r>
              <a:rPr lang="en-US" altLang="zh-CN" sz="2800" dirty="0"/>
              <a:t>to</a:t>
            </a:r>
            <a:r>
              <a:rPr lang="zh-CN" altLang="en-US" sz="2800" dirty="0"/>
              <a:t> </a:t>
            </a:r>
            <a:r>
              <a:rPr lang="en-US" altLang="zh-CN" sz="2800" dirty="0"/>
              <a:t>a</a:t>
            </a:r>
            <a:r>
              <a:rPr lang="zh-CN" altLang="en-US" sz="2800" dirty="0"/>
              <a:t> </a:t>
            </a:r>
            <a:r>
              <a:rPr lang="en-US" altLang="zh-CN" sz="2800" dirty="0"/>
              <a:t>global</a:t>
            </a:r>
            <a:r>
              <a:rPr lang="zh-CN" altLang="en-US" sz="2800" dirty="0"/>
              <a:t> </a:t>
            </a:r>
            <a:r>
              <a:rPr lang="en-US" altLang="zh-CN" sz="2800" dirty="0"/>
              <a:t>license;</a:t>
            </a:r>
            <a:r>
              <a:rPr lang="zh-CN" altLang="en-US" sz="2800" dirty="0"/>
              <a:t> </a:t>
            </a:r>
            <a:endParaRPr lang="en-US" altLang="zh-CN" sz="2800" dirty="0"/>
          </a:p>
          <a:p>
            <a:pPr marL="857250" lvl="1" indent="-457200">
              <a:buFont typeface="+mj-lt"/>
              <a:buAutoNum type="arabicPeriod"/>
            </a:pPr>
            <a:r>
              <a:rPr lang="en-US" altLang="zh-CN" sz="2800" dirty="0"/>
              <a:t>Closer</a:t>
            </a:r>
            <a:r>
              <a:rPr lang="zh-CN" altLang="en-US" sz="2800" dirty="0"/>
              <a:t> </a:t>
            </a:r>
            <a:r>
              <a:rPr lang="en-US" altLang="zh-CN" sz="2800" dirty="0"/>
              <a:t>connection</a:t>
            </a:r>
            <a:r>
              <a:rPr lang="zh-CN" altLang="en-US" sz="2800" dirty="0"/>
              <a:t> </a:t>
            </a:r>
            <a:r>
              <a:rPr lang="en-US" altLang="zh-CN" sz="2800" dirty="0"/>
              <a:t>to</a:t>
            </a:r>
            <a:r>
              <a:rPr lang="zh-CN" altLang="en-US" sz="2800" dirty="0"/>
              <a:t> </a:t>
            </a:r>
            <a:r>
              <a:rPr lang="en-US" altLang="zh-CN" sz="2800" dirty="0"/>
              <a:t>China;</a:t>
            </a:r>
            <a:r>
              <a:rPr lang="zh-CN" altLang="en-US" sz="2800" dirty="0"/>
              <a:t> </a:t>
            </a:r>
            <a:endParaRPr lang="en-US" altLang="zh-CN" sz="2800" dirty="0"/>
          </a:p>
          <a:p>
            <a:pPr marL="857250" lvl="1" indent="-457200">
              <a:buFont typeface="+mj-lt"/>
              <a:buAutoNum type="arabicPeriod"/>
            </a:pPr>
            <a:r>
              <a:rPr lang="en-US" altLang="zh-CN" sz="2800" dirty="0"/>
              <a:t>Proper</a:t>
            </a:r>
            <a:r>
              <a:rPr lang="zh-CN" altLang="en-US" sz="2800" dirty="0"/>
              <a:t> </a:t>
            </a:r>
            <a:r>
              <a:rPr lang="en-US" altLang="zh-CN" sz="2800" dirty="0"/>
              <a:t>jurisdiction</a:t>
            </a:r>
          </a:p>
          <a:p>
            <a:endParaRPr lang="en-US" sz="2000" dirty="0"/>
          </a:p>
        </p:txBody>
      </p:sp>
    </p:spTree>
    <p:extLst>
      <p:ext uri="{BB962C8B-B14F-4D97-AF65-F5344CB8AC3E}">
        <p14:creationId xmlns:p14="http://schemas.microsoft.com/office/powerpoint/2010/main" val="3355849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E97D5-A00D-9C4C-9C9B-D727122E1EFC}"/>
              </a:ext>
            </a:extLst>
          </p:cNvPr>
          <p:cNvSpPr>
            <a:spLocks noGrp="1"/>
          </p:cNvSpPr>
          <p:nvPr>
            <p:ph type="title"/>
          </p:nvPr>
        </p:nvSpPr>
        <p:spPr/>
        <p:txBody>
          <a:bodyPr>
            <a:normAutofit/>
          </a:bodyPr>
          <a:lstStyle/>
          <a:p>
            <a:r>
              <a:rPr lang="en-US" altLang="zh-CN" sz="2800" b="1" dirty="0"/>
              <a:t>Ongoing</a:t>
            </a:r>
            <a:r>
              <a:rPr lang="zh-CN" altLang="en-US" sz="2800" b="1" dirty="0"/>
              <a:t> </a:t>
            </a:r>
            <a:r>
              <a:rPr lang="en-US" altLang="zh-CN" sz="2800" b="1" dirty="0"/>
              <a:t>Litigation</a:t>
            </a:r>
            <a:r>
              <a:rPr lang="zh-CN" altLang="en-US" sz="2800" b="1" dirty="0"/>
              <a:t> </a:t>
            </a:r>
            <a:r>
              <a:rPr lang="en-US" altLang="zh-CN" sz="2800" b="1" dirty="0"/>
              <a:t>on</a:t>
            </a:r>
            <a:r>
              <a:rPr lang="zh-CN" altLang="en-US" sz="2800" b="1" dirty="0"/>
              <a:t> </a:t>
            </a:r>
            <a:r>
              <a:rPr lang="en-US" altLang="zh-CN" sz="2800" b="1" dirty="0"/>
              <a:t>FRAND</a:t>
            </a:r>
            <a:r>
              <a:rPr lang="zh-CN" altLang="en-US" sz="2800" b="1" dirty="0"/>
              <a:t> </a:t>
            </a:r>
            <a:r>
              <a:rPr lang="en-US" altLang="zh-CN" sz="2800" b="1" dirty="0"/>
              <a:t>Royalty</a:t>
            </a:r>
            <a:r>
              <a:rPr lang="zh-CN" altLang="en-US" sz="2800" b="1" dirty="0"/>
              <a:t> </a:t>
            </a:r>
            <a:r>
              <a:rPr lang="en-US" altLang="zh-CN" sz="2800" b="1" dirty="0"/>
              <a:t>Disputes</a:t>
            </a:r>
            <a:r>
              <a:rPr lang="zh-CN" altLang="en-US" sz="2800" b="1" dirty="0"/>
              <a:t> </a:t>
            </a:r>
            <a:r>
              <a:rPr lang="en-US" altLang="zh-CN" sz="2800" b="1" dirty="0"/>
              <a:t>(“Free-Standing</a:t>
            </a:r>
            <a:r>
              <a:rPr lang="zh-CN" altLang="en-US" sz="2800" b="1" dirty="0"/>
              <a:t> </a:t>
            </a:r>
            <a:r>
              <a:rPr lang="en-US" altLang="zh-CN" sz="2800" b="1" dirty="0"/>
              <a:t>Claim”)</a:t>
            </a:r>
            <a:endParaRPr lang="en-US" sz="2800" b="1" dirty="0"/>
          </a:p>
        </p:txBody>
      </p:sp>
      <p:sp>
        <p:nvSpPr>
          <p:cNvPr id="3" name="Content Placeholder 2">
            <a:extLst>
              <a:ext uri="{FF2B5EF4-FFF2-40B4-BE49-F238E27FC236}">
                <a16:creationId xmlns:a16="http://schemas.microsoft.com/office/drawing/2014/main" xmlns="" id="{097997B7-E1E4-1647-A4A8-93766A3D2A16}"/>
              </a:ext>
            </a:extLst>
          </p:cNvPr>
          <p:cNvSpPr>
            <a:spLocks noGrp="1"/>
          </p:cNvSpPr>
          <p:nvPr>
            <p:ph idx="1"/>
          </p:nvPr>
        </p:nvSpPr>
        <p:spPr/>
        <p:txBody>
          <a:bodyPr/>
          <a:lstStyle/>
          <a:p>
            <a:r>
              <a:rPr lang="en-US" altLang="zh-CN" u="sng" dirty="0" err="1"/>
              <a:t>Coolpad</a:t>
            </a:r>
            <a:r>
              <a:rPr lang="zh-CN" altLang="en-US" u="sng" dirty="0"/>
              <a:t> </a:t>
            </a:r>
            <a:r>
              <a:rPr lang="en-US" altLang="zh-CN" u="sng" dirty="0"/>
              <a:t>v.</a:t>
            </a:r>
            <a:r>
              <a:rPr lang="zh-CN" altLang="en-US" u="sng" dirty="0"/>
              <a:t> </a:t>
            </a:r>
            <a:r>
              <a:rPr lang="en-US" altLang="zh-CN" u="sng" dirty="0" err="1"/>
              <a:t>Pantech</a:t>
            </a:r>
            <a:r>
              <a:rPr lang="zh-CN" altLang="en-US" u="sng" dirty="0"/>
              <a:t> </a:t>
            </a:r>
            <a:r>
              <a:rPr lang="en-US" altLang="zh-CN" u="sng" dirty="0"/>
              <a:t>(Mar.</a:t>
            </a:r>
            <a:r>
              <a:rPr lang="zh-CN" altLang="en-US" u="sng" dirty="0"/>
              <a:t> </a:t>
            </a:r>
            <a:r>
              <a:rPr lang="en-US" altLang="zh-CN" u="sng" dirty="0"/>
              <a:t>2022)(Shenzhen</a:t>
            </a:r>
            <a:r>
              <a:rPr lang="zh-CN" altLang="en-US" u="sng" dirty="0"/>
              <a:t> </a:t>
            </a:r>
            <a:r>
              <a:rPr lang="en-US" altLang="zh-CN" u="sng" dirty="0"/>
              <a:t>Int.</a:t>
            </a:r>
            <a:r>
              <a:rPr lang="zh-CN" altLang="en-US" u="sng" dirty="0"/>
              <a:t> </a:t>
            </a:r>
            <a:r>
              <a:rPr lang="en-US" altLang="zh-CN" u="sng" dirty="0"/>
              <a:t>Ct.</a:t>
            </a:r>
            <a:r>
              <a:rPr lang="zh-CN" altLang="en-US" u="sng" dirty="0"/>
              <a:t>）</a:t>
            </a:r>
            <a:endParaRPr lang="en-US" u="sng" dirty="0"/>
          </a:p>
          <a:p>
            <a:r>
              <a:rPr lang="en-US" u="sng" dirty="0" err="1"/>
              <a:t>Oppo</a:t>
            </a:r>
            <a:r>
              <a:rPr lang="zh-CN" altLang="en-US" u="sng" dirty="0"/>
              <a:t> </a:t>
            </a:r>
            <a:r>
              <a:rPr lang="en-US" altLang="zh-CN" u="sng" dirty="0"/>
              <a:t>v.</a:t>
            </a:r>
            <a:r>
              <a:rPr lang="zh-CN" altLang="en-US" u="sng" dirty="0"/>
              <a:t> </a:t>
            </a:r>
            <a:r>
              <a:rPr lang="en-US" altLang="zh-CN" u="sng" dirty="0"/>
              <a:t>IDC</a:t>
            </a:r>
            <a:r>
              <a:rPr lang="zh-CN" altLang="en-US" dirty="0"/>
              <a:t> </a:t>
            </a:r>
            <a:r>
              <a:rPr lang="en-US" altLang="zh-CN" dirty="0"/>
              <a:t>(Feb.</a:t>
            </a:r>
            <a:r>
              <a:rPr lang="zh-CN" altLang="en-US" dirty="0"/>
              <a:t> </a:t>
            </a:r>
            <a:r>
              <a:rPr lang="en-US" altLang="zh-CN" dirty="0"/>
              <a:t>2022)(Guangzhou</a:t>
            </a:r>
            <a:r>
              <a:rPr lang="zh-CN" altLang="en-US" dirty="0"/>
              <a:t> </a:t>
            </a:r>
            <a:r>
              <a:rPr lang="en-US" altLang="zh-CN" dirty="0"/>
              <a:t>IP</a:t>
            </a:r>
            <a:r>
              <a:rPr lang="zh-CN" altLang="en-US" dirty="0"/>
              <a:t> </a:t>
            </a:r>
            <a:r>
              <a:rPr lang="en-US" altLang="zh-CN" dirty="0"/>
              <a:t>Ct.)</a:t>
            </a:r>
          </a:p>
          <a:p>
            <a:r>
              <a:rPr lang="en-US" altLang="zh-CN" u="sng" dirty="0">
                <a:solidFill>
                  <a:srgbClr val="0070C0"/>
                </a:solidFill>
              </a:rPr>
              <a:t>ZTE</a:t>
            </a:r>
            <a:r>
              <a:rPr lang="zh-CN" altLang="en-US" u="sng" dirty="0">
                <a:solidFill>
                  <a:srgbClr val="0070C0"/>
                </a:solidFill>
              </a:rPr>
              <a:t> </a:t>
            </a:r>
            <a:r>
              <a:rPr lang="en-US" altLang="zh-CN" u="sng" dirty="0">
                <a:solidFill>
                  <a:srgbClr val="0070C0"/>
                </a:solidFill>
              </a:rPr>
              <a:t>v.</a:t>
            </a:r>
            <a:r>
              <a:rPr lang="zh-CN" altLang="en-US" u="sng" dirty="0">
                <a:solidFill>
                  <a:srgbClr val="0070C0"/>
                </a:solidFill>
              </a:rPr>
              <a:t> </a:t>
            </a:r>
            <a:r>
              <a:rPr lang="en-US" altLang="zh-CN" u="sng" dirty="0" err="1">
                <a:solidFill>
                  <a:srgbClr val="0070C0"/>
                </a:solidFill>
              </a:rPr>
              <a:t>Tinno</a:t>
            </a:r>
            <a:r>
              <a:rPr lang="zh-CN" altLang="en-US" u="sng" dirty="0">
                <a:solidFill>
                  <a:srgbClr val="0070C0"/>
                </a:solidFill>
              </a:rPr>
              <a:t> </a:t>
            </a:r>
            <a:r>
              <a:rPr lang="en-US" altLang="zh-CN" u="sng" dirty="0">
                <a:solidFill>
                  <a:srgbClr val="0070C0"/>
                </a:solidFill>
              </a:rPr>
              <a:t>Mobile</a:t>
            </a:r>
            <a:r>
              <a:rPr lang="zh-CN" altLang="en-US" u="sng" dirty="0">
                <a:solidFill>
                  <a:srgbClr val="0070C0"/>
                </a:solidFill>
              </a:rPr>
              <a:t> </a:t>
            </a:r>
            <a:r>
              <a:rPr lang="en-US" altLang="zh-CN" dirty="0">
                <a:solidFill>
                  <a:srgbClr val="0070C0"/>
                </a:solidFill>
              </a:rPr>
              <a:t>(Sep.</a:t>
            </a:r>
            <a:r>
              <a:rPr lang="zh-CN" altLang="en-US" dirty="0">
                <a:solidFill>
                  <a:srgbClr val="0070C0"/>
                </a:solidFill>
              </a:rPr>
              <a:t> </a:t>
            </a:r>
            <a:r>
              <a:rPr lang="en-US" altLang="zh-CN" dirty="0">
                <a:solidFill>
                  <a:srgbClr val="0070C0"/>
                </a:solidFill>
              </a:rPr>
              <a:t>2021)</a:t>
            </a:r>
            <a:r>
              <a:rPr lang="zh-CN" altLang="en-US" dirty="0">
                <a:solidFill>
                  <a:srgbClr val="0070C0"/>
                </a:solidFill>
              </a:rPr>
              <a:t> </a:t>
            </a:r>
            <a:r>
              <a:rPr lang="en-US" altLang="zh-CN" dirty="0">
                <a:solidFill>
                  <a:srgbClr val="0070C0"/>
                </a:solidFill>
              </a:rPr>
              <a:t>(Shenzhen</a:t>
            </a:r>
            <a:r>
              <a:rPr lang="zh-CN" altLang="en-US" dirty="0">
                <a:solidFill>
                  <a:srgbClr val="0070C0"/>
                </a:solidFill>
              </a:rPr>
              <a:t> </a:t>
            </a:r>
            <a:r>
              <a:rPr lang="en-US" altLang="zh-CN" dirty="0">
                <a:solidFill>
                  <a:srgbClr val="0070C0"/>
                </a:solidFill>
              </a:rPr>
              <a:t>Int.</a:t>
            </a:r>
            <a:r>
              <a:rPr lang="zh-CN" altLang="en-US" dirty="0">
                <a:solidFill>
                  <a:srgbClr val="0070C0"/>
                </a:solidFill>
              </a:rPr>
              <a:t> </a:t>
            </a:r>
            <a:r>
              <a:rPr lang="en-US" altLang="zh-CN" dirty="0">
                <a:solidFill>
                  <a:srgbClr val="0070C0"/>
                </a:solidFill>
              </a:rPr>
              <a:t>Ct.)</a:t>
            </a:r>
          </a:p>
          <a:p>
            <a:r>
              <a:rPr lang="en-US" altLang="zh-CN" u="sng" dirty="0" err="1"/>
              <a:t>Oppo</a:t>
            </a:r>
            <a:r>
              <a:rPr lang="zh-CN" altLang="en-US" u="sng" dirty="0"/>
              <a:t> </a:t>
            </a:r>
            <a:r>
              <a:rPr lang="en-US" altLang="zh-CN" u="sng" dirty="0"/>
              <a:t>v.</a:t>
            </a:r>
            <a:r>
              <a:rPr lang="zh-CN" altLang="en-US" u="sng" dirty="0"/>
              <a:t> </a:t>
            </a:r>
            <a:r>
              <a:rPr lang="en-US" altLang="zh-CN" u="sng" dirty="0"/>
              <a:t>Nokia</a:t>
            </a:r>
            <a:r>
              <a:rPr lang="zh-CN" altLang="en-US" u="sng" dirty="0"/>
              <a:t> </a:t>
            </a:r>
            <a:r>
              <a:rPr lang="en-US" altLang="zh-CN" dirty="0"/>
              <a:t>(July</a:t>
            </a:r>
            <a:r>
              <a:rPr lang="zh-CN" altLang="en-US" dirty="0"/>
              <a:t> </a:t>
            </a:r>
            <a:r>
              <a:rPr lang="en-US" altLang="zh-CN" dirty="0"/>
              <a:t>2021)(Chongqing</a:t>
            </a:r>
            <a:r>
              <a:rPr lang="zh-CN" altLang="en-US" dirty="0"/>
              <a:t> </a:t>
            </a:r>
            <a:r>
              <a:rPr lang="en-US" altLang="zh-CN" dirty="0"/>
              <a:t>No.</a:t>
            </a:r>
            <a:r>
              <a:rPr lang="zh-CN" altLang="en-US" dirty="0"/>
              <a:t> </a:t>
            </a:r>
            <a:r>
              <a:rPr lang="en-US" altLang="zh-CN" dirty="0"/>
              <a:t>1</a:t>
            </a:r>
            <a:r>
              <a:rPr lang="zh-CN" altLang="en-US" dirty="0"/>
              <a:t> </a:t>
            </a:r>
            <a:r>
              <a:rPr lang="en-US" altLang="zh-CN" dirty="0"/>
              <a:t>Int.</a:t>
            </a:r>
            <a:r>
              <a:rPr lang="zh-CN" altLang="en-US" dirty="0"/>
              <a:t> </a:t>
            </a:r>
            <a:r>
              <a:rPr lang="en-US" altLang="zh-CN" dirty="0"/>
              <a:t>Ct.)</a:t>
            </a:r>
          </a:p>
          <a:p>
            <a:r>
              <a:rPr lang="en-US" altLang="zh-CN" dirty="0"/>
              <a:t>……</a:t>
            </a:r>
            <a:r>
              <a:rPr lang="zh-CN" altLang="en-US" dirty="0"/>
              <a:t> </a:t>
            </a:r>
            <a:endParaRPr lang="en-US" altLang="zh-CN" dirty="0"/>
          </a:p>
          <a:p>
            <a:pPr marL="0" indent="0">
              <a:buNone/>
            </a:pPr>
            <a:endParaRPr lang="en-US" altLang="zh-CN" dirty="0"/>
          </a:p>
          <a:p>
            <a:pPr marL="0" indent="0">
              <a:buNone/>
            </a:pPr>
            <a:r>
              <a:rPr lang="en-US" altLang="zh-CN" dirty="0"/>
              <a:t>	</a:t>
            </a:r>
            <a:r>
              <a:rPr lang="en-US" altLang="zh-CN" i="1" dirty="0"/>
              <a:t>In</a:t>
            </a:r>
            <a:r>
              <a:rPr lang="zh-CN" altLang="en-US" i="1" dirty="0"/>
              <a:t> </a:t>
            </a:r>
            <a:r>
              <a:rPr lang="en-US" altLang="zh-CN" i="1" dirty="0"/>
              <a:t>proceedings…</a:t>
            </a:r>
            <a:r>
              <a:rPr lang="zh-CN" altLang="en-US" i="1" dirty="0"/>
              <a:t> </a:t>
            </a:r>
            <a:endParaRPr lang="en-US" altLang="zh-CN" dirty="0"/>
          </a:p>
        </p:txBody>
      </p:sp>
    </p:spTree>
    <p:extLst>
      <p:ext uri="{BB962C8B-B14F-4D97-AF65-F5344CB8AC3E}">
        <p14:creationId xmlns:p14="http://schemas.microsoft.com/office/powerpoint/2010/main" val="3016372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6356</TotalTime>
  <Words>1820</Words>
  <Application>Microsoft Macintosh PowerPoint</Application>
  <PresentationFormat>自定义</PresentationFormat>
  <Paragraphs>91</Paragraphs>
  <Slides>13</Slides>
  <Notes>11</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Theme</vt:lpstr>
      <vt:lpstr>PowerPoint 演示文稿</vt:lpstr>
      <vt:lpstr>Roadmap </vt:lpstr>
      <vt:lpstr>PowerPoint 演示文稿</vt:lpstr>
      <vt:lpstr>PowerPoint 演示文稿</vt:lpstr>
      <vt:lpstr>III.  Judicial Determination of FRAND Royalty </vt:lpstr>
      <vt:lpstr>“Free-Standing” Claim: Judicial Determination of FRAND Royalty</vt:lpstr>
      <vt:lpstr> FRAND Methodologies in Landmark Cases </vt:lpstr>
      <vt:lpstr>Recent Judicial Willingness to Set “Global Royalty” </vt:lpstr>
      <vt:lpstr>Ongoing Litigation on FRAND Royalty Disputes (“Free-Standing Claim”)</vt:lpstr>
      <vt:lpstr>2011-2019 Chinese SEP Litigation Statistics (Lexfield, 2020) </vt:lpstr>
      <vt:lpstr>Takeaways </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Nathalie Coletta</dc:creator>
  <cp:lastModifiedBy>Yuan Hao </cp:lastModifiedBy>
  <cp:revision>165</cp:revision>
  <dcterms:created xsi:type="dcterms:W3CDTF">2022-01-20T21:04:28Z</dcterms:created>
  <dcterms:modified xsi:type="dcterms:W3CDTF">2022-12-08T05:26:52Z</dcterms:modified>
</cp:coreProperties>
</file>