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5" r:id="rId3"/>
    <p:sldId id="260" r:id="rId4"/>
    <p:sldId id="259" r:id="rId5"/>
    <p:sldId id="258" r:id="rId6"/>
    <p:sldId id="257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F7045-29C4-C05B-2D73-32F8C6FB9F0F}" v="285" dt="2022-12-04T16:54:16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6163" autoAdjust="0"/>
  </p:normalViewPr>
  <p:slideViewPr>
    <p:cSldViewPr snapToGrid="0">
      <p:cViewPr varScale="1">
        <p:scale>
          <a:sx n="112" d="100"/>
          <a:sy n="112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01033-2FC0-406D-A5EF-965C3D021E2A}" type="datetimeFigureOut"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936FD-6532-4C7F-8186-AA1AB66C85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8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936FD-6532-4C7F-8186-AA1AB66C8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936FD-6532-4C7F-8186-AA1AB66C8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5CBB-C77B-3F4E-B233-4377616C0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5CBB-C77B-3F4E-B233-4377616C0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9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936FD-6532-4C7F-8186-AA1AB66C85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936FD-6532-4C7F-8186-AA1AB66C8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D13B1C-C88D-764F-BAB0-5ECA07983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5D51E9-0CB5-BA4C-859F-EF98EF823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47" y="6284063"/>
            <a:ext cx="8817429" cy="150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8CA5A3-21AC-8541-8D0E-E77A58EF66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38" y="488410"/>
            <a:ext cx="1771468" cy="357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6B641-DAA4-8E4F-A8A4-468946EE20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2191" y="284842"/>
            <a:ext cx="749300" cy="660400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90C6E18F-C085-CB40-A277-DAE80320F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30" y="2669060"/>
            <a:ext cx="10387428" cy="1045977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Subtitle 11">
            <a:extLst>
              <a:ext uri="{FF2B5EF4-FFF2-40B4-BE49-F238E27FC236}">
                <a16:creationId xmlns:a16="http://schemas.microsoft.com/office/drawing/2014/main" id="{CB8FCE86-9237-EF4D-A55A-735190C50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30" y="3715036"/>
            <a:ext cx="10387428" cy="115513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Subtitle goes here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8880" y="2"/>
            <a:ext cx="591312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F927-D3AC-48D5-A8A0-908CD2232274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0C1A4-ED53-9F40-BEFE-37C076AF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8" y="758824"/>
            <a:ext cx="4500308" cy="106997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AE61-0E0A-994F-AE18-02CAB45D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748" y="2176272"/>
            <a:ext cx="4500308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449FAE-36FB-974D-8192-89ABE947D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813" y="4733510"/>
            <a:ext cx="1478588" cy="16228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AD153-4C07-B448-B1BB-4320048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191" y="284842"/>
            <a:ext cx="749300" cy="6604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845C4F3-198E-794F-8449-DD1EC81753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2961" y="284842"/>
            <a:ext cx="749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0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C1A4-ED53-9F40-BEFE-37C076AF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13" y="758824"/>
            <a:ext cx="3150020" cy="106997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AE61-0E0A-994F-AE18-02CAB45D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9113" y="2176272"/>
            <a:ext cx="3150020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D693-0F26-4167-B9B2-F7829566960D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18162"/>
            <a:ext cx="4358107" cy="6839839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7F3B925-47E3-4E47-9783-EBF7B25CD5A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541577" y="2176272"/>
            <a:ext cx="3150020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6304DA-058E-C04B-8D81-D84DEDA83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0137" y="772213"/>
            <a:ext cx="3154681" cy="1069848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en-US" sz="3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95D9B0-A6FC-4C3F-8DC2-E4B1036E6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5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C1A4-ED53-9F40-BEFE-37C076AF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944" y="376863"/>
            <a:ext cx="3150020" cy="1069975"/>
          </a:xfr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AE61-0E0A-994F-AE18-02CAB45D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0944" y="1702441"/>
            <a:ext cx="3150020" cy="71455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78F3-B909-45D0-8B61-493DD6880E5C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" y="558800"/>
            <a:ext cx="5486400" cy="5574324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B1A281A8-1257-2B43-81D1-024CB9B636FF}"/>
              </a:ext>
            </a:extLst>
          </p:cNvPr>
          <p:cNvSpPr/>
          <p:nvPr userDrawn="1"/>
        </p:nvSpPr>
        <p:spPr>
          <a:xfrm>
            <a:off x="1784173" y="2210093"/>
            <a:ext cx="3137255" cy="227173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sx="1000" sy="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3A7FF0-F1D3-BF45-A17B-C3656EF1CD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298439" y="2991089"/>
            <a:ext cx="2113216" cy="149074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36FD96-F3B0-BE46-BA96-33F2CE018E4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88788" y="2525705"/>
            <a:ext cx="2122868" cy="365125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baseline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Rectangle: Rounded Corners 24">
            <a:extLst>
              <a:ext uri="{FF2B5EF4-FFF2-40B4-BE49-F238E27FC236}">
                <a16:creationId xmlns:a16="http://schemas.microsoft.com/office/drawing/2014/main" id="{FC5AE0E6-4F12-EB48-992D-4D72EB90D13E}"/>
              </a:ext>
            </a:extLst>
          </p:cNvPr>
          <p:cNvSpPr/>
          <p:nvPr userDrawn="1"/>
        </p:nvSpPr>
        <p:spPr>
          <a:xfrm>
            <a:off x="6788198" y="3528842"/>
            <a:ext cx="853916" cy="8651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id="{93801E28-94B9-3040-80FF-5C05F99F07F0}"/>
              </a:ext>
            </a:extLst>
          </p:cNvPr>
          <p:cNvSpPr/>
          <p:nvPr userDrawn="1"/>
        </p:nvSpPr>
        <p:spPr>
          <a:xfrm>
            <a:off x="6788198" y="4910602"/>
            <a:ext cx="853916" cy="8651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391CA483-CE13-1F41-AB93-5DC923BD8F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2620" y="3715519"/>
            <a:ext cx="365072" cy="447436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9FB0B79-BCF1-E246-ADA2-930495D915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2620" y="5093056"/>
            <a:ext cx="365072" cy="447436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57196E2-F244-BE4C-8B2B-57EA89A0DE4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832940" y="3878772"/>
            <a:ext cx="3150020" cy="71455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86DBF13-CA08-6542-9195-8240362F1E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832940" y="5280059"/>
            <a:ext cx="3150020" cy="71455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D61FE13-F568-654D-B48B-9D3C384F38D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832940" y="3457622"/>
            <a:ext cx="3997988" cy="48646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4D8438-6135-584B-B67E-8714BE01BB5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32940" y="4853871"/>
            <a:ext cx="3997988" cy="48646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4B45427-8DA9-40E0-B288-7873F4543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1F7B-32FC-4510-B75D-843D32BE4E7A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60650"/>
            <a:ext cx="6520132" cy="4370294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0390E-079E-564C-A5AF-D5F79C41A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7" y="4128364"/>
            <a:ext cx="3135564" cy="990523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661F3D9-773B-1A42-B742-BCB11AAC293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70575" y="2644584"/>
            <a:ext cx="4828667" cy="2786361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D3CB060-F0E5-C642-91D9-D4C0129C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574" y="1583368"/>
            <a:ext cx="4960356" cy="54224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FB2FFB-F51A-4C25-856F-59FB5FB55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.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135F-0CE0-ED4A-BA8F-31832AE5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A39B2-72D2-B146-BBCF-BBCB90E82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47775-EB7A-2441-A7A9-50D87CC46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1245E-1E97-C349-BFF5-D1C4DEB2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591A-287B-46FD-85B9-CAF819DBC65A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E81A-10FF-2A49-99D9-6842C0F8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BE4BC6-4E24-4732-AEF1-D9ABAB52D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3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C75C-63D5-44E2-9CD0-67005DF4065C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-1"/>
            <a:ext cx="4114800" cy="685640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C24E201F-5C0F-3449-90E6-9572F1B98AF4}"/>
              </a:ext>
            </a:extLst>
          </p:cNvPr>
          <p:cNvSpPr/>
          <p:nvPr userDrawn="1"/>
        </p:nvSpPr>
        <p:spPr>
          <a:xfrm>
            <a:off x="1528882" y="764770"/>
            <a:ext cx="4287918" cy="4831226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: Rounded Corners 53">
            <a:extLst>
              <a:ext uri="{FF2B5EF4-FFF2-40B4-BE49-F238E27FC236}">
                <a16:creationId xmlns:a16="http://schemas.microsoft.com/office/drawing/2014/main" id="{230A0B43-BACC-B246-B6B4-333A5028E5C2}"/>
              </a:ext>
            </a:extLst>
          </p:cNvPr>
          <p:cNvSpPr/>
          <p:nvPr userDrawn="1"/>
        </p:nvSpPr>
        <p:spPr>
          <a:xfrm>
            <a:off x="6635088" y="1168269"/>
            <a:ext cx="1188427" cy="115480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: Rounded Corners 53">
            <a:extLst>
              <a:ext uri="{FF2B5EF4-FFF2-40B4-BE49-F238E27FC236}">
                <a16:creationId xmlns:a16="http://schemas.microsoft.com/office/drawing/2014/main" id="{E2577D53-1BCF-8D4E-9CDC-E15049FC6E8B}"/>
              </a:ext>
            </a:extLst>
          </p:cNvPr>
          <p:cNvSpPr/>
          <p:nvPr userDrawn="1"/>
        </p:nvSpPr>
        <p:spPr>
          <a:xfrm>
            <a:off x="6635088" y="2686471"/>
            <a:ext cx="1188427" cy="115480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: Rounded Corners 53">
            <a:extLst>
              <a:ext uri="{FF2B5EF4-FFF2-40B4-BE49-F238E27FC236}">
                <a16:creationId xmlns:a16="http://schemas.microsoft.com/office/drawing/2014/main" id="{7FA252E4-A399-9046-AAF8-D20A5A1B40BA}"/>
              </a:ext>
            </a:extLst>
          </p:cNvPr>
          <p:cNvSpPr/>
          <p:nvPr userDrawn="1"/>
        </p:nvSpPr>
        <p:spPr>
          <a:xfrm>
            <a:off x="6635088" y="4204673"/>
            <a:ext cx="1188427" cy="115480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27B8A51-D592-F74F-B1BD-129D9113FB0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53401" y="1681125"/>
            <a:ext cx="3150020" cy="71455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3FEF3B-D231-B64E-8A63-CDB88424A34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53401" y="3197691"/>
            <a:ext cx="3150020" cy="71455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84CCF97-9BD2-0042-AE04-66C9D408EDF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53401" y="4680802"/>
            <a:ext cx="3150020" cy="71455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9668D26C-5E7D-A842-AA9A-4B0806BE5C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1173" y="1459997"/>
            <a:ext cx="433957" cy="531863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DA6C3F2-189B-8049-A301-54CDD51F89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1173" y="2976564"/>
            <a:ext cx="433957" cy="531863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3E9A5A33-BED3-1A4C-9975-1044E55B7A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1173" y="4481979"/>
            <a:ext cx="433957" cy="531863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729C87-2B7B-194D-A852-31328240F2D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166524" y="2518505"/>
            <a:ext cx="2113216" cy="1490740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0DF157D-82F8-334D-A803-338A1BCF983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56875" y="1438717"/>
            <a:ext cx="2122868" cy="884360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1" baseline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48BA459-D587-7D47-B858-C05232FAB0C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153402" y="1259260"/>
            <a:ext cx="3853374" cy="39194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30C369B-C957-2740-AB9D-0E1C1032AE0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53402" y="2774060"/>
            <a:ext cx="3853374" cy="39194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E2A875B-6447-564D-80A5-AFB638742F73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153402" y="4251170"/>
            <a:ext cx="3853374" cy="39194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DD258FD-E8EF-46FA-B931-330C4E289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itle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E5B4A1C-24CC-CF4D-9D47-04A8DE6D2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31" y="-559076"/>
            <a:ext cx="11310939" cy="434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AC1B6-A8D5-FA4C-A346-56656AF35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5344"/>
            <a:ext cx="9144000" cy="794195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7A6F4-00D2-B84B-8AE8-2E399317F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2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CA82-45B8-BA45-B289-0DE72921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D72B-FFD9-43DD-8E27-668086CB281C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CF5CF-8750-5241-A3FD-B0701E9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D90DCD-5A6E-4840-9521-F87A86587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4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73AAF77-0F10-1247-97C3-EB14A2E453D7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8" y="0"/>
            <a:ext cx="1219558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CA82-45B8-BA45-B289-0DE72921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44F6-A600-4A45-B2BD-D5F185F12B56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CF5CF-8750-5241-A3FD-B0701E9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DBC3F0-28D7-4F4A-A22F-774CC40F6E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501" y="2810322"/>
            <a:ext cx="9949001" cy="75782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Transition Slide - Title Goes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350C85-E158-D94A-9462-D41B71E32A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1501" y="3504854"/>
            <a:ext cx="9949001" cy="36512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029DC5-489D-48FD-AD6B-F9F559F4A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63FA9D-EA38-004D-B079-53C9937C15EF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" y="-1724"/>
            <a:ext cx="121889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11451-C914-A24D-873A-1E2F49FD4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191" y="284842"/>
            <a:ext cx="749300" cy="6604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6020EE-FF6D-8144-9DFA-BA7B12FC3108}"/>
              </a:ext>
            </a:extLst>
          </p:cNvPr>
          <p:cNvSpPr txBox="1">
            <a:spLocks/>
          </p:cNvSpPr>
          <p:nvPr userDrawn="1"/>
        </p:nvSpPr>
        <p:spPr>
          <a:xfrm>
            <a:off x="59553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/>
              <a:t>©2022 InterDigital, Inc. Confidential </a:t>
            </a:r>
          </a:p>
          <a:p>
            <a:pPr algn="l"/>
            <a:r>
              <a:rPr lang="en-US" sz="1200"/>
              <a:t>Attorney-Client Privileged | Attorney Work Product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58D83-F9E1-2A4B-827B-8F8C0DE59F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38" y="488410"/>
            <a:ext cx="1771468" cy="357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56188C-6750-EF4F-B069-6FF2743E6765}"/>
              </a:ext>
            </a:extLst>
          </p:cNvPr>
          <p:cNvSpPr txBox="1"/>
          <p:nvPr userDrawn="1"/>
        </p:nvSpPr>
        <p:spPr>
          <a:xfrm>
            <a:off x="619037" y="1871331"/>
            <a:ext cx="969689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We invent the technologies that </a:t>
            </a:r>
          </a:p>
          <a:p>
            <a:pPr algn="l"/>
            <a:r>
              <a:rPr lang="en-US" sz="6000" b="1">
                <a:solidFill>
                  <a:schemeClr val="bg1"/>
                </a:solidFill>
              </a:rPr>
              <a:t>make life boundless.</a:t>
            </a:r>
            <a:br>
              <a:rPr lang="en-US" sz="6000" b="1">
                <a:solidFill>
                  <a:schemeClr val="bg1"/>
                </a:solidFill>
              </a:rPr>
            </a:b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Title &amp; Content - Cen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522C-5029-7F4A-B777-F94D1782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365125"/>
            <a:ext cx="1123188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2A4571-9977-534B-888B-E29112C6F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26" y="1819275"/>
            <a:ext cx="11231881" cy="4441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78251-7B05-FFC8-1B71-63C9ACA968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B11EEF-F993-4ECF-8DF8-C64A8AB06E71}" type="datetime1">
              <a:rPr lang="en-US" smtClean="0"/>
              <a:t>12/7/2022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9A921-0B3E-DB1E-1635-BB58F92CBA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. Title and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58AC-A91A-5043-9E58-7E1A7CCA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365125"/>
            <a:ext cx="1123188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E9EE-213F-B643-B3D1-BB1610F9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825625"/>
            <a:ext cx="11231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1DF21-E05C-3E4B-BB4D-A9CA879F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BDA-FF7B-411F-929E-43AAC6F2230D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D246-E908-E747-A644-AC7F3C5F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Title Only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522C-5029-7F4A-B777-F94D1782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365125"/>
            <a:ext cx="1123188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C60E-07CA-A544-AE6F-91AD67F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D71B-EE54-4BF0-9AFD-8684FBD755AE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6BBB-7C22-A847-A637-184DAF5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522C-5029-7F4A-B777-F94D1782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365125"/>
            <a:ext cx="1123188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C60E-07CA-A544-AE6F-91AD67F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CF52-9F12-4CDA-8F14-8E9B1E80BF8A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6BBB-7C22-A847-A637-184DAF5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.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43D5-4E3B-7F49-A6EF-95D9F0BA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F90B9-18F5-674C-ABE7-DE6F7EA7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061EB-3DE1-014F-983F-9C1017B6A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7BC6D-C1FB-3B42-8876-8C208D904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A61F4-ED00-2845-8EEA-17E8E6751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7D5D1-D827-604E-93E6-2206CD30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2FA-38C6-4559-9748-1A014B626555}" type="datetime1">
              <a:rPr lang="en-US" smtClean="0"/>
              <a:t>12/7/2022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229BC-33ED-9846-99A6-B5BE08E2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B2FC-9583-5B44-BE9E-9DE606F2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206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E812-F608-944E-A4FE-F2D0043EB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8FEC1-90A3-C34C-9BEC-29B6A76E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E9B32-2195-D341-8BF6-B85E01EB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5E70-93A7-4705-94EF-D0C006CDABBA}" type="datetime1">
              <a:rPr lang="en-US" smtClean="0"/>
              <a:t>12/7/2022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141B-2DD9-AB45-B94C-BA14277D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088DB-E9A1-4947-B778-1AD4E3C7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4823-1E55-A44E-9CA0-F56607FA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36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0A75-EAD2-5E4F-9ED6-6089C157F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420" y="6356351"/>
            <a:ext cx="130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500404A-C6C1-4080-9E39-D65A43684A90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7094-71A7-A443-95D4-1FE080203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2960" y="6356351"/>
            <a:ext cx="71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7" r:id="rId3"/>
    <p:sldLayoutId id="2147483654" r:id="rId4"/>
    <p:sldLayoutId id="2147483650" r:id="rId5"/>
    <p:sldLayoutId id="2147483679" r:id="rId6"/>
    <p:sldLayoutId id="2147483680" r:id="rId7"/>
    <p:sldLayoutId id="2147483653" r:id="rId8"/>
    <p:sldLayoutId id="2147483652" r:id="rId9"/>
    <p:sldLayoutId id="2147483656" r:id="rId10"/>
    <p:sldLayoutId id="2147483660" r:id="rId11"/>
    <p:sldLayoutId id="2147483667" r:id="rId12"/>
    <p:sldLayoutId id="2147483672" r:id="rId13"/>
    <p:sldLayoutId id="2147483657" r:id="rId14"/>
    <p:sldLayoutId id="2147483674" r:id="rId15"/>
    <p:sldLayoutId id="2147483675" r:id="rId16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5E11A07-2AB3-33A8-6B65-388A4A4EF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8880" y="2"/>
            <a:ext cx="5913120" cy="6857999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D4686-E222-1E3F-06C0-97CCDE1E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1</a:t>
            </a:fld>
            <a:endParaRPr lang="en-US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DC289FC8-4632-B9AF-1907-2D4CF096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Filing Strategies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7D409D8-A55B-1E10-80FC-DDD6BA217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747" y="2176272"/>
            <a:ext cx="5311411" cy="38115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Decision A</a:t>
            </a:r>
          </a:p>
          <a:p>
            <a:r>
              <a:rPr lang="en-US" dirty="0"/>
              <a:t>Unified Patent (UP) vs. Classic EP Patent (or National EP Patent)</a:t>
            </a:r>
          </a:p>
          <a:p>
            <a:pPr marL="80010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Decision B</a:t>
            </a:r>
          </a:p>
          <a:p>
            <a:r>
              <a:rPr lang="en-US" dirty="0"/>
              <a:t>Unified Patent Court (UPC) vs. Non-EPC</a:t>
            </a:r>
          </a:p>
          <a:p>
            <a:pPr marL="80010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/>
              <a:t>G </a:t>
            </a:r>
            <a:r>
              <a:rPr lang="en-US" sz="1700" dirty="0"/>
              <a:t>for beginning of transitional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/>
              <a:t>E</a:t>
            </a:r>
            <a:r>
              <a:rPr lang="en-US" sz="1700" dirty="0"/>
              <a:t> for end of transitional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/>
              <a:t>Light/hashed blue</a:t>
            </a:r>
            <a:r>
              <a:rPr lang="en-US" sz="1700" dirty="0"/>
              <a:t> for non-default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D7F7A37-0659-7E26-F4D2-501F58AD3C83}"/>
              </a:ext>
            </a:extLst>
          </p:cNvPr>
          <p:cNvGrpSpPr/>
          <p:nvPr/>
        </p:nvGrpSpPr>
        <p:grpSpPr>
          <a:xfrm>
            <a:off x="6857901" y="394005"/>
            <a:ext cx="4626079" cy="5773434"/>
            <a:chOff x="6857901" y="394005"/>
            <a:chExt cx="4626079" cy="57734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6321FC-5ECE-F1FF-E1D1-8C82531F5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2273" y="665477"/>
              <a:ext cx="31531" cy="550196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5E175-232C-57F3-CF62-1D8925618BFE}"/>
                </a:ext>
              </a:extLst>
            </p:cNvPr>
            <p:cNvSpPr txBox="1"/>
            <p:nvPr/>
          </p:nvSpPr>
          <p:spPr>
            <a:xfrm>
              <a:off x="7032113" y="892025"/>
              <a:ext cx="2173381" cy="2992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dirty="0"/>
                <a:t>Allowed EP Application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787A34-35BB-8B8B-14A5-DF07EC62348B}"/>
                </a:ext>
              </a:extLst>
            </p:cNvPr>
            <p:cNvSpPr txBox="1"/>
            <p:nvPr/>
          </p:nvSpPr>
          <p:spPr>
            <a:xfrm>
              <a:off x="9573131" y="877736"/>
              <a:ext cx="1606426" cy="3000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dirty="0"/>
                <a:t>Classic EP Patent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2BB2F-7214-97CA-021B-A2A79044AB10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74" y="5559841"/>
              <a:ext cx="3945012" cy="0"/>
            </a:xfrm>
            <a:prstGeom prst="line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A9363D9B-2DDC-6046-E327-BA7D3782A7B6}"/>
                </a:ext>
              </a:extLst>
            </p:cNvPr>
            <p:cNvSpPr/>
            <p:nvPr/>
          </p:nvSpPr>
          <p:spPr>
            <a:xfrm>
              <a:off x="7523008" y="2004512"/>
              <a:ext cx="190956" cy="372353"/>
            </a:xfrm>
            <a:prstGeom prst="downArrow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884026C8-07B4-312D-324D-FB056B7D9931}"/>
                </a:ext>
              </a:extLst>
            </p:cNvPr>
            <p:cNvSpPr/>
            <p:nvPr/>
          </p:nvSpPr>
          <p:spPr>
            <a:xfrm>
              <a:off x="8480267" y="2004512"/>
              <a:ext cx="195138" cy="14763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CAFC5CD-9C27-91D6-7E73-4C3DB008BABA}"/>
                </a:ext>
              </a:extLst>
            </p:cNvPr>
            <p:cNvSpPr/>
            <p:nvPr/>
          </p:nvSpPr>
          <p:spPr>
            <a:xfrm>
              <a:off x="6934194" y="2470979"/>
              <a:ext cx="1354258" cy="99446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1. Validate  &amp; maintain centrally, except for UK, CH, etc.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144EBE-D1E3-F6C6-C9A9-5D730751699C}"/>
                </a:ext>
              </a:extLst>
            </p:cNvPr>
            <p:cNvSpPr/>
            <p:nvPr/>
          </p:nvSpPr>
          <p:spPr>
            <a:xfrm>
              <a:off x="7923620" y="3565188"/>
              <a:ext cx="1334697" cy="76597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2. Validate  &amp; maintain separately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D322D147-88EA-49BF-C5A1-F155499D7AA0}"/>
                </a:ext>
              </a:extLst>
            </p:cNvPr>
            <p:cNvSpPr/>
            <p:nvPr/>
          </p:nvSpPr>
          <p:spPr>
            <a:xfrm>
              <a:off x="8527239" y="4391260"/>
              <a:ext cx="203402" cy="6573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29B54E-123A-07ED-DE74-06DD902DE6D3}"/>
                </a:ext>
              </a:extLst>
            </p:cNvPr>
            <p:cNvSpPr txBox="1"/>
            <p:nvPr/>
          </p:nvSpPr>
          <p:spPr>
            <a:xfrm>
              <a:off x="8449042" y="5093538"/>
              <a:ext cx="377954" cy="344299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65BC1-CB74-FD85-A791-2EB6B4B03703}"/>
                </a:ext>
              </a:extLst>
            </p:cNvPr>
            <p:cNvSpPr txBox="1"/>
            <p:nvPr/>
          </p:nvSpPr>
          <p:spPr>
            <a:xfrm>
              <a:off x="10072885" y="394005"/>
              <a:ext cx="377954" cy="344299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BE2D2659-36C3-E7D3-4FC3-8AF62774F45A}"/>
                </a:ext>
              </a:extLst>
            </p:cNvPr>
            <p:cNvSpPr/>
            <p:nvPr/>
          </p:nvSpPr>
          <p:spPr>
            <a:xfrm>
              <a:off x="7523008" y="3538617"/>
              <a:ext cx="201028" cy="819908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46B9455-C1B8-A7FA-AE40-352DDB7F7F0C}"/>
                </a:ext>
              </a:extLst>
            </p:cNvPr>
            <p:cNvSpPr/>
            <p:nvPr/>
          </p:nvSpPr>
          <p:spPr>
            <a:xfrm>
              <a:off x="7094784" y="4446610"/>
              <a:ext cx="1059854" cy="45031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3. Litigate in UPC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1B3CFB-DFCB-3F58-9465-07C193FD026B}"/>
                </a:ext>
              </a:extLst>
            </p:cNvPr>
            <p:cNvSpPr txBox="1"/>
            <p:nvPr/>
          </p:nvSpPr>
          <p:spPr>
            <a:xfrm>
              <a:off x="7255368" y="1661634"/>
              <a:ext cx="360639" cy="24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UP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C74B6-FF21-7232-51B7-45BDEE09478B}"/>
                </a:ext>
              </a:extLst>
            </p:cNvPr>
            <p:cNvSpPr txBox="1"/>
            <p:nvPr/>
          </p:nvSpPr>
          <p:spPr>
            <a:xfrm>
              <a:off x="8011742" y="1659900"/>
              <a:ext cx="608371" cy="24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Classic</a:t>
              </a: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4D95DCBB-008E-333D-A2AD-58D86B9D19F5}"/>
                </a:ext>
              </a:extLst>
            </p:cNvPr>
            <p:cNvSpPr/>
            <p:nvPr/>
          </p:nvSpPr>
          <p:spPr>
            <a:xfrm>
              <a:off x="9747677" y="2061634"/>
              <a:ext cx="188560" cy="3039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89978D13-1E4A-A10A-7BC5-1E8F259BB433}"/>
                </a:ext>
              </a:extLst>
            </p:cNvPr>
            <p:cNvSpPr/>
            <p:nvPr/>
          </p:nvSpPr>
          <p:spPr>
            <a:xfrm>
              <a:off x="10775288" y="2004512"/>
              <a:ext cx="213965" cy="1448193"/>
            </a:xfrm>
            <a:prstGeom prst="downArrow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9E7A3D-AFD9-9A5D-5240-7DA66973723B}"/>
                </a:ext>
              </a:extLst>
            </p:cNvPr>
            <p:cNvSpPr txBox="1"/>
            <p:nvPr/>
          </p:nvSpPr>
          <p:spPr>
            <a:xfrm>
              <a:off x="9400956" y="1664678"/>
              <a:ext cx="447721" cy="24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UPC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9D4564-C10E-4F28-3692-722C4B1B5000}"/>
                </a:ext>
              </a:extLst>
            </p:cNvPr>
            <p:cNvSpPr txBox="1"/>
            <p:nvPr/>
          </p:nvSpPr>
          <p:spPr>
            <a:xfrm>
              <a:off x="10079567" y="1673814"/>
              <a:ext cx="773526" cy="24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Non-UPC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56CFBD-CE4F-A10A-DBF8-F7BCF21AC9C2}"/>
                </a:ext>
              </a:extLst>
            </p:cNvPr>
            <p:cNvSpPr/>
            <p:nvPr/>
          </p:nvSpPr>
          <p:spPr>
            <a:xfrm>
              <a:off x="9434102" y="2458153"/>
              <a:ext cx="1260569" cy="74358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4. Litigate in UPC or local courts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8F5AE3-348B-16D5-6E17-0A76420762BB}"/>
                </a:ext>
              </a:extLst>
            </p:cNvPr>
            <p:cNvSpPr txBox="1"/>
            <p:nvPr/>
          </p:nvSpPr>
          <p:spPr>
            <a:xfrm>
              <a:off x="6940973" y="5400933"/>
              <a:ext cx="414679" cy="344299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29F8A35-00C8-33CA-67EF-2871596FB5B8}"/>
                </a:ext>
              </a:extLst>
            </p:cNvPr>
            <p:cNvSpPr/>
            <p:nvPr/>
          </p:nvSpPr>
          <p:spPr>
            <a:xfrm>
              <a:off x="10223411" y="3545239"/>
              <a:ext cx="1260569" cy="6105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5. Litigate in local courts</a:t>
              </a:r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58365D86-D930-501C-863F-5BFA77C2BC8E}"/>
                </a:ext>
              </a:extLst>
            </p:cNvPr>
            <p:cNvSpPr/>
            <p:nvPr/>
          </p:nvSpPr>
          <p:spPr>
            <a:xfrm>
              <a:off x="10775288" y="4314688"/>
              <a:ext cx="199675" cy="12402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02F9B0D-54E5-BCE5-9DA9-B4C4F2BF54C7}"/>
                </a:ext>
              </a:extLst>
            </p:cNvPr>
            <p:cNvSpPr/>
            <p:nvPr/>
          </p:nvSpPr>
          <p:spPr>
            <a:xfrm>
              <a:off x="9782468" y="5670181"/>
              <a:ext cx="1059854" cy="49725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6. Litigate in UPC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556A87-B7CD-DD66-9E4B-E1A571FD451E}"/>
                </a:ext>
              </a:extLst>
            </p:cNvPr>
            <p:cNvSpPr txBox="1"/>
            <p:nvPr/>
          </p:nvSpPr>
          <p:spPr>
            <a:xfrm>
              <a:off x="7913762" y="1279355"/>
              <a:ext cx="374697" cy="365611"/>
            </a:xfrm>
            <a:prstGeom prst="hexagon">
              <a:avLst/>
            </a:prstGeom>
            <a:solidFill>
              <a:srgbClr val="FF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FDFD2A-14D5-680E-C9B3-B0197E4CC1D5}"/>
                </a:ext>
              </a:extLst>
            </p:cNvPr>
            <p:cNvSpPr txBox="1"/>
            <p:nvPr/>
          </p:nvSpPr>
          <p:spPr>
            <a:xfrm>
              <a:off x="10076143" y="1279355"/>
              <a:ext cx="374697" cy="365611"/>
            </a:xfrm>
            <a:prstGeom prst="hexagon">
              <a:avLst/>
            </a:prstGeom>
            <a:solidFill>
              <a:srgbClr val="FF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A28EAE55-468F-453A-7FF6-C86834748CCD}"/>
                </a:ext>
              </a:extLst>
            </p:cNvPr>
            <p:cNvSpPr/>
            <p:nvPr/>
          </p:nvSpPr>
          <p:spPr>
            <a:xfrm>
              <a:off x="9747677" y="3310131"/>
              <a:ext cx="183185" cy="22613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Arrow: Curved Left 37">
              <a:extLst>
                <a:ext uri="{FF2B5EF4-FFF2-40B4-BE49-F238E27FC236}">
                  <a16:creationId xmlns:a16="http://schemas.microsoft.com/office/drawing/2014/main" id="{74410AA8-17BC-ED38-524A-307FC9DC95B9}"/>
                </a:ext>
              </a:extLst>
            </p:cNvPr>
            <p:cNvSpPr/>
            <p:nvPr/>
          </p:nvSpPr>
          <p:spPr>
            <a:xfrm rot="16200000">
              <a:off x="10256388" y="3907397"/>
              <a:ext cx="162397" cy="79126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Arrow: Curved Left 38">
              <a:extLst>
                <a:ext uri="{FF2B5EF4-FFF2-40B4-BE49-F238E27FC236}">
                  <a16:creationId xmlns:a16="http://schemas.microsoft.com/office/drawing/2014/main" id="{2FBFFD10-ED5D-26D6-3621-748D154F4099}"/>
                </a:ext>
              </a:extLst>
            </p:cNvPr>
            <p:cNvSpPr/>
            <p:nvPr/>
          </p:nvSpPr>
          <p:spPr>
            <a:xfrm rot="5400000">
              <a:off x="10240601" y="4138306"/>
              <a:ext cx="162398" cy="79126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2E1E87-D24B-B8FD-4605-AC80177A0998}"/>
                </a:ext>
              </a:extLst>
            </p:cNvPr>
            <p:cNvCxnSpPr>
              <a:cxnSpLocks/>
            </p:cNvCxnSpPr>
            <p:nvPr/>
          </p:nvCxnSpPr>
          <p:spPr>
            <a:xfrm>
              <a:off x="7165466" y="2179658"/>
              <a:ext cx="3945012" cy="0"/>
            </a:xfrm>
            <a:prstGeom prst="line">
              <a:avLst/>
            </a:prstGeom>
            <a:ln w="254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E59956-9C14-078F-1EDC-418ECD29C00D}"/>
                </a:ext>
              </a:extLst>
            </p:cNvPr>
            <p:cNvSpPr txBox="1"/>
            <p:nvPr/>
          </p:nvSpPr>
          <p:spPr>
            <a:xfrm>
              <a:off x="6857901" y="2002625"/>
              <a:ext cx="414679" cy="344299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75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0196E-82C6-7024-8832-92512BFF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600" dirty="0"/>
              <a:t>Decision Factors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BA88D-5D6C-6793-3986-82145E11EC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457325"/>
            <a:ext cx="6891337" cy="47196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General/Prosecution</a:t>
            </a:r>
          </a:p>
          <a:p>
            <a:pPr lvl="1" indent="-228600" defTabSz="914400"/>
            <a:r>
              <a:rPr lang="en-US" sz="1900" dirty="0"/>
              <a:t>Patent value (key v. incremental)</a:t>
            </a:r>
          </a:p>
          <a:p>
            <a:pPr lvl="1" indent="-228600" defTabSz="914400"/>
            <a:r>
              <a:rPr lang="en-US" sz="1900" dirty="0"/>
              <a:t>Industry (CS/EE v. bio/pharma)</a:t>
            </a:r>
          </a:p>
          <a:p>
            <a:pPr lvl="1" indent="-228600" defTabSz="914400"/>
            <a:r>
              <a:rPr lang="en-US" sz="1900" dirty="0"/>
              <a:t>Applicant type (large v. SME)</a:t>
            </a:r>
          </a:p>
          <a:p>
            <a:pPr lvl="1" indent="-228600" defTabSz="914400"/>
            <a:r>
              <a:rPr lang="en-US" sz="1900" dirty="0"/>
              <a:t>Application Type (existing, pending, divisional, UP, national)</a:t>
            </a:r>
          </a:p>
          <a:p>
            <a:pPr lvl="1" indent="-228600" defTabSz="914400"/>
            <a:r>
              <a:rPr lang="en-US" sz="1900" dirty="0"/>
              <a:t>Geographical scope (few v. many states)</a:t>
            </a:r>
          </a:p>
          <a:p>
            <a:pPr indent="-228600" defTabSz="914400"/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Litigation</a:t>
            </a:r>
          </a:p>
          <a:p>
            <a:pPr lvl="1" indent="-228600" defTabSz="914400"/>
            <a:r>
              <a:rPr lang="en-US" sz="1900" dirty="0"/>
              <a:t>Enforcement </a:t>
            </a:r>
          </a:p>
          <a:p>
            <a:pPr lvl="1" indent="-228600" defTabSz="914400"/>
            <a:r>
              <a:rPr lang="en-US" sz="1900" dirty="0"/>
              <a:t>Injunction (SEP, specific products)</a:t>
            </a:r>
          </a:p>
          <a:p>
            <a:pPr lvl="1" indent="-228600" defTabSz="914400"/>
            <a:r>
              <a:rPr lang="en-US" sz="1900" dirty="0"/>
              <a:t>Invalidity challenge</a:t>
            </a:r>
          </a:p>
          <a:p>
            <a:pPr indent="-228600" defTabSz="914400"/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Transaction</a:t>
            </a:r>
          </a:p>
          <a:p>
            <a:pPr lvl="1" indent="-228600" defTabSz="914400"/>
            <a:r>
              <a:rPr lang="en-US" sz="1900" dirty="0"/>
              <a:t>Licensing (existing contracts, rights of licensee)</a:t>
            </a:r>
          </a:p>
          <a:p>
            <a:pPr lvl="1" indent="-228600" defTabSz="914400"/>
            <a:r>
              <a:rPr lang="en-US" sz="1900" dirty="0"/>
              <a:t>Ownership (assignments, co-owners)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5C37AF9-3FB7-376F-7755-943D68C06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8" r="32714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A5854-2801-1C88-5AAE-DA3C309F53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8C7A8FA-2E0B-EF40-8154-FE6DF4DBDC9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586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F430-092F-404D-B918-EBDB084F2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2960" y="6356351"/>
            <a:ext cx="716281" cy="365125"/>
          </a:xfrm>
        </p:spPr>
        <p:txBody>
          <a:bodyPr/>
          <a:lstStyle/>
          <a:p>
            <a:fld id="{B8C7A8FA-2E0B-EF40-8154-FE6DF4DBDC95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C5131-AD97-4D97-A9B2-4A6ABE378D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360" y="1413164"/>
            <a:ext cx="11231880" cy="49431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 err="1"/>
              <a:t>Requesting</a:t>
            </a:r>
            <a:r>
              <a:rPr lang="fr-FR" dirty="0"/>
              <a:t> a </a:t>
            </a:r>
            <a:r>
              <a:rPr lang="fr-FR" b="1" dirty="0" err="1"/>
              <a:t>Unitary</a:t>
            </a:r>
            <a:r>
              <a:rPr lang="fr-FR" b="1" dirty="0"/>
              <a:t> Patent: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457206" lvl="1" indent="0">
              <a:buNone/>
            </a:pPr>
            <a:r>
              <a:rPr lang="fr-FR" b="1" dirty="0"/>
              <a:t>   Pros: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Wide territorial coverage </a:t>
            </a:r>
            <a:r>
              <a:rPr lang="en-US" dirty="0"/>
              <a:t>(up to 24 EU countries) by filing </a:t>
            </a:r>
            <a:r>
              <a:rPr lang="en-US" b="1" dirty="0"/>
              <a:t>a single request for unitary effect</a:t>
            </a:r>
          </a:p>
          <a:p>
            <a:pPr marL="1371617" lvl="3" indent="0">
              <a:buNone/>
            </a:pPr>
            <a:r>
              <a:rPr lang="en-US" b="1" dirty="0"/>
              <a:t>	</a:t>
            </a:r>
          </a:p>
          <a:p>
            <a:pPr marL="1371617" lvl="3" indent="0">
              <a:buNone/>
            </a:pPr>
            <a:r>
              <a:rPr lang="en-US" dirty="0"/>
              <a:t>	up to </a:t>
            </a:r>
            <a:r>
              <a:rPr lang="en-US" b="1" dirty="0"/>
              <a:t>360 million people </a:t>
            </a:r>
            <a:r>
              <a:rPr lang="en-US" dirty="0"/>
              <a:t>covered</a:t>
            </a:r>
            <a:r>
              <a:rPr lang="en-US" b="1" dirty="0"/>
              <a:t> </a:t>
            </a:r>
            <a:r>
              <a:rPr lang="en-US" dirty="0"/>
              <a:t>(vs. </a:t>
            </a:r>
            <a:r>
              <a:rPr lang="en-US" b="1" dirty="0"/>
              <a:t>330 million</a:t>
            </a:r>
            <a:r>
              <a:rPr lang="en-US" dirty="0"/>
              <a:t> people in the US)</a:t>
            </a:r>
            <a:r>
              <a:rPr lang="en-US" b="1" dirty="0"/>
              <a:t> </a:t>
            </a:r>
          </a:p>
          <a:p>
            <a:pPr marL="1371617" lvl="3" indent="0">
              <a:buNone/>
            </a:pPr>
            <a:endParaRPr lang="en-US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One single renewal fee </a:t>
            </a:r>
            <a:r>
              <a:rPr lang="en-US" dirty="0"/>
              <a:t>to be paid at the EPO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will reduce costs of obtaining broad patent protection in Europe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err="1"/>
              <a:t>Reduces</a:t>
            </a:r>
            <a:r>
              <a:rPr lang="fr-FR" dirty="0"/>
              <a:t> the </a:t>
            </a:r>
            <a:r>
              <a:rPr lang="fr-FR" dirty="0" err="1"/>
              <a:t>number</a:t>
            </a:r>
            <a:r>
              <a:rPr lang="fr-FR" dirty="0"/>
              <a:t> of registrations for </a:t>
            </a:r>
            <a:r>
              <a:rPr lang="fr-FR" dirty="0" err="1"/>
              <a:t>transfers</a:t>
            </a:r>
            <a:r>
              <a:rPr lang="fr-FR" dirty="0"/>
              <a:t> &amp; </a:t>
            </a:r>
            <a:r>
              <a:rPr lang="fr-FR" dirty="0" err="1"/>
              <a:t>licenses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One single patent to enforce and </a:t>
            </a:r>
            <a:r>
              <a:rPr lang="fr-FR" dirty="0" err="1"/>
              <a:t>defend</a:t>
            </a:r>
            <a:endParaRPr lang="fr-FR" dirty="0"/>
          </a:p>
          <a:p>
            <a:pPr marL="914411" lvl="2" indent="0">
              <a:buNone/>
            </a:pPr>
            <a:endParaRPr lang="en-US" dirty="0"/>
          </a:p>
          <a:p>
            <a:pPr marL="457206" lvl="1" indent="0">
              <a:buNone/>
            </a:pPr>
            <a:r>
              <a:rPr lang="fr-FR" b="1" dirty="0"/>
              <a:t>   Cons: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revoked</a:t>
            </a:r>
            <a:r>
              <a:rPr lang="fr-FR" dirty="0"/>
              <a:t>, a </a:t>
            </a:r>
            <a:r>
              <a:rPr lang="fr-FR" dirty="0" err="1"/>
              <a:t>Unitary</a:t>
            </a:r>
            <a:r>
              <a:rPr lang="fr-FR" dirty="0"/>
              <a:t> Patent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revoked</a:t>
            </a:r>
            <a:r>
              <a:rPr lang="fr-FR" dirty="0"/>
              <a:t> in </a:t>
            </a:r>
            <a:r>
              <a:rPr lang="fr-FR" b="1" dirty="0"/>
              <a:t>all</a:t>
            </a:r>
            <a:r>
              <a:rPr lang="fr-FR" dirty="0"/>
              <a:t> the </a:t>
            </a:r>
            <a:r>
              <a:rPr lang="fr-FR" dirty="0" err="1"/>
              <a:t>contracting</a:t>
            </a:r>
            <a:r>
              <a:rPr lang="fr-FR" dirty="0"/>
              <a:t> EU </a:t>
            </a:r>
            <a:r>
              <a:rPr lang="fr-FR" dirty="0" err="1"/>
              <a:t>Member</a:t>
            </a:r>
            <a:r>
              <a:rPr lang="fr-FR" dirty="0"/>
              <a:t> States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Opt-out </a:t>
            </a:r>
            <a:r>
              <a:rPr lang="fr-FR" dirty="0" err="1"/>
              <a:t>from</a:t>
            </a:r>
            <a:r>
              <a:rPr lang="fr-FR" dirty="0"/>
              <a:t> exclusive </a:t>
            </a:r>
            <a:r>
              <a:rPr lang="fr-FR" dirty="0" err="1"/>
              <a:t>competence</a:t>
            </a:r>
            <a:r>
              <a:rPr lang="fr-FR" dirty="0"/>
              <a:t> of UPC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b="1" dirty="0"/>
              <a:t>not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for </a:t>
            </a:r>
            <a:r>
              <a:rPr lang="fr-FR" dirty="0" err="1"/>
              <a:t>Unitary</a:t>
            </a:r>
            <a:r>
              <a:rPr lang="fr-FR" dirty="0"/>
              <a:t> Patents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err="1"/>
              <a:t>Unitary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not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 of a </a:t>
            </a:r>
            <a:r>
              <a:rPr lang="fr-FR" dirty="0" err="1"/>
              <a:t>subset</a:t>
            </a:r>
            <a:r>
              <a:rPr lang="fr-FR" dirty="0"/>
              <a:t> of countries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abandoned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err="1"/>
              <a:t>Potentially</a:t>
            </a:r>
            <a:r>
              <a:rPr lang="fr-FR" dirty="0"/>
              <a:t> more </a:t>
            </a:r>
            <a:r>
              <a:rPr lang="fr-FR" dirty="0" err="1"/>
              <a:t>expensive</a:t>
            </a:r>
            <a:r>
              <a:rPr lang="fr-FR" dirty="0"/>
              <a:t> if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narrow</a:t>
            </a:r>
            <a:r>
              <a:rPr lang="fr-FR" dirty="0"/>
              <a:t> </a:t>
            </a:r>
            <a:r>
              <a:rPr lang="fr-FR" dirty="0" err="1"/>
              <a:t>coverage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needed</a:t>
            </a:r>
            <a:endParaRPr lang="fr-FR" dirty="0"/>
          </a:p>
          <a:p>
            <a:pPr marL="457206" lvl="1" indent="0">
              <a:buNone/>
            </a:pPr>
            <a:endParaRPr lang="fr-FR" dirty="0"/>
          </a:p>
          <a:p>
            <a:pPr marL="457206" lvl="1" indent="0">
              <a:buNone/>
            </a:pPr>
            <a:r>
              <a:rPr lang="en-US" dirty="0"/>
              <a:t>    </a:t>
            </a:r>
          </a:p>
        </p:txBody>
      </p:sp>
      <p:pic>
        <p:nvPicPr>
          <p:cNvPr id="9" name="Graphic 8" descr="Badge Follow with solid fill">
            <a:extLst>
              <a:ext uri="{FF2B5EF4-FFF2-40B4-BE49-F238E27FC236}">
                <a16:creationId xmlns:a16="http://schemas.microsoft.com/office/drawing/2014/main" id="{94C0BDB8-6591-4320-B81B-CC0B5095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28" y="1999708"/>
            <a:ext cx="571500" cy="571500"/>
          </a:xfrm>
          <a:prstGeom prst="rect">
            <a:avLst/>
          </a:prstGeom>
        </p:spPr>
      </p:pic>
      <p:pic>
        <p:nvPicPr>
          <p:cNvPr id="12" name="Graphic 11" descr="Badge Unfollow with solid fill">
            <a:extLst>
              <a:ext uri="{FF2B5EF4-FFF2-40B4-BE49-F238E27FC236}">
                <a16:creationId xmlns:a16="http://schemas.microsoft.com/office/drawing/2014/main" id="{CE6BDD38-7077-4D21-B5B6-5373C2A77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28" y="4336300"/>
            <a:ext cx="571500" cy="571500"/>
          </a:xfrm>
          <a:prstGeom prst="rect">
            <a:avLst/>
          </a:prstGeom>
        </p:spPr>
      </p:pic>
      <p:pic>
        <p:nvPicPr>
          <p:cNvPr id="11" name="Graphic 10" descr="Group of men with solid fill">
            <a:extLst>
              <a:ext uri="{FF2B5EF4-FFF2-40B4-BE49-F238E27FC236}">
                <a16:creationId xmlns:a16="http://schemas.microsoft.com/office/drawing/2014/main" id="{578E52D8-18E6-4523-9DBE-231EDDA85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805333" y="2513619"/>
            <a:ext cx="510540" cy="5105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CAEC26-3C3E-62C3-4671-719A294F79C4}"/>
              </a:ext>
            </a:extLst>
          </p:cNvPr>
          <p:cNvSpPr txBox="1">
            <a:spLocks/>
          </p:cNvSpPr>
          <p:nvPr/>
        </p:nvSpPr>
        <p:spPr>
          <a:xfrm>
            <a:off x="480060" y="192666"/>
            <a:ext cx="11231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Unitary</a:t>
            </a:r>
            <a:r>
              <a:rPr lang="fr-FR" dirty="0"/>
              <a:t> Patent – Pros/Cons</a:t>
            </a:r>
          </a:p>
        </p:txBody>
      </p:sp>
    </p:spTree>
    <p:extLst>
      <p:ext uri="{BB962C8B-B14F-4D97-AF65-F5344CB8AC3E}">
        <p14:creationId xmlns:p14="http://schemas.microsoft.com/office/powerpoint/2010/main" val="115756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BDBAE55-96E2-7BB0-4C3F-8E045780C6AA}"/>
              </a:ext>
            </a:extLst>
          </p:cNvPr>
          <p:cNvSpPr txBox="1"/>
          <p:nvPr/>
        </p:nvSpPr>
        <p:spPr>
          <a:xfrm>
            <a:off x="5278312" y="1139198"/>
            <a:ext cx="6097508" cy="5386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i="1" u="sng" dirty="0"/>
              <a:t>Example* of validation </a:t>
            </a:r>
            <a:r>
              <a:rPr lang="fr-FR" sz="1100" i="1" u="sng" dirty="0" err="1"/>
              <a:t>costs</a:t>
            </a:r>
            <a:r>
              <a:rPr lang="fr-FR" sz="1100" i="1" u="sng" dirty="0"/>
              <a:t> over a </a:t>
            </a:r>
            <a:r>
              <a:rPr lang="fr-FR" sz="1100" b="1" i="1" u="sng" dirty="0"/>
              <a:t>15-year </a:t>
            </a:r>
            <a:r>
              <a:rPr lang="fr-FR" sz="1100" b="1" i="1" u="sng" dirty="0" err="1"/>
              <a:t>period</a:t>
            </a:r>
            <a:r>
              <a:rPr lang="fr-FR" sz="1100" i="1" u="sng" dirty="0"/>
              <a:t>: </a:t>
            </a:r>
            <a:r>
              <a:rPr lang="fr-FR" sz="1100" i="1" u="sng" dirty="0" err="1"/>
              <a:t>Classic</a:t>
            </a:r>
            <a:r>
              <a:rPr lang="fr-FR" sz="1100" i="1" u="sng" dirty="0"/>
              <a:t> </a:t>
            </a:r>
            <a:r>
              <a:rPr lang="fr-FR" sz="1100" i="1" u="sng" dirty="0" err="1"/>
              <a:t>strategy</a:t>
            </a:r>
            <a:r>
              <a:rPr lang="fr-FR" sz="1100" i="1" u="sng" dirty="0"/>
              <a:t> vs. UP </a:t>
            </a:r>
            <a:r>
              <a:rPr lang="fr-FR" sz="1100" i="1" u="sng" dirty="0" err="1"/>
              <a:t>strategy</a:t>
            </a:r>
            <a:endParaRPr lang="fr-FR" sz="1100" i="1" u="sng" dirty="0"/>
          </a:p>
          <a:p>
            <a:endParaRPr lang="fr-FR" sz="900" i="1"/>
          </a:p>
          <a:p>
            <a:endParaRPr lang="fr-FR" sz="900" i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92D6D-197D-41B2-84D5-B31DD218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0395"/>
            <a:ext cx="11231880" cy="1325563"/>
          </a:xfrm>
        </p:spPr>
        <p:txBody>
          <a:bodyPr/>
          <a:lstStyle/>
          <a:p>
            <a:r>
              <a:rPr lang="fr-FR" dirty="0"/>
              <a:t>EP Validations: </a:t>
            </a:r>
            <a:r>
              <a:rPr lang="fr-FR" noProof="1"/>
              <a:t>Classic vs UP strategy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7884-9E6D-4A53-9D29-694F4AEFA6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63860" y="6356350"/>
            <a:ext cx="716280" cy="365125"/>
          </a:xfrm>
        </p:spPr>
        <p:txBody>
          <a:bodyPr/>
          <a:lstStyle/>
          <a:p>
            <a:fld id="{B8C7A8FA-2E0B-EF40-8154-FE6DF4DBDC9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252C274-7EBB-4B0C-909F-1654DA25E7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9784402"/>
              </p:ext>
            </p:extLst>
          </p:nvPr>
        </p:nvGraphicFramePr>
        <p:xfrm>
          <a:off x="387100" y="1108755"/>
          <a:ext cx="3790263" cy="4367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076">
                  <a:extLst>
                    <a:ext uri="{9D8B030D-6E8A-4147-A177-3AD203B41FA5}">
                      <a16:colId xmlns:a16="http://schemas.microsoft.com/office/drawing/2014/main" val="1929172234"/>
                    </a:ext>
                  </a:extLst>
                </a:gridCol>
                <a:gridCol w="1380575">
                  <a:extLst>
                    <a:ext uri="{9D8B030D-6E8A-4147-A177-3AD203B41FA5}">
                      <a16:colId xmlns:a16="http://schemas.microsoft.com/office/drawing/2014/main" val="2344889304"/>
                    </a:ext>
                  </a:extLst>
                </a:gridCol>
                <a:gridCol w="1755612">
                  <a:extLst>
                    <a:ext uri="{9D8B030D-6E8A-4147-A177-3AD203B41FA5}">
                      <a16:colId xmlns:a16="http://schemas.microsoft.com/office/drawing/2014/main" val="713824418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algn="ctr"/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NARROW </a:t>
                      </a:r>
                      <a:r>
                        <a:rPr lang="fr-FR" sz="1100" b="1" dirty="0" err="1">
                          <a:solidFill>
                            <a:schemeClr val="tx1"/>
                          </a:solidFill>
                        </a:rPr>
                        <a:t>filing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fr-FR" sz="1100" b="1" dirty="0"/>
                    </a:p>
                  </a:txBody>
                  <a:tcPr anchor="ctr">
                    <a:solidFill>
                      <a:srgbClr val="E3FE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510748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fr-FR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900" b="1" dirty="0" err="1">
                          <a:solidFill>
                            <a:schemeClr val="tx1"/>
                          </a:solidFill>
                        </a:rPr>
                        <a:t>Classic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 Narrow Validation</a:t>
                      </a:r>
                      <a:endParaRPr lang="en-US" sz="9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(DE, FR, GB)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UP + GB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85765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fr-FR" sz="900" b="1" i="0" dirty="0"/>
                        <a:t>COSTS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3 official </a:t>
                      </a:r>
                      <a:r>
                        <a:rPr lang="fr-FR" sz="900" dirty="0" err="1"/>
                        <a:t>annuity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  <a:r>
                        <a:rPr lang="fr-FR" sz="900" dirty="0"/>
                        <a:t> (DE + FR + GB)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/>
                        <a:t>Service fees for annuity fee payment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2 official </a:t>
                      </a:r>
                      <a:r>
                        <a:rPr lang="fr-FR" sz="900" dirty="0" err="1"/>
                        <a:t>annuity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  <a:r>
                        <a:rPr lang="fr-FR" sz="900" dirty="0"/>
                        <a:t> (UP + GB)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Service fees for annuity fees payment</a:t>
                      </a:r>
                      <a:endParaRPr lang="fr-FR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Full translation of the patent </a:t>
                      </a:r>
                      <a:r>
                        <a:rPr lang="fr-FR" sz="900" b="1" dirty="0" err="1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fr-FR" sz="700" b="1" dirty="0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4188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l"/>
                      <a:endParaRPr lang="fr-FR" sz="900" b="1" i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err="1"/>
                        <a:t>Centralized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revocation</a:t>
                      </a:r>
                      <a:r>
                        <a:rPr lang="fr-FR" sz="900" dirty="0"/>
                        <a:t> can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avoided</a:t>
                      </a:r>
                      <a:r>
                        <a:rPr lang="fr-FR" sz="900" dirty="0"/>
                        <a:t> by </a:t>
                      </a:r>
                      <a:r>
                        <a:rPr lang="fr-FR" sz="900" dirty="0" err="1"/>
                        <a:t>opting</a:t>
                      </a:r>
                      <a:r>
                        <a:rPr lang="fr-FR" sz="900" dirty="0"/>
                        <a:t> out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UPC or National courts </a:t>
                      </a:r>
                      <a:r>
                        <a:rPr lang="fr-FR" sz="900" dirty="0" err="1"/>
                        <a:t>available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Selective abandon of countries allowed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Wide </a:t>
                      </a:r>
                      <a:r>
                        <a:rPr lang="fr-FR" sz="900" dirty="0" err="1"/>
                        <a:t>coverage</a:t>
                      </a:r>
                      <a:r>
                        <a:rPr lang="fr-FR" sz="900" dirty="0"/>
                        <a:t> (up to 24 MS + GB)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26469"/>
                  </a:ext>
                </a:extLst>
              </a:tr>
              <a:tr h="1087489">
                <a:tc>
                  <a:txBody>
                    <a:bodyPr/>
                    <a:lstStyle/>
                    <a:p>
                      <a:pPr algn="ctr"/>
                      <a:endParaRPr lang="fr-FR" sz="900" b="1" i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Limited </a:t>
                      </a:r>
                      <a:r>
                        <a:rPr lang="fr-FR" sz="900" dirty="0" err="1"/>
                        <a:t>coverage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compared</a:t>
                      </a:r>
                      <a:r>
                        <a:rPr lang="fr-FR" sz="900" dirty="0"/>
                        <a:t> to UP </a:t>
                      </a:r>
                      <a:r>
                        <a:rPr lang="fr-FR" sz="900" dirty="0" err="1"/>
                        <a:t>approach</a:t>
                      </a:r>
                      <a:endParaRPr lang="fr-FR" sz="900" b="1" dirty="0" err="1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1" dirty="0"/>
                        <a:t>No </a:t>
                      </a:r>
                      <a:r>
                        <a:rPr lang="fr-FR" sz="900" b="1" dirty="0" err="1"/>
                        <a:t>opt</a:t>
                      </a:r>
                      <a:r>
                        <a:rPr lang="fr-FR" sz="900" b="1" dirty="0"/>
                        <a:t> out </a:t>
                      </a:r>
                      <a:r>
                        <a:rPr lang="fr-FR" sz="900" dirty="0"/>
                        <a:t>possible, i.e. possible central révocation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1" dirty="0"/>
                        <a:t>No </a:t>
                      </a:r>
                      <a:r>
                        <a:rPr lang="fr-FR" sz="900" b="1" dirty="0" err="1"/>
                        <a:t>selective</a:t>
                      </a:r>
                      <a:r>
                        <a:rPr lang="fr-FR" sz="900" b="1" dirty="0"/>
                        <a:t> abandon of countries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 err="1"/>
                        <a:t>Higher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annual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/>
                        <a:t>Translation </a:t>
                      </a:r>
                      <a:r>
                        <a:rPr lang="fr-FR" sz="900" dirty="0" err="1"/>
                        <a:t>costs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04602"/>
                  </a:ext>
                </a:extLst>
              </a:tr>
            </a:tbl>
          </a:graphicData>
        </a:graphic>
      </p:graphicFrame>
      <p:pic>
        <p:nvPicPr>
          <p:cNvPr id="12" name="Graphic 11" descr="Badge Follow with solid fill">
            <a:extLst>
              <a:ext uri="{FF2B5EF4-FFF2-40B4-BE49-F238E27FC236}">
                <a16:creationId xmlns:a16="http://schemas.microsoft.com/office/drawing/2014/main" id="{B4AE588F-E96D-40C4-AFC5-C75739C3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42" y="3436204"/>
            <a:ext cx="406575" cy="406575"/>
          </a:xfrm>
          <a:prstGeom prst="rect">
            <a:avLst/>
          </a:prstGeom>
        </p:spPr>
      </p:pic>
      <p:pic>
        <p:nvPicPr>
          <p:cNvPr id="13" name="Graphic 12" descr="Badge Unfollow with solid fill">
            <a:extLst>
              <a:ext uri="{FF2B5EF4-FFF2-40B4-BE49-F238E27FC236}">
                <a16:creationId xmlns:a16="http://schemas.microsoft.com/office/drawing/2014/main" id="{B7F90424-2375-47EA-9E98-6AFFC9B72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942" y="4705785"/>
            <a:ext cx="406575" cy="4065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B7E900-39EE-0550-B97B-1B6C53702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44911"/>
              </p:ext>
            </p:extLst>
          </p:nvPr>
        </p:nvGraphicFramePr>
        <p:xfrm>
          <a:off x="5367877" y="1465332"/>
          <a:ext cx="5867990" cy="114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185">
                  <a:extLst>
                    <a:ext uri="{9D8B030D-6E8A-4147-A177-3AD203B41FA5}">
                      <a16:colId xmlns:a16="http://schemas.microsoft.com/office/drawing/2014/main" val="3311440539"/>
                    </a:ext>
                  </a:extLst>
                </a:gridCol>
                <a:gridCol w="1855105">
                  <a:extLst>
                    <a:ext uri="{9D8B030D-6E8A-4147-A177-3AD203B41FA5}">
                      <a16:colId xmlns:a16="http://schemas.microsoft.com/office/drawing/2014/main" val="2968498145"/>
                    </a:ext>
                  </a:extLst>
                </a:gridCol>
                <a:gridCol w="1210700">
                  <a:extLst>
                    <a:ext uri="{9D8B030D-6E8A-4147-A177-3AD203B41FA5}">
                      <a16:colId xmlns:a16="http://schemas.microsoft.com/office/drawing/2014/main" val="3667863661"/>
                    </a:ext>
                  </a:extLst>
                </a:gridCol>
              </a:tblGrid>
              <a:tr h="1902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COSTS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DE + FR + GB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UP + GB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93993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Translation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3 750,00 €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99361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Official annuity fees (6th to 20th year)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24 182,00 €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40 439,00 €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16569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Validation fees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49898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Service fees for annuity fees payment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2 700,00 €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1 800,00 €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530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1" u="none" strike="noStrike">
                          <a:effectLst/>
                        </a:rPr>
                        <a:t>TOTAL COSTS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1" u="none" strike="noStrike">
                          <a:effectLst/>
                        </a:rPr>
                        <a:t>26 882,00 €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1" u="none" strike="noStrike">
                          <a:effectLst/>
                        </a:rPr>
                        <a:t>45 989,00 €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20449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80314D-36FF-1897-CC08-61E01ED93AEA}"/>
              </a:ext>
            </a:extLst>
          </p:cNvPr>
          <p:cNvSpPr/>
          <p:nvPr/>
        </p:nvSpPr>
        <p:spPr>
          <a:xfrm>
            <a:off x="4375134" y="1894236"/>
            <a:ext cx="743451" cy="25291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01859-19D6-B65B-A3A2-7F3558B7DC89}"/>
              </a:ext>
            </a:extLst>
          </p:cNvPr>
          <p:cNvSpPr txBox="1"/>
          <p:nvPr/>
        </p:nvSpPr>
        <p:spPr>
          <a:xfrm>
            <a:off x="5961713" y="2854980"/>
            <a:ext cx="527415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b="1" i="1" u="sng"/>
              <a:t>NARROW filing range</a:t>
            </a:r>
          </a:p>
          <a:p>
            <a:endParaRPr lang="fr-FR" sz="1100" b="1" u="sng"/>
          </a:p>
          <a:p>
            <a:pPr marL="171452" indent="-171452">
              <a:buFont typeface="Wingdings" panose="05000000000000000000" pitchFamily="2" charset="2"/>
              <a:buChar char="Ø"/>
            </a:pPr>
            <a:r>
              <a:rPr lang="fr-FR" sz="1100" b="1">
                <a:solidFill>
                  <a:srgbClr val="FF0000"/>
                </a:solidFill>
              </a:rPr>
              <a:t> + 19 107 € </a:t>
            </a:r>
            <a:r>
              <a:rPr lang="fr-FR" sz="1100"/>
              <a:t>over 15 years </a:t>
            </a:r>
            <a:r>
              <a:rPr lang="fr-FR" sz="1100" i="1"/>
              <a:t>per EP patent</a:t>
            </a:r>
            <a:r>
              <a:rPr lang="fr-FR" sz="1100"/>
              <a:t> for </a:t>
            </a:r>
            <a:r>
              <a:rPr lang="fr-FR" sz="1100" b="1"/>
              <a:t>UP validation strategy (+71%)</a:t>
            </a:r>
          </a:p>
          <a:p>
            <a:pPr marL="171452" indent="-171452">
              <a:buFont typeface="Wingdings" panose="05000000000000000000" pitchFamily="2" charset="2"/>
              <a:buChar char="Ø"/>
            </a:pPr>
            <a:endParaRPr lang="fr-FR" sz="900" i="1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32EDE2B6-5AA7-3E4E-513B-C81A6E2BA6AB}"/>
              </a:ext>
            </a:extLst>
          </p:cNvPr>
          <p:cNvSpPr/>
          <p:nvPr/>
        </p:nvSpPr>
        <p:spPr>
          <a:xfrm rot="5400000">
            <a:off x="5464528" y="2865976"/>
            <a:ext cx="460902" cy="438910"/>
          </a:xfrm>
          <a:prstGeom prst="ben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A4E997A-E47E-2E10-D65A-202D4E3DDFD6}"/>
              </a:ext>
            </a:extLst>
          </p:cNvPr>
          <p:cNvGraphicFramePr>
            <a:graphicFrameLocks noGrp="1"/>
          </p:cNvGraphicFramePr>
          <p:nvPr/>
        </p:nvGraphicFramePr>
        <p:xfrm>
          <a:off x="422941" y="5462477"/>
          <a:ext cx="5130800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2725946401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>
                          <a:effectLst/>
                        </a:rPr>
                        <a:t>*Notes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Unitary Effect requires full translation of the EP patent</a:t>
                      </a:r>
                    </a:p>
                    <a:p>
                      <a:pPr marL="452438" lvl="1" indent="-96838" algn="l" fontAlgn="t">
                        <a:buFont typeface="Wingdings" panose="05000000000000000000" pitchFamily="2" charset="2"/>
                        <a:buChar char="Ø"/>
                      </a:pPr>
                      <a:r>
                        <a:rPr lang="en-US" sz="800" i="1" u="none" strike="noStrike" dirty="0">
                          <a:effectLst/>
                        </a:rPr>
                        <a:t>Assumption: translations of 25000 words (spec. + claims)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EP patent grant procedure takes about three to five years</a:t>
                      </a:r>
                    </a:p>
                    <a:p>
                      <a:pPr marL="452438" lvl="1" indent="-96838" algn="l" defTabSz="914400" rtl="0" eaLnBrk="1" fontAlgn="t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800" i="1" u="none" strike="noStrike" dirty="0">
                          <a:effectLst/>
                        </a:rPr>
                        <a:t>Assumption: EP </a:t>
                      </a:r>
                      <a:r>
                        <a:rPr lang="en-US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granted in the 5th year </a:t>
                      </a:r>
                    </a:p>
                    <a:p>
                      <a:pPr marL="269875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fees including validation </a:t>
                      </a:r>
                      <a:r>
                        <a:rPr lang="en-US" sz="800" i="1" u="none" strike="noStrike" dirty="0">
                          <a:effectLst/>
                        </a:rPr>
                        <a:t>service fees &amp; publication fees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Service fees for annuities payment is deemed to be invoiced 60€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6944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B30709E-4C8E-62B5-7E93-AEF499054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877" y="4057632"/>
            <a:ext cx="1773104" cy="16691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A7267A-7977-EA64-3F2A-A009839B5AFA}"/>
              </a:ext>
            </a:extLst>
          </p:cNvPr>
          <p:cNvSpPr txBox="1"/>
          <p:nvPr/>
        </p:nvSpPr>
        <p:spPr>
          <a:xfrm>
            <a:off x="5302001" y="5809802"/>
            <a:ext cx="177310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i="1" dirty="0"/>
              <a:t>Narrow Validations</a:t>
            </a:r>
          </a:p>
          <a:p>
            <a:endParaRPr lang="fr-FR" sz="800" i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84B0E-2D0D-8C38-4161-5DE346A8502B}"/>
              </a:ext>
            </a:extLst>
          </p:cNvPr>
          <p:cNvSpPr txBox="1"/>
          <p:nvPr/>
        </p:nvSpPr>
        <p:spPr>
          <a:xfrm>
            <a:off x="8369323" y="5868801"/>
            <a:ext cx="1936725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i="1"/>
              <a:t>Narrow Unitary Protection strategy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571792C-19CA-B10C-121C-4C7ED2701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929" y="4076133"/>
            <a:ext cx="1838325" cy="17049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3AEB92-D8A2-24DE-5692-990381370B0B}"/>
              </a:ext>
            </a:extLst>
          </p:cNvPr>
          <p:cNvSpPr txBox="1"/>
          <p:nvPr/>
        </p:nvSpPr>
        <p:spPr>
          <a:xfrm>
            <a:off x="7500946" y="4199186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/>
              <a:t>217 Million</a:t>
            </a:r>
            <a:endParaRPr lang="fr-FR" sz="800" i="1"/>
          </a:p>
        </p:txBody>
      </p:sp>
      <p:pic>
        <p:nvPicPr>
          <p:cNvPr id="33" name="Graphic 32" descr="Group of men with solid fill">
            <a:extLst>
              <a:ext uri="{FF2B5EF4-FFF2-40B4-BE49-F238E27FC236}">
                <a16:creationId xmlns:a16="http://schemas.microsoft.com/office/drawing/2014/main" id="{55D7EFE5-45D9-59A7-69F6-605DED516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240669" y="4115148"/>
            <a:ext cx="338554" cy="3385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A2A42CC-59FC-BC6F-B53C-C3E0850C7D37}"/>
              </a:ext>
            </a:extLst>
          </p:cNvPr>
          <p:cNvSpPr txBox="1"/>
          <p:nvPr/>
        </p:nvSpPr>
        <p:spPr>
          <a:xfrm>
            <a:off x="10528684" y="4191167"/>
            <a:ext cx="169427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/>
              <a:t>427 Million</a:t>
            </a:r>
          </a:p>
          <a:p>
            <a:endParaRPr lang="fr-FR" sz="800" i="1"/>
          </a:p>
        </p:txBody>
      </p:sp>
      <p:pic>
        <p:nvPicPr>
          <p:cNvPr id="35" name="Graphic 34" descr="Group of men with solid fill">
            <a:extLst>
              <a:ext uri="{FF2B5EF4-FFF2-40B4-BE49-F238E27FC236}">
                <a16:creationId xmlns:a16="http://schemas.microsoft.com/office/drawing/2014/main" id="{4C945C15-6982-1AB8-407B-6D59116E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231254" y="4133650"/>
            <a:ext cx="338554" cy="3385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CE6A0FA-5369-95EF-0990-D0D5646BDA64}"/>
              </a:ext>
            </a:extLst>
          </p:cNvPr>
          <p:cNvSpPr txBox="1"/>
          <p:nvPr/>
        </p:nvSpPr>
        <p:spPr>
          <a:xfrm>
            <a:off x="7216206" y="4514933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b="1"/>
              <a:t>GDP</a:t>
            </a:r>
            <a:r>
              <a:rPr lang="fr-FR" sz="800"/>
              <a:t> = 9 Trillion €</a:t>
            </a:r>
            <a:endParaRPr lang="fr-FR" sz="800" i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72A52E-EF39-5207-E91A-33BBA2B31EF6}"/>
              </a:ext>
            </a:extLst>
          </p:cNvPr>
          <p:cNvSpPr txBox="1"/>
          <p:nvPr/>
        </p:nvSpPr>
        <p:spPr>
          <a:xfrm>
            <a:off x="10186889" y="4513017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b="1"/>
              <a:t>GDP</a:t>
            </a:r>
            <a:r>
              <a:rPr lang="fr-FR" sz="800"/>
              <a:t> = 14 Trillion €</a:t>
            </a:r>
            <a:endParaRPr lang="fr-FR" sz="800" i="1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C94418-A3C9-10D9-CDA9-915D8931C43C}"/>
              </a:ext>
            </a:extLst>
          </p:cNvPr>
          <p:cNvCxnSpPr>
            <a:cxnSpLocks/>
          </p:cNvCxnSpPr>
          <p:nvPr/>
        </p:nvCxnSpPr>
        <p:spPr>
          <a:xfrm>
            <a:off x="8181975" y="4057631"/>
            <a:ext cx="0" cy="2008112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9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BDBAE55-96E2-7BB0-4C3F-8E045780C6AA}"/>
              </a:ext>
            </a:extLst>
          </p:cNvPr>
          <p:cNvSpPr txBox="1"/>
          <p:nvPr/>
        </p:nvSpPr>
        <p:spPr>
          <a:xfrm>
            <a:off x="4997729" y="1057076"/>
            <a:ext cx="6097508" cy="5386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i="1" u="sng" dirty="0"/>
              <a:t>Example* of validation </a:t>
            </a:r>
            <a:r>
              <a:rPr lang="fr-FR" sz="1100" i="1" u="sng" dirty="0" err="1"/>
              <a:t>costs</a:t>
            </a:r>
            <a:r>
              <a:rPr lang="fr-FR" sz="1100" i="1" u="sng" dirty="0"/>
              <a:t> over a </a:t>
            </a:r>
            <a:r>
              <a:rPr lang="fr-FR" sz="1100" b="1" i="1" u="sng" dirty="0"/>
              <a:t>15-year </a:t>
            </a:r>
            <a:r>
              <a:rPr lang="fr-FR" sz="1100" b="1" i="1" u="sng" dirty="0" err="1"/>
              <a:t>period</a:t>
            </a:r>
            <a:r>
              <a:rPr lang="fr-FR" sz="1100" i="1" u="sng" dirty="0"/>
              <a:t>: </a:t>
            </a:r>
            <a:r>
              <a:rPr lang="fr-FR" sz="1100" i="1" u="sng" dirty="0" err="1"/>
              <a:t>Classic</a:t>
            </a:r>
            <a:r>
              <a:rPr lang="fr-FR" sz="1100" i="1" u="sng" dirty="0"/>
              <a:t> </a:t>
            </a:r>
            <a:r>
              <a:rPr lang="fr-FR" sz="1100" i="1" u="sng" dirty="0" err="1"/>
              <a:t>strategy</a:t>
            </a:r>
            <a:r>
              <a:rPr lang="fr-FR" sz="1100" i="1" u="sng" dirty="0"/>
              <a:t> vs. UP </a:t>
            </a:r>
            <a:r>
              <a:rPr lang="fr-FR" sz="1100" i="1" u="sng" dirty="0" err="1"/>
              <a:t>strategy</a:t>
            </a:r>
            <a:endParaRPr lang="fr-FR" sz="1100" i="1" u="sng"/>
          </a:p>
          <a:p>
            <a:endParaRPr lang="fr-FR" sz="900" i="1"/>
          </a:p>
          <a:p>
            <a:endParaRPr lang="fr-FR" sz="900" i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92D6D-197D-41B2-84D5-B31DD218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0395"/>
            <a:ext cx="11231880" cy="1325563"/>
          </a:xfrm>
        </p:spPr>
        <p:txBody>
          <a:bodyPr/>
          <a:lstStyle/>
          <a:p>
            <a:r>
              <a:rPr lang="fr-FR" dirty="0"/>
              <a:t>EP Validations: </a:t>
            </a:r>
            <a:r>
              <a:rPr lang="fr-FR" noProof="1"/>
              <a:t>Classic vs UP strategy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7884-9E6D-4A53-9D29-694F4AEFA6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2960" y="6356351"/>
            <a:ext cx="716281" cy="365125"/>
          </a:xfrm>
        </p:spPr>
        <p:txBody>
          <a:bodyPr/>
          <a:lstStyle/>
          <a:p>
            <a:fld id="{B8C7A8FA-2E0B-EF40-8154-FE6DF4DBDC9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B7E900-39EE-0550-B97B-1B6C53702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67571"/>
              </p:ext>
            </p:extLst>
          </p:nvPr>
        </p:nvGraphicFramePr>
        <p:xfrm>
          <a:off x="5087294" y="1383210"/>
          <a:ext cx="5867990" cy="114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185">
                  <a:extLst>
                    <a:ext uri="{9D8B030D-6E8A-4147-A177-3AD203B41FA5}">
                      <a16:colId xmlns:a16="http://schemas.microsoft.com/office/drawing/2014/main" val="3311440539"/>
                    </a:ext>
                  </a:extLst>
                </a:gridCol>
                <a:gridCol w="1855105">
                  <a:extLst>
                    <a:ext uri="{9D8B030D-6E8A-4147-A177-3AD203B41FA5}">
                      <a16:colId xmlns:a16="http://schemas.microsoft.com/office/drawing/2014/main" val="2968498145"/>
                    </a:ext>
                  </a:extLst>
                </a:gridCol>
                <a:gridCol w="1210700">
                  <a:extLst>
                    <a:ext uri="{9D8B030D-6E8A-4147-A177-3AD203B41FA5}">
                      <a16:colId xmlns:a16="http://schemas.microsoft.com/office/drawing/2014/main" val="3667863661"/>
                    </a:ext>
                  </a:extLst>
                </a:gridCol>
              </a:tblGrid>
              <a:tr h="1902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COSTS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NARROW + NL*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UP + GB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93993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Translation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3 750,00 €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99361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Official annuity fees (6th to 20th year)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35 082,00 €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40 439,00 €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16569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Validation fees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49898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Service fees for annuity fees payment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3 600,00 €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1 800,00 €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530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1" u="none" strike="noStrike">
                          <a:effectLst/>
                        </a:rPr>
                        <a:t>TOTAL COSTS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39 447,00 €</a:t>
                      </a: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45 989,00 €</a:t>
                      </a: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204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EC8312-E787-8BB6-88B3-D1C3277E9DCE}"/>
              </a:ext>
            </a:extLst>
          </p:cNvPr>
          <p:cNvGraphicFramePr>
            <a:graphicFrameLocks noGrp="1"/>
          </p:cNvGraphicFramePr>
          <p:nvPr/>
        </p:nvGraphicFramePr>
        <p:xfrm>
          <a:off x="276771" y="5242161"/>
          <a:ext cx="513080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2725946401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>
                          <a:effectLst/>
                        </a:rPr>
                        <a:t>*Notes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>
                          <a:effectLst/>
                        </a:rPr>
                        <a:t>Unitary Effect requires full translation of the EP patent</a:t>
                      </a:r>
                    </a:p>
                    <a:p>
                      <a:pPr marL="452438" lvl="1" indent="-96838" algn="l" fontAlgn="t">
                        <a:buFont typeface="Wingdings" panose="05000000000000000000" pitchFamily="2" charset="2"/>
                        <a:buChar char="Ø"/>
                      </a:pPr>
                      <a:r>
                        <a:rPr lang="en-US" sz="800" i="1" u="none" strike="noStrike">
                          <a:effectLst/>
                        </a:rPr>
                        <a:t>Assumption: translations of 25000 words (spec. + claims)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>
                          <a:effectLst/>
                        </a:rPr>
                        <a:t>EP patent grant procedure takes about three to five years</a:t>
                      </a:r>
                    </a:p>
                    <a:p>
                      <a:pPr marL="452438" lvl="1" indent="-96838" algn="l" defTabSz="914400" rtl="0" eaLnBrk="1" fontAlgn="t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800" i="1" u="none" strike="noStrike">
                          <a:effectLst/>
                        </a:rPr>
                        <a:t>Assumption: EP </a:t>
                      </a:r>
                      <a:r>
                        <a:rPr lang="en-US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granted in the 5th year </a:t>
                      </a:r>
                    </a:p>
                    <a:p>
                      <a:pPr marL="269875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fees including validation </a:t>
                      </a:r>
                      <a:r>
                        <a:rPr lang="en-US" sz="800" i="1" u="none" strike="noStrike">
                          <a:effectLst/>
                        </a:rPr>
                        <a:t>service fees &amp; publication fees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>
                          <a:effectLst/>
                        </a:rPr>
                        <a:t>Service fees for annuities payment is deemed to be invoiced 60€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>
                          <a:effectLst/>
                        </a:rPr>
                        <a:t>5G intermediate includes ES: Full translation required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69449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80314D-36FF-1897-CC08-61E01ED93AEA}"/>
              </a:ext>
            </a:extLst>
          </p:cNvPr>
          <p:cNvSpPr/>
          <p:nvPr/>
        </p:nvSpPr>
        <p:spPr>
          <a:xfrm>
            <a:off x="4186037" y="1827474"/>
            <a:ext cx="761269" cy="25291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01859-19D6-B65B-A3A2-7F3558B7DC89}"/>
              </a:ext>
            </a:extLst>
          </p:cNvPr>
          <p:cNvSpPr txBox="1"/>
          <p:nvPr/>
        </p:nvSpPr>
        <p:spPr>
          <a:xfrm>
            <a:off x="5816347" y="2923425"/>
            <a:ext cx="527888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b="1" i="1" u="sng"/>
              <a:t>INTERMEDIATE filing range</a:t>
            </a:r>
          </a:p>
          <a:p>
            <a:endParaRPr lang="fr-FR" sz="1100" b="1" u="sng"/>
          </a:p>
          <a:p>
            <a:pPr marL="171452" indent="-171452">
              <a:buFont typeface="Wingdings" panose="05000000000000000000" pitchFamily="2" charset="2"/>
              <a:buChar char="Ø"/>
            </a:pPr>
            <a:r>
              <a:rPr lang="fr-FR" sz="1100" b="1">
                <a:solidFill>
                  <a:srgbClr val="FF0000"/>
                </a:solidFill>
              </a:rPr>
              <a:t> + 6 542 € </a:t>
            </a:r>
            <a:r>
              <a:rPr lang="fr-FR" sz="1100"/>
              <a:t>over 15 years </a:t>
            </a:r>
            <a:r>
              <a:rPr lang="fr-FR" sz="1100" i="1"/>
              <a:t>per EP patent </a:t>
            </a:r>
            <a:r>
              <a:rPr lang="fr-FR" sz="1100"/>
              <a:t>for </a:t>
            </a:r>
            <a:r>
              <a:rPr lang="fr-FR" sz="1100" b="1"/>
              <a:t>UP validation strategy (+16%)</a:t>
            </a:r>
          </a:p>
          <a:p>
            <a:endParaRPr lang="fr-FR" sz="900" i="1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32EDE2B6-5AA7-3E4E-513B-C81A6E2BA6AB}"/>
              </a:ext>
            </a:extLst>
          </p:cNvPr>
          <p:cNvSpPr/>
          <p:nvPr/>
        </p:nvSpPr>
        <p:spPr>
          <a:xfrm rot="5400000">
            <a:off x="5218254" y="3037887"/>
            <a:ext cx="495753" cy="493025"/>
          </a:xfrm>
          <a:prstGeom prst="ben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0FCC3CD4-6A4C-20DA-1FE6-46B3AA927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179269"/>
              </p:ext>
            </p:extLst>
          </p:nvPr>
        </p:nvGraphicFramePr>
        <p:xfrm>
          <a:off x="186262" y="1039326"/>
          <a:ext cx="3910209" cy="403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34">
                  <a:extLst>
                    <a:ext uri="{9D8B030D-6E8A-4147-A177-3AD203B41FA5}">
                      <a16:colId xmlns:a16="http://schemas.microsoft.com/office/drawing/2014/main" val="1929172234"/>
                    </a:ext>
                  </a:extLst>
                </a:gridCol>
                <a:gridCol w="1692481">
                  <a:extLst>
                    <a:ext uri="{9D8B030D-6E8A-4147-A177-3AD203B41FA5}">
                      <a16:colId xmlns:a16="http://schemas.microsoft.com/office/drawing/2014/main" val="2344889304"/>
                    </a:ext>
                  </a:extLst>
                </a:gridCol>
                <a:gridCol w="1599094">
                  <a:extLst>
                    <a:ext uri="{9D8B030D-6E8A-4147-A177-3AD203B41FA5}">
                      <a16:colId xmlns:a16="http://schemas.microsoft.com/office/drawing/2014/main" val="713824418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algn="ctr"/>
                      <a:endParaRPr lang="fr-FR" sz="1100" i="0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i="0" u="none" dirty="0">
                          <a:solidFill>
                            <a:schemeClr val="tx1"/>
                          </a:solidFill>
                        </a:rPr>
                        <a:t>INTERMEDIATE </a:t>
                      </a:r>
                      <a:r>
                        <a:rPr lang="fr-FR" sz="1100" i="0" u="none" dirty="0" err="1">
                          <a:solidFill>
                            <a:schemeClr val="tx1"/>
                          </a:solidFill>
                        </a:rPr>
                        <a:t>filing</a:t>
                      </a:r>
                      <a:r>
                        <a:rPr lang="fr-FR" sz="1100" i="0" u="none" dirty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fr-FR" sz="9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152264"/>
                  </a:ext>
                </a:extLst>
              </a:tr>
              <a:tr h="505508">
                <a:tc>
                  <a:txBody>
                    <a:bodyPr/>
                    <a:lstStyle/>
                    <a:p>
                      <a:pPr algn="ctr"/>
                      <a:endParaRPr lang="fr-FR" sz="900" i="1" u="sng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err="1">
                          <a:solidFill>
                            <a:schemeClr val="tx1"/>
                          </a:solidFill>
                        </a:rPr>
                        <a:t>Classic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dirty="0" err="1">
                          <a:solidFill>
                            <a:schemeClr val="tx1"/>
                          </a:solidFill>
                        </a:rPr>
                        <a:t>Intermediate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 Validation</a:t>
                      </a:r>
                    </a:p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(DE, FR, GB + NL) 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UP + GB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85765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fr-FR" sz="900" b="1" i="0" dirty="0"/>
                        <a:t>COSTS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4 </a:t>
                      </a:r>
                      <a:r>
                        <a:rPr lang="fr-FR" sz="900" dirty="0" err="1"/>
                        <a:t>annuity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  <a:r>
                        <a:rPr lang="fr-FR" sz="900" dirty="0"/>
                        <a:t> (DE + FR + GB + NL)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Claim translation (NL)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Validation </a:t>
                      </a:r>
                      <a:r>
                        <a:rPr lang="fr-FR" sz="900" dirty="0" err="1"/>
                        <a:t>costs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/>
                        <a:t>Service fees for annual fees payment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2 </a:t>
                      </a:r>
                      <a:r>
                        <a:rPr lang="fr-FR" sz="900" dirty="0" err="1"/>
                        <a:t>annuity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  <a:r>
                        <a:rPr lang="fr-FR" sz="900" dirty="0"/>
                        <a:t> (UP + GB)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/>
                        <a:t>Service fees for annual fees payment</a:t>
                      </a:r>
                      <a:endParaRPr lang="fr-FR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Full translation of the patent</a:t>
                      </a:r>
                    </a:p>
                    <a:p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418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endParaRPr lang="fr-FR" sz="900" b="1" i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err="1"/>
                        <a:t>Centralized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revocation</a:t>
                      </a:r>
                      <a:r>
                        <a:rPr lang="fr-FR" sz="900" dirty="0"/>
                        <a:t> can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avoided</a:t>
                      </a:r>
                      <a:r>
                        <a:rPr lang="fr-FR" sz="900" dirty="0"/>
                        <a:t> by </a:t>
                      </a:r>
                      <a:r>
                        <a:rPr lang="fr-FR" sz="900" dirty="0" err="1"/>
                        <a:t>opting</a:t>
                      </a:r>
                      <a:r>
                        <a:rPr lang="fr-FR" sz="900" dirty="0"/>
                        <a:t> out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 err="1"/>
                        <a:t>Selective</a:t>
                      </a:r>
                      <a:r>
                        <a:rPr lang="fr-FR" sz="900" dirty="0"/>
                        <a:t> abandon of countries as time passes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/>
                        <a:t>Wide </a:t>
                      </a:r>
                      <a:r>
                        <a:rPr lang="fr-FR" sz="900" b="1" dirty="0" err="1"/>
                        <a:t>coverage</a:t>
                      </a:r>
                      <a:r>
                        <a:rPr lang="fr-FR" sz="900" b="1" dirty="0"/>
                        <a:t> </a:t>
                      </a:r>
                      <a:r>
                        <a:rPr lang="fr-FR" sz="900" dirty="0"/>
                        <a:t>(up to 24 MS + GB)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26469"/>
                  </a:ext>
                </a:extLst>
              </a:tr>
              <a:tr h="1302640">
                <a:tc>
                  <a:txBody>
                    <a:bodyPr/>
                    <a:lstStyle/>
                    <a:p>
                      <a:pPr algn="ctr"/>
                      <a:endParaRPr lang="fr-FR" sz="900" b="1" i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Limited </a:t>
                      </a:r>
                      <a:r>
                        <a:rPr lang="fr-FR" sz="900" dirty="0" err="1"/>
                        <a:t>coverage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compared</a:t>
                      </a:r>
                      <a:r>
                        <a:rPr lang="fr-FR" sz="900" dirty="0"/>
                        <a:t> to UP </a:t>
                      </a:r>
                      <a:r>
                        <a:rPr lang="fr-FR" sz="900" dirty="0" err="1"/>
                        <a:t>approach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1" dirty="0"/>
                        <a:t>No </a:t>
                      </a:r>
                      <a:r>
                        <a:rPr lang="fr-FR" sz="900" b="1" dirty="0" err="1"/>
                        <a:t>opt</a:t>
                      </a:r>
                      <a:r>
                        <a:rPr lang="fr-FR" sz="900" b="1" dirty="0"/>
                        <a:t> out </a:t>
                      </a:r>
                      <a:r>
                        <a:rPr lang="fr-FR" sz="900" dirty="0"/>
                        <a:t>possible, i.e. possible central </a:t>
                      </a:r>
                      <a:r>
                        <a:rPr lang="fr-FR" sz="900" dirty="0" err="1"/>
                        <a:t>revocation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/>
                        <a:t>Translation </a:t>
                      </a:r>
                      <a:r>
                        <a:rPr lang="fr-FR" sz="900" dirty="0" err="1"/>
                        <a:t>costs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during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transitional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period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/>
                        <a:t>No </a:t>
                      </a:r>
                      <a:r>
                        <a:rPr lang="fr-FR" sz="900" b="1" dirty="0" err="1"/>
                        <a:t>selective</a:t>
                      </a:r>
                      <a:r>
                        <a:rPr lang="fr-FR" sz="900" b="1" dirty="0"/>
                        <a:t> abandon of countries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04602"/>
                  </a:ext>
                </a:extLst>
              </a:tr>
            </a:tbl>
          </a:graphicData>
        </a:graphic>
      </p:graphicFrame>
      <p:pic>
        <p:nvPicPr>
          <p:cNvPr id="12" name="Graphic 11" descr="Badge Follow with solid fill">
            <a:extLst>
              <a:ext uri="{FF2B5EF4-FFF2-40B4-BE49-F238E27FC236}">
                <a16:creationId xmlns:a16="http://schemas.microsoft.com/office/drawing/2014/main" id="{B4AE588F-E96D-40C4-AFC5-C75739C3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772" y="3125699"/>
            <a:ext cx="406575" cy="406575"/>
          </a:xfrm>
          <a:prstGeom prst="rect">
            <a:avLst/>
          </a:prstGeom>
        </p:spPr>
      </p:pic>
      <p:pic>
        <p:nvPicPr>
          <p:cNvPr id="13" name="Graphic 12" descr="Badge Unfollow with solid fill">
            <a:extLst>
              <a:ext uri="{FF2B5EF4-FFF2-40B4-BE49-F238E27FC236}">
                <a16:creationId xmlns:a16="http://schemas.microsoft.com/office/drawing/2014/main" id="{B7F90424-2375-47EA-9E98-6AFFC9B72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772" y="4198698"/>
            <a:ext cx="406575" cy="4065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3D3EC8C-4891-8DAF-4716-1688D44F934E}"/>
              </a:ext>
            </a:extLst>
          </p:cNvPr>
          <p:cNvSpPr txBox="1"/>
          <p:nvPr/>
        </p:nvSpPr>
        <p:spPr>
          <a:xfrm>
            <a:off x="7198299" y="4131147"/>
            <a:ext cx="169427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/>
              <a:t>235 Million</a:t>
            </a:r>
          </a:p>
          <a:p>
            <a:endParaRPr lang="fr-FR" sz="800" i="1"/>
          </a:p>
        </p:txBody>
      </p:sp>
      <p:pic>
        <p:nvPicPr>
          <p:cNvPr id="23" name="Graphic 22" descr="Group of men with solid fill">
            <a:extLst>
              <a:ext uri="{FF2B5EF4-FFF2-40B4-BE49-F238E27FC236}">
                <a16:creationId xmlns:a16="http://schemas.microsoft.com/office/drawing/2014/main" id="{B55A8442-323F-62EC-FE35-E8C96E025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938022" y="4047109"/>
            <a:ext cx="338554" cy="3385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D6ADFA-2C82-0F06-1A72-4B2F9B6D619D}"/>
              </a:ext>
            </a:extLst>
          </p:cNvPr>
          <p:cNvSpPr txBox="1"/>
          <p:nvPr/>
        </p:nvSpPr>
        <p:spPr>
          <a:xfrm>
            <a:off x="8359955" y="5821966"/>
            <a:ext cx="2296906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i="1"/>
              <a:t>Intermediate Unitary Protection strategy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9BEE92-5AD0-3413-E9C2-4E65A5F7E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347" y="4063432"/>
            <a:ext cx="1838325" cy="17049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F6F71F-1B51-2594-77BF-57FE4CDC9582}"/>
              </a:ext>
            </a:extLst>
          </p:cNvPr>
          <p:cNvSpPr txBox="1"/>
          <p:nvPr/>
        </p:nvSpPr>
        <p:spPr>
          <a:xfrm>
            <a:off x="10641751" y="4120949"/>
            <a:ext cx="169427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/>
              <a:t>427 Million</a:t>
            </a:r>
          </a:p>
          <a:p>
            <a:endParaRPr lang="fr-FR" sz="800" i="1"/>
          </a:p>
        </p:txBody>
      </p:sp>
      <p:pic>
        <p:nvPicPr>
          <p:cNvPr id="27" name="Graphic 26" descr="Group of men with solid fill">
            <a:extLst>
              <a:ext uri="{FF2B5EF4-FFF2-40B4-BE49-F238E27FC236}">
                <a16:creationId xmlns:a16="http://schemas.microsoft.com/office/drawing/2014/main" id="{76388D4A-1826-9E51-DD93-1052DDA10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334341" y="4063432"/>
            <a:ext cx="338554" cy="3385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52C6E1-3298-0852-7DFA-DEDF3DD36641}"/>
              </a:ext>
            </a:extLst>
          </p:cNvPr>
          <p:cNvSpPr txBox="1"/>
          <p:nvPr/>
        </p:nvSpPr>
        <p:spPr>
          <a:xfrm>
            <a:off x="10289976" y="4442799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b="1"/>
              <a:t>GDP</a:t>
            </a:r>
            <a:r>
              <a:rPr lang="fr-FR" sz="800"/>
              <a:t> = 14 Trillion €</a:t>
            </a:r>
            <a:endParaRPr lang="fr-FR" sz="800" i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92F89C-C474-218B-B9F1-46A9753D5429}"/>
              </a:ext>
            </a:extLst>
          </p:cNvPr>
          <p:cNvSpPr txBox="1"/>
          <p:nvPr/>
        </p:nvSpPr>
        <p:spPr>
          <a:xfrm>
            <a:off x="6915840" y="4413918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b="1"/>
              <a:t>GDP</a:t>
            </a:r>
            <a:r>
              <a:rPr lang="fr-FR" sz="800"/>
              <a:t> = 9.5 Trillion €</a:t>
            </a:r>
            <a:endParaRPr lang="fr-FR" sz="800" i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839A8C-D39D-ED35-138A-6E0E7D155E57}"/>
              </a:ext>
            </a:extLst>
          </p:cNvPr>
          <p:cNvSpPr txBox="1"/>
          <p:nvPr/>
        </p:nvSpPr>
        <p:spPr>
          <a:xfrm>
            <a:off x="5080841" y="5809298"/>
            <a:ext cx="199868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i="1" dirty="0" err="1"/>
              <a:t>Intermediate</a:t>
            </a:r>
            <a:r>
              <a:rPr lang="fr-FR" sz="800" i="1" dirty="0"/>
              <a:t> Validations</a:t>
            </a:r>
          </a:p>
          <a:p>
            <a:endParaRPr lang="fr-FR" sz="800" i="1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7AC810-0B41-2709-1CF9-97214C91B571}"/>
              </a:ext>
            </a:extLst>
          </p:cNvPr>
          <p:cNvCxnSpPr>
            <a:cxnSpLocks/>
          </p:cNvCxnSpPr>
          <p:nvPr/>
        </p:nvCxnSpPr>
        <p:spPr>
          <a:xfrm>
            <a:off x="8153400" y="4047109"/>
            <a:ext cx="0" cy="2008112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076E060-C8D0-A9F2-7A91-7310895F0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0690" y="4049145"/>
            <a:ext cx="1780704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BDBAE55-96E2-7BB0-4C3F-8E045780C6AA}"/>
              </a:ext>
            </a:extLst>
          </p:cNvPr>
          <p:cNvSpPr txBox="1"/>
          <p:nvPr/>
        </p:nvSpPr>
        <p:spPr>
          <a:xfrm>
            <a:off x="5327810" y="1139378"/>
            <a:ext cx="6097508" cy="5386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i="1" u="sng" dirty="0"/>
              <a:t>Example* of validation </a:t>
            </a:r>
            <a:r>
              <a:rPr lang="fr-FR" sz="1100" i="1" u="sng" dirty="0" err="1"/>
              <a:t>costs</a:t>
            </a:r>
            <a:r>
              <a:rPr lang="fr-FR" sz="1100" i="1" u="sng" dirty="0"/>
              <a:t> over a </a:t>
            </a:r>
            <a:r>
              <a:rPr lang="fr-FR" sz="1100" b="1" i="1" u="sng" dirty="0"/>
              <a:t>15-year </a:t>
            </a:r>
            <a:r>
              <a:rPr lang="fr-FR" sz="1100" b="1" i="1" u="sng" dirty="0" err="1"/>
              <a:t>period</a:t>
            </a:r>
            <a:r>
              <a:rPr lang="fr-FR" sz="1100" i="1" u="sng" dirty="0"/>
              <a:t>: </a:t>
            </a:r>
            <a:r>
              <a:rPr lang="fr-FR" sz="1100" i="1" u="sng" dirty="0" err="1"/>
              <a:t>Classic</a:t>
            </a:r>
            <a:r>
              <a:rPr lang="fr-FR" sz="1100" i="1" u="sng" dirty="0"/>
              <a:t> </a:t>
            </a:r>
            <a:r>
              <a:rPr lang="fr-FR" sz="1100" i="1" u="sng" dirty="0" err="1"/>
              <a:t>strategy</a:t>
            </a:r>
            <a:r>
              <a:rPr lang="fr-FR" sz="1100" i="1" u="sng" dirty="0"/>
              <a:t> vs. UP </a:t>
            </a:r>
            <a:r>
              <a:rPr lang="fr-FR" sz="1100" i="1" u="sng" dirty="0" err="1"/>
              <a:t>strategy</a:t>
            </a:r>
            <a:endParaRPr lang="fr-FR" sz="1100" i="1" u="sng" dirty="0"/>
          </a:p>
          <a:p>
            <a:endParaRPr lang="fr-FR" sz="900" i="1"/>
          </a:p>
          <a:p>
            <a:endParaRPr lang="fr-FR" sz="900" i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92D6D-197D-41B2-84D5-B31DD218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0395"/>
            <a:ext cx="11231880" cy="1325563"/>
          </a:xfrm>
        </p:spPr>
        <p:txBody>
          <a:bodyPr/>
          <a:lstStyle/>
          <a:p>
            <a:r>
              <a:rPr lang="fr-FR" dirty="0"/>
              <a:t>EP Validations: </a:t>
            </a:r>
            <a:r>
              <a:rPr lang="fr-FR" noProof="1"/>
              <a:t>Classic vs UP strategy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7884-9E6D-4A53-9D29-694F4AEFA6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2960" y="6356351"/>
            <a:ext cx="716281" cy="365125"/>
          </a:xfrm>
        </p:spPr>
        <p:txBody>
          <a:bodyPr/>
          <a:lstStyle/>
          <a:p>
            <a:fld id="{B8C7A8FA-2E0B-EF40-8154-FE6DF4DBDC95}" type="slidenum">
              <a:rPr lang="en-US" dirty="0" smtClean="0"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B7E900-39EE-0550-B97B-1B6C53702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21372"/>
              </p:ext>
            </p:extLst>
          </p:nvPr>
        </p:nvGraphicFramePr>
        <p:xfrm>
          <a:off x="5417375" y="1465512"/>
          <a:ext cx="5867990" cy="114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2185">
                  <a:extLst>
                    <a:ext uri="{9D8B030D-6E8A-4147-A177-3AD203B41FA5}">
                      <a16:colId xmlns:a16="http://schemas.microsoft.com/office/drawing/2014/main" val="3311440539"/>
                    </a:ext>
                  </a:extLst>
                </a:gridCol>
                <a:gridCol w="1855105">
                  <a:extLst>
                    <a:ext uri="{9D8B030D-6E8A-4147-A177-3AD203B41FA5}">
                      <a16:colId xmlns:a16="http://schemas.microsoft.com/office/drawing/2014/main" val="2968498145"/>
                    </a:ext>
                  </a:extLst>
                </a:gridCol>
                <a:gridCol w="1210700">
                  <a:extLst>
                    <a:ext uri="{9D8B030D-6E8A-4147-A177-3AD203B41FA5}">
                      <a16:colId xmlns:a16="http://schemas.microsoft.com/office/drawing/2014/main" val="3667863661"/>
                    </a:ext>
                  </a:extLst>
                </a:gridCol>
              </a:tblGrid>
              <a:tr h="1902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COSTS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INTERMEDIATE + ES + IT + SE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UP + GB + ES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93993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Translation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8 520,00 €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3 750,00 €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99361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Official annual fees (6th to 20th year)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52 711,00 €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45 355,00 €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16569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Validation </a:t>
                      </a:r>
                      <a:r>
                        <a:rPr lang="fr-FR" sz="900" u="none" strike="noStrike" dirty="0" err="1">
                          <a:effectLst/>
                        </a:rPr>
                        <a:t>fees</a:t>
                      </a:r>
                      <a:endParaRPr lang="fr-FR" sz="900" b="0" i="0" u="none" strike="noStrike" dirty="0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1 826,00 €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621,00 €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49898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Service fees for annual fees payment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6 300,00 €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2 700,00 €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70530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1" u="none" strike="noStrike" dirty="0">
                          <a:effectLst/>
                        </a:rPr>
                        <a:t>TOTAL COSTS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69 357,00 €</a:t>
                      </a: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52 426,00 €</a:t>
                      </a:r>
                    </a:p>
                  </a:txBody>
                  <a:tcPr marL="0" marR="0" marT="0" marB="0" anchor="b">
                    <a:solidFill>
                      <a:srgbClr val="FEE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204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EC8312-E787-8BB6-88B3-D1C3277E9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04910"/>
              </p:ext>
            </p:extLst>
          </p:nvPr>
        </p:nvGraphicFramePr>
        <p:xfrm>
          <a:off x="224459" y="5392488"/>
          <a:ext cx="532724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7240">
                  <a:extLst>
                    <a:ext uri="{9D8B030D-6E8A-4147-A177-3AD203B41FA5}">
                      <a16:colId xmlns:a16="http://schemas.microsoft.com/office/drawing/2014/main" val="2725946401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>
                          <a:effectLst/>
                        </a:rPr>
                        <a:t>*Notes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Calculation based on one example of a broad filing range coverage (INTERMDEDIATE + ES + IT + SE)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Unitary Effect requires full translation of the EP patent</a:t>
                      </a:r>
                    </a:p>
                    <a:p>
                      <a:pPr marL="452120" lvl="1" indent="-96520" algn="l" fontAlgn="t">
                        <a:buFont typeface="Wingdings" panose="05000000000000000000" pitchFamily="2" charset="2"/>
                        <a:buChar char="Ø"/>
                      </a:pPr>
                      <a:r>
                        <a:rPr lang="en-US" sz="800" i="1" u="none" strike="noStrike" dirty="0">
                          <a:effectLst/>
                        </a:rPr>
                        <a:t>Assumption: translations of 25000 words (spec. + claims)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EP patent grant procedure takes about three to five years</a:t>
                      </a:r>
                    </a:p>
                    <a:p>
                      <a:pPr marL="452120" lvl="1" indent="-96520" algn="l" rtl="0" eaLnBrk="1" fontAlgn="t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800" i="1" u="none" strike="noStrike" dirty="0">
                          <a:effectLst/>
                        </a:rPr>
                        <a:t>Assumption: EP </a:t>
                      </a:r>
                      <a:r>
                        <a:rPr lang="en-US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granted in the 5th year </a:t>
                      </a:r>
                    </a:p>
                    <a:p>
                      <a:pPr marL="269875" indent="-171450" algn="l" defTabSz="9144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fees including validation </a:t>
                      </a:r>
                      <a:r>
                        <a:rPr lang="en-US" sz="800" i="1" u="none" strike="noStrike" dirty="0">
                          <a:effectLst/>
                        </a:rPr>
                        <a:t>service fees &amp; publication fees</a:t>
                      </a:r>
                    </a:p>
                    <a:p>
                      <a:pPr marL="269875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i="1" u="none" strike="noStrike" dirty="0">
                          <a:effectLst/>
                        </a:rPr>
                        <a:t>Service fees for annuities payment is deemed to be invoiced 60€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69449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B780314D-36FF-1897-CC08-61E01ED93AEA}"/>
              </a:ext>
            </a:extLst>
          </p:cNvPr>
          <p:cNvSpPr/>
          <p:nvPr/>
        </p:nvSpPr>
        <p:spPr>
          <a:xfrm>
            <a:off x="5048955" y="2036235"/>
            <a:ext cx="323638" cy="25291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01859-19D6-B65B-A3A2-7F3558B7DC89}"/>
              </a:ext>
            </a:extLst>
          </p:cNvPr>
          <p:cNvSpPr txBox="1"/>
          <p:nvPr/>
        </p:nvSpPr>
        <p:spPr>
          <a:xfrm>
            <a:off x="6096001" y="2725987"/>
            <a:ext cx="5189361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b="1" i="1" u="sng" dirty="0"/>
              <a:t>BROAD </a:t>
            </a:r>
            <a:r>
              <a:rPr lang="fr-FR" sz="1100" b="1" i="1" u="sng" dirty="0" err="1"/>
              <a:t>filing</a:t>
            </a:r>
            <a:r>
              <a:rPr lang="fr-FR" sz="1100" b="1" i="1" u="sng" dirty="0"/>
              <a:t> range</a:t>
            </a:r>
          </a:p>
          <a:p>
            <a:endParaRPr lang="fr-FR" sz="1100" b="1" u="sng"/>
          </a:p>
          <a:p>
            <a:pPr marL="171452" indent="-171452">
              <a:buFont typeface="Wingdings" panose="05000000000000000000" pitchFamily="2" charset="2"/>
              <a:buChar char="Ø"/>
            </a:pPr>
            <a:r>
              <a:rPr lang="fr-FR" sz="1100" b="1" dirty="0">
                <a:solidFill>
                  <a:srgbClr val="00B050"/>
                </a:solidFill>
              </a:rPr>
              <a:t> - 16 931 € </a:t>
            </a:r>
            <a:r>
              <a:rPr lang="fr-FR" sz="1100" dirty="0"/>
              <a:t>over 15 </a:t>
            </a:r>
            <a:r>
              <a:rPr lang="fr-FR" sz="1100" dirty="0" err="1"/>
              <a:t>years</a:t>
            </a:r>
            <a:r>
              <a:rPr lang="fr-FR" sz="1100" dirty="0"/>
              <a:t> </a:t>
            </a:r>
            <a:r>
              <a:rPr lang="fr-FR" sz="1100" i="1" dirty="0"/>
              <a:t>per EP patent </a:t>
            </a:r>
            <a:r>
              <a:rPr lang="fr-FR" sz="1100" dirty="0"/>
              <a:t>for </a:t>
            </a:r>
            <a:r>
              <a:rPr lang="fr-FR" sz="1100" b="1" dirty="0"/>
              <a:t>UP validation </a:t>
            </a:r>
            <a:r>
              <a:rPr lang="fr-FR" sz="1100" b="1" dirty="0" err="1"/>
              <a:t>strategy</a:t>
            </a:r>
            <a:r>
              <a:rPr lang="fr-FR" sz="1100" b="1" dirty="0"/>
              <a:t> (- 25%) </a:t>
            </a:r>
          </a:p>
          <a:p>
            <a:pPr marL="171452" indent="-171452">
              <a:buFont typeface="Wingdings" panose="05000000000000000000" pitchFamily="2" charset="2"/>
              <a:buChar char="Ø"/>
            </a:pPr>
            <a:endParaRPr lang="fr-FR" sz="900" i="1"/>
          </a:p>
          <a:p>
            <a:r>
              <a:rPr lang="fr-FR" sz="900" i="1" dirty="0"/>
              <a:t>**</a:t>
            </a:r>
            <a:r>
              <a:rPr lang="fr-FR" sz="900" i="1" dirty="0" err="1"/>
              <a:t>P</a:t>
            </a:r>
            <a:r>
              <a:rPr lang="fr-FR" sz="900" dirty="0" err="1"/>
              <a:t>arallel</a:t>
            </a:r>
            <a:r>
              <a:rPr lang="fr-FR" sz="900" dirty="0"/>
              <a:t> national </a:t>
            </a:r>
            <a:r>
              <a:rPr lang="fr-FR" sz="900" dirty="0" err="1"/>
              <a:t>filings</a:t>
            </a:r>
            <a:r>
              <a:rPr lang="fr-FR" sz="900" dirty="0"/>
              <a:t> (e.g.; DE, FR) </a:t>
            </a:r>
            <a:r>
              <a:rPr lang="fr-FR" sz="900" dirty="0" err="1"/>
              <a:t>could</a:t>
            </a:r>
            <a:r>
              <a:rPr lang="fr-FR" sz="900" dirty="0"/>
              <a:t> </a:t>
            </a:r>
            <a:r>
              <a:rPr lang="fr-FR" sz="900" dirty="0" err="1"/>
              <a:t>be</a:t>
            </a:r>
            <a:r>
              <a:rPr lang="fr-FR" sz="900" dirty="0"/>
              <a:t> </a:t>
            </a:r>
            <a:r>
              <a:rPr lang="fr-FR" sz="900" dirty="0" err="1"/>
              <a:t>further</a:t>
            </a:r>
            <a:r>
              <a:rPr lang="fr-FR" sz="900" dirty="0"/>
              <a:t> </a:t>
            </a:r>
            <a:r>
              <a:rPr lang="fr-FR" sz="900" dirty="0" err="1"/>
              <a:t>considered</a:t>
            </a:r>
            <a:r>
              <a:rPr lang="fr-FR" sz="900" dirty="0"/>
              <a:t> </a:t>
            </a:r>
            <a:r>
              <a:rPr lang="fr-FR" sz="900" dirty="0" err="1"/>
              <a:t>when</a:t>
            </a:r>
            <a:r>
              <a:rPr lang="fr-FR" sz="900" dirty="0"/>
              <a:t> </a:t>
            </a:r>
            <a:r>
              <a:rPr lang="fr-FR" sz="900" dirty="0" err="1"/>
              <a:t>allowed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32EDE2B6-5AA7-3E4E-513B-C81A6E2BA6AB}"/>
              </a:ext>
            </a:extLst>
          </p:cNvPr>
          <p:cNvSpPr/>
          <p:nvPr/>
        </p:nvSpPr>
        <p:spPr>
          <a:xfrm rot="5400000">
            <a:off x="5520488" y="2796557"/>
            <a:ext cx="479153" cy="558747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3D8B4526-9CD3-F280-7DEF-9246F9817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656426"/>
              </p:ext>
            </p:extLst>
          </p:nvPr>
        </p:nvGraphicFramePr>
        <p:xfrm>
          <a:off x="224459" y="1203507"/>
          <a:ext cx="4771189" cy="407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225">
                  <a:extLst>
                    <a:ext uri="{9D8B030D-6E8A-4147-A177-3AD203B41FA5}">
                      <a16:colId xmlns:a16="http://schemas.microsoft.com/office/drawing/2014/main" val="1929172234"/>
                    </a:ext>
                  </a:extLst>
                </a:gridCol>
                <a:gridCol w="2238914">
                  <a:extLst>
                    <a:ext uri="{9D8B030D-6E8A-4147-A177-3AD203B41FA5}">
                      <a16:colId xmlns:a16="http://schemas.microsoft.com/office/drawing/2014/main" val="2344889304"/>
                    </a:ext>
                  </a:extLst>
                </a:gridCol>
                <a:gridCol w="1871050">
                  <a:extLst>
                    <a:ext uri="{9D8B030D-6E8A-4147-A177-3AD203B41FA5}">
                      <a16:colId xmlns:a16="http://schemas.microsoft.com/office/drawing/2014/main" val="713824418"/>
                    </a:ext>
                  </a:extLst>
                </a:gridCol>
              </a:tblGrid>
              <a:tr h="266063">
                <a:tc>
                  <a:txBody>
                    <a:bodyPr/>
                    <a:lstStyle/>
                    <a:p>
                      <a:pPr algn="ctr"/>
                      <a:endParaRPr lang="fr-FR" sz="1100" i="0" u="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i="0" u="none" dirty="0">
                          <a:solidFill>
                            <a:schemeClr val="tx1"/>
                          </a:solidFill>
                        </a:rPr>
                        <a:t>BROAD </a:t>
                      </a:r>
                      <a:r>
                        <a:rPr lang="fr-FR" sz="1100" i="0" u="none" dirty="0" err="1">
                          <a:solidFill>
                            <a:schemeClr val="tx1"/>
                          </a:solidFill>
                        </a:rPr>
                        <a:t>filing</a:t>
                      </a:r>
                      <a:r>
                        <a:rPr lang="fr-FR" sz="1100" i="0" u="none" dirty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fr-FR" sz="900" dirty="0"/>
                    </a:p>
                  </a:txBody>
                  <a:tcPr anchor="ctr">
                    <a:solidFill>
                      <a:srgbClr val="FEE6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004076"/>
                  </a:ext>
                </a:extLst>
              </a:tr>
              <a:tr h="516475">
                <a:tc>
                  <a:txBody>
                    <a:bodyPr/>
                    <a:lstStyle/>
                    <a:p>
                      <a:pPr algn="ctr"/>
                      <a:endParaRPr lang="fr-FR" sz="900" i="1" u="sng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err="1">
                          <a:solidFill>
                            <a:schemeClr val="tx1"/>
                          </a:solidFill>
                        </a:rPr>
                        <a:t>Classic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900" b="1" dirty="0" err="1">
                          <a:solidFill>
                            <a:schemeClr val="tx1"/>
                          </a:solidFill>
                        </a:rPr>
                        <a:t>Broader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 Validation</a:t>
                      </a:r>
                      <a:endParaRPr lang="fr-FR" sz="900" b="1" dirty="0" err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(DE, FR, GB,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NL + at least 2 additional countries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UP + GB + ES</a:t>
                      </a:r>
                      <a:endParaRPr lang="fr-FR" sz="9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8576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fr-FR" sz="900" b="1" i="0" dirty="0"/>
                        <a:t>COSTS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At least 6 </a:t>
                      </a:r>
                      <a:r>
                        <a:rPr lang="fr-FR" sz="900" dirty="0" err="1"/>
                        <a:t>annuity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  <a:r>
                        <a:rPr lang="fr-FR" sz="900" dirty="0"/>
                        <a:t> (DE + FR + GB + NL + 2 new countries)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Claim translations (e.g.; NL, SE) </a:t>
                      </a:r>
                      <a:r>
                        <a:rPr lang="fr-FR" sz="900" u="sng" dirty="0"/>
                        <a:t>and</a:t>
                      </a:r>
                      <a:r>
                        <a:rPr lang="fr-FR" sz="900" dirty="0"/>
                        <a:t> </a:t>
                      </a:r>
                      <a:r>
                        <a:rPr lang="fr-FR" sz="900" b="1" dirty="0"/>
                        <a:t>full translation </a:t>
                      </a:r>
                      <a:r>
                        <a:rPr lang="fr-FR" sz="900" dirty="0"/>
                        <a:t>(e.g.; IT, PL, 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dirty="0"/>
                        <a:t>Validation </a:t>
                      </a:r>
                      <a:r>
                        <a:rPr lang="fr-FR" sz="900" dirty="0" err="1"/>
                        <a:t>costs</a:t>
                      </a:r>
                      <a:endParaRPr lang="fr-FR" sz="9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dirty="0"/>
                        <a:t>Service fees for annual fees payment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3 </a:t>
                      </a:r>
                      <a:r>
                        <a:rPr lang="fr-FR" sz="900" dirty="0" err="1"/>
                        <a:t>annuity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fees</a:t>
                      </a:r>
                      <a:r>
                        <a:rPr lang="fr-FR" sz="900" dirty="0"/>
                        <a:t> (UP + GB + ES)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Service fees for annuity fees payment</a:t>
                      </a:r>
                      <a:endParaRPr lang="fr-FR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Full translation of the patent</a:t>
                      </a:r>
                    </a:p>
                    <a:p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4188"/>
                  </a:ext>
                </a:extLst>
              </a:tr>
              <a:tr h="1019277">
                <a:tc>
                  <a:txBody>
                    <a:bodyPr/>
                    <a:lstStyle/>
                    <a:p>
                      <a:pPr algn="l"/>
                      <a:endParaRPr lang="fr-FR" sz="900" b="1" i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err="1"/>
                        <a:t>Centralized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revocation</a:t>
                      </a:r>
                      <a:r>
                        <a:rPr lang="fr-FR" sz="900" dirty="0"/>
                        <a:t> can </a:t>
                      </a:r>
                      <a:r>
                        <a:rPr lang="fr-FR" sz="900" dirty="0" err="1"/>
                        <a:t>be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avoided</a:t>
                      </a:r>
                      <a:r>
                        <a:rPr lang="fr-FR" sz="900" dirty="0"/>
                        <a:t> by </a:t>
                      </a:r>
                      <a:r>
                        <a:rPr lang="fr-FR" sz="900" dirty="0" err="1"/>
                        <a:t>opting</a:t>
                      </a:r>
                      <a:r>
                        <a:rPr lang="fr-FR" sz="900" dirty="0"/>
                        <a:t> out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err="1"/>
                        <a:t>Selective</a:t>
                      </a:r>
                      <a:r>
                        <a:rPr lang="fr-FR" sz="900" dirty="0"/>
                        <a:t> abandon of countries as time passes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9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/>
                        <a:t>Wide </a:t>
                      </a:r>
                      <a:r>
                        <a:rPr lang="fr-FR" sz="900" b="1" dirty="0" err="1"/>
                        <a:t>coverage</a:t>
                      </a:r>
                      <a:r>
                        <a:rPr lang="fr-FR" sz="900" b="1" dirty="0"/>
                        <a:t> </a:t>
                      </a:r>
                      <a:r>
                        <a:rPr lang="fr-FR" sz="900" dirty="0"/>
                        <a:t>(up to 24 MS + GB + 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err="1"/>
                        <a:t>Only</a:t>
                      </a:r>
                      <a:r>
                        <a:rPr lang="fr-FR" sz="900" dirty="0"/>
                        <a:t> </a:t>
                      </a:r>
                      <a:r>
                        <a:rPr lang="fr-FR" sz="900" b="1" dirty="0"/>
                        <a:t>one full translation </a:t>
                      </a:r>
                      <a:r>
                        <a:rPr lang="fr-FR" sz="900" dirty="0"/>
                        <a:t>(</a:t>
                      </a:r>
                      <a:r>
                        <a:rPr lang="fr-FR" sz="900" dirty="0" err="1"/>
                        <a:t>requested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during</a:t>
                      </a:r>
                      <a:r>
                        <a:rPr lang="fr-FR" sz="900" dirty="0"/>
                        <a:t> the </a:t>
                      </a:r>
                      <a:r>
                        <a:rPr lang="fr-FR" sz="900" dirty="0" err="1"/>
                        <a:t>transitional</a:t>
                      </a:r>
                      <a:r>
                        <a:rPr lang="fr-FR" sz="900" dirty="0"/>
                        <a:t> phase)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1" dirty="0" err="1"/>
                        <a:t>Lower</a:t>
                      </a:r>
                      <a:r>
                        <a:rPr lang="fr-FR" sz="900" b="1" dirty="0"/>
                        <a:t> </a:t>
                      </a:r>
                      <a:r>
                        <a:rPr lang="fr-FR" sz="900" b="1" dirty="0" err="1"/>
                        <a:t>annuity</a:t>
                      </a:r>
                      <a:r>
                        <a:rPr lang="fr-FR" sz="900" b="1" dirty="0"/>
                        <a:t> </a:t>
                      </a:r>
                      <a:r>
                        <a:rPr lang="fr-FR" sz="900" b="1" dirty="0" err="1"/>
                        <a:t>fees</a:t>
                      </a:r>
                      <a:endParaRPr lang="fr-FR" sz="9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26469"/>
                  </a:ext>
                </a:extLst>
              </a:tr>
              <a:tr h="1081015">
                <a:tc>
                  <a:txBody>
                    <a:bodyPr/>
                    <a:lstStyle/>
                    <a:p>
                      <a:pPr algn="ctr"/>
                      <a:endParaRPr lang="fr-FR" sz="900" b="1" i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Limited </a:t>
                      </a:r>
                      <a:r>
                        <a:rPr lang="fr-FR" sz="900" dirty="0" err="1"/>
                        <a:t>coverage</a:t>
                      </a:r>
                      <a:r>
                        <a:rPr lang="fr-FR" sz="900" dirty="0"/>
                        <a:t> in </a:t>
                      </a:r>
                      <a:r>
                        <a:rPr lang="fr-FR" sz="900" dirty="0" err="1"/>
                        <a:t>comparison</a:t>
                      </a:r>
                      <a:r>
                        <a:rPr lang="fr-FR" sz="900" dirty="0"/>
                        <a:t> </a:t>
                      </a:r>
                      <a:r>
                        <a:rPr lang="fr-FR" sz="900" dirty="0" err="1"/>
                        <a:t>with</a:t>
                      </a:r>
                      <a:r>
                        <a:rPr lang="fr-FR" sz="900" dirty="0"/>
                        <a:t> UP </a:t>
                      </a:r>
                      <a:r>
                        <a:rPr lang="fr-FR" sz="900" dirty="0" err="1"/>
                        <a:t>approach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 err="1"/>
                        <a:t>Costs</a:t>
                      </a:r>
                      <a:r>
                        <a:rPr lang="fr-FR" sz="900" dirty="0"/>
                        <a:t> for the full patent translations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900" dirty="0"/>
                        <a:t>Large </a:t>
                      </a:r>
                      <a:r>
                        <a:rPr lang="fr-FR" sz="900" dirty="0" err="1"/>
                        <a:t>number</a:t>
                      </a:r>
                      <a:r>
                        <a:rPr lang="fr-FR" sz="900" dirty="0"/>
                        <a:t> of </a:t>
                      </a:r>
                      <a:r>
                        <a:rPr lang="fr-FR" sz="900" dirty="0" err="1"/>
                        <a:t>indiividual</a:t>
                      </a:r>
                      <a:r>
                        <a:rPr lang="fr-FR" sz="900" dirty="0"/>
                        <a:t> registrations </a:t>
                      </a:r>
                      <a:r>
                        <a:rPr lang="fr-FR" sz="900" dirty="0" err="1"/>
                        <a:t>required</a:t>
                      </a:r>
                      <a:r>
                        <a:rPr lang="fr-FR" sz="900" dirty="0"/>
                        <a:t> (for </a:t>
                      </a:r>
                      <a:r>
                        <a:rPr lang="fr-FR" sz="900" dirty="0" err="1"/>
                        <a:t>transfers</a:t>
                      </a:r>
                      <a:r>
                        <a:rPr lang="fr-FR" sz="900" dirty="0"/>
                        <a:t> or licences)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/>
                        <a:t>No </a:t>
                      </a:r>
                      <a:r>
                        <a:rPr lang="fr-FR" sz="900" b="1" dirty="0" err="1"/>
                        <a:t>opt</a:t>
                      </a:r>
                      <a:r>
                        <a:rPr lang="fr-FR" sz="900" b="1" dirty="0"/>
                        <a:t> out </a:t>
                      </a:r>
                      <a:r>
                        <a:rPr lang="fr-FR" sz="900" dirty="0"/>
                        <a:t>possible, i.e. possible central </a:t>
                      </a:r>
                      <a:r>
                        <a:rPr lang="fr-FR" sz="900" dirty="0" err="1"/>
                        <a:t>revocation</a:t>
                      </a:r>
                      <a:r>
                        <a:rPr lang="fr-FR" sz="900" dirty="0"/>
                        <a:t>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1" dirty="0"/>
                        <a:t>No </a:t>
                      </a:r>
                      <a:r>
                        <a:rPr lang="fr-FR" sz="900" b="1" dirty="0" err="1"/>
                        <a:t>selective</a:t>
                      </a:r>
                      <a:r>
                        <a:rPr lang="fr-FR" sz="900" b="1" dirty="0"/>
                        <a:t> abandon of countries</a:t>
                      </a:r>
                      <a:r>
                        <a:rPr lang="fr-FR" sz="900" b="0" dirty="0"/>
                        <a:t> </a:t>
                      </a:r>
                      <a:r>
                        <a:rPr lang="fr-FR" sz="900" b="0" dirty="0" err="1"/>
                        <a:t>along</a:t>
                      </a:r>
                      <a:r>
                        <a:rPr lang="fr-FR" sz="900" b="0" dirty="0"/>
                        <a:t> the </a:t>
                      </a:r>
                      <a:r>
                        <a:rPr lang="fr-FR" sz="900" b="0" dirty="0" err="1"/>
                        <a:t>way</a:t>
                      </a:r>
                      <a:endParaRPr lang="fr-FR" sz="900" b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04602"/>
                  </a:ext>
                </a:extLst>
              </a:tr>
            </a:tbl>
          </a:graphicData>
        </a:graphic>
      </p:graphicFrame>
      <p:pic>
        <p:nvPicPr>
          <p:cNvPr id="19" name="Graphic 18" descr="Badge Follow with solid fill">
            <a:extLst>
              <a:ext uri="{FF2B5EF4-FFF2-40B4-BE49-F238E27FC236}">
                <a16:creationId xmlns:a16="http://schemas.microsoft.com/office/drawing/2014/main" id="{13A71FA1-ACBA-4166-9B45-144657B5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999" y="3490926"/>
            <a:ext cx="406575" cy="406575"/>
          </a:xfrm>
          <a:prstGeom prst="rect">
            <a:avLst/>
          </a:prstGeom>
        </p:spPr>
      </p:pic>
      <p:pic>
        <p:nvPicPr>
          <p:cNvPr id="20" name="Graphic 19" descr="Badge Unfollow with solid fill">
            <a:extLst>
              <a:ext uri="{FF2B5EF4-FFF2-40B4-BE49-F238E27FC236}">
                <a16:creationId xmlns:a16="http://schemas.microsoft.com/office/drawing/2014/main" id="{E046C7D7-C77F-1ED0-4A31-504F5898D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998" y="4470870"/>
            <a:ext cx="406575" cy="406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7E2CD-96B6-423F-A6AB-76900441C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988" y="3954601"/>
            <a:ext cx="1738824" cy="1493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485480-9A78-0B70-0028-1B0AE6AEE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347" y="3954600"/>
            <a:ext cx="1793834" cy="14931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D8B6C5-E096-1DA4-03C0-D21DF00F9E50}"/>
              </a:ext>
            </a:extLst>
          </p:cNvPr>
          <p:cNvSpPr txBox="1"/>
          <p:nvPr/>
        </p:nvSpPr>
        <p:spPr>
          <a:xfrm>
            <a:off x="7643135" y="4125729"/>
            <a:ext cx="169427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dirty="0"/>
              <a:t>351 Million</a:t>
            </a:r>
          </a:p>
          <a:p>
            <a:endParaRPr lang="fr-FR" sz="800" i="1"/>
          </a:p>
        </p:txBody>
      </p:sp>
      <p:pic>
        <p:nvPicPr>
          <p:cNvPr id="23" name="Graphic 22" descr="Group of men with solid fill">
            <a:extLst>
              <a:ext uri="{FF2B5EF4-FFF2-40B4-BE49-F238E27FC236}">
                <a16:creationId xmlns:a16="http://schemas.microsoft.com/office/drawing/2014/main" id="{F661F89A-C25D-0737-9934-6224ACE3B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352883" y="4045162"/>
            <a:ext cx="338554" cy="3385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A63BC4-8AD6-2F7A-F4F5-4B13A5E45192}"/>
              </a:ext>
            </a:extLst>
          </p:cNvPr>
          <p:cNvSpPr txBox="1"/>
          <p:nvPr/>
        </p:nvSpPr>
        <p:spPr>
          <a:xfrm>
            <a:off x="7307841" y="4397817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b="1" dirty="0"/>
              <a:t>GDP</a:t>
            </a:r>
            <a:r>
              <a:rPr lang="fr-FR" sz="800" dirty="0"/>
              <a:t> = 13 Trillion €</a:t>
            </a:r>
            <a:endParaRPr lang="fr-FR" sz="8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AA32F2-1E17-6EAB-FC6F-D7C295E052E9}"/>
              </a:ext>
            </a:extLst>
          </p:cNvPr>
          <p:cNvSpPr txBox="1"/>
          <p:nvPr/>
        </p:nvSpPr>
        <p:spPr>
          <a:xfrm>
            <a:off x="5551700" y="5514868"/>
            <a:ext cx="199868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i="1" dirty="0"/>
              <a:t>Broad Validations</a:t>
            </a:r>
          </a:p>
          <a:p>
            <a:endParaRPr lang="fr-FR" sz="800" i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18E4A0-98F1-25C6-DBD7-EB1CF613C3B6}"/>
              </a:ext>
            </a:extLst>
          </p:cNvPr>
          <p:cNvSpPr txBox="1"/>
          <p:nvPr/>
        </p:nvSpPr>
        <p:spPr>
          <a:xfrm>
            <a:off x="8582033" y="5516236"/>
            <a:ext cx="2296906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i="1" dirty="0"/>
              <a:t>Broad </a:t>
            </a:r>
            <a:r>
              <a:rPr lang="fr-FR" sz="800" i="1" dirty="0" err="1"/>
              <a:t>Unitary</a:t>
            </a:r>
            <a:r>
              <a:rPr lang="fr-FR" sz="800" i="1" dirty="0"/>
              <a:t> Protection </a:t>
            </a:r>
            <a:r>
              <a:rPr lang="fr-FR" sz="800" i="1" dirty="0" err="1"/>
              <a:t>strategy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D9461-88D8-8C61-DCDA-90EA325173FF}"/>
              </a:ext>
            </a:extLst>
          </p:cNvPr>
          <p:cNvSpPr txBox="1"/>
          <p:nvPr/>
        </p:nvSpPr>
        <p:spPr>
          <a:xfrm>
            <a:off x="10818282" y="4095346"/>
            <a:ext cx="169427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dirty="0"/>
              <a:t>474 Million</a:t>
            </a:r>
          </a:p>
          <a:p>
            <a:endParaRPr lang="fr-FR" sz="800" i="1"/>
          </a:p>
        </p:txBody>
      </p:sp>
      <p:pic>
        <p:nvPicPr>
          <p:cNvPr id="28" name="Graphic 27" descr="Group of men with solid fill">
            <a:extLst>
              <a:ext uri="{FF2B5EF4-FFF2-40B4-BE49-F238E27FC236}">
                <a16:creationId xmlns:a16="http://schemas.microsoft.com/office/drawing/2014/main" id="{31007624-D4F6-CC29-F7B6-5ED95BFC4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527353" y="4007687"/>
            <a:ext cx="338554" cy="3385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96B6F8-CF4D-130A-7C93-ED62A3831E7E}"/>
              </a:ext>
            </a:extLst>
          </p:cNvPr>
          <p:cNvSpPr txBox="1"/>
          <p:nvPr/>
        </p:nvSpPr>
        <p:spPr>
          <a:xfrm>
            <a:off x="10482988" y="4387054"/>
            <a:ext cx="169427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800" b="1" dirty="0"/>
              <a:t>GDP</a:t>
            </a:r>
            <a:r>
              <a:rPr lang="fr-FR" sz="800" dirty="0"/>
              <a:t> = 15 Trillion €</a:t>
            </a:r>
            <a:endParaRPr lang="fr-FR" sz="800" i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AFE50E-37D2-9BE9-A4D3-3E71C08F2086}"/>
              </a:ext>
            </a:extLst>
          </p:cNvPr>
          <p:cNvCxnSpPr>
            <a:cxnSpLocks/>
          </p:cNvCxnSpPr>
          <p:nvPr/>
        </p:nvCxnSpPr>
        <p:spPr>
          <a:xfrm>
            <a:off x="8387615" y="3967286"/>
            <a:ext cx="0" cy="1729544"/>
          </a:xfrm>
          <a:prstGeom prst="line">
            <a:avLst/>
          </a:prstGeom>
          <a:ln w="254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8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F430-092F-404D-B918-EBDB084F2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2960" y="6356351"/>
            <a:ext cx="716281" cy="365125"/>
          </a:xfrm>
        </p:spPr>
        <p:txBody>
          <a:bodyPr/>
          <a:lstStyle/>
          <a:p>
            <a:fld id="{B8C7A8FA-2E0B-EF40-8154-FE6DF4DBDC9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C5131-AD97-4D97-A9B2-4A6ABE378D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360" y="1413164"/>
            <a:ext cx="11231880" cy="494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to the </a:t>
            </a:r>
            <a:r>
              <a:rPr lang="fr-FR" dirty="0" err="1"/>
              <a:t>competence</a:t>
            </a:r>
            <a:r>
              <a:rPr lang="fr-FR" dirty="0"/>
              <a:t> of the </a:t>
            </a:r>
            <a:r>
              <a:rPr lang="fr-FR" b="1" dirty="0"/>
              <a:t>UPC</a:t>
            </a:r>
            <a:r>
              <a:rPr lang="fr-FR" dirty="0"/>
              <a:t>: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b="1" dirty="0"/>
              <a:t>        Pros: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Pan‐European enforcement </a:t>
            </a:r>
            <a:r>
              <a:rPr lang="en-US" dirty="0"/>
              <a:t>– A single, uniform infringement action suffices</a:t>
            </a:r>
            <a:endParaRPr lang="en-US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High-quality judges </a:t>
            </a:r>
            <a:r>
              <a:rPr lang="en-US" dirty="0"/>
              <a:t>– The court includes technical judges for different arts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Time efficiency </a:t>
            </a:r>
            <a:r>
              <a:rPr lang="en-US" dirty="0"/>
              <a:t>– A 1</a:t>
            </a:r>
            <a:r>
              <a:rPr lang="en-US" baseline="30000" dirty="0"/>
              <a:t>st</a:t>
            </a:r>
            <a:r>
              <a:rPr lang="en-US" dirty="0"/>
              <a:t> instance decision is to be obtained within ~12 months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/>
              <a:t>Language advantage</a:t>
            </a:r>
            <a:r>
              <a:rPr lang="en-US" dirty="0"/>
              <a:t> – Litigation is conducted in English for patents in English</a:t>
            </a:r>
          </a:p>
          <a:p>
            <a:pPr marL="914411" lvl="2" indent="0">
              <a:buNone/>
            </a:pPr>
            <a:endParaRPr lang="en-US" dirty="0"/>
          </a:p>
          <a:p>
            <a:pPr marL="457206" lvl="1" indent="0">
              <a:buNone/>
            </a:pPr>
            <a:r>
              <a:rPr lang="fr-FR" b="1" dirty="0"/>
              <a:t>   Cons: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Central </a:t>
            </a:r>
            <a:r>
              <a:rPr lang="fr-FR" dirty="0" err="1"/>
              <a:t>revocation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time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lifetime</a:t>
            </a:r>
            <a:r>
              <a:rPr lang="fr-FR" dirty="0"/>
              <a:t> of a patent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err="1"/>
              <a:t>Complexity</a:t>
            </a:r>
            <a:r>
              <a:rPr lang="fr-FR" dirty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/>
              <a:t>Unpredictability</a:t>
            </a:r>
            <a:endParaRPr lang="fr-FR" dirty="0"/>
          </a:p>
        </p:txBody>
      </p:sp>
      <p:pic>
        <p:nvPicPr>
          <p:cNvPr id="9" name="Graphic 8" descr="Badge Follow with solid fill">
            <a:extLst>
              <a:ext uri="{FF2B5EF4-FFF2-40B4-BE49-F238E27FC236}">
                <a16:creationId xmlns:a16="http://schemas.microsoft.com/office/drawing/2014/main" id="{94C0BDB8-6591-4320-B81B-CC0B5095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93" y="2410114"/>
            <a:ext cx="571500" cy="571500"/>
          </a:xfrm>
          <a:prstGeom prst="rect">
            <a:avLst/>
          </a:prstGeom>
        </p:spPr>
      </p:pic>
      <p:pic>
        <p:nvPicPr>
          <p:cNvPr id="12" name="Graphic 11" descr="Badge Unfollow with solid fill">
            <a:extLst>
              <a:ext uri="{FF2B5EF4-FFF2-40B4-BE49-F238E27FC236}">
                <a16:creationId xmlns:a16="http://schemas.microsoft.com/office/drawing/2014/main" id="{CE6BDD38-7077-4D21-B5B6-5373C2A77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28" y="4447886"/>
            <a:ext cx="571500" cy="5715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CAEC26-3C3E-62C3-4671-719A294F79C4}"/>
              </a:ext>
            </a:extLst>
          </p:cNvPr>
          <p:cNvSpPr txBox="1">
            <a:spLocks/>
          </p:cNvSpPr>
          <p:nvPr/>
        </p:nvSpPr>
        <p:spPr>
          <a:xfrm>
            <a:off x="480060" y="192666"/>
            <a:ext cx="11231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Unified</a:t>
            </a:r>
            <a:r>
              <a:rPr lang="fr-FR" dirty="0"/>
              <a:t> Patent Court – Pros/Cons</a:t>
            </a:r>
          </a:p>
        </p:txBody>
      </p:sp>
    </p:spTree>
    <p:extLst>
      <p:ext uri="{BB962C8B-B14F-4D97-AF65-F5344CB8AC3E}">
        <p14:creationId xmlns:p14="http://schemas.microsoft.com/office/powerpoint/2010/main" val="141633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008A0D0-73E4-7C11-658A-F932ECDA1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18" b="8439"/>
          <a:stretch/>
        </p:blipFill>
        <p:spPr>
          <a:xfrm>
            <a:off x="28596" y="14298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84948-5735-AB41-C1CA-DBEC9B0D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/>
            <a:r>
              <a:rPr lang="en-US" sz="4000" dirty="0"/>
              <a:t>Revocation Actions before </a:t>
            </a:r>
            <a:br>
              <a:rPr lang="en-US" sz="4000" dirty="0"/>
            </a:br>
            <a:r>
              <a:rPr lang="en-US" sz="4000" dirty="0"/>
              <a:t>the UPC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6FBCC-D5A8-8D71-B379-C0A0FE2A68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7" y="1782981"/>
            <a:ext cx="6891187" cy="331765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228600" defTabSz="914400"/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Within nine months from grant: </a:t>
            </a:r>
            <a:r>
              <a:rPr lang="en-US" sz="1900" dirty="0">
                <a:solidFill>
                  <a:schemeClr val="accent2"/>
                </a:solidFill>
              </a:rPr>
              <a:t>Opposition proceedings </a:t>
            </a:r>
            <a:r>
              <a:rPr lang="en-US" sz="1900" dirty="0"/>
              <a:t>before the EPO and revocation actions before the UPC could be brought against the same patent.  </a:t>
            </a:r>
          </a:p>
          <a:p>
            <a:pPr marL="514350" indent="-228600" defTabSz="914400"/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After nine months and during the transitional period: </a:t>
            </a:r>
            <a:r>
              <a:rPr lang="en-US" sz="1900" dirty="0"/>
              <a:t>Each national patent could be challenged in the UPC or national courts.  </a:t>
            </a:r>
          </a:p>
          <a:p>
            <a:pPr marL="514350" indent="-228600" defTabSz="914400"/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On the date the UPC Agreement comes into force: </a:t>
            </a:r>
            <a:r>
              <a:rPr lang="en-US" sz="1900" dirty="0"/>
              <a:t>The German prohibition on double patenting will be amended to only apply to EP patents that have been opted out of the EPC.  </a:t>
            </a:r>
          </a:p>
          <a:p>
            <a:pPr marL="514350" indent="-228600" defTabSz="914400"/>
            <a:endParaRPr lang="en-US" sz="19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3E5DD-D335-D2C0-1D0F-ACC7E9B065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8C7A8FA-2E0B-EF40-8154-FE6DF4DBDC9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592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66913-D98F-FED3-EF2D-D20F8055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EPO Opposition v. UPC Revocation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DD72D-B5DA-9E6D-ED75-161F329E8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C7A8FA-2E0B-EF40-8154-FE6DF4DBDC95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>
              <a:latin typeface="+mn-lt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492BE2F-D47E-C42D-8ED4-52DB0F963D2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6277202"/>
              </p:ext>
            </p:extLst>
          </p:nvPr>
        </p:nvGraphicFramePr>
        <p:xfrm>
          <a:off x="838200" y="2148364"/>
          <a:ext cx="10504709" cy="37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074">
                  <a:extLst>
                    <a:ext uri="{9D8B030D-6E8A-4147-A177-3AD203B41FA5}">
                      <a16:colId xmlns:a16="http://schemas.microsoft.com/office/drawing/2014/main" val="1835926067"/>
                    </a:ext>
                  </a:extLst>
                </a:gridCol>
                <a:gridCol w="4357216">
                  <a:extLst>
                    <a:ext uri="{9D8B030D-6E8A-4147-A177-3AD203B41FA5}">
                      <a16:colId xmlns:a16="http://schemas.microsoft.com/office/drawing/2014/main" val="2218456489"/>
                    </a:ext>
                  </a:extLst>
                </a:gridCol>
                <a:gridCol w="3514419">
                  <a:extLst>
                    <a:ext uri="{9D8B030D-6E8A-4147-A177-3AD203B41FA5}">
                      <a16:colId xmlns:a16="http://schemas.microsoft.com/office/drawing/2014/main" val="1067764149"/>
                    </a:ext>
                  </a:extLst>
                </a:gridCol>
              </a:tblGrid>
              <a:tr h="36891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Opposition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Revocation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3298668897"/>
                  </a:ext>
                </a:extLst>
              </a:tr>
              <a:tr h="62043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Timing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Filed within 9 months from grant, starting after end of 9 months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Anytime during life of patent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2242173895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Geographical Scope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39 European states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Presently 17 European states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479759281"/>
                  </a:ext>
                </a:extLst>
              </a:tr>
              <a:tr h="62043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Grounds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Additionally, lack of entitlement and national prior arts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3923943966"/>
                  </a:ext>
                </a:extLst>
              </a:tr>
              <a:tr h="620439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Expert evidence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Possible but unusual for an expert to be summoned to the oral hearing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Experts can be cross-examined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2129327676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Appeal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Board of Appeal in Munich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Court of Appeal in Luxemburg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3578673705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Fees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840 Euros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20,000 Euros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1951966542"/>
                  </a:ext>
                </a:extLst>
              </a:tr>
              <a:tr h="36891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Recoverable costs</a:t>
                      </a:r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3843" marR="83843" marT="41921" marB="41921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By winning party</a:t>
                      </a:r>
                    </a:p>
                  </a:txBody>
                  <a:tcPr marL="83843" marR="83843" marT="41921" marB="41921"/>
                </a:tc>
                <a:extLst>
                  <a:ext uri="{0D108BD9-81ED-4DB2-BD59-A6C34878D82A}">
                    <a16:rowId xmlns:a16="http://schemas.microsoft.com/office/drawing/2014/main" val="50826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38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Digital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EEF"/>
      </a:accent1>
      <a:accent2>
        <a:srgbClr val="0054A6"/>
      </a:accent2>
      <a:accent3>
        <a:srgbClr val="702B8F"/>
      </a:accent3>
      <a:accent4>
        <a:srgbClr val="CF128C"/>
      </a:accent4>
      <a:accent5>
        <a:srgbClr val="939598"/>
      </a:accent5>
      <a:accent6>
        <a:srgbClr val="00A99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1617</Words>
  <Application>Microsoft Office PowerPoint</Application>
  <PresentationFormat>Widescreen</PresentationFormat>
  <Paragraphs>289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Filing Strategies</vt:lpstr>
      <vt:lpstr>Decision Factors</vt:lpstr>
      <vt:lpstr>PowerPoint Presentation</vt:lpstr>
      <vt:lpstr>EP Validations: Classic vs UP strategy</vt:lpstr>
      <vt:lpstr>EP Validations: Classic vs UP strategy</vt:lpstr>
      <vt:lpstr>EP Validations: Classic vs UP strategy</vt:lpstr>
      <vt:lpstr>PowerPoint Presentation</vt:lpstr>
      <vt:lpstr>Revocation Actions before  the UPC</vt:lpstr>
      <vt:lpstr>EPO Opposition v. UPC Revocation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aliu@hptblaw.onmicrosoft.com</cp:lastModifiedBy>
  <cp:revision>229</cp:revision>
  <dcterms:created xsi:type="dcterms:W3CDTF">2022-12-04T16:44:15Z</dcterms:created>
  <dcterms:modified xsi:type="dcterms:W3CDTF">2022-12-08T02:28:54Z</dcterms:modified>
</cp:coreProperties>
</file>