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2" r:id="rId2"/>
  </p:sldMasterIdLst>
  <p:notesMasterIdLst>
    <p:notesMasterId r:id="rId25"/>
  </p:notesMasterIdLst>
  <p:handoutMasterIdLst>
    <p:handoutMasterId r:id="rId26"/>
  </p:handoutMasterIdLst>
  <p:sldIdLst>
    <p:sldId id="388" r:id="rId3"/>
    <p:sldId id="389" r:id="rId4"/>
    <p:sldId id="401" r:id="rId5"/>
    <p:sldId id="403" r:id="rId6"/>
    <p:sldId id="402" r:id="rId7"/>
    <p:sldId id="400" r:id="rId8"/>
    <p:sldId id="410" r:id="rId9"/>
    <p:sldId id="404" r:id="rId10"/>
    <p:sldId id="392" r:id="rId11"/>
    <p:sldId id="405" r:id="rId12"/>
    <p:sldId id="406" r:id="rId13"/>
    <p:sldId id="407" r:id="rId14"/>
    <p:sldId id="408" r:id="rId15"/>
    <p:sldId id="409" r:id="rId16"/>
    <p:sldId id="411" r:id="rId17"/>
    <p:sldId id="412" r:id="rId18"/>
    <p:sldId id="413" r:id="rId19"/>
    <p:sldId id="394" r:id="rId20"/>
    <p:sldId id="398" r:id="rId21"/>
    <p:sldId id="395" r:id="rId22"/>
    <p:sldId id="414" r:id="rId23"/>
    <p:sldId id="415" r:id="rId24"/>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28" autoAdjust="0"/>
    <p:restoredTop sz="94660"/>
  </p:normalViewPr>
  <p:slideViewPr>
    <p:cSldViewPr>
      <p:cViewPr varScale="1">
        <p:scale>
          <a:sx n="155" d="100"/>
          <a:sy n="155" d="100"/>
        </p:scale>
        <p:origin x="1149" y="103"/>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350D724D-359B-40DF-B86C-8AE473248B40}" type="datetimeFigureOut">
              <a:rPr lang="en-US" smtClean="0"/>
              <a:pPr/>
              <a:t>3/4/2021</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1AF6F224-EEA0-4027-9808-C73BC7EC0C1A}" type="slidenum">
              <a:rPr lang="en-US" smtClean="0"/>
              <a:pPr/>
              <a:t>‹#›</a:t>
            </a:fld>
            <a:endParaRPr lang="en-US"/>
          </a:p>
        </p:txBody>
      </p:sp>
    </p:spTree>
    <p:extLst>
      <p:ext uri="{BB962C8B-B14F-4D97-AF65-F5344CB8AC3E}">
        <p14:creationId xmlns:p14="http://schemas.microsoft.com/office/powerpoint/2010/main" val="749041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6347" y="0"/>
            <a:ext cx="4028440" cy="350520"/>
          </a:xfrm>
          <a:prstGeom prst="rect">
            <a:avLst/>
          </a:prstGeom>
        </p:spPr>
        <p:txBody>
          <a:bodyPr vert="horz" lIns="93177" tIns="46589" rIns="93177" bIns="46589" rtlCol="0"/>
          <a:lstStyle>
            <a:lvl1pPr algn="r">
              <a:defRPr sz="1200"/>
            </a:lvl1pPr>
          </a:lstStyle>
          <a:p>
            <a:fld id="{D407BCB2-1521-4B28-924C-63895EAB6C8F}" type="datetimeFigureOut">
              <a:rPr lang="en-US" smtClean="0"/>
              <a:pPr/>
              <a:t>3/4/2021</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258"/>
            <a:ext cx="4028440" cy="3505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6347" y="6658258"/>
            <a:ext cx="4028440" cy="350520"/>
          </a:xfrm>
          <a:prstGeom prst="rect">
            <a:avLst/>
          </a:prstGeom>
        </p:spPr>
        <p:txBody>
          <a:bodyPr vert="horz" lIns="93177" tIns="46589" rIns="93177" bIns="46589" rtlCol="0" anchor="b"/>
          <a:lstStyle>
            <a:lvl1pPr algn="r">
              <a:defRPr sz="1200"/>
            </a:lvl1pPr>
          </a:lstStyle>
          <a:p>
            <a:fld id="{AB486E89-0BF1-4503-8DA2-452539DC091D}" type="slidenum">
              <a:rPr lang="en-US" smtClean="0"/>
              <a:pPr/>
              <a:t>‹#›</a:t>
            </a:fld>
            <a:endParaRPr lang="en-US"/>
          </a:p>
        </p:txBody>
      </p:sp>
    </p:spTree>
    <p:extLst>
      <p:ext uri="{BB962C8B-B14F-4D97-AF65-F5344CB8AC3E}">
        <p14:creationId xmlns:p14="http://schemas.microsoft.com/office/powerpoint/2010/main" val="1776615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BFCF1461-587A-4234-8A6C-EED16C9BD805}" type="datetimeFigureOut">
              <a:rPr lang="en-US" smtClean="0"/>
              <a:pPr/>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D7FEB8-78CA-46C7-BEDC-7DB7EF4AC454}" type="slidenum">
              <a:rPr lang="en-US" smtClean="0"/>
              <a:pPr/>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CF1461-587A-4234-8A6C-EED16C9BD805}" type="datetimeFigureOut">
              <a:rPr lang="en-US" smtClean="0"/>
              <a:pPr/>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D7FEB8-78CA-46C7-BEDC-7DB7EF4AC4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CF1461-587A-4234-8A6C-EED16C9BD805}" type="datetimeFigureOut">
              <a:rPr lang="en-US" smtClean="0"/>
              <a:pPr/>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D7FEB8-78CA-46C7-BEDC-7DB7EF4AC45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3FDBC7B-CA9B-472C-8B25-9D43D6AECBAA}"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D6DE5-EAFB-4CDA-93B5-9F5A2D95D8B1}" type="slidenum">
              <a:rPr lang="en-US" smtClean="0"/>
              <a:t>‹#›</a:t>
            </a:fld>
            <a:endParaRPr lang="en-US"/>
          </a:p>
        </p:txBody>
      </p:sp>
    </p:spTree>
    <p:extLst>
      <p:ext uri="{BB962C8B-B14F-4D97-AF65-F5344CB8AC3E}">
        <p14:creationId xmlns:p14="http://schemas.microsoft.com/office/powerpoint/2010/main" val="12297172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FDBC7B-CA9B-472C-8B25-9D43D6AECBAA}"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D6DE5-EAFB-4CDA-93B5-9F5A2D95D8B1}" type="slidenum">
              <a:rPr lang="en-US" smtClean="0"/>
              <a:t>‹#›</a:t>
            </a:fld>
            <a:endParaRPr lang="en-US"/>
          </a:p>
        </p:txBody>
      </p:sp>
    </p:spTree>
    <p:extLst>
      <p:ext uri="{BB962C8B-B14F-4D97-AF65-F5344CB8AC3E}">
        <p14:creationId xmlns:p14="http://schemas.microsoft.com/office/powerpoint/2010/main" val="2590526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3FDBC7B-CA9B-472C-8B25-9D43D6AECBAA}"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D6DE5-EAFB-4CDA-93B5-9F5A2D95D8B1}" type="slidenum">
              <a:rPr lang="en-US" smtClean="0"/>
              <a:t>‹#›</a:t>
            </a:fld>
            <a:endParaRPr lang="en-US"/>
          </a:p>
        </p:txBody>
      </p:sp>
    </p:spTree>
    <p:extLst>
      <p:ext uri="{BB962C8B-B14F-4D97-AF65-F5344CB8AC3E}">
        <p14:creationId xmlns:p14="http://schemas.microsoft.com/office/powerpoint/2010/main" val="718418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3FDBC7B-CA9B-472C-8B25-9D43D6AECBAA}" type="datetimeFigureOut">
              <a:rPr lang="en-US" smtClean="0"/>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D6DE5-EAFB-4CDA-93B5-9F5A2D95D8B1}" type="slidenum">
              <a:rPr lang="en-US" smtClean="0"/>
              <a:t>‹#›</a:t>
            </a:fld>
            <a:endParaRPr lang="en-US"/>
          </a:p>
        </p:txBody>
      </p:sp>
    </p:spTree>
    <p:extLst>
      <p:ext uri="{BB962C8B-B14F-4D97-AF65-F5344CB8AC3E}">
        <p14:creationId xmlns:p14="http://schemas.microsoft.com/office/powerpoint/2010/main" val="20427831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3FDBC7B-CA9B-472C-8B25-9D43D6AECBAA}" type="datetimeFigureOut">
              <a:rPr lang="en-US" smtClean="0"/>
              <a:t>3/4/2021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4D6DE5-EAFB-4CDA-93B5-9F5A2D95D8B1}" type="slidenum">
              <a:rPr lang="en-US" smtClean="0"/>
              <a:t>‹#›</a:t>
            </a:fld>
            <a:endParaRPr lang="en-US"/>
          </a:p>
        </p:txBody>
      </p:sp>
    </p:spTree>
    <p:extLst>
      <p:ext uri="{BB962C8B-B14F-4D97-AF65-F5344CB8AC3E}">
        <p14:creationId xmlns:p14="http://schemas.microsoft.com/office/powerpoint/2010/main" val="22857154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3FDBC7B-CA9B-472C-8B25-9D43D6AECBAA}" type="datetimeFigureOut">
              <a:rPr lang="en-US" smtClean="0"/>
              <a:t>3/4/2021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4D6DE5-EAFB-4CDA-93B5-9F5A2D95D8B1}" type="slidenum">
              <a:rPr lang="en-US" smtClean="0"/>
              <a:t>‹#›</a:t>
            </a:fld>
            <a:endParaRPr lang="en-US"/>
          </a:p>
        </p:txBody>
      </p:sp>
    </p:spTree>
    <p:extLst>
      <p:ext uri="{BB962C8B-B14F-4D97-AF65-F5344CB8AC3E}">
        <p14:creationId xmlns:p14="http://schemas.microsoft.com/office/powerpoint/2010/main" val="375076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FDBC7B-CA9B-472C-8B25-9D43D6AECBAA}" type="datetimeFigureOut">
              <a:rPr lang="en-US" smtClean="0"/>
              <a:t>3/4/2021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4D6DE5-EAFB-4CDA-93B5-9F5A2D95D8B1}" type="slidenum">
              <a:rPr lang="en-US" smtClean="0"/>
              <a:t>‹#›</a:t>
            </a:fld>
            <a:endParaRPr lang="en-US"/>
          </a:p>
        </p:txBody>
      </p:sp>
    </p:spTree>
    <p:extLst>
      <p:ext uri="{BB962C8B-B14F-4D97-AF65-F5344CB8AC3E}">
        <p14:creationId xmlns:p14="http://schemas.microsoft.com/office/powerpoint/2010/main" val="1897440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3FDBC7B-CA9B-472C-8B25-9D43D6AECBAA}" type="datetimeFigureOut">
              <a:rPr lang="en-US" smtClean="0"/>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D6DE5-EAFB-4CDA-93B5-9F5A2D95D8B1}" type="slidenum">
              <a:rPr lang="en-US" smtClean="0"/>
              <a:t>‹#›</a:t>
            </a:fld>
            <a:endParaRPr lang="en-US"/>
          </a:p>
        </p:txBody>
      </p:sp>
    </p:spTree>
    <p:extLst>
      <p:ext uri="{BB962C8B-B14F-4D97-AF65-F5344CB8AC3E}">
        <p14:creationId xmlns:p14="http://schemas.microsoft.com/office/powerpoint/2010/main" val="3086350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BFCF1461-587A-4234-8A6C-EED16C9BD805}" type="datetimeFigureOut">
              <a:rPr lang="en-US" smtClean="0"/>
              <a:pPr/>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D7FEB8-78CA-46C7-BEDC-7DB7EF4AC454}" type="slidenum">
              <a:rPr lang="en-US" smtClean="0"/>
              <a:pPr/>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3FDBC7B-CA9B-472C-8B25-9D43D6AECBAA}" type="datetimeFigureOut">
              <a:rPr lang="en-US" smtClean="0"/>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D6DE5-EAFB-4CDA-93B5-9F5A2D95D8B1}" type="slidenum">
              <a:rPr lang="en-US" smtClean="0"/>
              <a:t>‹#›</a:t>
            </a:fld>
            <a:endParaRPr lang="en-US"/>
          </a:p>
        </p:txBody>
      </p:sp>
    </p:spTree>
    <p:extLst>
      <p:ext uri="{BB962C8B-B14F-4D97-AF65-F5344CB8AC3E}">
        <p14:creationId xmlns:p14="http://schemas.microsoft.com/office/powerpoint/2010/main" val="684981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FDBC7B-CA9B-472C-8B25-9D43D6AECBAA}"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D6DE5-EAFB-4CDA-93B5-9F5A2D95D8B1}" type="slidenum">
              <a:rPr lang="en-US" smtClean="0"/>
              <a:t>‹#›</a:t>
            </a:fld>
            <a:endParaRPr lang="en-US"/>
          </a:p>
        </p:txBody>
      </p:sp>
    </p:spTree>
    <p:extLst>
      <p:ext uri="{BB962C8B-B14F-4D97-AF65-F5344CB8AC3E}">
        <p14:creationId xmlns:p14="http://schemas.microsoft.com/office/powerpoint/2010/main" val="13794233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FDBC7B-CA9B-472C-8B25-9D43D6AECBAA}"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D6DE5-EAFB-4CDA-93B5-9F5A2D95D8B1}" type="slidenum">
              <a:rPr lang="en-US" smtClean="0"/>
              <a:t>‹#›</a:t>
            </a:fld>
            <a:endParaRPr lang="en-US"/>
          </a:p>
        </p:txBody>
      </p:sp>
    </p:spTree>
    <p:extLst>
      <p:ext uri="{BB962C8B-B14F-4D97-AF65-F5344CB8AC3E}">
        <p14:creationId xmlns:p14="http://schemas.microsoft.com/office/powerpoint/2010/main" val="2598392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CF1461-587A-4234-8A6C-EED16C9BD805}" type="datetimeFigureOut">
              <a:rPr lang="en-US" smtClean="0"/>
              <a:pPr/>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D7FEB8-78CA-46C7-BEDC-7DB7EF4AC45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BFCF1461-587A-4234-8A6C-EED16C9BD805}" type="datetimeFigureOut">
              <a:rPr lang="en-US" smtClean="0"/>
              <a:pPr/>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D7FEB8-78CA-46C7-BEDC-7DB7EF4AC4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09600" y="274638"/>
            <a:ext cx="7924800" cy="11430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BFCF1461-587A-4234-8A6C-EED16C9BD805}" type="datetimeFigureOut">
              <a:rPr lang="en-US" smtClean="0"/>
              <a:pPr/>
              <a:t>3/4/2021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D7FEB8-78CA-46C7-BEDC-7DB7EF4AC4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CF1461-587A-4234-8A6C-EED16C9BD805}" type="datetimeFigureOut">
              <a:rPr lang="en-US" smtClean="0"/>
              <a:pPr/>
              <a:t>3/4/2021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D7FEB8-78CA-46C7-BEDC-7DB7EF4AC4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F1461-587A-4234-8A6C-EED16C9BD805}" type="datetimeFigureOut">
              <a:rPr lang="en-US" smtClean="0"/>
              <a:pPr/>
              <a:t>3/4/2021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D7FEB8-78CA-46C7-BEDC-7DB7EF4AC4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CF1461-587A-4234-8A6C-EED16C9BD805}" type="datetimeFigureOut">
              <a:rPr lang="en-US" smtClean="0"/>
              <a:pPr/>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D7FEB8-78CA-46C7-BEDC-7DB7EF4AC4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CF1461-587A-4234-8A6C-EED16C9BD805}" type="datetimeFigureOut">
              <a:rPr lang="en-US" smtClean="0"/>
              <a:pPr/>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D7FEB8-78CA-46C7-BEDC-7DB7EF4AC4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BFCF1461-587A-4234-8A6C-EED16C9BD805}" type="datetimeFigureOut">
              <a:rPr lang="en-US" smtClean="0"/>
              <a:pPr/>
              <a:t>3/4/2021</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BBD7FEB8-78CA-46C7-BEDC-7DB7EF4AC45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FDBC7B-CA9B-472C-8B25-9D43D6AECBAA}" type="datetimeFigureOut">
              <a:rPr lang="en-US" smtClean="0"/>
              <a:t>3/4/2021</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6DE5-EAFB-4CDA-93B5-9F5A2D95D8B1}" type="slidenum">
              <a:rPr lang="en-US" smtClean="0"/>
              <a:t>‹#›</a:t>
            </a:fld>
            <a:endParaRPr lang="en-US"/>
          </a:p>
        </p:txBody>
      </p:sp>
    </p:spTree>
    <p:extLst>
      <p:ext uri="{BB962C8B-B14F-4D97-AF65-F5344CB8AC3E}">
        <p14:creationId xmlns:p14="http://schemas.microsoft.com/office/powerpoint/2010/main" val="43734086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cocablog.com/municipal-taxes-are-almost-always-municipal-affair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Title 1"/>
          <p:cNvSpPr txBox="1">
            <a:spLocks/>
          </p:cNvSpPr>
          <p:nvPr/>
        </p:nvSpPr>
        <p:spPr>
          <a:xfrm>
            <a:off x="0" y="0"/>
            <a:ext cx="9144000" cy="792162"/>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a:solidFill>
                  <a:srgbClr val="FFC000"/>
                </a:solidFill>
              </a:rPr>
              <a:t>Local finance</a:t>
            </a:r>
          </a:p>
        </p:txBody>
      </p:sp>
      <p:sp>
        <p:nvSpPr>
          <p:cNvPr id="20" name="TextBox 19">
            <a:extLst>
              <a:ext uri="{FF2B5EF4-FFF2-40B4-BE49-F238E27FC236}">
                <a16:creationId xmlns:a16="http://schemas.microsoft.com/office/drawing/2014/main" id="{3D69DD6B-ACD7-4F8F-A13A-BDC3EE0EE9D1}"/>
              </a:ext>
            </a:extLst>
          </p:cNvPr>
          <p:cNvSpPr txBox="1"/>
          <p:nvPr/>
        </p:nvSpPr>
        <p:spPr>
          <a:xfrm>
            <a:off x="3305628" y="3192319"/>
            <a:ext cx="2561772" cy="523220"/>
          </a:xfrm>
          <a:prstGeom prst="rect">
            <a:avLst/>
          </a:prstGeom>
          <a:noFill/>
        </p:spPr>
        <p:txBody>
          <a:bodyPr wrap="square" rtlCol="0">
            <a:spAutoFit/>
          </a:bodyPr>
          <a:lstStyle/>
          <a:p>
            <a:pPr algn="ctr"/>
            <a:r>
              <a:rPr lang="en-US" sz="2800" b="1" dirty="0"/>
              <a:t>David A. Carrillo</a:t>
            </a:r>
          </a:p>
        </p:txBody>
      </p:sp>
      <p:sp>
        <p:nvSpPr>
          <p:cNvPr id="21" name="TextBox 20">
            <a:extLst>
              <a:ext uri="{FF2B5EF4-FFF2-40B4-BE49-F238E27FC236}">
                <a16:creationId xmlns:a16="http://schemas.microsoft.com/office/drawing/2014/main" id="{1937B905-7AAF-4423-A4CE-3CD07AD6CF20}"/>
              </a:ext>
            </a:extLst>
          </p:cNvPr>
          <p:cNvSpPr txBox="1"/>
          <p:nvPr/>
        </p:nvSpPr>
        <p:spPr>
          <a:xfrm>
            <a:off x="2086428" y="6184239"/>
            <a:ext cx="1952172" cy="523220"/>
          </a:xfrm>
          <a:prstGeom prst="rect">
            <a:avLst/>
          </a:prstGeom>
          <a:noFill/>
        </p:spPr>
        <p:txBody>
          <a:bodyPr wrap="square" rtlCol="0">
            <a:spAutoFit/>
          </a:bodyPr>
          <a:lstStyle/>
          <a:p>
            <a:pPr algn="ctr"/>
            <a:r>
              <a:rPr lang="en-US" sz="2800" b="1" dirty="0"/>
              <a:t>Scott </a:t>
            </a:r>
            <a:r>
              <a:rPr lang="en-US" sz="2800" b="1" dirty="0" err="1"/>
              <a:t>Reiber</a:t>
            </a:r>
            <a:endParaRPr lang="en-US" sz="2800" b="1" dirty="0"/>
          </a:p>
        </p:txBody>
      </p:sp>
      <p:sp>
        <p:nvSpPr>
          <p:cNvPr id="22" name="TextBox 21">
            <a:extLst>
              <a:ext uri="{FF2B5EF4-FFF2-40B4-BE49-F238E27FC236}">
                <a16:creationId xmlns:a16="http://schemas.microsoft.com/office/drawing/2014/main" id="{6D6C9535-BD38-4D1B-9268-A8B2F649050C}"/>
              </a:ext>
            </a:extLst>
          </p:cNvPr>
          <p:cNvSpPr txBox="1"/>
          <p:nvPr/>
        </p:nvSpPr>
        <p:spPr>
          <a:xfrm>
            <a:off x="6477000" y="3167390"/>
            <a:ext cx="2133600" cy="523220"/>
          </a:xfrm>
          <a:prstGeom prst="rect">
            <a:avLst/>
          </a:prstGeom>
          <a:noFill/>
        </p:spPr>
        <p:txBody>
          <a:bodyPr wrap="square" rtlCol="0">
            <a:spAutoFit/>
          </a:bodyPr>
          <a:lstStyle/>
          <a:p>
            <a:pPr algn="ctr"/>
            <a:r>
              <a:rPr lang="en-US" sz="2800" b="1"/>
              <a:t>Steve </a:t>
            </a:r>
            <a:r>
              <a:rPr lang="en-US" sz="2800" b="1" dirty="0"/>
              <a:t>Mayer</a:t>
            </a:r>
          </a:p>
        </p:txBody>
      </p:sp>
      <p:sp>
        <p:nvSpPr>
          <p:cNvPr id="23" name="TextBox 22">
            <a:extLst>
              <a:ext uri="{FF2B5EF4-FFF2-40B4-BE49-F238E27FC236}">
                <a16:creationId xmlns:a16="http://schemas.microsoft.com/office/drawing/2014/main" id="{0CC951B4-82DC-4DC0-BF88-FCA4411E9EF9}"/>
              </a:ext>
            </a:extLst>
          </p:cNvPr>
          <p:cNvSpPr txBox="1"/>
          <p:nvPr/>
        </p:nvSpPr>
        <p:spPr>
          <a:xfrm>
            <a:off x="322973" y="3155461"/>
            <a:ext cx="2180772" cy="523220"/>
          </a:xfrm>
          <a:prstGeom prst="rect">
            <a:avLst/>
          </a:prstGeom>
          <a:noFill/>
        </p:spPr>
        <p:txBody>
          <a:bodyPr wrap="square" rtlCol="0">
            <a:spAutoFit/>
          </a:bodyPr>
          <a:lstStyle/>
          <a:p>
            <a:pPr algn="ctr"/>
            <a:r>
              <a:rPr lang="en-US" sz="2800" b="1" dirty="0"/>
              <a:t>Timothy </a:t>
            </a:r>
            <a:r>
              <a:rPr lang="en-US" sz="2800" b="1" dirty="0" err="1"/>
              <a:t>Bittle</a:t>
            </a:r>
            <a:endParaRPr lang="en-US" sz="2800" b="1" dirty="0"/>
          </a:p>
        </p:txBody>
      </p:sp>
      <p:pic>
        <p:nvPicPr>
          <p:cNvPr id="1026" name="Picture 2" descr="0840fd10-ef00-46d5-a105-4fc5d437e13d@namprd09">
            <a:extLst>
              <a:ext uri="{FF2B5EF4-FFF2-40B4-BE49-F238E27FC236}">
                <a16:creationId xmlns:a16="http://schemas.microsoft.com/office/drawing/2014/main" id="{73389460-4A34-431C-BE9D-BBCC1FBDFB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834428"/>
            <a:ext cx="2039711" cy="2380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8EAE0360-772F-42AC-B7F3-C1C256F0186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7559" y="819274"/>
            <a:ext cx="2081510" cy="2382414"/>
          </a:xfrm>
          <a:prstGeom prst="rect">
            <a:avLst/>
          </a:prstGeom>
        </p:spPr>
      </p:pic>
      <p:pic>
        <p:nvPicPr>
          <p:cNvPr id="9" name="Picture 8">
            <a:extLst>
              <a:ext uri="{FF2B5EF4-FFF2-40B4-BE49-F238E27FC236}">
                <a16:creationId xmlns:a16="http://schemas.microsoft.com/office/drawing/2014/main" id="{8CE5819C-D88E-4AB8-A7CF-19ED34CBC58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16041" y="819274"/>
            <a:ext cx="2375159" cy="2400231"/>
          </a:xfrm>
          <a:prstGeom prst="rect">
            <a:avLst/>
          </a:prstGeom>
        </p:spPr>
      </p:pic>
      <p:pic>
        <p:nvPicPr>
          <p:cNvPr id="11" name="Picture 10">
            <a:extLst>
              <a:ext uri="{FF2B5EF4-FFF2-40B4-BE49-F238E27FC236}">
                <a16:creationId xmlns:a16="http://schemas.microsoft.com/office/drawing/2014/main" id="{C04BE1E8-8AE1-4FD7-AF42-5B4C39685F5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2973" y="819274"/>
            <a:ext cx="2267827" cy="2373045"/>
          </a:xfrm>
          <a:prstGeom prst="rect">
            <a:avLst/>
          </a:prstGeom>
        </p:spPr>
      </p:pic>
      <p:pic>
        <p:nvPicPr>
          <p:cNvPr id="14" name="Picture 13">
            <a:extLst>
              <a:ext uri="{FF2B5EF4-FFF2-40B4-BE49-F238E27FC236}">
                <a16:creationId xmlns:a16="http://schemas.microsoft.com/office/drawing/2014/main" id="{4875C561-54D4-4CB1-BC70-3C5125EDDE5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633" y="3834428"/>
            <a:ext cx="1785567" cy="2380755"/>
          </a:xfrm>
          <a:prstGeom prst="rect">
            <a:avLst/>
          </a:prstGeom>
        </p:spPr>
      </p:pic>
      <p:sp>
        <p:nvSpPr>
          <p:cNvPr id="24" name="TextBox 23">
            <a:extLst>
              <a:ext uri="{FF2B5EF4-FFF2-40B4-BE49-F238E27FC236}">
                <a16:creationId xmlns:a16="http://schemas.microsoft.com/office/drawing/2014/main" id="{F64905A0-1A6B-4938-978C-C77FCD5D634A}"/>
              </a:ext>
            </a:extLst>
          </p:cNvPr>
          <p:cNvSpPr txBox="1"/>
          <p:nvPr/>
        </p:nvSpPr>
        <p:spPr>
          <a:xfrm>
            <a:off x="4800600" y="6184239"/>
            <a:ext cx="2438400" cy="523220"/>
          </a:xfrm>
          <a:prstGeom prst="rect">
            <a:avLst/>
          </a:prstGeom>
          <a:noFill/>
        </p:spPr>
        <p:txBody>
          <a:bodyPr wrap="square" rtlCol="0">
            <a:spAutoFit/>
          </a:bodyPr>
          <a:lstStyle/>
          <a:p>
            <a:pPr algn="ctr"/>
            <a:r>
              <a:rPr lang="en-US" sz="2800" b="1" dirty="0"/>
              <a:t>Darien </a:t>
            </a:r>
            <a:r>
              <a:rPr lang="en-US" sz="2800" b="1" dirty="0" err="1"/>
              <a:t>Shanske</a:t>
            </a:r>
            <a:endParaRPr lang="en-US" sz="2800" b="1" dirty="0"/>
          </a:p>
        </p:txBody>
      </p:sp>
    </p:spTree>
    <p:extLst>
      <p:ext uri="{BB962C8B-B14F-4D97-AF65-F5344CB8AC3E}">
        <p14:creationId xmlns:p14="http://schemas.microsoft.com/office/powerpoint/2010/main" val="537699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914400"/>
            <a:ext cx="9144000" cy="5943600"/>
          </a:xfrm>
        </p:spPr>
        <p:txBody>
          <a:bodyPr>
            <a:normAutofit lnSpcReduction="10000"/>
          </a:bodyPr>
          <a:lstStyle/>
          <a:p>
            <a:r>
              <a:rPr lang="en-US" sz="2400" b="1" dirty="0"/>
              <a:t>Franchise fees</a:t>
            </a:r>
          </a:p>
          <a:p>
            <a:pPr lvl="1"/>
            <a:r>
              <a:rPr lang="en-US" sz="2400" dirty="0"/>
              <a:t>2010 Prop. 26 defines a “tax” for purposes of Article XIII C as “any levy, charge, or exaction of any kind imposed by a local government,” subject to numerous stated exceptions. </a:t>
            </a:r>
          </a:p>
          <a:p>
            <a:pPr lvl="1"/>
            <a:r>
              <a:rPr lang="en-US" sz="2400" dirty="0"/>
              <a:t>Exception: Article XIII C, Section 1(e)(2), which provides that “tax” does not include a “charge imposed for a specific government service or product provided directly to the payor that is not provided to those not charged, and which does not exceed the reasonable costs to the local government of providing the service or product.”</a:t>
            </a:r>
          </a:p>
          <a:p>
            <a:pPr lvl="1"/>
            <a:r>
              <a:rPr lang="en-US" sz="2400" dirty="0"/>
              <a:t>Article XIII D, §§ 6(b)(1) and (2): a city may not extend, impose, or increase a property-related fee or charge unless:</a:t>
            </a:r>
          </a:p>
          <a:p>
            <a:pPr lvl="2"/>
            <a:r>
              <a:rPr lang="en-US" sz="2400" dirty="0"/>
              <a:t>Revenues derived from the fee or charge do not exceed the funds required to provide the property related service.</a:t>
            </a:r>
          </a:p>
          <a:p>
            <a:pPr lvl="2"/>
            <a:r>
              <a:rPr lang="en-US" sz="2400" dirty="0"/>
              <a:t>Revenues derived from the fee or charge cannot be used for any purpose other than that for which the fee or charge was imposed. </a:t>
            </a:r>
          </a:p>
          <a:p>
            <a:pPr lvl="1"/>
            <a:endParaRPr lang="en-US" sz="2400" dirty="0"/>
          </a:p>
        </p:txBody>
      </p:sp>
      <p:sp>
        <p:nvSpPr>
          <p:cNvPr id="5" name="Title 1"/>
          <p:cNvSpPr txBox="1">
            <a:spLocks/>
          </p:cNvSpPr>
          <p:nvPr/>
        </p:nvSpPr>
        <p:spPr>
          <a:xfrm>
            <a:off x="0" y="0"/>
            <a:ext cx="91440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a:solidFill>
                  <a:srgbClr val="FFC000"/>
                </a:solidFill>
              </a:rPr>
              <a:t>Non-tax revenue</a:t>
            </a:r>
          </a:p>
        </p:txBody>
      </p:sp>
    </p:spTree>
    <p:extLst>
      <p:ext uri="{BB962C8B-B14F-4D97-AF65-F5344CB8AC3E}">
        <p14:creationId xmlns:p14="http://schemas.microsoft.com/office/powerpoint/2010/main" val="1819323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914400"/>
            <a:ext cx="9144000" cy="5943600"/>
          </a:xfrm>
        </p:spPr>
        <p:txBody>
          <a:bodyPr>
            <a:normAutofit lnSpcReduction="10000"/>
          </a:bodyPr>
          <a:lstStyle/>
          <a:p>
            <a:r>
              <a:rPr lang="en-US" sz="2400" b="1" dirty="0"/>
              <a:t>Fees paid by municipally owned utilities</a:t>
            </a:r>
          </a:p>
          <a:p>
            <a:pPr lvl="1"/>
            <a:r>
              <a:rPr lang="en-US" sz="2400" i="1" dirty="0"/>
              <a:t>Howard Jarvis Taxpayers Assn. v. Roseville </a:t>
            </a:r>
            <a:r>
              <a:rPr lang="en-US" sz="2400" dirty="0"/>
              <a:t>(2002) 97 Cal.App.4th 637 (invalidated transfer of 4% of utility’s total budget to general fund)</a:t>
            </a:r>
          </a:p>
          <a:p>
            <a:pPr lvl="1"/>
            <a:r>
              <a:rPr lang="en-US" sz="2400" i="1" dirty="0"/>
              <a:t>Howard Jarvis Taxpayers Assn. v. Fresno</a:t>
            </a:r>
            <a:r>
              <a:rPr lang="en-US" sz="2400" dirty="0"/>
              <a:t> (2005) 127 Cal.App.4th 914 (invalidated fee of 1% of utility’s fixed assets).</a:t>
            </a:r>
          </a:p>
          <a:p>
            <a:pPr lvl="1"/>
            <a:r>
              <a:rPr lang="en-US" sz="2400" i="1" dirty="0"/>
              <a:t>Citizens for Fair REU Rates v. Redding</a:t>
            </a:r>
            <a:r>
              <a:rPr lang="en-US" sz="2400" dirty="0"/>
              <a:t> (2018) 6 Cal.5th 1 (PILOT did not violate Prop. 26 where it did not increase rates because rates were insufficient to cover cost of service without PILOT).</a:t>
            </a:r>
          </a:p>
          <a:p>
            <a:pPr lvl="1"/>
            <a:r>
              <a:rPr lang="en-US" sz="2400" i="1" dirty="0" err="1"/>
              <a:t>Humphreville</a:t>
            </a:r>
            <a:r>
              <a:rPr lang="en-US" sz="2400" i="1" dirty="0"/>
              <a:t> v. Los Angeles</a:t>
            </a:r>
            <a:r>
              <a:rPr lang="en-US" sz="2400" dirty="0"/>
              <a:t> (2020) 58 Cal.App.5th 115 (transfer of surplus from municipal utility to general fund not invalid where plaintiff conceded (to avoid the statute of limitations) that rates did not exceed cost of providing service).</a:t>
            </a:r>
          </a:p>
          <a:p>
            <a:pPr lvl="1"/>
            <a:r>
              <a:rPr lang="en-US" sz="2400" i="1" dirty="0"/>
              <a:t>Wyatt v. Sacramento</a:t>
            </a:r>
            <a:r>
              <a:rPr lang="en-US" sz="2400" dirty="0"/>
              <a:t> 2021 WL 302867 (upholds tax adopted by voters after Prop. 218 but before Prop. 26 requiring municipal utilities to pay 11% of gross revenues to general fund).</a:t>
            </a:r>
          </a:p>
          <a:p>
            <a:pPr lvl="1"/>
            <a:endParaRPr lang="en-US" sz="2400" dirty="0"/>
          </a:p>
        </p:txBody>
      </p:sp>
      <p:sp>
        <p:nvSpPr>
          <p:cNvPr id="5" name="Title 1"/>
          <p:cNvSpPr txBox="1">
            <a:spLocks/>
          </p:cNvSpPr>
          <p:nvPr/>
        </p:nvSpPr>
        <p:spPr>
          <a:xfrm>
            <a:off x="0" y="0"/>
            <a:ext cx="91440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a:solidFill>
                  <a:srgbClr val="FFC000"/>
                </a:solidFill>
              </a:rPr>
              <a:t>Non-tax revenue</a:t>
            </a:r>
          </a:p>
        </p:txBody>
      </p:sp>
    </p:spTree>
    <p:extLst>
      <p:ext uri="{BB962C8B-B14F-4D97-AF65-F5344CB8AC3E}">
        <p14:creationId xmlns:p14="http://schemas.microsoft.com/office/powerpoint/2010/main" val="2092953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914400"/>
            <a:ext cx="9144000" cy="5943600"/>
          </a:xfrm>
        </p:spPr>
        <p:txBody>
          <a:bodyPr>
            <a:normAutofit lnSpcReduction="10000"/>
          </a:bodyPr>
          <a:lstStyle/>
          <a:p>
            <a:r>
              <a:rPr lang="en-US" sz="2400" b="1" dirty="0"/>
              <a:t>Fees paid by private (i.e., “public”) utilities</a:t>
            </a:r>
          </a:p>
          <a:p>
            <a:pPr lvl="1"/>
            <a:r>
              <a:rPr lang="en-US" sz="2400" i="1" dirty="0"/>
              <a:t>Jacks v. Santa Barbara </a:t>
            </a:r>
            <a:r>
              <a:rPr lang="en-US" sz="2400" dirty="0"/>
              <a:t>(2017) 3 Cal.5th 248 (invalidating 1% surcharge imposed by city on bills paid by customer of private utility, but holds that a charge imposed in exchange for franchise rights is a fee, not a tax, if reasonably related to the value of the franchise, and that fee may be used for any municipal purpose).</a:t>
            </a:r>
          </a:p>
          <a:p>
            <a:pPr lvl="1"/>
            <a:r>
              <a:rPr lang="en-US" sz="2400" i="1" dirty="0" err="1"/>
              <a:t>Zolly</a:t>
            </a:r>
            <a:r>
              <a:rPr lang="en-US" sz="2400" i="1" dirty="0"/>
              <a:t> v. Oakland </a:t>
            </a:r>
            <a:r>
              <a:rPr lang="en-US" sz="2400" dirty="0"/>
              <a:t>(2020 47 Cal.App.5th 73, review granted Aug. 12, 2020). “Must city franchise fees that are subject to California Constitution, article XIII C, be reasonably related to the value of the franchise?”</a:t>
            </a:r>
          </a:p>
          <a:p>
            <a:pPr lvl="1"/>
            <a:r>
              <a:rPr lang="en-US" sz="2400" i="1" dirty="0"/>
              <a:t>Mahon v. San Diego </a:t>
            </a:r>
            <a:r>
              <a:rPr lang="en-US" sz="2400" dirty="0"/>
              <a:t>(2020) 57 Cal.App.5th 681 (undergrounding surcharge on bills constituted valid consideration for use of city streets and thus was not a tax for purposes of Proposition 218; fee was reasonably related to value of franchise because it was the product of bona fide negotiations).</a:t>
            </a:r>
          </a:p>
          <a:p>
            <a:pPr lvl="1"/>
            <a:endParaRPr lang="en-US" sz="2400" dirty="0"/>
          </a:p>
        </p:txBody>
      </p:sp>
      <p:sp>
        <p:nvSpPr>
          <p:cNvPr id="5" name="Title 1"/>
          <p:cNvSpPr txBox="1">
            <a:spLocks/>
          </p:cNvSpPr>
          <p:nvPr/>
        </p:nvSpPr>
        <p:spPr>
          <a:xfrm>
            <a:off x="0" y="0"/>
            <a:ext cx="91440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a:solidFill>
                  <a:srgbClr val="FFC000"/>
                </a:solidFill>
              </a:rPr>
              <a:t>Non-tax revenue</a:t>
            </a:r>
          </a:p>
        </p:txBody>
      </p:sp>
    </p:spTree>
    <p:extLst>
      <p:ext uri="{BB962C8B-B14F-4D97-AF65-F5344CB8AC3E}">
        <p14:creationId xmlns:p14="http://schemas.microsoft.com/office/powerpoint/2010/main" val="2725269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914400"/>
            <a:ext cx="9144000" cy="5943600"/>
          </a:xfrm>
        </p:spPr>
        <p:txBody>
          <a:bodyPr>
            <a:normAutofit/>
          </a:bodyPr>
          <a:lstStyle/>
          <a:p>
            <a:r>
              <a:rPr lang="en-US" sz="2400" b="1" dirty="0"/>
              <a:t>Buck </a:t>
            </a:r>
            <a:r>
              <a:rPr lang="en-US" sz="2400" b="1" dirty="0" err="1"/>
              <a:t>Delventhal’s</a:t>
            </a:r>
            <a:r>
              <a:rPr lang="en-US" sz="2400" b="1" dirty="0"/>
              <a:t> conception of local government power</a:t>
            </a:r>
          </a:p>
          <a:p>
            <a:pPr lvl="1"/>
            <a:r>
              <a:rPr lang="en-US" sz="2400" dirty="0"/>
              <a:t>Maximum possible local autonomy in general</a:t>
            </a:r>
          </a:p>
          <a:p>
            <a:pPr lvl="2"/>
            <a:r>
              <a:rPr lang="en-US" sz="2400" dirty="0"/>
              <a:t>Article XI, section 7 police power for </a:t>
            </a:r>
            <a:r>
              <a:rPr lang="en-US" sz="2400" i="1" dirty="0"/>
              <a:t>all</a:t>
            </a:r>
            <a:r>
              <a:rPr lang="en-US" sz="2400" dirty="0"/>
              <a:t> cities</a:t>
            </a:r>
          </a:p>
          <a:p>
            <a:pPr lvl="2"/>
            <a:r>
              <a:rPr lang="en-US" sz="2400" dirty="0"/>
              <a:t>Article XI, section 3 powers for charter cities</a:t>
            </a:r>
          </a:p>
          <a:p>
            <a:pPr lvl="2"/>
            <a:r>
              <a:rPr lang="en-US" sz="2400" dirty="0"/>
              <a:t>Article XI, section 5(a) general municipal affairs clause</a:t>
            </a:r>
          </a:p>
          <a:p>
            <a:pPr lvl="2"/>
            <a:r>
              <a:rPr lang="en-US" sz="2400" dirty="0"/>
              <a:t>Article XI, section 5(b) specific municipal affairs powers over city police force; subgovernment; city elections; and election, appointment, removal, and compensation of officers and employees</a:t>
            </a:r>
          </a:p>
          <a:p>
            <a:pPr lvl="1"/>
            <a:endParaRPr lang="en-US" sz="2400" dirty="0"/>
          </a:p>
          <a:p>
            <a:endParaRPr lang="en-US" sz="2400" dirty="0"/>
          </a:p>
          <a:p>
            <a:endParaRPr lang="en-US" sz="2400" dirty="0"/>
          </a:p>
        </p:txBody>
      </p:sp>
      <p:sp>
        <p:nvSpPr>
          <p:cNvPr id="5" name="Title 1"/>
          <p:cNvSpPr txBox="1">
            <a:spLocks/>
          </p:cNvSpPr>
          <p:nvPr/>
        </p:nvSpPr>
        <p:spPr>
          <a:xfrm>
            <a:off x="0" y="0"/>
            <a:ext cx="91440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err="1">
                <a:solidFill>
                  <a:srgbClr val="FFC000"/>
                </a:solidFill>
              </a:rPr>
              <a:t>Delventhal</a:t>
            </a:r>
            <a:r>
              <a:rPr lang="en-US" sz="4400" b="1" dirty="0">
                <a:solidFill>
                  <a:srgbClr val="FFC000"/>
                </a:solidFill>
              </a:rPr>
              <a:t> doctrine</a:t>
            </a:r>
          </a:p>
        </p:txBody>
      </p:sp>
    </p:spTree>
    <p:extLst>
      <p:ext uri="{BB962C8B-B14F-4D97-AF65-F5344CB8AC3E}">
        <p14:creationId xmlns:p14="http://schemas.microsoft.com/office/powerpoint/2010/main" val="2288960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914400"/>
            <a:ext cx="9144000" cy="5943600"/>
          </a:xfrm>
        </p:spPr>
        <p:txBody>
          <a:bodyPr>
            <a:normAutofit/>
          </a:bodyPr>
          <a:lstStyle/>
          <a:p>
            <a:r>
              <a:rPr lang="en-US" sz="2400" b="1" dirty="0"/>
              <a:t>Maximum local control over finance specifically</a:t>
            </a:r>
          </a:p>
          <a:p>
            <a:pPr lvl="1"/>
            <a:r>
              <a:rPr lang="en-US" sz="2400" i="1" dirty="0"/>
              <a:t>Ex </a:t>
            </a:r>
            <a:r>
              <a:rPr lang="en-US" sz="2400" i="1" dirty="0" err="1"/>
              <a:t>parte</a:t>
            </a:r>
            <a:r>
              <a:rPr lang="en-US" sz="2400" i="1" dirty="0"/>
              <a:t> Braun</a:t>
            </a:r>
            <a:r>
              <a:rPr lang="en-US" sz="2400" dirty="0"/>
              <a:t>: “the power to impose taxes … necessarily becomes a municipal affair.”</a:t>
            </a:r>
          </a:p>
          <a:p>
            <a:pPr lvl="1"/>
            <a:r>
              <a:rPr lang="en-US" sz="2400" i="1" dirty="0"/>
              <a:t>UC Regents</a:t>
            </a:r>
            <a:r>
              <a:rPr lang="en-US" sz="2400" dirty="0"/>
              <a:t>: “San Francisco has the constitutional power to raise revenue through taxes. This power is an “essential attribute of its existence …”</a:t>
            </a:r>
          </a:p>
          <a:p>
            <a:r>
              <a:rPr lang="en-US" sz="2400" b="1" dirty="0"/>
              <a:t>Cities win nearly every finance dispute with the state</a:t>
            </a:r>
          </a:p>
          <a:p>
            <a:pPr lvl="1"/>
            <a:r>
              <a:rPr lang="en-US" sz="2400" i="1" dirty="0"/>
              <a:t>UC Regents</a:t>
            </a:r>
            <a:r>
              <a:rPr lang="en-US" sz="2400" dirty="0"/>
              <a:t>: “The only municipal tax case in which we have invalidated a city’s assertion of the power to tax parties regulated by or doing business with the state is California Fed. Savings”</a:t>
            </a:r>
          </a:p>
          <a:p>
            <a:pPr lvl="1"/>
            <a:r>
              <a:rPr lang="en-US" sz="2400" dirty="0" err="1">
                <a:solidFill>
                  <a:srgbClr val="FFFF00"/>
                </a:solidFill>
                <a:hlinkClick r:id="rId2">
                  <a:extLst>
                    <a:ext uri="{A12FA001-AC4F-418D-AE19-62706E023703}">
                      <ahyp:hlinkClr xmlns:ahyp="http://schemas.microsoft.com/office/drawing/2018/hyperlinkcolor" val="tx"/>
                    </a:ext>
                  </a:extLst>
                </a:hlinkClick>
              </a:rPr>
              <a:t>SCOCAblog</a:t>
            </a:r>
            <a:r>
              <a:rPr lang="en-US" sz="2400" dirty="0"/>
              <a:t>: “Since 1896, charter cities have won nearly every case that concerned local taxes, bonds, or employee wages and benefits: of the 29 such cases we identified, the city won 26 (</a:t>
            </a:r>
            <a:r>
              <a:rPr lang="en-US" sz="2400" b="1" dirty="0"/>
              <a:t>90%</a:t>
            </a:r>
            <a:r>
              <a:rPr lang="en-US" sz="2400" dirty="0"/>
              <a:t>).”</a:t>
            </a:r>
          </a:p>
        </p:txBody>
      </p:sp>
      <p:sp>
        <p:nvSpPr>
          <p:cNvPr id="5" name="Title 1"/>
          <p:cNvSpPr txBox="1">
            <a:spLocks/>
          </p:cNvSpPr>
          <p:nvPr/>
        </p:nvSpPr>
        <p:spPr>
          <a:xfrm>
            <a:off x="0" y="0"/>
            <a:ext cx="91440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err="1">
                <a:solidFill>
                  <a:srgbClr val="FFC000"/>
                </a:solidFill>
              </a:rPr>
              <a:t>Delventhal</a:t>
            </a:r>
            <a:r>
              <a:rPr lang="en-US" sz="4400" b="1" dirty="0">
                <a:solidFill>
                  <a:srgbClr val="FFC000"/>
                </a:solidFill>
              </a:rPr>
              <a:t> doctrine</a:t>
            </a:r>
          </a:p>
        </p:txBody>
      </p:sp>
    </p:spTree>
    <p:extLst>
      <p:ext uri="{BB962C8B-B14F-4D97-AF65-F5344CB8AC3E}">
        <p14:creationId xmlns:p14="http://schemas.microsoft.com/office/powerpoint/2010/main" val="1382613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Title 1"/>
          <p:cNvSpPr txBox="1">
            <a:spLocks/>
          </p:cNvSpPr>
          <p:nvPr/>
        </p:nvSpPr>
        <p:spPr>
          <a:xfrm>
            <a:off x="0" y="0"/>
            <a:ext cx="91440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a:solidFill>
                  <a:srgbClr val="FFC000"/>
                </a:solidFill>
              </a:rPr>
              <a:t>Why buck was right</a:t>
            </a:r>
          </a:p>
        </p:txBody>
      </p:sp>
      <p:sp>
        <p:nvSpPr>
          <p:cNvPr id="6" name="Oval 5">
            <a:extLst>
              <a:ext uri="{FF2B5EF4-FFF2-40B4-BE49-F238E27FC236}">
                <a16:creationId xmlns:a16="http://schemas.microsoft.com/office/drawing/2014/main" id="{59B7B461-8526-4435-9E25-58565F639B5F}"/>
              </a:ext>
            </a:extLst>
          </p:cNvPr>
          <p:cNvSpPr/>
          <p:nvPr/>
        </p:nvSpPr>
        <p:spPr>
          <a:xfrm>
            <a:off x="76200" y="1371600"/>
            <a:ext cx="5029200" cy="2971800"/>
          </a:xfrm>
          <a:prstGeom prst="ellipse">
            <a:avLst/>
          </a:prstGeom>
          <a:noFill/>
          <a:ln w="508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CE3CC141-4F3E-4D40-95D0-D1904716963E}"/>
              </a:ext>
            </a:extLst>
          </p:cNvPr>
          <p:cNvSpPr/>
          <p:nvPr/>
        </p:nvSpPr>
        <p:spPr>
          <a:xfrm>
            <a:off x="4038600" y="1371600"/>
            <a:ext cx="5029200" cy="2971800"/>
          </a:xfrm>
          <a:prstGeom prst="ellipse">
            <a:avLst/>
          </a:prstGeom>
          <a:no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8BECFE7-BD69-4E27-8699-BB9B6E3F0CDB}"/>
              </a:ext>
            </a:extLst>
          </p:cNvPr>
          <p:cNvSpPr txBox="1"/>
          <p:nvPr/>
        </p:nvSpPr>
        <p:spPr>
          <a:xfrm>
            <a:off x="228600" y="2057400"/>
            <a:ext cx="3581400" cy="1754326"/>
          </a:xfrm>
          <a:prstGeom prst="rect">
            <a:avLst/>
          </a:prstGeom>
          <a:noFill/>
        </p:spPr>
        <p:txBody>
          <a:bodyPr wrap="square" rtlCol="0">
            <a:spAutoFit/>
          </a:bodyPr>
          <a:lstStyle/>
          <a:p>
            <a:pPr algn="ctr"/>
            <a:r>
              <a:rPr lang="en-US" sz="3600" b="1" dirty="0"/>
              <a:t>LOCAL TAXES ARE MUNI AFFAIRS</a:t>
            </a:r>
          </a:p>
        </p:txBody>
      </p:sp>
      <p:sp>
        <p:nvSpPr>
          <p:cNvPr id="9" name="TextBox 8">
            <a:extLst>
              <a:ext uri="{FF2B5EF4-FFF2-40B4-BE49-F238E27FC236}">
                <a16:creationId xmlns:a16="http://schemas.microsoft.com/office/drawing/2014/main" id="{AD05C986-877D-44A6-9B79-8250D733D6E4}"/>
              </a:ext>
            </a:extLst>
          </p:cNvPr>
          <p:cNvSpPr txBox="1"/>
          <p:nvPr/>
        </p:nvSpPr>
        <p:spPr>
          <a:xfrm>
            <a:off x="5181600" y="2057400"/>
            <a:ext cx="3581400" cy="1754326"/>
          </a:xfrm>
          <a:prstGeom prst="rect">
            <a:avLst/>
          </a:prstGeom>
          <a:noFill/>
        </p:spPr>
        <p:txBody>
          <a:bodyPr wrap="square" rtlCol="0">
            <a:spAutoFit/>
          </a:bodyPr>
          <a:lstStyle/>
          <a:p>
            <a:pPr algn="ctr"/>
            <a:r>
              <a:rPr lang="en-US" sz="3600" b="1" dirty="0"/>
              <a:t>THE INITIATIVE POWER IS SUPREME</a:t>
            </a:r>
          </a:p>
        </p:txBody>
      </p:sp>
      <p:sp>
        <p:nvSpPr>
          <p:cNvPr id="10" name="Arrow: Up 9">
            <a:extLst>
              <a:ext uri="{FF2B5EF4-FFF2-40B4-BE49-F238E27FC236}">
                <a16:creationId xmlns:a16="http://schemas.microsoft.com/office/drawing/2014/main" id="{E1CB87F2-C03D-40C2-A7BB-A4CF8A59BA5D}"/>
              </a:ext>
            </a:extLst>
          </p:cNvPr>
          <p:cNvSpPr/>
          <p:nvPr/>
        </p:nvSpPr>
        <p:spPr>
          <a:xfrm>
            <a:off x="4038600" y="2819400"/>
            <a:ext cx="1143000" cy="2514600"/>
          </a:xfrm>
          <a:prstGeom prst="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FED1A263-A526-48B2-9FED-79CD09B23115}"/>
              </a:ext>
            </a:extLst>
          </p:cNvPr>
          <p:cNvSpPr txBox="1"/>
          <p:nvPr/>
        </p:nvSpPr>
        <p:spPr>
          <a:xfrm>
            <a:off x="2209800" y="5429071"/>
            <a:ext cx="5105400" cy="1200329"/>
          </a:xfrm>
          <a:prstGeom prst="rect">
            <a:avLst/>
          </a:prstGeom>
          <a:noFill/>
        </p:spPr>
        <p:txBody>
          <a:bodyPr wrap="square" rtlCol="0">
            <a:spAutoFit/>
          </a:bodyPr>
          <a:lstStyle/>
          <a:p>
            <a:pPr algn="ctr"/>
            <a:r>
              <a:rPr lang="en-US" sz="3600" b="1" dirty="0"/>
              <a:t>LOCAL INITIATIVE TAXES ARE MUNI AFFAIRS</a:t>
            </a:r>
          </a:p>
        </p:txBody>
      </p:sp>
    </p:spTree>
    <p:extLst>
      <p:ext uri="{BB962C8B-B14F-4D97-AF65-F5344CB8AC3E}">
        <p14:creationId xmlns:p14="http://schemas.microsoft.com/office/powerpoint/2010/main" val="4067439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animBg="1"/>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914400"/>
            <a:ext cx="9144000" cy="5943600"/>
          </a:xfrm>
        </p:spPr>
        <p:txBody>
          <a:bodyPr>
            <a:normAutofit/>
          </a:bodyPr>
          <a:lstStyle/>
          <a:p>
            <a:r>
              <a:rPr lang="en-US" sz="2400" b="1" dirty="0"/>
              <a:t>How this vision for local finance applies to today’s challenges</a:t>
            </a:r>
          </a:p>
          <a:p>
            <a:pPr lvl="1"/>
            <a:r>
              <a:rPr lang="en-US" sz="2400" dirty="0"/>
              <a:t>State budget looks better than expected, local budgets maybe not.</a:t>
            </a:r>
          </a:p>
          <a:p>
            <a:pPr lvl="1"/>
            <a:r>
              <a:rPr lang="en-US" sz="2400" dirty="0"/>
              <a:t>Cities with maximal finance flexibility can address their budget shortfalls; cities lacking that power are dependent on state aid.</a:t>
            </a:r>
          </a:p>
          <a:p>
            <a:r>
              <a:rPr lang="en-US" sz="2400" b="1" dirty="0"/>
              <a:t>How Buck’s theory is reflected in the state of the law today</a:t>
            </a:r>
          </a:p>
          <a:p>
            <a:pPr lvl="1"/>
            <a:r>
              <a:rPr lang="en-US" sz="2400" dirty="0"/>
              <a:t>He probably would agree that using initiatives to impose special taxes by majority vote is within a charter city’s powers.</a:t>
            </a:r>
          </a:p>
          <a:p>
            <a:pPr lvl="1"/>
            <a:r>
              <a:rPr lang="en-US" sz="2400" dirty="0"/>
              <a:t>The DCA opinions so far are adopting that view, drawing it from SCOCA’s decision in </a:t>
            </a:r>
            <a:r>
              <a:rPr lang="en-US" sz="2400" i="1" dirty="0"/>
              <a:t>Upland</a:t>
            </a:r>
            <a:r>
              <a:rPr lang="en-US" sz="2400" dirty="0"/>
              <a:t>.</a:t>
            </a:r>
          </a:p>
          <a:p>
            <a:endParaRPr lang="en-US" sz="2400" dirty="0"/>
          </a:p>
          <a:p>
            <a:endParaRPr lang="en-US" sz="2400" dirty="0"/>
          </a:p>
        </p:txBody>
      </p:sp>
      <p:sp>
        <p:nvSpPr>
          <p:cNvPr id="5" name="Title 1"/>
          <p:cNvSpPr txBox="1">
            <a:spLocks/>
          </p:cNvSpPr>
          <p:nvPr/>
        </p:nvSpPr>
        <p:spPr>
          <a:xfrm>
            <a:off x="0" y="0"/>
            <a:ext cx="91440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err="1">
                <a:solidFill>
                  <a:srgbClr val="FFC000"/>
                </a:solidFill>
              </a:rPr>
              <a:t>Delventhal</a:t>
            </a:r>
            <a:r>
              <a:rPr lang="en-US" sz="4400" b="1" dirty="0">
                <a:solidFill>
                  <a:srgbClr val="FFC000"/>
                </a:solidFill>
              </a:rPr>
              <a:t> doctrine</a:t>
            </a:r>
          </a:p>
        </p:txBody>
      </p:sp>
    </p:spTree>
    <p:extLst>
      <p:ext uri="{BB962C8B-B14F-4D97-AF65-F5344CB8AC3E}">
        <p14:creationId xmlns:p14="http://schemas.microsoft.com/office/powerpoint/2010/main" val="3360150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914400"/>
            <a:ext cx="9144000" cy="5943600"/>
          </a:xfrm>
        </p:spPr>
        <p:txBody>
          <a:bodyPr>
            <a:noAutofit/>
          </a:bodyPr>
          <a:lstStyle/>
          <a:p>
            <a:r>
              <a:rPr lang="en-US" sz="2400" b="1" dirty="0"/>
              <a:t>Rationale for the 50% voting rule</a:t>
            </a:r>
            <a:r>
              <a:rPr lang="en-US" sz="2400" dirty="0"/>
              <a:t> </a:t>
            </a:r>
          </a:p>
          <a:p>
            <a:pPr lvl="1"/>
            <a:r>
              <a:rPr lang="en-US" sz="2400" dirty="0"/>
              <a:t>Longstanding judicial respect for the initiative power.</a:t>
            </a:r>
          </a:p>
          <a:p>
            <a:pPr lvl="2"/>
            <a:r>
              <a:rPr lang="en-US" sz="2400" dirty="0"/>
              <a:t>But note that </a:t>
            </a:r>
            <a:r>
              <a:rPr lang="en-US" sz="2400" i="1" dirty="0"/>
              <a:t>Upland</a:t>
            </a:r>
            <a:r>
              <a:rPr lang="en-US" sz="2400" dirty="0"/>
              <a:t> is not limited to charter cities. </a:t>
            </a:r>
          </a:p>
          <a:p>
            <a:pPr lvl="2"/>
            <a:r>
              <a:rPr lang="en-US" sz="2400" dirty="0"/>
              <a:t>And Prop 218 clearly does apply to charter cities. </a:t>
            </a:r>
          </a:p>
          <a:p>
            <a:pPr lvl="2"/>
            <a:r>
              <a:rPr lang="en-US" sz="2400" dirty="0"/>
              <a:t>Because city authority in this area is so fundamental, courts are reluctant to apply Props 13/218/26 beyond their express terms</a:t>
            </a:r>
            <a:r>
              <a:rPr lang="en-US" sz="2400" i="1" dirty="0"/>
              <a:t>.</a:t>
            </a:r>
            <a:endParaRPr lang="en-US" sz="2400" dirty="0"/>
          </a:p>
          <a:p>
            <a:pPr lvl="1"/>
            <a:r>
              <a:rPr lang="en-US" sz="2400" dirty="0"/>
              <a:t>The “clear statement” rule identified by </a:t>
            </a:r>
            <a:r>
              <a:rPr lang="en-US" sz="2400" i="1" dirty="0"/>
              <a:t>Upland</a:t>
            </a:r>
            <a:r>
              <a:rPr lang="en-US" sz="2400" dirty="0"/>
              <a:t>:</a:t>
            </a:r>
          </a:p>
          <a:p>
            <a:pPr lvl="2"/>
            <a:r>
              <a:rPr lang="en-US" sz="2400" dirty="0"/>
              <a:t>Requirement to find intentional limits on initiative power is consistent with longstanding respect for the initiative power.</a:t>
            </a:r>
          </a:p>
          <a:p>
            <a:pPr lvl="2"/>
            <a:r>
              <a:rPr lang="en-US" sz="2400" dirty="0"/>
              <a:t>Ruling on the basis of the lack of a clear statement avoided the difficult problem of whether changes to the initiative power require a revision, not an amendment.</a:t>
            </a:r>
          </a:p>
        </p:txBody>
      </p:sp>
      <p:sp>
        <p:nvSpPr>
          <p:cNvPr id="5" name="Title 1"/>
          <p:cNvSpPr txBox="1">
            <a:spLocks/>
          </p:cNvSpPr>
          <p:nvPr/>
        </p:nvSpPr>
        <p:spPr>
          <a:xfrm>
            <a:off x="0" y="0"/>
            <a:ext cx="91440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a:solidFill>
                  <a:srgbClr val="FFC000"/>
                </a:solidFill>
              </a:rPr>
              <a:t>upland</a:t>
            </a:r>
          </a:p>
        </p:txBody>
      </p:sp>
    </p:spTree>
    <p:extLst>
      <p:ext uri="{BB962C8B-B14F-4D97-AF65-F5344CB8AC3E}">
        <p14:creationId xmlns:p14="http://schemas.microsoft.com/office/powerpoint/2010/main" val="2526054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914400"/>
            <a:ext cx="9144000" cy="5943600"/>
          </a:xfrm>
        </p:spPr>
        <p:txBody>
          <a:bodyPr>
            <a:noAutofit/>
          </a:bodyPr>
          <a:lstStyle/>
          <a:p>
            <a:r>
              <a:rPr lang="en-US" sz="2400" i="1" dirty="0"/>
              <a:t>San Francisco v. All Persons Interested in the Matter of Proposition C</a:t>
            </a:r>
            <a:r>
              <a:rPr lang="en-US" sz="2400" dirty="0"/>
              <a:t> (2020) 51 Cal.App.5th 703 (two-thirds vote requirement for government-imposed special taxes does not apply to initiative). SF Nov 2018 Prop C – 1DCA upheld voter-initiated special gross receipts tax for homelessness services; SCOCA denied review.</a:t>
            </a:r>
          </a:p>
          <a:p>
            <a:r>
              <a:rPr lang="en-US" sz="2400" i="1" dirty="0"/>
              <a:t>Fresno v. Fresno Building Healthy Communities</a:t>
            </a:r>
            <a:r>
              <a:rPr lang="en-US" sz="2400" dirty="0"/>
              <a:t> (2020) 59 Cal.App.5th 200 (follows and liberally quotes </a:t>
            </a:r>
            <a:r>
              <a:rPr lang="en-US" sz="2400" i="1" dirty="0"/>
              <a:t>from All Persons</a:t>
            </a:r>
            <a:r>
              <a:rPr lang="en-US" sz="2400" dirty="0"/>
              <a:t>). Fresno Nov 2018 Measure P – 5DCA upheld voter-initiated special sales tax for recreation and arts; SCOCA review petition pending.</a:t>
            </a:r>
          </a:p>
          <a:p>
            <a:r>
              <a:rPr lang="en-US" sz="2400" i="1" dirty="0"/>
              <a:t>Howard Jarvis Taxpayers’ Assn. v. San Francisco </a:t>
            </a:r>
            <a:r>
              <a:rPr lang="en-US" sz="2400" dirty="0"/>
              <a:t>2021 WL 265412 (follows </a:t>
            </a:r>
            <a:r>
              <a:rPr lang="en-US" sz="2400" i="1" dirty="0"/>
              <a:t>All Persons </a:t>
            </a:r>
            <a:r>
              <a:rPr lang="en-US" sz="2400" dirty="0"/>
              <a:t>and holds irrelevant board member’s participation in the initiative process). SF June 2018 Prop C – 1DCA upheld voter-initiated special commercial rents tax for childcare; SCOCA review petition not yet filed.</a:t>
            </a:r>
          </a:p>
        </p:txBody>
      </p:sp>
      <p:sp>
        <p:nvSpPr>
          <p:cNvPr id="5" name="Title 1"/>
          <p:cNvSpPr txBox="1">
            <a:spLocks/>
          </p:cNvSpPr>
          <p:nvPr/>
        </p:nvSpPr>
        <p:spPr>
          <a:xfrm>
            <a:off x="0" y="0"/>
            <a:ext cx="91440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a:solidFill>
                  <a:srgbClr val="FFC000"/>
                </a:solidFill>
              </a:rPr>
              <a:t>Cases Following upland</a:t>
            </a:r>
          </a:p>
        </p:txBody>
      </p:sp>
    </p:spTree>
    <p:extLst>
      <p:ext uri="{BB962C8B-B14F-4D97-AF65-F5344CB8AC3E}">
        <p14:creationId xmlns:p14="http://schemas.microsoft.com/office/powerpoint/2010/main" val="5717669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914400"/>
            <a:ext cx="9144000" cy="5943600"/>
          </a:xfrm>
        </p:spPr>
        <p:txBody>
          <a:bodyPr>
            <a:noAutofit/>
          </a:bodyPr>
          <a:lstStyle/>
          <a:p>
            <a:r>
              <a:rPr lang="en-US" sz="2400" dirty="0"/>
              <a:t>SF June 2018 Prop G – SF Superior upheld voter-initiated special parcel tax for SFUSD; awaiting oral argument in </a:t>
            </a:r>
            <a:r>
              <a:rPr lang="en-US" sz="2400"/>
              <a:t>1DCA (A160659).</a:t>
            </a:r>
            <a:endParaRPr lang="en-US" sz="2400" dirty="0"/>
          </a:p>
          <a:p>
            <a:r>
              <a:rPr lang="en-US" sz="2400" dirty="0"/>
              <a:t>Oakland Measure AA – Alameda Superior struck down voter-initiated special parcel tax for education; awaiting oral argument in 1DCA (A158977).</a:t>
            </a:r>
          </a:p>
        </p:txBody>
      </p:sp>
      <p:sp>
        <p:nvSpPr>
          <p:cNvPr id="5" name="Title 1"/>
          <p:cNvSpPr txBox="1">
            <a:spLocks/>
          </p:cNvSpPr>
          <p:nvPr/>
        </p:nvSpPr>
        <p:spPr>
          <a:xfrm>
            <a:off x="0" y="0"/>
            <a:ext cx="91440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a:solidFill>
                  <a:srgbClr val="FFC000"/>
                </a:solidFill>
              </a:rPr>
              <a:t>Pending Cases</a:t>
            </a:r>
          </a:p>
        </p:txBody>
      </p:sp>
    </p:spTree>
    <p:extLst>
      <p:ext uri="{BB962C8B-B14F-4D97-AF65-F5344CB8AC3E}">
        <p14:creationId xmlns:p14="http://schemas.microsoft.com/office/powerpoint/2010/main" val="1686552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914400"/>
            <a:ext cx="9144000" cy="5943600"/>
          </a:xfrm>
        </p:spPr>
        <p:txBody>
          <a:bodyPr>
            <a:normAutofit/>
          </a:bodyPr>
          <a:lstStyle/>
          <a:p>
            <a:r>
              <a:rPr lang="en-US" sz="2400" dirty="0"/>
              <a:t>History of tax evolution, cycle of initiatives and courts limiting them</a:t>
            </a:r>
          </a:p>
          <a:p>
            <a:r>
              <a:rPr lang="en-US" sz="2400" dirty="0"/>
              <a:t>Broader context about local revenue-generating tools (fees and bonds)</a:t>
            </a:r>
          </a:p>
          <a:p>
            <a:r>
              <a:rPr lang="en-US" sz="2400" dirty="0"/>
              <a:t>Buck’s vision for maximum local autonomy (police power and muni affairs)</a:t>
            </a:r>
          </a:p>
          <a:p>
            <a:r>
              <a:rPr lang="en-US" sz="2400" dirty="0"/>
              <a:t>Update on post-</a:t>
            </a:r>
            <a:r>
              <a:rPr lang="en-US" sz="2400" i="1" dirty="0"/>
              <a:t>Upland</a:t>
            </a:r>
            <a:r>
              <a:rPr lang="en-US" sz="2400" dirty="0"/>
              <a:t> cases and practical effects</a:t>
            </a:r>
          </a:p>
          <a:p>
            <a:r>
              <a:rPr lang="en-US" sz="2400" dirty="0"/>
              <a:t>The counterpoint view arguing against using these options for revenue</a:t>
            </a:r>
          </a:p>
        </p:txBody>
      </p:sp>
      <p:sp>
        <p:nvSpPr>
          <p:cNvPr id="5" name="Title 1"/>
          <p:cNvSpPr txBox="1">
            <a:spLocks/>
          </p:cNvSpPr>
          <p:nvPr/>
        </p:nvSpPr>
        <p:spPr>
          <a:xfrm>
            <a:off x="0" y="0"/>
            <a:ext cx="91440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a:solidFill>
                  <a:srgbClr val="FFC000"/>
                </a:solidFill>
              </a:rPr>
              <a:t>Overview</a:t>
            </a:r>
          </a:p>
        </p:txBody>
      </p:sp>
    </p:spTree>
    <p:extLst>
      <p:ext uri="{BB962C8B-B14F-4D97-AF65-F5344CB8AC3E}">
        <p14:creationId xmlns:p14="http://schemas.microsoft.com/office/powerpoint/2010/main" val="33808441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914400"/>
            <a:ext cx="9144000" cy="5943600"/>
          </a:xfrm>
        </p:spPr>
        <p:txBody>
          <a:bodyPr>
            <a:normAutofit/>
          </a:bodyPr>
          <a:lstStyle/>
          <a:p>
            <a:r>
              <a:rPr lang="en-US" sz="2400" dirty="0"/>
              <a:t>Buck’s view (reflected in </a:t>
            </a:r>
            <a:r>
              <a:rPr lang="en-US" sz="2400" i="1" dirty="0"/>
              <a:t>Farrell</a:t>
            </a:r>
            <a:r>
              <a:rPr lang="en-US" sz="2400" dirty="0"/>
              <a:t>) that supermajority voting requirements are inherently undemocratic and should therefore be interpreted narrowly.</a:t>
            </a:r>
          </a:p>
          <a:p>
            <a:r>
              <a:rPr lang="en-US" sz="2400" dirty="0"/>
              <a:t>Add to that SCOCA’s adoption of the “clear statement” rule for voter intent to impose limits on the initiative.</a:t>
            </a:r>
          </a:p>
          <a:p>
            <a:r>
              <a:rPr lang="en-US" sz="2400"/>
              <a:t>And such </a:t>
            </a:r>
            <a:r>
              <a:rPr lang="en-US" sz="2400" dirty="0"/>
              <a:t>limits raise some difficult questions:</a:t>
            </a:r>
          </a:p>
          <a:p>
            <a:pPr lvl="1"/>
            <a:r>
              <a:rPr lang="en-US" sz="2400" dirty="0"/>
              <a:t>Can the state electorate limit the local initiative?</a:t>
            </a:r>
          </a:p>
          <a:p>
            <a:pPr lvl="1"/>
            <a:r>
              <a:rPr lang="en-US" sz="2400" dirty="0"/>
              <a:t>Can either electorate limit its future power by amendment, or does that require a revision?</a:t>
            </a:r>
          </a:p>
          <a:p>
            <a:pPr lvl="1"/>
            <a:r>
              <a:rPr lang="en-US" sz="2400" dirty="0"/>
              <a:t>If a future electorate ignores the limits, is that an implied repeal?</a:t>
            </a:r>
          </a:p>
        </p:txBody>
      </p:sp>
      <p:sp>
        <p:nvSpPr>
          <p:cNvPr id="5" name="Title 1"/>
          <p:cNvSpPr txBox="1">
            <a:spLocks/>
          </p:cNvSpPr>
          <p:nvPr/>
        </p:nvSpPr>
        <p:spPr>
          <a:xfrm>
            <a:off x="0" y="0"/>
            <a:ext cx="91440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a:solidFill>
                  <a:srgbClr val="FFC000"/>
                </a:solidFill>
              </a:rPr>
              <a:t>Why these cases will stand</a:t>
            </a:r>
          </a:p>
        </p:txBody>
      </p:sp>
    </p:spTree>
    <p:extLst>
      <p:ext uri="{BB962C8B-B14F-4D97-AF65-F5344CB8AC3E}">
        <p14:creationId xmlns:p14="http://schemas.microsoft.com/office/powerpoint/2010/main" val="40110998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914400"/>
            <a:ext cx="9144000" cy="5943600"/>
          </a:xfrm>
        </p:spPr>
        <p:txBody>
          <a:bodyPr>
            <a:noAutofit/>
          </a:bodyPr>
          <a:lstStyle/>
          <a:p>
            <a:r>
              <a:rPr lang="en-US" sz="2400" b="1" dirty="0"/>
              <a:t>The voting rule is only one facet. Other issues remain open, for example:</a:t>
            </a:r>
          </a:p>
          <a:p>
            <a:pPr lvl="1"/>
            <a:r>
              <a:rPr lang="en-US" sz="2400" dirty="0"/>
              <a:t>Incentives for using initiatives to generate local revenue vary by jurisdiction type: charter city v. general law city, urban v. rural, northern v. southern.</a:t>
            </a:r>
          </a:p>
          <a:p>
            <a:pPr lvl="1"/>
            <a:r>
              <a:rPr lang="en-US" sz="2400" dirty="0"/>
              <a:t>Preemption and municipal affairs issues: what if a local tax initiative conflicts with state law, or another state constitutional provision?</a:t>
            </a:r>
          </a:p>
          <a:p>
            <a:pPr lvl="1"/>
            <a:r>
              <a:rPr lang="en-US" sz="2400" dirty="0"/>
              <a:t>Can a state initiative reverse these cases? (probably not)</a:t>
            </a:r>
          </a:p>
          <a:p>
            <a:pPr lvl="1"/>
            <a:r>
              <a:rPr lang="en-US" sz="2400" dirty="0"/>
              <a:t>Can a local initiative adopt a tax that the local government would be barred from imposing? (probably, see </a:t>
            </a:r>
            <a:r>
              <a:rPr lang="en-US" sz="2400" i="1" dirty="0"/>
              <a:t>Bighorn </a:t>
            </a:r>
            <a:r>
              <a:rPr lang="en-US" sz="2400" dirty="0"/>
              <a:t>39 Cal.4th 205)</a:t>
            </a:r>
          </a:p>
          <a:p>
            <a:pPr lvl="1"/>
            <a:r>
              <a:rPr lang="en-US" sz="2400" dirty="0"/>
              <a:t>Can local voters by majority vote repeal taxes previously imposed by the local government? Article XIII C section (3): the initiative can reduce or repeal “any local tax, assessment, fee or charge.”</a:t>
            </a:r>
          </a:p>
        </p:txBody>
      </p:sp>
      <p:sp>
        <p:nvSpPr>
          <p:cNvPr id="5" name="Title 1"/>
          <p:cNvSpPr txBox="1">
            <a:spLocks/>
          </p:cNvSpPr>
          <p:nvPr/>
        </p:nvSpPr>
        <p:spPr>
          <a:xfrm>
            <a:off x="0" y="0"/>
            <a:ext cx="91440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a:solidFill>
                  <a:srgbClr val="FFC000"/>
                </a:solidFill>
              </a:rPr>
              <a:t>Post-upland</a:t>
            </a:r>
          </a:p>
        </p:txBody>
      </p:sp>
    </p:spTree>
    <p:extLst>
      <p:ext uri="{BB962C8B-B14F-4D97-AF65-F5344CB8AC3E}">
        <p14:creationId xmlns:p14="http://schemas.microsoft.com/office/powerpoint/2010/main" val="20900488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914400"/>
            <a:ext cx="9144000" cy="5943600"/>
          </a:xfrm>
        </p:spPr>
        <p:txBody>
          <a:bodyPr>
            <a:noAutofit/>
          </a:bodyPr>
          <a:lstStyle/>
          <a:p>
            <a:r>
              <a:rPr lang="en-US" sz="2400" b="1" dirty="0"/>
              <a:t>As a policy matter:</a:t>
            </a:r>
          </a:p>
          <a:p>
            <a:pPr lvl="1"/>
            <a:r>
              <a:rPr lang="en-US" sz="2400" dirty="0"/>
              <a:t>It is hard to justify the current jumble of local revenue powers.</a:t>
            </a:r>
          </a:p>
          <a:p>
            <a:pPr lvl="1"/>
            <a:r>
              <a:rPr lang="en-US" sz="2400" dirty="0"/>
              <a:t>But a rough California paradigm that is at least roughly comprehensible may be emerging. </a:t>
            </a:r>
          </a:p>
          <a:p>
            <a:pPr lvl="1"/>
            <a:r>
              <a:rPr lang="en-US" sz="2400" dirty="0"/>
              <a:t>The voters do not trust their representatives with taxes and so make it very hard for governments to raise taxes. </a:t>
            </a:r>
          </a:p>
          <a:p>
            <a:pPr lvl="1"/>
            <a:r>
              <a:rPr lang="en-US" sz="2400" dirty="0"/>
              <a:t>Rather, the voters entrust that power to themselves and, at least sometimes, are prepared to raise taxes. </a:t>
            </a:r>
          </a:p>
          <a:p>
            <a:pPr lvl="1"/>
            <a:r>
              <a:rPr lang="en-US" sz="2400" dirty="0"/>
              <a:t>Consider Props 30 and 55 at the state level.</a:t>
            </a:r>
          </a:p>
        </p:txBody>
      </p:sp>
      <p:sp>
        <p:nvSpPr>
          <p:cNvPr id="5" name="Title 1"/>
          <p:cNvSpPr txBox="1">
            <a:spLocks/>
          </p:cNvSpPr>
          <p:nvPr/>
        </p:nvSpPr>
        <p:spPr>
          <a:xfrm>
            <a:off x="0" y="0"/>
            <a:ext cx="91440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a:solidFill>
                  <a:srgbClr val="FFC000"/>
                </a:solidFill>
              </a:rPr>
              <a:t>Post-upland</a:t>
            </a:r>
          </a:p>
        </p:txBody>
      </p:sp>
    </p:spTree>
    <p:extLst>
      <p:ext uri="{BB962C8B-B14F-4D97-AF65-F5344CB8AC3E}">
        <p14:creationId xmlns:p14="http://schemas.microsoft.com/office/powerpoint/2010/main" val="16901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914400"/>
            <a:ext cx="9144000" cy="5943600"/>
          </a:xfrm>
        </p:spPr>
        <p:txBody>
          <a:bodyPr>
            <a:normAutofit/>
          </a:bodyPr>
          <a:lstStyle/>
          <a:p>
            <a:r>
              <a:rPr lang="en-US" sz="2400" b="1" dirty="0"/>
              <a:t>History of tax evolution, cycle of initiatives and courts limiting them</a:t>
            </a:r>
          </a:p>
          <a:p>
            <a:pPr lvl="1"/>
            <a:r>
              <a:rPr lang="en-US" sz="2400" dirty="0"/>
              <a:t>1978: Proposition 13 added article XIII A to state constitution.</a:t>
            </a:r>
          </a:p>
          <a:p>
            <a:pPr lvl="1"/>
            <a:r>
              <a:rPr lang="en-US" sz="2400" dirty="0"/>
              <a:t>1986: Proposition 62 added §§ 53720–53730 to Gov. Code.</a:t>
            </a:r>
          </a:p>
          <a:p>
            <a:pPr lvl="1"/>
            <a:r>
              <a:rPr lang="en-US" sz="2400" dirty="0"/>
              <a:t>1996: Proposition 218 added articles XIII C and XIII D to state constitution.</a:t>
            </a:r>
          </a:p>
          <a:p>
            <a:pPr lvl="1"/>
            <a:r>
              <a:rPr lang="en-US" sz="2400" dirty="0"/>
              <a:t>2010: Proposition 26 amended articles XIII A and XIII C.</a:t>
            </a:r>
          </a:p>
        </p:txBody>
      </p:sp>
      <p:sp>
        <p:nvSpPr>
          <p:cNvPr id="5" name="Title 1"/>
          <p:cNvSpPr txBox="1">
            <a:spLocks/>
          </p:cNvSpPr>
          <p:nvPr/>
        </p:nvSpPr>
        <p:spPr>
          <a:xfrm>
            <a:off x="0" y="0"/>
            <a:ext cx="91440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a:solidFill>
                  <a:srgbClr val="FFC000"/>
                </a:solidFill>
              </a:rPr>
              <a:t>History of taxes overview</a:t>
            </a:r>
          </a:p>
        </p:txBody>
      </p:sp>
    </p:spTree>
    <p:extLst>
      <p:ext uri="{BB962C8B-B14F-4D97-AF65-F5344CB8AC3E}">
        <p14:creationId xmlns:p14="http://schemas.microsoft.com/office/powerpoint/2010/main" val="1482169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914400"/>
            <a:ext cx="9144000" cy="5943600"/>
          </a:xfrm>
        </p:spPr>
        <p:txBody>
          <a:bodyPr>
            <a:noAutofit/>
          </a:bodyPr>
          <a:lstStyle/>
          <a:p>
            <a:r>
              <a:rPr lang="en-US" sz="2200" b="1" dirty="0"/>
              <a:t>1978: Proposition 13 added article XIII A to state constitution</a:t>
            </a:r>
          </a:p>
          <a:p>
            <a:pPr lvl="1"/>
            <a:r>
              <a:rPr lang="en-US" sz="2200" dirty="0"/>
              <a:t>Sec. 1 capped property taxes at 1% of property’s value (initially its purchase price in an open market, arm’s length sale).</a:t>
            </a:r>
          </a:p>
          <a:p>
            <a:pPr lvl="1"/>
            <a:r>
              <a:rPr lang="en-US" sz="2200" dirty="0"/>
              <a:t>Cap can be exceeded (with statutory limits) to pay: pre-13 voter-approved debt; post-13 bonds to acquire or improve property with 2/3 voter approval; or post-13 school bonds with 55% voter approval.</a:t>
            </a:r>
          </a:p>
          <a:p>
            <a:pPr lvl="1"/>
            <a:r>
              <a:rPr lang="en-US" sz="2200" dirty="0"/>
              <a:t>Sec. 2 limits reappraisal of value to 2% annually, until a change in ownership.</a:t>
            </a:r>
          </a:p>
          <a:p>
            <a:pPr lvl="1"/>
            <a:r>
              <a:rPr lang="en-US" sz="2200" dirty="0"/>
              <a:t>Sec. 3 allows Legislature to pass state taxes only with 2/3 approval in each house.</a:t>
            </a:r>
          </a:p>
          <a:p>
            <a:pPr lvl="1"/>
            <a:r>
              <a:rPr lang="en-US" sz="2200" dirty="0"/>
              <a:t>Sec. 4 allows “cities, counties and special districts” to pass local “special taxes” (taxes for specific purposes) only with 2/3 voter approval. (Held not applicable to initiatives, but petitions for review pending.)</a:t>
            </a:r>
          </a:p>
          <a:p>
            <a:pPr lvl="1"/>
            <a:r>
              <a:rPr lang="en-US" sz="2200" dirty="0"/>
              <a:t>Prop. 13 did not define “taxes,” causing years of litigation over taxes vs. fees.</a:t>
            </a:r>
          </a:p>
        </p:txBody>
      </p:sp>
      <p:sp>
        <p:nvSpPr>
          <p:cNvPr id="5" name="Title 1"/>
          <p:cNvSpPr txBox="1">
            <a:spLocks/>
          </p:cNvSpPr>
          <p:nvPr/>
        </p:nvSpPr>
        <p:spPr>
          <a:xfrm>
            <a:off x="0" y="0"/>
            <a:ext cx="91440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a:solidFill>
                  <a:srgbClr val="FFC000"/>
                </a:solidFill>
              </a:rPr>
              <a:t>History of taxes</a:t>
            </a:r>
          </a:p>
        </p:txBody>
      </p:sp>
    </p:spTree>
    <p:extLst>
      <p:ext uri="{BB962C8B-B14F-4D97-AF65-F5344CB8AC3E}">
        <p14:creationId xmlns:p14="http://schemas.microsoft.com/office/powerpoint/2010/main" val="590424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914400"/>
            <a:ext cx="9144000" cy="5943600"/>
          </a:xfrm>
        </p:spPr>
        <p:txBody>
          <a:bodyPr>
            <a:normAutofit/>
          </a:bodyPr>
          <a:lstStyle/>
          <a:p>
            <a:r>
              <a:rPr lang="en-US" sz="2400" b="1" dirty="0"/>
              <a:t>1986: Proposition 62 added §§ 53720–53730 to Gov. Code</a:t>
            </a:r>
          </a:p>
          <a:p>
            <a:pPr lvl="1"/>
            <a:r>
              <a:rPr lang="en-US" sz="2400" dirty="0"/>
              <a:t>Required majority voter approval for local “general taxes,” but held inapplicable to charter cities.</a:t>
            </a:r>
          </a:p>
          <a:p>
            <a:endParaRPr lang="en-US" sz="2400" dirty="0"/>
          </a:p>
        </p:txBody>
      </p:sp>
      <p:sp>
        <p:nvSpPr>
          <p:cNvPr id="5" name="Title 1"/>
          <p:cNvSpPr txBox="1">
            <a:spLocks/>
          </p:cNvSpPr>
          <p:nvPr/>
        </p:nvSpPr>
        <p:spPr>
          <a:xfrm>
            <a:off x="0" y="0"/>
            <a:ext cx="91440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a:solidFill>
                  <a:srgbClr val="FFC000"/>
                </a:solidFill>
              </a:rPr>
              <a:t>History of taxes</a:t>
            </a:r>
          </a:p>
        </p:txBody>
      </p:sp>
    </p:spTree>
    <p:extLst>
      <p:ext uri="{BB962C8B-B14F-4D97-AF65-F5344CB8AC3E}">
        <p14:creationId xmlns:p14="http://schemas.microsoft.com/office/powerpoint/2010/main" val="1542365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914400"/>
            <a:ext cx="9144000" cy="5943600"/>
          </a:xfrm>
        </p:spPr>
        <p:txBody>
          <a:bodyPr>
            <a:normAutofit/>
          </a:bodyPr>
          <a:lstStyle/>
          <a:p>
            <a:r>
              <a:rPr lang="en-US" sz="2400" b="1" dirty="0"/>
              <a:t>1996: Proposition 218 added articles XIII C and XIII D to state constitution</a:t>
            </a:r>
          </a:p>
          <a:p>
            <a:pPr lvl="1"/>
            <a:r>
              <a:rPr lang="en-US" sz="2400" dirty="0"/>
              <a:t>Expressly applicable to charter cities. Not applicable to developer fees or charges for electric or gas service.</a:t>
            </a:r>
          </a:p>
          <a:p>
            <a:pPr lvl="1"/>
            <a:r>
              <a:rPr lang="en-US" sz="2400" dirty="0"/>
              <a:t>XIII C, sec. 2(b) — No local government may impose a general tax unless submitted to the electorate at an election for members of the governing body and approved by a majority vote.</a:t>
            </a:r>
          </a:p>
          <a:p>
            <a:pPr lvl="1"/>
            <a:r>
              <a:rPr lang="en-US" sz="2400" dirty="0"/>
              <a:t>XIII C, sec. 2(d) — No local government may impose a special tax unless submitted to the electorate and approved by a two-thirds vote. (Held not applicable to initiatives, but petitions for review pending.)</a:t>
            </a:r>
          </a:p>
          <a:p>
            <a:pPr lvl="1"/>
            <a:r>
              <a:rPr lang="en-US" sz="2400" dirty="0"/>
              <a:t>XIII C, sec. 3 — Voters by initiative can reduce or repeal any local tax, fee or assessment. (Held not to include referendum power.)</a:t>
            </a:r>
          </a:p>
        </p:txBody>
      </p:sp>
      <p:sp>
        <p:nvSpPr>
          <p:cNvPr id="5" name="Title 1"/>
          <p:cNvSpPr txBox="1">
            <a:spLocks/>
          </p:cNvSpPr>
          <p:nvPr/>
        </p:nvSpPr>
        <p:spPr>
          <a:xfrm>
            <a:off x="0" y="0"/>
            <a:ext cx="91440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a:solidFill>
                  <a:srgbClr val="FFC000"/>
                </a:solidFill>
              </a:rPr>
              <a:t>History of taxes</a:t>
            </a:r>
          </a:p>
        </p:txBody>
      </p:sp>
    </p:spTree>
    <p:extLst>
      <p:ext uri="{BB962C8B-B14F-4D97-AF65-F5344CB8AC3E}">
        <p14:creationId xmlns:p14="http://schemas.microsoft.com/office/powerpoint/2010/main" val="3386989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914400"/>
            <a:ext cx="9144000" cy="5943600"/>
          </a:xfrm>
        </p:spPr>
        <p:txBody>
          <a:bodyPr>
            <a:normAutofit fontScale="92500"/>
          </a:bodyPr>
          <a:lstStyle/>
          <a:p>
            <a:r>
              <a:rPr lang="en-US" sz="2400" b="1" dirty="0"/>
              <a:t>1996: Proposition 218 added articles XIII C and XIII D to state constitution</a:t>
            </a:r>
          </a:p>
          <a:p>
            <a:pPr lvl="1"/>
            <a:r>
              <a:rPr lang="en-US" sz="2400" dirty="0"/>
              <a:t>XIII D, sec. 4: Benefit assessments require an engineer’s report apportioning cost of project to “specially benefitted” parcels, and a weighted election limited to parcel owners.</a:t>
            </a:r>
          </a:p>
          <a:p>
            <a:pPr lvl="1"/>
            <a:r>
              <a:rPr lang="en-US" sz="2400" dirty="0"/>
              <a:t>XIII D, sec. 6(a): Property-related fees require mailed notice and a hearing to determine whether a majority of property owners (or tenants – see Gov. § 53755) submitted written protests.</a:t>
            </a:r>
          </a:p>
          <a:p>
            <a:pPr lvl="1"/>
            <a:r>
              <a:rPr lang="en-US" sz="2400" dirty="0"/>
              <a:t>XIII D, sec. 6(b): Property-related fees can’t generate more than needed to provide the service, can’t be used for anything else, and can’t exceed the cost attributable to the parcel. (Tiered rates OK, but must reflect costs. </a:t>
            </a:r>
            <a:r>
              <a:rPr lang="en-US" sz="2400" i="1" dirty="0"/>
              <a:t>Capistrano Taxpayers Assn. v. San Juan Capistrano</a:t>
            </a:r>
            <a:r>
              <a:rPr lang="en-US" sz="2400" dirty="0"/>
              <a:t> (2015) 235 Cal.App.4th 1493)</a:t>
            </a:r>
          </a:p>
          <a:p>
            <a:pPr lvl="1"/>
            <a:r>
              <a:rPr lang="en-US" sz="2400" dirty="0"/>
              <a:t>XIII D, sec. 6(c) - Property-related fees other than sewer, water, and garbage require an election. (Does “sewer” include storm drainage? Compare </a:t>
            </a:r>
            <a:r>
              <a:rPr lang="en-US" sz="2400" i="1" dirty="0"/>
              <a:t>HJTA v. Salinas </a:t>
            </a:r>
            <a:r>
              <a:rPr lang="en-US" sz="2400" dirty="0"/>
              <a:t>(2002) 98 Cal.App.4th 1351 with Gov. § 53751)</a:t>
            </a:r>
          </a:p>
          <a:p>
            <a:endParaRPr lang="en-US" sz="2400" dirty="0"/>
          </a:p>
        </p:txBody>
      </p:sp>
      <p:sp>
        <p:nvSpPr>
          <p:cNvPr id="5" name="Title 1"/>
          <p:cNvSpPr txBox="1">
            <a:spLocks/>
          </p:cNvSpPr>
          <p:nvPr/>
        </p:nvSpPr>
        <p:spPr>
          <a:xfrm>
            <a:off x="0" y="0"/>
            <a:ext cx="91440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a:solidFill>
                  <a:srgbClr val="FFC000"/>
                </a:solidFill>
              </a:rPr>
              <a:t>History of taxes</a:t>
            </a:r>
          </a:p>
        </p:txBody>
      </p:sp>
    </p:spTree>
    <p:extLst>
      <p:ext uri="{BB962C8B-B14F-4D97-AF65-F5344CB8AC3E}">
        <p14:creationId xmlns:p14="http://schemas.microsoft.com/office/powerpoint/2010/main" val="1731018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914400"/>
            <a:ext cx="9144000" cy="5943600"/>
          </a:xfrm>
        </p:spPr>
        <p:txBody>
          <a:bodyPr>
            <a:normAutofit/>
          </a:bodyPr>
          <a:lstStyle/>
          <a:p>
            <a:r>
              <a:rPr lang="en-US" sz="2400" b="1" dirty="0"/>
              <a:t>2010: Proposition 26 amended articles XIII A and XIII C</a:t>
            </a:r>
          </a:p>
          <a:p>
            <a:pPr lvl="1"/>
            <a:r>
              <a:rPr lang="en-US" sz="2400" dirty="0"/>
              <a:t>Defines “tax” as “any levy, charge, or exaction of any kind imposed by a local government,” except: </a:t>
            </a:r>
          </a:p>
          <a:p>
            <a:pPr lvl="2"/>
            <a:r>
              <a:rPr lang="en-US" sz="2400" dirty="0"/>
              <a:t>Reasonable charges for a specific benefit, privilege, service or product provided directly to the payor and not to those not charged;</a:t>
            </a:r>
          </a:p>
          <a:p>
            <a:pPr lvl="2"/>
            <a:r>
              <a:rPr lang="en-US" sz="2400" dirty="0"/>
              <a:t>Reasonable regulatory fees for licenses, permits, investigations, inspections, and audits;</a:t>
            </a:r>
          </a:p>
          <a:p>
            <a:pPr lvl="2"/>
            <a:r>
              <a:rPr lang="en-US" sz="2400" dirty="0"/>
              <a:t>Charges for entrance to or use of public property; criminal fines; developer fees; and property-related fees under art. XIII D, §6. </a:t>
            </a:r>
          </a:p>
          <a:p>
            <a:pPr lvl="1"/>
            <a:r>
              <a:rPr lang="en-US" sz="2400" dirty="0"/>
              <a:t>Government’s burden to prove that fees are not excessive, and are proportionate to payer’s burdens on, or benefits from, the governmental activity.</a:t>
            </a:r>
          </a:p>
        </p:txBody>
      </p:sp>
      <p:sp>
        <p:nvSpPr>
          <p:cNvPr id="5" name="Title 1"/>
          <p:cNvSpPr txBox="1">
            <a:spLocks/>
          </p:cNvSpPr>
          <p:nvPr/>
        </p:nvSpPr>
        <p:spPr>
          <a:xfrm>
            <a:off x="0" y="0"/>
            <a:ext cx="91440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a:solidFill>
                  <a:srgbClr val="FFC000"/>
                </a:solidFill>
              </a:rPr>
              <a:t>History of taxes</a:t>
            </a:r>
          </a:p>
        </p:txBody>
      </p:sp>
    </p:spTree>
    <p:extLst>
      <p:ext uri="{BB962C8B-B14F-4D97-AF65-F5344CB8AC3E}">
        <p14:creationId xmlns:p14="http://schemas.microsoft.com/office/powerpoint/2010/main" val="651399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914400"/>
            <a:ext cx="9144000" cy="5943600"/>
          </a:xfrm>
        </p:spPr>
        <p:txBody>
          <a:bodyPr>
            <a:normAutofit/>
          </a:bodyPr>
          <a:lstStyle/>
          <a:p>
            <a:r>
              <a:rPr lang="en-US" sz="2400" b="1" dirty="0"/>
              <a:t>Local revenue-generating tools (besides taxes) for addressing local agency budget shortfalls resulting from the pandemic.</a:t>
            </a:r>
          </a:p>
          <a:p>
            <a:pPr lvl="1"/>
            <a:r>
              <a:rPr lang="en-US" sz="2400" dirty="0"/>
              <a:t>The distinction between taxes and fees</a:t>
            </a:r>
          </a:p>
          <a:p>
            <a:pPr lvl="2"/>
            <a:r>
              <a:rPr lang="en-US" sz="2400" dirty="0"/>
              <a:t>Franchise fees</a:t>
            </a:r>
          </a:p>
          <a:p>
            <a:pPr lvl="2"/>
            <a:r>
              <a:rPr lang="en-US" sz="2400" dirty="0"/>
              <a:t>Fees for use of government property</a:t>
            </a:r>
          </a:p>
          <a:p>
            <a:pPr lvl="2"/>
            <a:r>
              <a:rPr lang="en-US" sz="2400" dirty="0"/>
              <a:t>Fees paid by municipally owned utilities</a:t>
            </a:r>
          </a:p>
          <a:p>
            <a:pPr lvl="2"/>
            <a:r>
              <a:rPr lang="en-US" sz="2400" dirty="0"/>
              <a:t>Fees paid by private (i.e., “public”) utilities</a:t>
            </a:r>
          </a:p>
          <a:p>
            <a:pPr lvl="1"/>
            <a:r>
              <a:rPr lang="en-US" sz="2400" dirty="0"/>
              <a:t>The limits on these things as alternatives to general taxes</a:t>
            </a:r>
          </a:p>
          <a:p>
            <a:pPr lvl="1"/>
            <a:r>
              <a:rPr lang="en-US" sz="2400"/>
              <a:t>(Remember that bonds exist)</a:t>
            </a:r>
            <a:endParaRPr lang="en-US" sz="2400" dirty="0"/>
          </a:p>
          <a:p>
            <a:pPr lvl="1"/>
            <a:endParaRPr lang="en-US" sz="2400" dirty="0"/>
          </a:p>
          <a:p>
            <a:pPr lvl="1"/>
            <a:endParaRPr lang="en-US" sz="2400" dirty="0"/>
          </a:p>
        </p:txBody>
      </p:sp>
      <p:sp>
        <p:nvSpPr>
          <p:cNvPr id="5" name="Title 1"/>
          <p:cNvSpPr txBox="1">
            <a:spLocks/>
          </p:cNvSpPr>
          <p:nvPr/>
        </p:nvSpPr>
        <p:spPr>
          <a:xfrm>
            <a:off x="0" y="0"/>
            <a:ext cx="91440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a:solidFill>
                  <a:srgbClr val="FFC000"/>
                </a:solidFill>
              </a:rPr>
              <a:t>Non-tax revenue overview</a:t>
            </a:r>
          </a:p>
        </p:txBody>
      </p:sp>
    </p:spTree>
    <p:extLst>
      <p:ext uri="{BB962C8B-B14F-4D97-AF65-F5344CB8AC3E}">
        <p14:creationId xmlns:p14="http://schemas.microsoft.com/office/powerpoint/2010/main" val="910256416"/>
      </p:ext>
    </p:extLst>
  </p:cSld>
  <p:clrMapOvr>
    <a:masterClrMapping/>
  </p:clrMapOvr>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4868</TotalTime>
  <Words>2468</Words>
  <Application>Microsoft Office PowerPoint</Application>
  <PresentationFormat>On-screen Show (4:3)</PresentationFormat>
  <Paragraphs>139</Paragraphs>
  <Slides>22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22</vt:i4>
      </vt:variant>
    </vt:vector>
  </HeadingPairs>
  <TitlesOfParts>
    <vt:vector size="28" baseType="lpstr">
      <vt:lpstr>Arial</vt:lpstr>
      <vt:lpstr>Arial Narrow</vt:lpstr>
      <vt:lpstr>Calibri</vt:lpstr>
      <vt:lpstr>Calibri Light</vt:lpstr>
      <vt:lpstr>Horizon</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California, Berkeley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A. Carrillo</dc:creator>
  <cp:lastModifiedBy>DAC</cp:lastModifiedBy>
  <cp:revision>387</cp:revision>
  <cp:lastPrinted>2013-10-10T19:08:28Z</cp:lastPrinted>
  <dcterms:created xsi:type="dcterms:W3CDTF">2013-08-29T18:48:58Z</dcterms:created>
  <dcterms:modified xsi:type="dcterms:W3CDTF">2021-03-04T19:19:26Z</dcterms:modified>
</cp:coreProperties>
</file>