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59" r:id="rId4"/>
    <p:sldId id="269" r:id="rId5"/>
    <p:sldId id="272" r:id="rId6"/>
    <p:sldId id="260" r:id="rId7"/>
    <p:sldId id="261" r:id="rId8"/>
    <p:sldId id="262" r:id="rId9"/>
    <p:sldId id="263" r:id="rId10"/>
    <p:sldId id="264" r:id="rId11"/>
    <p:sldId id="273" r:id="rId12"/>
    <p:sldId id="274" r:id="rId13"/>
    <p:sldId id="266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5" autoAdjust="0"/>
    <p:restoredTop sz="97301" autoAdjust="0"/>
  </p:normalViewPr>
  <p:slideViewPr>
    <p:cSldViewPr>
      <p:cViewPr varScale="1">
        <p:scale>
          <a:sx n="155" d="100"/>
          <a:sy n="155" d="100"/>
        </p:scale>
        <p:origin x="765" y="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9828C09-01C3-4540-9019-52C4465F2A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1DBB8FF-9683-4064-8DCB-2ADED2EF9E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3A931250-6854-41FB-AA3A-A7CC3A32E6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6DB3EFF-9BB4-4558-8B63-05E23A69BD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9C2D888-0879-49CA-9C8C-E205FE7989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6C9A58-3285-465B-8A23-ED4D565826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CEB03-EA18-4C13-B4A5-54748CA082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9C74DE6-E175-4AA5-A0FE-A7F1A2995B8C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2F8C8A-0757-44AE-B73D-B18C924791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A21DFBD-78AC-4E5E-A4BC-A45F9E5F7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A770D-6F82-450D-A437-CFF6363FB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E5A6B-7FFB-42D4-8A23-1D877EA746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7BBC69B-2669-49FB-8A91-18B7CAC92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D9B4B088-24FA-4902-B511-9C6C7130A6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746B9A32-7269-43F6-A462-7D4E22CB45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EE4C581-F778-411B-9949-D50F804E7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AD9A2-48C0-4DA8-B490-E4C2DCCFAC4B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995A41EB-47F2-4C5E-91D4-39773C8461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6D10A12B-82C9-4D26-8A78-A0D6BD23A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EE3B5FC-C5FB-4204-9992-6EE6A78AD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FB495E-55BE-4517-9885-F7DCB15F761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367ADB2-5166-40F1-8C53-6017E5786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AE0980F-AFCE-4BAA-84DD-E60F6EC29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A8E58D3-3FE1-4597-9850-8926CC2D50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32BEAD-D94E-43C7-A9BA-6562AD16EDF7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19963D1-044D-4221-81CB-B64A85AC7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4F942969-B7DC-4C65-8412-57D495455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FBF59B7-2CA7-45F9-BFFA-73E172C426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AE9D81-FDE5-4A8C-9F88-278B34409624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3CD8348-232E-4359-A177-D71798196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A6092981-5BF3-4431-8ECE-76C87A7B8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3465ABD-D383-43A3-87F7-6D0CC6A4A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049AA-83F5-406C-A3F5-88EEA6390696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7C66FF2B-D5CA-441A-97EE-985CF8622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4C1A0225-05F5-4693-975B-2AC7F337B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2979753E-B17C-4EB1-8020-111C70390C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E22C21-3DA3-4B4F-B753-475A4B9741D6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5A1A2B31-F8B0-4AA3-AF88-7286A6850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312CCCE6-C35E-4ECC-BED0-A1B22A7DE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FC74425A-20D1-4CFF-9459-2B4DCDFA4A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58B9B4-D9A8-4DCB-BB32-F88600ECAF8E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CA75468F-6EF9-429C-96FF-B628CCF20ECE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5FAB7A4-15D6-4A8E-B254-67980CE3712D}"/>
                </a:ext>
              </a:extLst>
            </p:cNvPr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AF46B77-B6D7-4E2F-9C42-1BA5A176E5B8}"/>
                </a:ext>
              </a:extLst>
            </p:cNvPr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B5E7502-7AAF-4BF9-B0AE-EB59DB050460}"/>
                </a:ext>
              </a:extLst>
            </p:cNvPr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D922661-9CED-4FDE-BACF-03AF832E1B25}"/>
                </a:ext>
              </a:extLst>
            </p:cNvPr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6EA01AE-3D2B-442C-B106-F63905C4E60B}"/>
                </a:ext>
              </a:extLst>
            </p:cNvPr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22195CF-5F8F-488C-B0D9-7D350BCFDA1A}"/>
                </a:ext>
              </a:extLst>
            </p:cNvPr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685FCB6-A254-49F5-8E0F-E3A92E7BFBF0}"/>
                </a:ext>
              </a:extLst>
            </p:cNvPr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D9A3F9E-71F9-4A40-BBB2-5075F76DD70B}"/>
                </a:ext>
              </a:extLst>
            </p:cNvPr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0C36CD8-24FA-4BBD-B5A9-378A846CF0C1}"/>
                </a:ext>
              </a:extLst>
            </p:cNvPr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C9CBCD8-90C2-43C0-81EC-C739B0B7483D}"/>
                </a:ext>
              </a:extLst>
            </p:cNvPr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5D9958A-E1FF-4C1C-B39D-D795D75274CF}"/>
                </a:ext>
              </a:extLst>
            </p:cNvPr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EA55C3E-12C7-476A-BDB4-7BDDB46B8488}"/>
                </a:ext>
              </a:extLst>
            </p:cNvPr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F6D7A4D-A345-4F81-ADEF-FE19CE0F3037}"/>
                </a:ext>
              </a:extLst>
            </p:cNvPr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F2F480-851E-4FD9-9C1F-47D8D5D9F5F2}"/>
                </a:ext>
              </a:extLst>
            </p:cNvPr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2DB18D2-12A4-43A1-9B54-6F16722F8C65}"/>
                </a:ext>
              </a:extLst>
            </p:cNvPr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FB14D42-6FD9-433E-A953-6D1ACFC257C5}"/>
                </a:ext>
              </a:extLst>
            </p:cNvPr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BBF529-5EEF-4128-91AA-DAA47DF92C22}"/>
                </a:ext>
              </a:extLst>
            </p:cNvPr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EBFDB3-0E0F-430F-896B-576602C9D6D2}"/>
                </a:ext>
              </a:extLst>
            </p:cNvPr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855E513-5DC6-4188-905F-1AF27C4ABA90}"/>
                </a:ext>
              </a:extLst>
            </p:cNvPr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95C729F-3033-49E9-93B9-C657D3C1AD2C}"/>
                </a:ext>
              </a:extLst>
            </p:cNvPr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7B453B8-5B60-4F4D-8699-5E8CF24540F0}"/>
                </a:ext>
              </a:extLst>
            </p:cNvPr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559C6B6-F694-4DD2-B9FF-8998E1E2F728}"/>
                </a:ext>
              </a:extLst>
            </p:cNvPr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C7D3665-D4B4-4FDF-BEC4-289ACD25775F}"/>
                </a:ext>
              </a:extLst>
            </p:cNvPr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E9B5DA2-4F7C-4259-AF20-3A10FC2FFCFB}"/>
                </a:ext>
              </a:extLst>
            </p:cNvPr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26C6794-2127-4195-87F8-E7E57014E0DF}"/>
                </a:ext>
              </a:extLst>
            </p:cNvPr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936C720-5145-4255-8EA0-9A5B577B6914}"/>
                </a:ext>
              </a:extLst>
            </p:cNvPr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09C663F-C028-4A0B-A5ED-1064FF5739FE}"/>
                </a:ext>
              </a:extLst>
            </p:cNvPr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7C1FC27-88DD-4332-825F-138ED743C75F}"/>
                </a:ext>
              </a:extLst>
            </p:cNvPr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A9C650D-ABDC-4665-B7A3-C817ACC19EBE}"/>
                </a:ext>
              </a:extLst>
            </p:cNvPr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B64BD53-8247-4662-82DB-A4C4807A4621}"/>
                </a:ext>
              </a:extLst>
            </p:cNvPr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3EF2B1D-2E8E-4769-A4D0-8B93B83FC1A6}"/>
                </a:ext>
              </a:extLst>
            </p:cNvPr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C5DF979-E1FD-4042-9C4F-2566BDC62489}"/>
                </a:ext>
              </a:extLst>
            </p:cNvPr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58598E0-BE90-4B77-BB77-102DE0306E41}"/>
                </a:ext>
              </a:extLst>
            </p:cNvPr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933654D-246B-401A-8881-3E06155EC66A}"/>
                </a:ext>
              </a:extLst>
            </p:cNvPr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AABED-B962-4307-91AE-519710F7877B}"/>
                </a:ext>
              </a:extLst>
            </p:cNvPr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5889705-46CF-4C61-A5F7-64AE2C48B156}"/>
                </a:ext>
              </a:extLst>
            </p:cNvPr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557F49E-A912-4259-8D9F-22FD7442CF5B}"/>
                </a:ext>
              </a:extLst>
            </p:cNvPr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3EF61FD-1BD2-465D-B6DE-043A883E81E2}"/>
                </a:ext>
              </a:extLst>
            </p:cNvPr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EDAD77E-EFFB-4FD5-84B6-624684F5B317}"/>
                </a:ext>
              </a:extLst>
            </p:cNvPr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3E5C80D-9A5A-4186-9A5D-49B76FB37BA3}"/>
                </a:ext>
              </a:extLst>
            </p:cNvPr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BD8B94D-047A-452E-A72B-95E9FD9198A2}"/>
                </a:ext>
              </a:extLst>
            </p:cNvPr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9CFB3C-59BA-4903-8ED2-5B68F7491A71}"/>
                </a:ext>
              </a:extLst>
            </p:cNvPr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293555-2CA6-4DB2-AE11-122C2820A0B6}"/>
                </a:ext>
              </a:extLst>
            </p:cNvPr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92CD684-B296-43FA-90FF-784F67305465}"/>
                </a:ext>
              </a:extLst>
            </p:cNvPr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CCB4FD7-FDE0-411C-B08D-18533BF6D6EA}"/>
                </a:ext>
              </a:extLst>
            </p:cNvPr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0BFE158-7F53-45C5-BEA4-9E707C4E60EF}"/>
                </a:ext>
              </a:extLst>
            </p:cNvPr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6698B33-5006-4CB0-8C88-DEFB9F35BD27}"/>
                </a:ext>
              </a:extLst>
            </p:cNvPr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47DA7A0-F851-4AB6-8690-B1BAB0184C58}"/>
                </a:ext>
              </a:extLst>
            </p:cNvPr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3AF2EC3-D739-4DDF-B0CA-58CC60D65B12}"/>
                </a:ext>
              </a:extLst>
            </p:cNvPr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9E97CA4-7AEA-467D-AF3F-F1D59F8B7ED8}"/>
                </a:ext>
              </a:extLst>
            </p:cNvPr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A96B22-6C7D-468B-AD40-3669A1225226}"/>
                </a:ext>
              </a:extLst>
            </p:cNvPr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32B7445-F239-4BBD-9DCC-0E45672D627F}"/>
                </a:ext>
              </a:extLst>
            </p:cNvPr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335E7F9-3A17-4760-884F-1B9A43193AF5}"/>
                </a:ext>
              </a:extLst>
            </p:cNvPr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619FD3A-C66C-42C8-994C-88CF917D4843}"/>
                </a:ext>
              </a:extLst>
            </p:cNvPr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5664747-0FB5-4447-A6FB-763BF2A604BA}"/>
                </a:ext>
              </a:extLst>
            </p:cNvPr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FDA96E9-5832-40C3-96A6-A13C518CE3ED}"/>
                </a:ext>
              </a:extLst>
            </p:cNvPr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66D0FEA-4C8D-42C1-A2B3-59CA5DEA7C7A}"/>
                </a:ext>
              </a:extLst>
            </p:cNvPr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32C5A9C4-195B-446E-BD43-5EB7EF9CB2FD}"/>
                </a:ext>
              </a:extLst>
            </p:cNvPr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912D2D0-3A9B-4785-8DDE-9775BA6D2B42}"/>
                </a:ext>
              </a:extLst>
            </p:cNvPr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6513AD2-DE17-46F8-9FD5-463CF1AC1090}"/>
                </a:ext>
              </a:extLst>
            </p:cNvPr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A5FAD3B8-D859-4A07-8057-CA159BE52719}"/>
                </a:ext>
              </a:extLst>
            </p:cNvPr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9CB992D-2B86-460C-B083-C9B25E126261}"/>
                </a:ext>
              </a:extLst>
            </p:cNvPr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B854E45-EF86-425C-A815-6B9F807D792C}"/>
                </a:ext>
              </a:extLst>
            </p:cNvPr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438EBD7-1D1A-41EF-8EF2-CFB4A8AE54A6}"/>
                </a:ext>
              </a:extLst>
            </p:cNvPr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3F037D1-7E70-455A-811F-1A3C3C9DDB09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D0B90E4-60F0-44E7-A186-9EC158284423}"/>
                </a:ext>
              </a:extLst>
            </p:cNvPr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8B6F39A-2461-40F0-9F6E-992867CA3F2E}"/>
                </a:ext>
              </a:extLst>
            </p:cNvPr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CA38D2D-9294-4EDF-9FF4-E819C5F9E7C3}"/>
                </a:ext>
              </a:extLst>
            </p:cNvPr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357CFF7-4589-4F6F-9656-FEB9BF1B9E33}"/>
                </a:ext>
              </a:extLst>
            </p:cNvPr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86B9579-4AAB-4C00-9A75-6E831C11BC1D}"/>
                </a:ext>
              </a:extLst>
            </p:cNvPr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468646B-4FA8-4B47-884C-CEBC8039B869}"/>
                </a:ext>
              </a:extLst>
            </p:cNvPr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7709D2C-84DD-4780-AB7A-A2398D00D2EB}"/>
                </a:ext>
              </a:extLst>
            </p:cNvPr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10F3F0D-3471-49AC-9D8A-15D32EEEF1E1}"/>
                </a:ext>
              </a:extLst>
            </p:cNvPr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A336942-FB65-40A6-8464-28E461B79B76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B084BCAE-3292-47BB-A024-8886F824A292}"/>
                </a:ext>
              </a:extLst>
            </p:cNvPr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6848F4D-3365-4F2B-B8F0-47C04A60A6F8}"/>
                </a:ext>
              </a:extLst>
            </p:cNvPr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CE145AE-2FE3-416D-8A25-9DBA92B85EF2}"/>
                </a:ext>
              </a:extLst>
            </p:cNvPr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C611641-E814-472C-9D48-6F9013A26E58}"/>
                </a:ext>
              </a:extLst>
            </p:cNvPr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5686B9B-7A82-4535-AF5C-AACE678A4BC1}"/>
                </a:ext>
              </a:extLst>
            </p:cNvPr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A52C8C4D-3F7D-4701-96E7-1207F741894D}"/>
                </a:ext>
              </a:extLst>
            </p:cNvPr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B8E8A59-CEE7-406E-95F1-DBED30DDF38C}"/>
                </a:ext>
              </a:extLst>
            </p:cNvPr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7BB7A3A-6371-4F7A-BF5C-F70A8416950B}"/>
                </a:ext>
              </a:extLst>
            </p:cNvPr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EC84EFE-B0BE-478E-A7BE-98F9B600DACB}"/>
                </a:ext>
              </a:extLst>
            </p:cNvPr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11982AF5-6B06-4B5C-A6FE-AA759F99A0CD}"/>
              </a:ext>
            </a:extLst>
          </p:cNvPr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2">
            <a:extLst>
              <a:ext uri="{FF2B5EF4-FFF2-40B4-BE49-F238E27FC236}">
                <a16:creationId xmlns:a16="http://schemas.microsoft.com/office/drawing/2014/main" id="{DF35F465-4C12-4AA3-A26D-5F391960BB7D}"/>
              </a:ext>
            </a:extLst>
          </p:cNvPr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588CEBF-3D97-44C1-BBE1-67EE6431BD7F}"/>
                </a:ext>
              </a:extLst>
            </p:cNvPr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F85A943-5EDC-4090-8849-2FEA810C3279}"/>
                </a:ext>
              </a:extLst>
            </p:cNvPr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D5B1730-2533-4738-8608-55D5DC5F4868}"/>
                </a:ext>
              </a:extLst>
            </p:cNvPr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3" name="Date Placeholder 3">
            <a:extLst>
              <a:ext uri="{FF2B5EF4-FFF2-40B4-BE49-F238E27FC236}">
                <a16:creationId xmlns:a16="http://schemas.microsoft.com/office/drawing/2014/main" id="{5F9FCB3F-15C8-4783-83E2-C8B74AB7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4" name="Footer Placeholder 4">
            <a:extLst>
              <a:ext uri="{FF2B5EF4-FFF2-40B4-BE49-F238E27FC236}">
                <a16:creationId xmlns:a16="http://schemas.microsoft.com/office/drawing/2014/main" id="{F8D5E724-B6CB-40F1-AC5E-8B56C4EF4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" name="Slide Number Placeholder 5">
            <a:extLst>
              <a:ext uri="{FF2B5EF4-FFF2-40B4-BE49-F238E27FC236}">
                <a16:creationId xmlns:a16="http://schemas.microsoft.com/office/drawing/2014/main" id="{83CA642D-CDBE-4A66-876C-73E03AD3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00F8A3-9D08-4914-9ECC-FC59FF691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52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FDD01-629C-4320-BBFB-3AEB853C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535E-71EC-4BA8-AB56-DFAE10D5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CD8C2-BAB8-4023-B272-398CE464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60CD9-F4C0-4625-8FEC-B011515A53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39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6BC82-99FE-4510-8942-E0649861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0F0BC-18D0-4130-9A76-59159069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D8F30-7D75-4CD5-B379-628E3414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4C57-FCD5-4C11-95E4-043F35A06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24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7B533-3264-463E-AF74-B6F74576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7A8F-86A0-467A-AEA0-A607591A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A315-3A67-4470-B287-47A1E2B2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C8BF7-8E1F-4D99-A687-039C00F0DF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93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>
            <a:extLst>
              <a:ext uri="{FF2B5EF4-FFF2-40B4-BE49-F238E27FC236}">
                <a16:creationId xmlns:a16="http://schemas.microsoft.com/office/drawing/2014/main" id="{B82D655F-BDC7-437C-AC10-37A39CFB135B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15F3077-B5FE-4CA1-AC20-4A4E6C331583}"/>
                </a:ext>
              </a:extLst>
            </p:cNvPr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4B4094E-E6EE-417E-93C0-63433A5AFCE0}"/>
                </a:ext>
              </a:extLst>
            </p:cNvPr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AFC6C4E-08F3-4BEF-A98B-00F992CE2D71}"/>
                </a:ext>
              </a:extLst>
            </p:cNvPr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19E391-8BB4-4BCA-8526-9094F852E417}"/>
                </a:ext>
              </a:extLst>
            </p:cNvPr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53B0F8-EEB2-4606-AB7E-E3BDD0C74609}"/>
                </a:ext>
              </a:extLst>
            </p:cNvPr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7360496-C0BF-4421-9DEC-BB29B75D8C79}"/>
                </a:ext>
              </a:extLst>
            </p:cNvPr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1468E77-51B7-4E67-B68F-EB102940E272}"/>
                </a:ext>
              </a:extLst>
            </p:cNvPr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49AA4D-421C-4927-958E-AC0DA93D4980}"/>
                </a:ext>
              </a:extLst>
            </p:cNvPr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0734CD-CCA9-481D-9AB6-7EBD0EB3C571}"/>
                </a:ext>
              </a:extLst>
            </p:cNvPr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5476A00-3F96-4F83-9DAF-0DBD483AA0FE}"/>
                </a:ext>
              </a:extLst>
            </p:cNvPr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39BA4A-5E99-42F0-9B87-B7197DECB91F}"/>
                </a:ext>
              </a:extLst>
            </p:cNvPr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E900AD4-F092-4C74-B501-98A1585662FB}"/>
                </a:ext>
              </a:extLst>
            </p:cNvPr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BD1AF4-CA5B-4050-9727-07945019C3AD}"/>
                </a:ext>
              </a:extLst>
            </p:cNvPr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9488F79-C8D3-4708-BD46-870E97C7A34A}"/>
                </a:ext>
              </a:extLst>
            </p:cNvPr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68BEFD5-D984-4874-970C-F67CC3D624E1}"/>
                </a:ext>
              </a:extLst>
            </p:cNvPr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E6E88EB-4C2C-46DE-839D-E796C2539822}"/>
                </a:ext>
              </a:extLst>
            </p:cNvPr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93E94A1-FC88-4706-B23A-BB09AAFE828C}"/>
                </a:ext>
              </a:extLst>
            </p:cNvPr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6693E14-B495-45E6-9A5C-BA802B468229}"/>
                </a:ext>
              </a:extLst>
            </p:cNvPr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8A19713-9994-4608-A4CC-47234D71DFA2}"/>
                </a:ext>
              </a:extLst>
            </p:cNvPr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2317967-EF80-48E5-95F7-FC240BFB5B59}"/>
                </a:ext>
              </a:extLst>
            </p:cNvPr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B47358-D180-454B-916D-20188F9A07F4}"/>
                </a:ext>
              </a:extLst>
            </p:cNvPr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F680C8D-A5A8-4BA1-9585-0500D6CAFD53}"/>
                </a:ext>
              </a:extLst>
            </p:cNvPr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51FA421-939C-40E9-8D45-7FB203DDF11A}"/>
                </a:ext>
              </a:extLst>
            </p:cNvPr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5E52BAA-1E1C-4E87-AF03-00D4DE0A1182}"/>
                </a:ext>
              </a:extLst>
            </p:cNvPr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41E634B-BB8B-465D-BCE8-FED111AA260A}"/>
                </a:ext>
              </a:extLst>
            </p:cNvPr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AB439A0-2184-4596-9102-B11675DA35C6}"/>
                </a:ext>
              </a:extLst>
            </p:cNvPr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1C151BC-13A8-431F-8EB3-8EEB67D18DCC}"/>
                </a:ext>
              </a:extLst>
            </p:cNvPr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62DD45F-2112-4790-BABE-7AE8783D8428}"/>
                </a:ext>
              </a:extLst>
            </p:cNvPr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A352B2F-A0E4-4DBB-8988-C7EAB2ACDCA2}"/>
                </a:ext>
              </a:extLst>
            </p:cNvPr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62E4C58-CB09-43A5-A545-F6955A44F982}"/>
                </a:ext>
              </a:extLst>
            </p:cNvPr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0A2E6C7-6A7E-46B6-B772-DFC740BC0CD4}"/>
                </a:ext>
              </a:extLst>
            </p:cNvPr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7CA1300-1C70-486B-9BDF-CFCE05CB04E4}"/>
                </a:ext>
              </a:extLst>
            </p:cNvPr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F483D1B-4AD5-4F3A-ADEB-B74C9514C8E7}"/>
                </a:ext>
              </a:extLst>
            </p:cNvPr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25B590F-03C3-4CFE-B072-787E93FD390E}"/>
                </a:ext>
              </a:extLst>
            </p:cNvPr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A3F67E4-8513-42A8-87EC-D4BD15D25A93}"/>
                </a:ext>
              </a:extLst>
            </p:cNvPr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62347F3-6788-45C1-8DD3-979262D1285B}"/>
                </a:ext>
              </a:extLst>
            </p:cNvPr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B0A3E06-7C9E-4D15-8FCC-3C573A12E39D}"/>
                </a:ext>
              </a:extLst>
            </p:cNvPr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4C4C998-08C9-42D2-AD67-D6F8200E982D}"/>
                </a:ext>
              </a:extLst>
            </p:cNvPr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ABB2004-CD2C-49A5-B43F-62B133D183CD}"/>
                </a:ext>
              </a:extLst>
            </p:cNvPr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45BD0DD-18F7-4D6F-8DF7-832CFD401CEC}"/>
                </a:ext>
              </a:extLst>
            </p:cNvPr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FD49A48-4081-403B-9E18-D6311DE683AE}"/>
                </a:ext>
              </a:extLst>
            </p:cNvPr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E06CFD2-59F2-4E90-B02E-282CEF66F243}"/>
                </a:ext>
              </a:extLst>
            </p:cNvPr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9CA6209-5FC4-4F59-8F4E-8BAACAEFB368}"/>
                </a:ext>
              </a:extLst>
            </p:cNvPr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D3072B7-4883-407C-B2B7-9E783757DBA3}"/>
                </a:ext>
              </a:extLst>
            </p:cNvPr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3F56FDE-B3F4-48C9-A9BC-0B8008547264}"/>
                </a:ext>
              </a:extLst>
            </p:cNvPr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0D84783-63DF-4681-BF44-4130850BB506}"/>
                </a:ext>
              </a:extLst>
            </p:cNvPr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990C600-8186-4F5F-8488-C21508CE0E9B}"/>
                </a:ext>
              </a:extLst>
            </p:cNvPr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957B590-7984-47F8-939E-6B581DC58ABF}"/>
                </a:ext>
              </a:extLst>
            </p:cNvPr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D9A4E9B-0F18-4722-98F0-64D3C2C6F620}"/>
                </a:ext>
              </a:extLst>
            </p:cNvPr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EBCC5D6-035B-4814-B4E3-51BB33255AEB}"/>
                </a:ext>
              </a:extLst>
            </p:cNvPr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0DAD3A4-EBCD-44E9-8498-D6A4B6F5168D}"/>
                </a:ext>
              </a:extLst>
            </p:cNvPr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2C4AE95-7138-4357-9B78-2AE13DE0D482}"/>
                </a:ext>
              </a:extLst>
            </p:cNvPr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949E697-4D18-4325-BD90-F16B24997FDD}"/>
                </a:ext>
              </a:extLst>
            </p:cNvPr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928F769-C9F3-447D-BB1D-7596EFBF32AF}"/>
                </a:ext>
              </a:extLst>
            </p:cNvPr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9197BA6-756A-42F1-BF2B-4DEB86CDD69E}"/>
                </a:ext>
              </a:extLst>
            </p:cNvPr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8800DCA-9154-4CBF-A9B8-4BBA3205A1BD}"/>
                </a:ext>
              </a:extLst>
            </p:cNvPr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9287D1C-A437-4282-9153-FFF5DBC49A1D}"/>
                </a:ext>
              </a:extLst>
            </p:cNvPr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7F107BC-B49E-4B2B-90A8-B4208F6975BB}"/>
                </a:ext>
              </a:extLst>
            </p:cNvPr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74166-74D9-4EB3-A9D9-5828E4F16142}"/>
                </a:ext>
              </a:extLst>
            </p:cNvPr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6AE6D08-8D52-4809-A77D-A2040EA090C3}"/>
                </a:ext>
              </a:extLst>
            </p:cNvPr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B9E3362-3523-4F10-822D-2DE3945A639D}"/>
                </a:ext>
              </a:extLst>
            </p:cNvPr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8AE8755-2B8D-4BE8-82AB-DEC5278BC984}"/>
                </a:ext>
              </a:extLst>
            </p:cNvPr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57D3744-2297-4996-9CA3-B48E43DB0843}"/>
                </a:ext>
              </a:extLst>
            </p:cNvPr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70F7043-C4DF-4984-A7E9-49BD78FBDF6A}"/>
                </a:ext>
              </a:extLst>
            </p:cNvPr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3869EE9-30BE-414D-B220-8AAAF33CE6D2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8A46F65-CAEA-4ADB-9E37-7933FF091AFB}"/>
                </a:ext>
              </a:extLst>
            </p:cNvPr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027DC6D-B2CD-44E9-9D2E-6F0EB5B1AFFA}"/>
                </a:ext>
              </a:extLst>
            </p:cNvPr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039172D-B500-4186-B610-09F00886819F}"/>
                </a:ext>
              </a:extLst>
            </p:cNvPr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ED55964-E0F0-4AFC-BAEF-4B9B9B63A6AF}"/>
                </a:ext>
              </a:extLst>
            </p:cNvPr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A3BCA16-A87B-4592-B93C-05FBFEE6DDE5}"/>
                </a:ext>
              </a:extLst>
            </p:cNvPr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78E66B7-C8E5-4549-A127-D3111ABFB1D1}"/>
                </a:ext>
              </a:extLst>
            </p:cNvPr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899B18F-A3E6-42C4-AF97-E2DFB1FD28A9}"/>
                </a:ext>
              </a:extLst>
            </p:cNvPr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564F522-3EF7-4F74-A37E-D22F86316A86}"/>
                </a:ext>
              </a:extLst>
            </p:cNvPr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CCBB4E2-C9BB-4490-8631-BC996CAE3AA6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538B98D-4941-4032-BFFA-1313137BDDBD}"/>
                </a:ext>
              </a:extLst>
            </p:cNvPr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1BD856D4-7038-490F-9E35-7668478D97EA}"/>
                </a:ext>
              </a:extLst>
            </p:cNvPr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9278741-B008-41F9-A342-6BDA21009DB2}"/>
                </a:ext>
              </a:extLst>
            </p:cNvPr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2A35EE3-CF32-4CEC-A19B-B0A15ED5CE4A}"/>
                </a:ext>
              </a:extLst>
            </p:cNvPr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C75E0FF-F284-40BE-822B-205D73934AFE}"/>
                </a:ext>
              </a:extLst>
            </p:cNvPr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0126B4D-1A72-42B8-96C3-26A30B85F0AA}"/>
                </a:ext>
              </a:extLst>
            </p:cNvPr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70B8F423-521D-478B-9560-28E0E08FE42A}"/>
                </a:ext>
              </a:extLst>
            </p:cNvPr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9236F1-A033-4899-A451-1634B2F9AD0A}"/>
                </a:ext>
              </a:extLst>
            </p:cNvPr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A322E11-D71D-4AF0-8ACB-AC8F838E4AEE}"/>
                </a:ext>
              </a:extLst>
            </p:cNvPr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BD3795DE-75A7-44AD-8611-0DCF35D61AD0}"/>
              </a:ext>
            </a:extLst>
          </p:cNvPr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51259F5-75F9-46AD-93E3-359E858EA38B}"/>
              </a:ext>
            </a:extLst>
          </p:cNvPr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E08EFDF-555D-4B93-B56D-E5A6A7A30349}"/>
              </a:ext>
            </a:extLst>
          </p:cNvPr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1" name="Date Placeholder 1">
            <a:extLst>
              <a:ext uri="{FF2B5EF4-FFF2-40B4-BE49-F238E27FC236}">
                <a16:creationId xmlns:a16="http://schemas.microsoft.com/office/drawing/2014/main" id="{7CC76EDB-C505-4056-A259-4848B821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" name="Footer Placeholder 90">
            <a:extLst>
              <a:ext uri="{FF2B5EF4-FFF2-40B4-BE49-F238E27FC236}">
                <a16:creationId xmlns:a16="http://schemas.microsoft.com/office/drawing/2014/main" id="{0E4602CC-793D-40DC-95B3-F0018908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3" name="Slide Number Placeholder 91">
            <a:extLst>
              <a:ext uri="{FF2B5EF4-FFF2-40B4-BE49-F238E27FC236}">
                <a16:creationId xmlns:a16="http://schemas.microsoft.com/office/drawing/2014/main" id="{4A2EB58B-4178-40C0-929A-000167A4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9DC9E3-608A-4A00-A8E9-7C0C42B65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812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448684-BF41-4C26-B690-AA3EB118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E4AE0EC-7E76-4A27-9113-9358B655C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51995E-3032-43D6-A419-CF80FA82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1776-B908-4C43-AE0E-A2289EE946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53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F824EAD-09A4-45B5-8A77-EC3343AF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A54398-FCA4-4D1B-B9C9-D786D96BE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3D760B-EC6E-4658-A5E6-4FC6EA0C7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00C0-73D2-4148-BCF9-4E76B8A41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00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984D4C6-414A-492B-A918-7154344C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289028-EC5A-4B74-92EB-EBF5BBA3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3103D1B-7690-4DFC-80F2-FC30C72F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DB60-846B-4E47-8D11-1A4FC04A60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50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23DDFFD-3E93-41E9-8167-38AE0156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26FCAE6-4F2C-4817-A385-B628A611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3DBAA8-8A10-464A-8ACE-0ADFF060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9402C-D759-4367-A431-B5E4D80B65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6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ECEFA5-D340-48B6-9821-FA633CD99036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14CDE9-1628-47CF-B08B-51A26E339282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702D409-45D8-4CCA-9E90-0A3D23C48D35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D07413-F117-4089-89B9-EBD03D3385EB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E709525-C410-40ED-8A4C-F432E13B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F2747F69-4845-4922-B482-3043E10C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4D33F303-DA3F-430E-9BDB-8D983B7BC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282698-27A1-4E8B-B397-3F2FF8B8F2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26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1CCD351-84C9-4AF0-BBEE-A8A95349EB52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44BC07-FAF7-4952-A712-EF0A621C38F1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D1E078-67F9-45E7-AB20-AF9AFAC3C638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541500-A9CF-4EAD-ADFF-E69547CA03B1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EABF468E-52CE-4FAA-A2C8-5215468A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033CE1DE-1CFE-411E-8F82-2C913CA8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2C660514-51BD-460C-B7E4-8B348AFB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CFC732-34FE-4FB5-A1A3-70BCBDF28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02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>
            <a:extLst>
              <a:ext uri="{FF2B5EF4-FFF2-40B4-BE49-F238E27FC236}">
                <a16:creationId xmlns:a16="http://schemas.microsoft.com/office/drawing/2014/main" id="{D12D28A0-0A30-4061-B436-E775FB8ECF3D}"/>
              </a:ext>
            </a:extLst>
          </p:cNvPr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53153-C5F4-4EFA-A04C-75BDB176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C519E76B-F71D-4373-A39D-EAA7A4C02C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C53ED-4115-4C6C-AEDB-7CAC666FB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42735-536F-4DF2-9B67-ED7276B20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C21EA-9520-4163-BCA3-113929654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923A3B-6BB1-4217-B358-0553872164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9" r:id="rId1"/>
    <p:sldLayoutId id="2147483952" r:id="rId2"/>
    <p:sldLayoutId id="2147483960" r:id="rId3"/>
    <p:sldLayoutId id="2147483953" r:id="rId4"/>
    <p:sldLayoutId id="2147483954" r:id="rId5"/>
    <p:sldLayoutId id="2147483955" r:id="rId6"/>
    <p:sldLayoutId id="2147483956" r:id="rId7"/>
    <p:sldLayoutId id="2147483961" r:id="rId8"/>
    <p:sldLayoutId id="2147483962" r:id="rId9"/>
    <p:sldLayoutId id="2147483957" r:id="rId10"/>
    <p:sldLayoutId id="21474839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anose="020B0602020104020603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sharma@bwslaw.com" TargetMode="External"/><Relationship Id="rId2" Type="http://schemas.openxmlformats.org/officeDocument/2006/relationships/hyperlink" Target="mailto:jennifer.mizrahi@streamkim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id="{B86A4287-0A35-4F58-A4FD-C03076BA7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323975"/>
            <a:ext cx="8229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latin typeface="Garamond" panose="02020404030301010803" pitchFamily="18" charset="0"/>
              </a:rPr>
              <a:t>Laboratories of Democracy: Careers in Municipal Law</a:t>
            </a:r>
            <a:endParaRPr lang="en-US" altLang="en-US" sz="4400">
              <a:latin typeface="Garamond" panose="02020404030301010803" pitchFamily="18" charset="0"/>
            </a:endParaRPr>
          </a:p>
        </p:txBody>
      </p:sp>
      <p:sp>
        <p:nvSpPr>
          <p:cNvPr id="8195" name="TextBox 5">
            <a:extLst>
              <a:ext uri="{FF2B5EF4-FFF2-40B4-BE49-F238E27FC236}">
                <a16:creationId xmlns:a16="http://schemas.microsoft.com/office/drawing/2014/main" id="{D3178CD4-E3D9-47CF-BE44-52AE3093A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4800600"/>
            <a:ext cx="5638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>
                <a:latin typeface="Garamond" panose="02020404030301010803" pitchFamily="18" charset="0"/>
              </a:rPr>
              <a:t>Presented by</a:t>
            </a:r>
          </a:p>
          <a:p>
            <a:pPr algn="ctr"/>
            <a:endParaRPr lang="en-US" altLang="en-US" sz="2000">
              <a:latin typeface="Garamond" panose="02020404030301010803" pitchFamily="18" charset="0"/>
            </a:endParaRPr>
          </a:p>
          <a:p>
            <a:pPr algn="ctr"/>
            <a:r>
              <a:rPr lang="en-US" altLang="en-US" sz="2000">
                <a:latin typeface="Garamond" panose="02020404030301010803" pitchFamily="18" charset="0"/>
              </a:rPr>
              <a:t>Jennifer Mizrahi &amp; Deepa Sharma</a:t>
            </a:r>
          </a:p>
          <a:p>
            <a:pPr algn="ctr"/>
            <a:r>
              <a:rPr lang="en-US" altLang="en-US" sz="2000">
                <a:latin typeface="Garamond" panose="02020404030301010803" pitchFamily="18" charset="0"/>
              </a:rPr>
              <a:t>League of California Cities Committee on Attorney Development and Succession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94F710-74E0-4708-A3D3-AC2C9E8E1326}"/>
              </a:ext>
            </a:extLst>
          </p:cNvPr>
          <p:cNvSpPr txBox="1"/>
          <p:nvPr/>
        </p:nvSpPr>
        <p:spPr>
          <a:xfrm>
            <a:off x="457200" y="1905000"/>
            <a:ext cx="8229600" cy="4062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Meetings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Meetings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Meetings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AND for those who want something different- LITIGATION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Police defense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Trip and Fall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Vehicular accidents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Harassment/discrimination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Writs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Limited only by imagination of Plaintiffs counsel</a:t>
            </a: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7A5633-C1F0-4539-A520-6FAB090B3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6">
                    <a:tint val="1000"/>
                  </a:schemeClr>
                </a:solidFill>
              </a:rPr>
              <a:t>And . . .</a:t>
            </a:r>
            <a:endParaRPr lang="en-US" dirty="0">
              <a:solidFill>
                <a:schemeClr val="accent6">
                  <a:tint val="1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F2F161-CF73-434F-84A1-6299F01D27F8}"/>
              </a:ext>
            </a:extLst>
          </p:cNvPr>
          <p:cNvSpPr txBox="1"/>
          <p:nvPr/>
        </p:nvSpPr>
        <p:spPr>
          <a:xfrm>
            <a:off x="438150" y="1676400"/>
            <a:ext cx="8229600" cy="554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8:00 am: Coffee, and then another cup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9:00 am: Go through emails, respond and delegate assignments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10:00 am- 12:00 pm: Zoom meetings with City Staff regarding everything from COVID issues, to street vendors, to taxes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1:00 pm-2:30 pm: Zoom continues – generally with City Manager on upcoming closed session litigation, and City Council meeting items; several calls with various attorneys in office to check on status of projects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2:30-3:00 pm: Fun Zoom with Cal Cities committee members (and more coffee)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3:00-5:00 pm:  Respond to emails, again; review and revise memos from deputy city attorneys; provide feedback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5:00 pm- ???: Attend City Council meeting </a:t>
            </a:r>
          </a:p>
          <a:p>
            <a:pPr>
              <a:defRPr/>
            </a:pPr>
            <a:endParaRPr lang="en-US" sz="2400" dirty="0">
              <a:latin typeface="Garamond" panose="02020404030301010803" pitchFamily="18" charset="0"/>
            </a:endParaRP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1AD62C-1E60-43D1-BB89-FFA88C010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A LONG Day in the life of a City Attorney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83AC81-AB2A-4548-BBC1-31CE0888BAD8}"/>
              </a:ext>
            </a:extLst>
          </p:cNvPr>
          <p:cNvSpPr txBox="1"/>
          <p:nvPr/>
        </p:nvSpPr>
        <p:spPr>
          <a:xfrm>
            <a:off x="457200" y="1905000"/>
            <a:ext cx="8229600" cy="443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8:30 am: Prepare for upcoming meeting with City staff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9:00 am: attend scheduled meetings with City staff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latin typeface="Garamond" panose="02020404030301010803" pitchFamily="18" charset="0"/>
              </a:rPr>
              <a:t>10:00am</a:t>
            </a:r>
            <a:r>
              <a:rPr lang="en-US" sz="2400" dirty="0">
                <a:latin typeface="Garamond" panose="02020404030301010803" pitchFamily="18" charset="0"/>
              </a:rPr>
              <a:t>- </a:t>
            </a:r>
            <a:r>
              <a:rPr lang="en-US" sz="2400" dirty="0" err="1">
                <a:latin typeface="Garamond" panose="02020404030301010803" pitchFamily="18" charset="0"/>
              </a:rPr>
              <a:t>1pm</a:t>
            </a:r>
            <a:r>
              <a:rPr lang="en-US" sz="2400" dirty="0">
                <a:latin typeface="Garamond" panose="02020404030301010803" pitchFamily="18" charset="0"/>
              </a:rPr>
              <a:t>: Draft an ordinance [e.g., moratorium on commercial evictions during COVID-19 emergency]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1:30 pm-3:30 pm: Draft staff report regarding ordinance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3:30 pm- 4 pm: Field spur of the moment call from City staff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4:00 pm- 4:30 pm: conduct follow up research stemming from spur of the moment staff question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4:30 pm- 5:00 pm: talk to the City Attorney regarding spur of the moment staff question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Garamond" panose="02020404030301010803" pitchFamily="18" charset="0"/>
              </a:rPr>
              <a:t>5:00 pm- ???: Research for brief </a:t>
            </a: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8D4D94-E71C-4C7C-9422-9EC2B809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Day in the life of a public law associate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A949D-9DD6-4A88-9881-B1F52848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6">
                    <a:tint val="1000"/>
                  </a:schemeClr>
                </a:solidFill>
              </a:rPr>
              <a:t>Unique Attributes of City Clients</a:t>
            </a:r>
            <a:endParaRPr lang="en-U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57C50D7-1088-4109-9B94-CC61F093F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Client is the governing board/City Council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Legal counsel must understand the political pressures decisionmakers face, and craft creative solutions to address those pressures 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Comfort in “discomfort” by dealing with a plethora of topics.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City Attorneys “perform” our roles in the public eye 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Must be careful what you say</a:t>
            </a:r>
          </a:p>
          <a:p>
            <a:pPr eaLnBrk="1" hangingPunct="1"/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07BA-0C8A-4E8A-A372-A24E1C50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Contact us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14ADC3D1-398E-4650-9E0E-72E4D44D5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Jennifer Mizrahi: </a:t>
            </a: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jennifer.mizrahi@streamkim.com</a:t>
            </a:r>
            <a:endParaRPr lang="en-US" altLang="en-US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Deepa Sharma: </a:t>
            </a: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  <a:hlinkClick r:id="rId3"/>
              </a:rPr>
              <a:t>dsharma@bwslaw.com</a:t>
            </a:r>
            <a:endParaRPr lang="en-US" altLang="en-US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eaLnBrk="1" hangingPunct="1"/>
            <a:endParaRPr lang="en-US" altLang="en-US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Jennifer Mizrahi">
            <a:extLst>
              <a:ext uri="{FF2B5EF4-FFF2-40B4-BE49-F238E27FC236}">
                <a16:creationId xmlns:a16="http://schemas.microsoft.com/office/drawing/2014/main" id="{A2F54B4D-B602-4413-A87F-31C2E6C72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7763"/>
            <a:ext cx="2587625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4" descr="Deepa Sharma">
            <a:extLst>
              <a:ext uri="{FF2B5EF4-FFF2-40B4-BE49-F238E27FC236}">
                <a16:creationId xmlns:a16="http://schemas.microsoft.com/office/drawing/2014/main" id="{0A0FBE8F-DBEA-43B9-852D-D03E80E2B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147763"/>
            <a:ext cx="2587625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3">
            <a:extLst>
              <a:ext uri="{FF2B5EF4-FFF2-40B4-BE49-F238E27FC236}">
                <a16:creationId xmlns:a16="http://schemas.microsoft.com/office/drawing/2014/main" id="{6D5E61D6-A862-4E01-9CBD-CD31FDE92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Garamond" panose="02020404030301010803" pitchFamily="18" charset="0"/>
              </a:rPr>
              <a:t>Deepa Sharma</a:t>
            </a:r>
            <a:br>
              <a:rPr lang="en-US" altLang="en-US">
                <a:latin typeface="Garamond" panose="02020404030301010803" pitchFamily="18" charset="0"/>
              </a:rPr>
            </a:br>
            <a:r>
              <a:rPr lang="en-US" altLang="en-US">
                <a:latin typeface="Garamond" panose="02020404030301010803" pitchFamily="18" charset="0"/>
              </a:rPr>
              <a:t>Burke, Williams &amp; Sorensen, LLP</a:t>
            </a:r>
          </a:p>
        </p:txBody>
      </p:sp>
      <p:sp>
        <p:nvSpPr>
          <p:cNvPr id="9221" name="TextBox 6">
            <a:extLst>
              <a:ext uri="{FF2B5EF4-FFF2-40B4-BE49-F238E27FC236}">
                <a16:creationId xmlns:a16="http://schemas.microsoft.com/office/drawing/2014/main" id="{494C2A28-38AC-44F7-91F9-AE60FF52F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420688"/>
            <a:ext cx="3506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latin typeface="Garamond" panose="02020404030301010803" pitchFamily="18" charset="0"/>
              </a:rPr>
              <a:t>Jennifer Mizrahi</a:t>
            </a:r>
            <a:br>
              <a:rPr lang="en-US" altLang="en-US">
                <a:latin typeface="Garamond" panose="02020404030301010803" pitchFamily="18" charset="0"/>
              </a:rPr>
            </a:br>
            <a:r>
              <a:rPr lang="en-US" altLang="en-US">
                <a:latin typeface="Garamond" panose="02020404030301010803" pitchFamily="18" charset="0"/>
              </a:rPr>
              <a:t>Stream, Kim, Wrage, and Alfaro, P.C.  </a:t>
            </a:r>
          </a:p>
        </p:txBody>
      </p:sp>
      <p:sp>
        <p:nvSpPr>
          <p:cNvPr id="9222" name="TextBox 4">
            <a:extLst>
              <a:ext uri="{FF2B5EF4-FFF2-40B4-BE49-F238E27FC236}">
                <a16:creationId xmlns:a16="http://schemas.microsoft.com/office/drawing/2014/main" id="{1A9E5E51-35EE-4B30-AE48-ADF75AA6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40350"/>
            <a:ext cx="32766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Garamond" panose="02020404030301010803" pitchFamily="18" charset="0"/>
              </a:rPr>
              <a:t>Specialties: housing, land use, and rent stabilization; litigation and municipal advice and counsel</a:t>
            </a:r>
          </a:p>
        </p:txBody>
      </p:sp>
      <p:sp>
        <p:nvSpPr>
          <p:cNvPr id="9223" name="TextBox 8">
            <a:extLst>
              <a:ext uri="{FF2B5EF4-FFF2-40B4-BE49-F238E27FC236}">
                <a16:creationId xmlns:a16="http://schemas.microsoft.com/office/drawing/2014/main" id="{366FB676-D9DA-4319-A9E9-258440134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3" y="5340350"/>
            <a:ext cx="32766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Garamond" panose="02020404030301010803" pitchFamily="18" charset="0"/>
              </a:rPr>
              <a:t>Specialties: land use, cannabis, taxation; municipal advice and counsel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6686-EDA2-4C5F-83C5-B17F08C1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Municipal Law as a Career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EC5143E-C15A-4B58-AAD9-91E791B816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772400" cy="55626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What does a City Attorney do?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Advise on all legal issues that arise in a City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Staff City Council meetings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Work with City staff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Policy advisor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General practitioners </a:t>
            </a:r>
          </a:p>
          <a:p>
            <a:pPr marL="685800" lvl="2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What does an Assistant/Deputy City Attorney do?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Assist City Attorney in rendering legal advice to the client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Staff public meetings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Work with City staff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Specialists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FA274-040E-4EAB-9931-8A2011DB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Career Pathways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5A3656-9195-4157-BB6B-0A24EB4C2029}"/>
              </a:ext>
            </a:extLst>
          </p:cNvPr>
          <p:cNvSpPr txBox="1"/>
          <p:nvPr/>
        </p:nvSpPr>
        <p:spPr>
          <a:xfrm>
            <a:off x="533400" y="1600200"/>
            <a:ext cx="7924800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In-house legal counsel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Examples: city attorney’s offices in Los Angeles, Glendale, Burbank, Santa Monica, San Francisco.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Things to consider: smaller cities generally look for more experience when hiring for City Attorney/Assistant roles, and these roles are typically filled by generalists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Larger cities like Los Angeles, San Francisco, or Oakland are organized by departments and generally look for issue expertise</a:t>
            </a:r>
            <a:br>
              <a:rPr lang="en-US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Municipal Law Firms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Examples: Burke, Williams, &amp; Sorenson; Stream Kim; Richards, Watson &amp; </a:t>
            </a:r>
            <a:r>
              <a:rPr lang="en-US" dirty="0" err="1">
                <a:latin typeface="Garamond" panose="02020404030301010803" pitchFamily="18" charset="0"/>
              </a:rPr>
              <a:t>Gershon</a:t>
            </a:r>
            <a:r>
              <a:rPr lang="en-US" dirty="0">
                <a:latin typeface="Garamond" panose="02020404030301010803" pitchFamily="18" charset="0"/>
              </a:rPr>
              <a:t>; smaller law firms too, etc.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Provide contract city attorney services, usually to smaller cities, as well as specialty services depending on the law firm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Things to consider: private firm environment; small firm versus larger firm; traditional law firm experience while representing public clients</a:t>
            </a: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4797-DA68-4F82-ACFA-7ED37D91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tint val="1000"/>
                  </a:schemeClr>
                </a:solidFill>
              </a:rPr>
              <a:t>Career Pathways - continued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CD3779-3FCC-4EAC-9B06-D5E217B90701}"/>
              </a:ext>
            </a:extLst>
          </p:cNvPr>
          <p:cNvSpPr txBox="1"/>
          <p:nvPr/>
        </p:nvSpPr>
        <p:spPr>
          <a:xfrm>
            <a:off x="533400" y="1600200"/>
            <a:ext cx="79248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Issue specialization </a:t>
            </a: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Examples: Labor and employment; Telecommunications; code enforcement; personnel investigations; appellate law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Garamond" panose="02020404030301010803" pitchFamily="18" charset="0"/>
              </a:rPr>
              <a:t>Things to consider: developing expertise in a handful of laws could make you the “go-to” in the field; make sure you enjoy the issue area!</a:t>
            </a:r>
          </a:p>
          <a:p>
            <a:pPr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611702E-F94A-421F-8DC8-B09B93E21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6">
                    <a:tint val="1000"/>
                  </a:schemeClr>
                </a:solidFill>
              </a:rPr>
              <a:t>What issues do we “generally” deal with?</a:t>
            </a:r>
          </a:p>
        </p:txBody>
      </p:sp>
      <p:sp>
        <p:nvSpPr>
          <p:cNvPr id="17411" name="TextBox 1">
            <a:extLst>
              <a:ext uri="{FF2B5EF4-FFF2-40B4-BE49-F238E27FC236}">
                <a16:creationId xmlns:a16="http://schemas.microsoft.com/office/drawing/2014/main" id="{DCF22391-45D5-4783-A405-917CD203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8153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Land use/Planning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Constitutional law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Ethics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Solid waste/refuse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Marijuana law/regulatory compliance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Environmental (CEQA and regulatory compliance)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Labor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Employment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ADA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Hazardous waste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Eminent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400">
                <a:latin typeface="Garamond" panose="02020404030301010803" pitchFamily="18" charset="0"/>
              </a:rPr>
              <a:t>Real Estate Transactions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9901525-267F-4D77-ACA1-7D20078B0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6">
                    <a:tint val="1000"/>
                  </a:schemeClr>
                </a:solidFill>
              </a:rPr>
              <a:t>And . . . </a:t>
            </a:r>
          </a:p>
        </p:txBody>
      </p:sp>
      <p:sp>
        <p:nvSpPr>
          <p:cNvPr id="18435" name="Content Placeholder 1">
            <a:extLst>
              <a:ext uri="{FF2B5EF4-FFF2-40B4-BE49-F238E27FC236}">
                <a16:creationId xmlns:a16="http://schemas.microsoft.com/office/drawing/2014/main" id="{3D2DFA96-F5A4-4150-BFCC-270656732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Legislation (analysis and drafting)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Firefighter issues (FBOR)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Police (POBOR, use of force, etc)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Code enforcement (city prosecutor)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Civil Rights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Torts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Public works/bidding 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Contracts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Insurance Coverage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5662D03-3FFC-4771-A4E2-5CD285BE6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6">
                    <a:tint val="1000"/>
                  </a:schemeClr>
                </a:solidFill>
              </a:rPr>
              <a:t>And . . .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41F1C-D7B8-42AE-A8EB-48A21716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PUC issues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Mobile home parks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PERS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Bonds/public finance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Sales Tax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Property Tax issues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Special Taxes/Assessments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Election issues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F725A70-1AC7-4C31-9628-100FAD504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6">
                    <a:tint val="1000"/>
                  </a:schemeClr>
                </a:solidFill>
              </a:rPr>
              <a:t>And . . .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765305-30E0-44F6-9C90-5FED110D7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Brown Act (open meeting law)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Public Records 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LAFCO (incorporations/annexations)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Joint Powers Authorities (JPA’s)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Conflicts of interest (financial and others)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Water, sewer, utility issues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Franchises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Telecommunications (cellular etc.)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latin typeface="Garamond" panose="02020404030301010803" pitchFamily="18" charset="0"/>
              </a:rPr>
              <a:t>Software and computer licensing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Thatch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000000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467</TotalTime>
  <Words>860</Words>
  <Application>Microsoft Office PowerPoint</Application>
  <PresentationFormat>On-screen Show (4:3)</PresentationFormat>
  <Paragraphs>123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Tw Cen MT</vt:lpstr>
      <vt:lpstr>Calibri</vt:lpstr>
      <vt:lpstr>Garamond</vt:lpstr>
      <vt:lpstr>Thatch</vt:lpstr>
      <vt:lpstr>PowerPoint Presentation</vt:lpstr>
      <vt:lpstr>PowerPoint Presentation</vt:lpstr>
      <vt:lpstr>Municipal Law as a Career</vt:lpstr>
      <vt:lpstr>Career Pathways</vt:lpstr>
      <vt:lpstr>Career Pathways - continued</vt:lpstr>
      <vt:lpstr>What issues do we “generally” deal with?</vt:lpstr>
      <vt:lpstr>And . . . </vt:lpstr>
      <vt:lpstr>And . . . </vt:lpstr>
      <vt:lpstr>And . . . </vt:lpstr>
      <vt:lpstr>And . . .</vt:lpstr>
      <vt:lpstr>A LONG Day in the life of a City Attorney</vt:lpstr>
      <vt:lpstr>Day in the life of a public law associate</vt:lpstr>
      <vt:lpstr>Unique Attributes of City Clients</vt:lpstr>
      <vt:lpstr>Contact us</vt:lpstr>
    </vt:vector>
  </TitlesOfParts>
  <Company>BWS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montes-j</dc:creator>
  <cp:lastModifiedBy>DAC</cp:lastModifiedBy>
  <cp:revision>36</cp:revision>
  <dcterms:created xsi:type="dcterms:W3CDTF">2010-02-23T00:52:40Z</dcterms:created>
  <dcterms:modified xsi:type="dcterms:W3CDTF">2021-03-03T18:27:19Z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TC102862111033</vt:lpwstr>
  </property>
</Properties>
</file>