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notesMasterIdLst>
    <p:notesMasterId r:id="rId7"/>
  </p:notesMasterIdLst>
  <p:handoutMasterIdLst>
    <p:handoutMasterId r:id="rId8"/>
  </p:handoutMasterIdLst>
  <p:sldIdLst>
    <p:sldId id="388" r:id="rId3"/>
    <p:sldId id="390" r:id="rId4"/>
    <p:sldId id="392" r:id="rId5"/>
    <p:sldId id="391" r:id="rId6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1891" autoAdjust="0"/>
    <p:restoredTop sz="94660"/>
  </p:normalViewPr>
  <p:slideViewPr>
    <p:cSldViewPr>
      <p:cViewPr varScale="1">
        <p:scale>
          <a:sx n="155" d="100"/>
          <a:sy n="155" d="100"/>
        </p:scale>
        <p:origin x="765" y="11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0D724D-359B-40DF-B86C-8AE473248B40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AF6F224-EEA0-4027-9808-C73BC7EC0C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41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407BCB2-1521-4B28-924C-63895EAB6C8F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8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486E89-0BF1-4503-8DA2-452539DC0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1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1461-587A-4234-8A6C-EED16C9BD80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EB8-78CA-46C7-BEDC-7DB7EF4AC4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1461-587A-4234-8A6C-EED16C9BD80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EB8-78CA-46C7-BEDC-7DB7EF4A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1461-587A-4234-8A6C-EED16C9BD80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EB8-78CA-46C7-BEDC-7DB7EF4A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BC7B-CA9B-472C-8B25-9D43D6AECBA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6DE5-EAFB-4CDA-93B5-9F5A2D9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17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BC7B-CA9B-472C-8B25-9D43D6AECBA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6DE5-EAFB-4CDA-93B5-9F5A2D9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26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BC7B-CA9B-472C-8B25-9D43D6AECBA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6DE5-EAFB-4CDA-93B5-9F5A2D9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418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BC7B-CA9B-472C-8B25-9D43D6AECBA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6DE5-EAFB-4CDA-93B5-9F5A2D9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83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BC7B-CA9B-472C-8B25-9D43D6AECBA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6DE5-EAFB-4CDA-93B5-9F5A2D9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15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BC7B-CA9B-472C-8B25-9D43D6AECBA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6DE5-EAFB-4CDA-93B5-9F5A2D9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76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BC7B-CA9B-472C-8B25-9D43D6AECBA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6DE5-EAFB-4CDA-93B5-9F5A2D9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440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BC7B-CA9B-472C-8B25-9D43D6AECBA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6DE5-EAFB-4CDA-93B5-9F5A2D9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5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1461-587A-4234-8A6C-EED16C9BD80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EB8-78CA-46C7-BEDC-7DB7EF4AC4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BC7B-CA9B-472C-8B25-9D43D6AECBA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6DE5-EAFB-4CDA-93B5-9F5A2D9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98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BC7B-CA9B-472C-8B25-9D43D6AECBA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6DE5-EAFB-4CDA-93B5-9F5A2D9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233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BC7B-CA9B-472C-8B25-9D43D6AECBA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6DE5-EAFB-4CDA-93B5-9F5A2D9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9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1461-587A-4234-8A6C-EED16C9BD80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EB8-78CA-46C7-BEDC-7DB7EF4A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1461-587A-4234-8A6C-EED16C9BD80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EB8-78CA-46C7-BEDC-7DB7EF4A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1461-587A-4234-8A6C-EED16C9BD80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EB8-78CA-46C7-BEDC-7DB7EF4A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1461-587A-4234-8A6C-EED16C9BD80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EB8-78CA-46C7-BEDC-7DB7EF4A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1461-587A-4234-8A6C-EED16C9BD80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EB8-78CA-46C7-BEDC-7DB7EF4A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1461-587A-4234-8A6C-EED16C9BD80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EB8-78CA-46C7-BEDC-7DB7EF4A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1461-587A-4234-8A6C-EED16C9BD80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FEB8-78CA-46C7-BEDC-7DB7EF4A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FCF1461-587A-4234-8A6C-EED16C9BD80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BD7FEB8-78CA-46C7-BEDC-7DB7EF4AC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DBC7B-CA9B-472C-8B25-9D43D6AECBA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D6DE5-EAFB-4CDA-93B5-9F5A2D9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4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925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Mass Arrest Cases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These are complex cases at the investigatory, preparation and trial stages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Conduct is often intertwined with 1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Amendment and/or protest activity surrounding significant social issues.  This often evokes strong biases or beliefs during jury selection and throughout a trial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Mass Arrests may result in various types of mass gatherings </a:t>
            </a:r>
          </a:p>
          <a:p>
            <a:pPr lvl="2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Occupy LA</a:t>
            </a:r>
          </a:p>
          <a:p>
            <a:pPr lvl="2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freeway or intersection takeovers or other large protests </a:t>
            </a:r>
          </a:p>
          <a:p>
            <a:pPr lvl="2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sports celebrations</a:t>
            </a:r>
          </a:p>
          <a:p>
            <a:pPr lvl="2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street racing </a:t>
            </a:r>
          </a:p>
          <a:p>
            <a:pPr lvl="2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violation of health orders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219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400" b="1" dirty="0">
                <a:solidFill>
                  <a:srgbClr val="FFC000"/>
                </a:solidFill>
              </a:rPr>
              <a:t>Mass arrest prosecutions</a:t>
            </a:r>
          </a:p>
          <a:p>
            <a:pPr algn="ctr"/>
            <a:r>
              <a:rPr lang="en-US" sz="2800" b="1" dirty="0">
                <a:solidFill>
                  <a:srgbClr val="FFC000"/>
                </a:solidFill>
              </a:rPr>
              <a:t>Municipal law institute, march 5, 2021</a:t>
            </a:r>
          </a:p>
        </p:txBody>
      </p:sp>
    </p:spTree>
    <p:extLst>
      <p:ext uri="{BB962C8B-B14F-4D97-AF65-F5344CB8AC3E}">
        <p14:creationId xmlns:p14="http://schemas.microsoft.com/office/powerpoint/2010/main" val="537699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Identification of the individual committing the alleged offense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Individualized report for each suspect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Continuous observation and all officer(s) identified in the report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Video is critical to establish these elements and to rebut defenses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Example. PC 409: We must prove the suspect was present at a riot, rout or unlawful assembly (Def: “caught up walking by”)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 dispersal order was given (Def: “ambiguous language”)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it was heard by the individual (Def: “too noisy, couldn’t hear, too far away, don’t speak English”)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he/she was given clear direction where to disperse and given sufficient time (Def: “unclear where or how far I needed to go”)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he/she was able to disperse (Def: “I tried but was unable to, I couldn’t move past the thick crowd”)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C329822-6379-4D1A-9CD1-C13682D762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7921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400" b="1" dirty="0">
                <a:solidFill>
                  <a:srgbClr val="FFC000"/>
                </a:solidFill>
              </a:rPr>
              <a:t>evidentiary considerations</a:t>
            </a:r>
            <a:endParaRPr lang="en-US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103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en-US" sz="2400" dirty="0"/>
              <a:t>File as Co-</a:t>
            </a:r>
            <a:r>
              <a:rPr lang="en-US" sz="2400" dirty="0" err="1"/>
              <a:t>Defedants</a:t>
            </a:r>
            <a:r>
              <a:rPr lang="en-US" sz="2400" dirty="0"/>
              <a:t> or individual cases? </a:t>
            </a:r>
          </a:p>
          <a:p>
            <a:pPr lvl="1"/>
            <a:r>
              <a:rPr lang="en-US" sz="2400" dirty="0"/>
              <a:t>Co-D challenges: </a:t>
            </a:r>
          </a:p>
          <a:p>
            <a:pPr lvl="2"/>
            <a:r>
              <a:rPr lang="en-US" sz="2400" dirty="0"/>
              <a:t>very congested courtroom – Social Distancing considerations </a:t>
            </a:r>
          </a:p>
          <a:p>
            <a:pPr lvl="2"/>
            <a:r>
              <a:rPr lang="en-US" sz="2400" dirty="0"/>
              <a:t>no room at counsel table</a:t>
            </a:r>
          </a:p>
          <a:p>
            <a:pPr lvl="2"/>
            <a:r>
              <a:rPr lang="en-US" sz="2400" dirty="0"/>
              <a:t>noise - transcripts </a:t>
            </a:r>
          </a:p>
          <a:p>
            <a:pPr lvl="2"/>
            <a:r>
              <a:rPr lang="en-US" sz="2400" dirty="0"/>
              <a:t>jury selection – large venires – LA county batch system</a:t>
            </a:r>
          </a:p>
          <a:p>
            <a:pPr lvl="2"/>
            <a:r>
              <a:rPr lang="en-US" sz="2400" dirty="0"/>
              <a:t>unruly audience</a:t>
            </a:r>
          </a:p>
          <a:p>
            <a:pPr lvl="1"/>
            <a:r>
              <a:rPr lang="en-US" sz="2400" dirty="0"/>
              <a:t>Individual Deft challenges: </a:t>
            </a:r>
          </a:p>
          <a:p>
            <a:pPr lvl="2"/>
            <a:r>
              <a:rPr lang="en-US" sz="2400" dirty="0"/>
              <a:t>witness inconvenience with successive trials</a:t>
            </a:r>
          </a:p>
          <a:p>
            <a:pPr lvl="2"/>
            <a:r>
              <a:rPr lang="en-US" sz="2400" dirty="0"/>
              <a:t>relitigating same issues in front of different judges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C329822-6379-4D1A-9CD1-C13682D762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7921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400" b="1" dirty="0">
                <a:solidFill>
                  <a:srgbClr val="FFC000"/>
                </a:solidFill>
              </a:rPr>
              <a:t>practical considerations</a:t>
            </a:r>
            <a:endParaRPr lang="en-US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531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9308" y="1143000"/>
            <a:ext cx="9114692" cy="5715000"/>
          </a:xfrm>
        </p:spPr>
        <p:txBody>
          <a:bodyPr>
            <a:normAutofit/>
          </a:bodyPr>
          <a:lstStyle/>
          <a:p>
            <a:r>
              <a:rPr lang="en-US" sz="2400" dirty="0"/>
              <a:t>Alternatives to prosecution</a:t>
            </a:r>
          </a:p>
          <a:p>
            <a:pPr lvl="1"/>
            <a:r>
              <a:rPr lang="en-US" sz="2400" dirty="0"/>
              <a:t>Was this an isolated incident?  Criminal history?</a:t>
            </a:r>
          </a:p>
          <a:p>
            <a:pPr lvl="1"/>
            <a:r>
              <a:rPr lang="en-US" sz="2400" dirty="0"/>
              <a:t>Aggravating factors?  I.e. property damage, theft, assault?</a:t>
            </a:r>
          </a:p>
          <a:p>
            <a:pPr lvl="1"/>
            <a:r>
              <a:rPr lang="en-US" sz="2400" dirty="0"/>
              <a:t>Pre-filing diversion programs</a:t>
            </a:r>
          </a:p>
          <a:p>
            <a:pPr lvl="2"/>
            <a:r>
              <a:rPr lang="en-US" sz="2400" dirty="0"/>
              <a:t>Neighborhood Justice Program </a:t>
            </a:r>
          </a:p>
          <a:p>
            <a:pPr lvl="2"/>
            <a:r>
              <a:rPr lang="en-US" sz="2400" dirty="0"/>
              <a:t>Constitutional Law seminar</a:t>
            </a:r>
          </a:p>
          <a:p>
            <a:pPr lvl="2"/>
            <a:r>
              <a:rPr lang="en-US" sz="2400" dirty="0"/>
              <a:t>Community Conversations</a:t>
            </a:r>
          </a:p>
          <a:p>
            <a:pPr lvl="2"/>
            <a:r>
              <a:rPr lang="en-US" sz="2400" dirty="0"/>
              <a:t>City Attorney Hearing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EE86372-073B-4E38-9376-C6351E6DC2F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7921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400" b="1" dirty="0">
                <a:solidFill>
                  <a:srgbClr val="FFC000"/>
                </a:solidFill>
              </a:rPr>
              <a:t>Alternatives to prosecution</a:t>
            </a:r>
            <a:endParaRPr lang="en-US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19405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4889</TotalTime>
  <Words>341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Horizon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>University of California, Berkeley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A. Carrillo</dc:creator>
  <cp:lastModifiedBy>DAC</cp:lastModifiedBy>
  <cp:revision>354</cp:revision>
  <cp:lastPrinted>2021-02-18T17:47:08Z</cp:lastPrinted>
  <dcterms:created xsi:type="dcterms:W3CDTF">2013-08-29T18:48:58Z</dcterms:created>
  <dcterms:modified xsi:type="dcterms:W3CDTF">2021-03-01T18:43:21Z</dcterms:modified>
</cp:coreProperties>
</file>