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336" r:id="rId2"/>
    <p:sldId id="339" r:id="rId3"/>
    <p:sldId id="265" r:id="rId4"/>
    <p:sldId id="313" r:id="rId5"/>
    <p:sldId id="321" r:id="rId6"/>
    <p:sldId id="314" r:id="rId7"/>
    <p:sldId id="315" r:id="rId8"/>
    <p:sldId id="322" r:id="rId9"/>
    <p:sldId id="317" r:id="rId10"/>
    <p:sldId id="323" r:id="rId11"/>
    <p:sldId id="324" r:id="rId12"/>
    <p:sldId id="320" r:id="rId13"/>
    <p:sldId id="325" r:id="rId14"/>
    <p:sldId id="341" r:id="rId15"/>
    <p:sldId id="343" r:id="rId16"/>
    <p:sldId id="326" r:id="rId17"/>
    <p:sldId id="344" r:id="rId18"/>
    <p:sldId id="332" r:id="rId19"/>
    <p:sldId id="331" r:id="rId20"/>
    <p:sldId id="328" r:id="rId21"/>
    <p:sldId id="329" r:id="rId22"/>
    <p:sldId id="330" r:id="rId23"/>
    <p:sldId id="334" r:id="rId24"/>
    <p:sldId id="342" r:id="rId25"/>
    <p:sldId id="309" r:id="rId26"/>
    <p:sldId id="340" r:id="rId27"/>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6" autoAdjust="0"/>
    <p:restoredTop sz="94660"/>
  </p:normalViewPr>
  <p:slideViewPr>
    <p:cSldViewPr>
      <p:cViewPr varScale="1">
        <p:scale>
          <a:sx n="98" d="100"/>
          <a:sy n="98" d="100"/>
        </p:scale>
        <p:origin x="108"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17" tIns="46659" rIns="93317" bIns="46659" rtlCol="0"/>
          <a:lstStyle>
            <a:lvl1pPr algn="l">
              <a:defRPr sz="1200"/>
            </a:lvl1pPr>
          </a:lstStyle>
          <a:p>
            <a:endParaRPr lang="en-US" dirty="0"/>
          </a:p>
        </p:txBody>
      </p:sp>
      <p:sp>
        <p:nvSpPr>
          <p:cNvPr id="3" name="Date Placeholder 2"/>
          <p:cNvSpPr>
            <a:spLocks noGrp="1"/>
          </p:cNvSpPr>
          <p:nvPr>
            <p:ph type="dt" idx="1"/>
          </p:nvPr>
        </p:nvSpPr>
        <p:spPr>
          <a:xfrm>
            <a:off x="3978132" y="0"/>
            <a:ext cx="3043343" cy="465455"/>
          </a:xfrm>
          <a:prstGeom prst="rect">
            <a:avLst/>
          </a:prstGeom>
        </p:spPr>
        <p:txBody>
          <a:bodyPr vert="horz" lIns="93317" tIns="46659" rIns="93317" bIns="46659" rtlCol="0"/>
          <a:lstStyle>
            <a:lvl1pPr algn="r">
              <a:defRPr sz="1200"/>
            </a:lvl1pPr>
          </a:lstStyle>
          <a:p>
            <a:fld id="{FA6DCD98-97C2-4DB7-B6DA-0185BFF7FDB6}" type="datetimeFigureOut">
              <a:rPr lang="en-US" smtClean="0"/>
              <a:pPr/>
              <a:t>2/21/2020</a:t>
            </a:fld>
            <a:endParaRPr lang="en-US" dirty="0"/>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17" tIns="46659" rIns="93317" bIns="46659" rtlCol="0" anchor="ctr"/>
          <a:lstStyle/>
          <a:p>
            <a:endParaRPr lang="en-US" dirty="0"/>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17" tIns="46659" rIns="93317" bIns="4665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5455"/>
          </a:xfrm>
          <a:prstGeom prst="rect">
            <a:avLst/>
          </a:prstGeom>
        </p:spPr>
        <p:txBody>
          <a:bodyPr vert="horz" lIns="93317" tIns="46659" rIns="93317" bIns="4665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2" y="8842030"/>
            <a:ext cx="3043343" cy="465455"/>
          </a:xfrm>
          <a:prstGeom prst="rect">
            <a:avLst/>
          </a:prstGeom>
        </p:spPr>
        <p:txBody>
          <a:bodyPr vert="horz" lIns="93317" tIns="46659" rIns="93317" bIns="46659" rtlCol="0" anchor="b"/>
          <a:lstStyle>
            <a:lvl1pPr algn="r">
              <a:defRPr sz="1200"/>
            </a:lvl1pPr>
          </a:lstStyle>
          <a:p>
            <a:fld id="{4B0EB0F2-2B66-428D-ABDA-99582EF240BE}" type="slidenum">
              <a:rPr lang="en-US" smtClean="0"/>
              <a:pPr/>
              <a:t>‹#›</a:t>
            </a:fld>
            <a:endParaRPr lang="en-US" dirty="0"/>
          </a:p>
        </p:txBody>
      </p:sp>
    </p:spTree>
    <p:extLst>
      <p:ext uri="{BB962C8B-B14F-4D97-AF65-F5344CB8AC3E}">
        <p14:creationId xmlns:p14="http://schemas.microsoft.com/office/powerpoint/2010/main" val="905343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sp>
    </p:spTree>
    <p:extLst>
      <p:ext uri="{BB962C8B-B14F-4D97-AF65-F5344CB8AC3E}">
        <p14:creationId xmlns:p14="http://schemas.microsoft.com/office/powerpoint/2010/main" val="21923498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sp>
    </p:spTree>
    <p:extLst>
      <p:ext uri="{BB962C8B-B14F-4D97-AF65-F5344CB8AC3E}">
        <p14:creationId xmlns:p14="http://schemas.microsoft.com/office/powerpoint/2010/main" val="21234811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sp>
    </p:spTree>
    <p:extLst>
      <p:ext uri="{BB962C8B-B14F-4D97-AF65-F5344CB8AC3E}">
        <p14:creationId xmlns:p14="http://schemas.microsoft.com/office/powerpoint/2010/main" val="15644262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sp>
    </p:spTree>
    <p:extLst>
      <p:ext uri="{BB962C8B-B14F-4D97-AF65-F5344CB8AC3E}">
        <p14:creationId xmlns:p14="http://schemas.microsoft.com/office/powerpoint/2010/main" val="6158646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sp>
    </p:spTree>
    <p:extLst>
      <p:ext uri="{BB962C8B-B14F-4D97-AF65-F5344CB8AC3E}">
        <p14:creationId xmlns:p14="http://schemas.microsoft.com/office/powerpoint/2010/main" val="22972472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sp>
    </p:spTree>
    <p:extLst>
      <p:ext uri="{BB962C8B-B14F-4D97-AF65-F5344CB8AC3E}">
        <p14:creationId xmlns:p14="http://schemas.microsoft.com/office/powerpoint/2010/main" val="21136651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sp>
    </p:spTree>
    <p:extLst>
      <p:ext uri="{BB962C8B-B14F-4D97-AF65-F5344CB8AC3E}">
        <p14:creationId xmlns:p14="http://schemas.microsoft.com/office/powerpoint/2010/main" val="8703526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sp>
    </p:spTree>
    <p:extLst>
      <p:ext uri="{BB962C8B-B14F-4D97-AF65-F5344CB8AC3E}">
        <p14:creationId xmlns:p14="http://schemas.microsoft.com/office/powerpoint/2010/main" val="254980128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sp>
    </p:spTree>
    <p:extLst>
      <p:ext uri="{BB962C8B-B14F-4D97-AF65-F5344CB8AC3E}">
        <p14:creationId xmlns:p14="http://schemas.microsoft.com/office/powerpoint/2010/main" val="174691011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sp>
    </p:spTree>
    <p:extLst>
      <p:ext uri="{BB962C8B-B14F-4D97-AF65-F5344CB8AC3E}">
        <p14:creationId xmlns:p14="http://schemas.microsoft.com/office/powerpoint/2010/main" val="40963589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sp>
    </p:spTree>
    <p:extLst>
      <p:ext uri="{BB962C8B-B14F-4D97-AF65-F5344CB8AC3E}">
        <p14:creationId xmlns:p14="http://schemas.microsoft.com/office/powerpoint/2010/main" val="11489456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sp>
    </p:spTree>
    <p:extLst>
      <p:ext uri="{BB962C8B-B14F-4D97-AF65-F5344CB8AC3E}">
        <p14:creationId xmlns:p14="http://schemas.microsoft.com/office/powerpoint/2010/main" val="379612629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sp>
    </p:spTree>
    <p:extLst>
      <p:ext uri="{BB962C8B-B14F-4D97-AF65-F5344CB8AC3E}">
        <p14:creationId xmlns:p14="http://schemas.microsoft.com/office/powerpoint/2010/main" val="425355908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B0EB0F2-2B66-428D-ABDA-99582EF240BE}" type="slidenum">
              <a:rPr lang="en-US" smtClean="0"/>
              <a:pPr/>
              <a:t>25</a:t>
            </a:fld>
            <a:endParaRPr lang="en-US" dirty="0"/>
          </a:p>
        </p:txBody>
      </p:sp>
    </p:spTree>
    <p:extLst>
      <p:ext uri="{BB962C8B-B14F-4D97-AF65-F5344CB8AC3E}">
        <p14:creationId xmlns:p14="http://schemas.microsoft.com/office/powerpoint/2010/main" val="189248570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sp>
    </p:spTree>
    <p:extLst>
      <p:ext uri="{BB962C8B-B14F-4D97-AF65-F5344CB8AC3E}">
        <p14:creationId xmlns:p14="http://schemas.microsoft.com/office/powerpoint/2010/main" val="12281743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sp>
    </p:spTree>
    <p:extLst>
      <p:ext uri="{BB962C8B-B14F-4D97-AF65-F5344CB8AC3E}">
        <p14:creationId xmlns:p14="http://schemas.microsoft.com/office/powerpoint/2010/main" val="34370592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sp>
    </p:spTree>
    <p:extLst>
      <p:ext uri="{BB962C8B-B14F-4D97-AF65-F5344CB8AC3E}">
        <p14:creationId xmlns:p14="http://schemas.microsoft.com/office/powerpoint/2010/main" val="7834939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sp>
    </p:spTree>
    <p:extLst>
      <p:ext uri="{BB962C8B-B14F-4D97-AF65-F5344CB8AC3E}">
        <p14:creationId xmlns:p14="http://schemas.microsoft.com/office/powerpoint/2010/main" val="21162936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sp>
    </p:spTree>
    <p:extLst>
      <p:ext uri="{BB962C8B-B14F-4D97-AF65-F5344CB8AC3E}">
        <p14:creationId xmlns:p14="http://schemas.microsoft.com/office/powerpoint/2010/main" val="20956660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B0EB0F2-2B66-428D-ABDA-99582EF240BE}" type="slidenum">
              <a:rPr lang="en-US" smtClean="0"/>
              <a:pPr/>
              <a:t>7</a:t>
            </a:fld>
            <a:endParaRPr lang="en-US" dirty="0"/>
          </a:p>
        </p:txBody>
      </p:sp>
    </p:spTree>
    <p:extLst>
      <p:ext uri="{BB962C8B-B14F-4D97-AF65-F5344CB8AC3E}">
        <p14:creationId xmlns:p14="http://schemas.microsoft.com/office/powerpoint/2010/main" val="16716089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sp>
    </p:spTree>
    <p:extLst>
      <p:ext uri="{BB962C8B-B14F-4D97-AF65-F5344CB8AC3E}">
        <p14:creationId xmlns:p14="http://schemas.microsoft.com/office/powerpoint/2010/main" val="19778169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sp>
    </p:spTree>
    <p:extLst>
      <p:ext uri="{BB962C8B-B14F-4D97-AF65-F5344CB8AC3E}">
        <p14:creationId xmlns:p14="http://schemas.microsoft.com/office/powerpoint/2010/main" val="18717173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dirty="0"/>
              <a:t>Local Redistricting in California in 2021: The Same, But Different</a:t>
            </a:r>
          </a:p>
        </p:txBody>
      </p:sp>
      <p:sp>
        <p:nvSpPr>
          <p:cNvPr id="6" name="Slide Number Placeholder 5"/>
          <p:cNvSpPr>
            <a:spLocks noGrp="1"/>
          </p:cNvSpPr>
          <p:nvPr>
            <p:ph type="sldNum" sz="quarter" idx="12"/>
          </p:nvPr>
        </p:nvSpPr>
        <p:spPr/>
        <p:txBody>
          <a:bodyPr/>
          <a:lstStyle/>
          <a:p>
            <a:fld id="{8DADC038-141E-43F7-8265-47BF30ED2CC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a:t>Local Redistricting in California in 2021: The Same, But Different</a:t>
            </a:r>
          </a:p>
        </p:txBody>
      </p:sp>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457200" y="1981200"/>
            <a:ext cx="8229600" cy="4191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8DADC038-141E-43F7-8265-47BF30ED2CC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a:t>Local Redistricting in California in 2021: The Same, But Different</a:t>
            </a:r>
          </a:p>
        </p:txBody>
      </p:sp>
      <p:sp>
        <p:nvSpPr>
          <p:cNvPr id="2" name="Vertical Title 1"/>
          <p:cNvSpPr>
            <a:spLocks noGrp="1"/>
          </p:cNvSpPr>
          <p:nvPr>
            <p:ph type="title" orient="vert"/>
          </p:nvPr>
        </p:nvSpPr>
        <p:spPr>
          <a:xfrm>
            <a:off x="6629400" y="1066800"/>
            <a:ext cx="2057400" cy="505936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1066800"/>
            <a:ext cx="6019800" cy="5059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8DADC038-141E-43F7-8265-47BF30ED2CC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r>
              <a:rPr lang="en-US" dirty="0"/>
              <a:t>Local Redistricting in California in 2021: The Same, But Different</a:t>
            </a:r>
          </a:p>
        </p:txBody>
      </p:sp>
      <p:sp>
        <p:nvSpPr>
          <p:cNvPr id="6" name="Slide Number Placeholder 5"/>
          <p:cNvSpPr>
            <a:spLocks noGrp="1"/>
          </p:cNvSpPr>
          <p:nvPr>
            <p:ph type="sldNum" sz="quarter" idx="12"/>
          </p:nvPr>
        </p:nvSpPr>
        <p:spPr/>
        <p:txBody>
          <a:bodyPr/>
          <a:lstStyle/>
          <a:p>
            <a:fld id="{8DADC038-141E-43F7-8265-47BF30ED2CC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r>
              <a:rPr lang="en-US" dirty="0"/>
              <a:t>Local Redistricting in California in 2021: The Same, But Different</a:t>
            </a:r>
          </a:p>
        </p:txBody>
      </p:sp>
      <p:sp>
        <p:nvSpPr>
          <p:cNvPr id="6" name="Slide Number Placeholder 5"/>
          <p:cNvSpPr>
            <a:spLocks noGrp="1"/>
          </p:cNvSpPr>
          <p:nvPr>
            <p:ph type="sldNum" sz="quarter" idx="12"/>
          </p:nvPr>
        </p:nvSpPr>
        <p:spPr/>
        <p:txBody>
          <a:bodyPr/>
          <a:lstStyle/>
          <a:p>
            <a:fld id="{8DADC038-141E-43F7-8265-47BF30ED2CC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828800"/>
            <a:ext cx="4038600" cy="4297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828800"/>
            <a:ext cx="4038600" cy="4297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5"/>
          <p:cNvSpPr>
            <a:spLocks noGrp="1"/>
          </p:cNvSpPr>
          <p:nvPr>
            <p:ph type="ftr" sz="quarter" idx="11"/>
          </p:nvPr>
        </p:nvSpPr>
        <p:spPr/>
        <p:txBody>
          <a:bodyPr/>
          <a:lstStyle/>
          <a:p>
            <a:r>
              <a:rPr lang="en-US" dirty="0"/>
              <a:t>Local Redistricting in California in 2021: The Same, But Different</a:t>
            </a:r>
          </a:p>
        </p:txBody>
      </p:sp>
      <p:sp>
        <p:nvSpPr>
          <p:cNvPr id="7" name="Slide Number Placeholder 6"/>
          <p:cNvSpPr>
            <a:spLocks noGrp="1"/>
          </p:cNvSpPr>
          <p:nvPr>
            <p:ph type="sldNum" sz="quarter" idx="12"/>
          </p:nvPr>
        </p:nvSpPr>
        <p:spPr/>
        <p:txBody>
          <a:bodyPr/>
          <a:lstStyle/>
          <a:p>
            <a:fld id="{8DADC038-141E-43F7-8265-47BF30ED2CC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p>
            <a:r>
              <a:rPr lang="en-US" dirty="0"/>
              <a:t>Local Redistricting in California in 2021: The Same, But Different</a:t>
            </a:r>
          </a:p>
        </p:txBody>
      </p:sp>
      <p:sp>
        <p:nvSpPr>
          <p:cNvPr id="9" name="Slide Number Placeholder 8"/>
          <p:cNvSpPr>
            <a:spLocks noGrp="1"/>
          </p:cNvSpPr>
          <p:nvPr>
            <p:ph type="sldNum" sz="quarter" idx="12"/>
          </p:nvPr>
        </p:nvSpPr>
        <p:spPr/>
        <p:txBody>
          <a:bodyPr/>
          <a:lstStyle/>
          <a:p>
            <a:fld id="{8DADC038-141E-43F7-8265-47BF30ED2CC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p>
            <a:r>
              <a:rPr lang="en-US" dirty="0"/>
              <a:t>Local Redistricting in California in 2021: The Same, But Different</a:t>
            </a:r>
          </a:p>
        </p:txBody>
      </p:sp>
      <p:sp>
        <p:nvSpPr>
          <p:cNvPr id="5" name="Slide Number Placeholder 4"/>
          <p:cNvSpPr>
            <a:spLocks noGrp="1"/>
          </p:cNvSpPr>
          <p:nvPr>
            <p:ph type="sldNum" sz="quarter" idx="12"/>
          </p:nvPr>
        </p:nvSpPr>
        <p:spPr/>
        <p:txBody>
          <a:bodyPr/>
          <a:lstStyle/>
          <a:p>
            <a:fld id="{8DADC038-141E-43F7-8265-47BF30ED2CC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Local Redistricting in California in 2021: The Same, But Different</a:t>
            </a:r>
          </a:p>
        </p:txBody>
      </p:sp>
      <p:sp>
        <p:nvSpPr>
          <p:cNvPr id="4" name="Slide Number Placeholder 3"/>
          <p:cNvSpPr>
            <a:spLocks noGrp="1"/>
          </p:cNvSpPr>
          <p:nvPr>
            <p:ph type="sldNum" sz="quarter" idx="12"/>
          </p:nvPr>
        </p:nvSpPr>
        <p:spPr/>
        <p:txBody>
          <a:bodyPr/>
          <a:lstStyle/>
          <a:p>
            <a:fld id="{8DADC038-141E-43F7-8265-47BF30ED2CC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r>
              <a:rPr lang="en-US" dirty="0"/>
              <a:t>Local Redistricting in California in 2021: The Same, But Different</a:t>
            </a:r>
          </a:p>
        </p:txBody>
      </p:sp>
      <p:sp>
        <p:nvSpPr>
          <p:cNvPr id="2" name="Title 1"/>
          <p:cNvSpPr>
            <a:spLocks noGrp="1"/>
          </p:cNvSpPr>
          <p:nvPr>
            <p:ph type="title"/>
          </p:nvPr>
        </p:nvSpPr>
        <p:spPr>
          <a:xfrm>
            <a:off x="457200" y="990600"/>
            <a:ext cx="3008313" cy="685800"/>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3575050" y="990600"/>
            <a:ext cx="5111750" cy="5135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1752600"/>
            <a:ext cx="3008313" cy="4373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8DADC038-141E-43F7-8265-47BF30ED2CC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r>
              <a:rPr lang="en-US" dirty="0"/>
              <a:t>Local Redistricting in California in 2021: The Same, But Different</a:t>
            </a:r>
          </a:p>
        </p:txBody>
      </p:sp>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838199"/>
            <a:ext cx="5486400" cy="38893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8DADC038-141E-43F7-8265-47BF30ED2CC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userDrawn="1"/>
        </p:nvSpPr>
        <p:spPr>
          <a:xfrm>
            <a:off x="0" y="6248400"/>
            <a:ext cx="9144000" cy="609600"/>
          </a:xfrm>
          <a:prstGeom prst="rect">
            <a:avLst/>
          </a:prstGeom>
          <a:solidFill>
            <a:schemeClr val="tx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990600"/>
            <a:ext cx="8229600" cy="8382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981200"/>
            <a:ext cx="8229600" cy="4267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7200" y="6375200"/>
            <a:ext cx="5943600" cy="365125"/>
          </a:xfrm>
          <a:prstGeom prst="rect">
            <a:avLst/>
          </a:prstGeom>
        </p:spPr>
        <p:txBody>
          <a:bodyPr vert="horz" lIns="91440" tIns="45720" rIns="91440" bIns="45720" rtlCol="0" anchor="ctr"/>
          <a:lstStyle>
            <a:lvl1pPr algn="l">
              <a:defRPr sz="1200" b="1">
                <a:solidFill>
                  <a:schemeClr val="bg1">
                    <a:lumMod val="75000"/>
                  </a:schemeClr>
                </a:solidFill>
              </a:defRPr>
            </a:lvl1pPr>
          </a:lstStyle>
          <a:p>
            <a:r>
              <a:rPr lang="en-US" dirty="0"/>
              <a:t>Municipal Redistricting in California in 2021: New Rules of the Road</a:t>
            </a:r>
          </a:p>
        </p:txBody>
      </p:sp>
      <p:sp>
        <p:nvSpPr>
          <p:cNvPr id="6" name="Slide Number Placeholder 5"/>
          <p:cNvSpPr>
            <a:spLocks noGrp="1"/>
          </p:cNvSpPr>
          <p:nvPr>
            <p:ph type="sldNum" sz="quarter" idx="4"/>
          </p:nvPr>
        </p:nvSpPr>
        <p:spPr>
          <a:xfrm>
            <a:off x="6553200" y="6367925"/>
            <a:ext cx="2133600" cy="365125"/>
          </a:xfrm>
          <a:prstGeom prst="rect">
            <a:avLst/>
          </a:prstGeom>
        </p:spPr>
        <p:txBody>
          <a:bodyPr vert="horz" lIns="91440" tIns="45720" rIns="91440" bIns="45720" rtlCol="0" anchor="ctr"/>
          <a:lstStyle>
            <a:lvl1pPr algn="r">
              <a:defRPr sz="1200" b="1">
                <a:solidFill>
                  <a:schemeClr val="bg1">
                    <a:lumMod val="75000"/>
                  </a:schemeClr>
                </a:solidFill>
              </a:defRPr>
            </a:lvl1pPr>
          </a:lstStyle>
          <a:p>
            <a:fld id="{8DADC038-141E-43F7-8265-47BF30ED2CCB}" type="slidenum">
              <a:rPr lang="en-US" smtClean="0"/>
              <a:pPr/>
              <a:t>‹#›</a:t>
            </a:fld>
            <a:endParaRPr lang="en-US" dirty="0"/>
          </a:p>
        </p:txBody>
      </p:sp>
      <p:pic>
        <p:nvPicPr>
          <p:cNvPr id="7" name="Picture 2"/>
          <p:cNvPicPr>
            <a:picLocks noChangeAspect="1" noChangeArrowheads="1"/>
          </p:cNvPicPr>
          <p:nvPr/>
        </p:nvPicPr>
        <p:blipFill>
          <a:blip r:embed="rId13">
            <a:extLst>
              <a:ext uri="{28A0092B-C50C-407E-A947-70E740481C1C}">
                <a14:useLocalDpi xmlns:a14="http://schemas.microsoft.com/office/drawing/2010/main" val="0"/>
              </a:ext>
            </a:extLst>
          </a:blip>
          <a:stretch>
            <a:fillRect/>
          </a:stretch>
        </p:blipFill>
        <p:spPr bwMode="auto">
          <a:xfrm>
            <a:off x="228600" y="228600"/>
            <a:ext cx="3810000" cy="628649"/>
          </a:xfrm>
          <a:prstGeom prst="rect">
            <a:avLst/>
          </a:prstGeom>
          <a:noFill/>
        </p:spPr>
      </p:pic>
      <p:pic>
        <p:nvPicPr>
          <p:cNvPr id="4" name="Picture 3"/>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4419600" y="85125"/>
            <a:ext cx="4438650" cy="923925"/>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5.jpg"/><Relationship Id="rId4" Type="http://schemas.openxmlformats.org/officeDocument/2006/relationships/image" Target="../media/image4.jp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2.xml"/><Relationship Id="rId1" Type="http://schemas.openxmlformats.org/officeDocument/2006/relationships/slideLayout" Target="../slideLayouts/slideLayout1.xml"/><Relationship Id="rId5" Type="http://schemas.openxmlformats.org/officeDocument/2006/relationships/image" Target="../media/image5.jpg"/><Relationship Id="rId4" Type="http://schemas.openxmlformats.org/officeDocument/2006/relationships/image" Target="../media/image4.jp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219200"/>
            <a:ext cx="8305800" cy="1470025"/>
          </a:xfrm>
        </p:spPr>
        <p:txBody>
          <a:bodyPr>
            <a:normAutofit/>
          </a:bodyPr>
          <a:lstStyle/>
          <a:p>
            <a:r>
              <a:rPr lang="en-US" dirty="0"/>
              <a:t>Municipal Redistricting in 2021:</a:t>
            </a:r>
            <a:br>
              <a:rPr lang="en-US" dirty="0"/>
            </a:br>
            <a:r>
              <a:rPr lang="en-US" dirty="0"/>
              <a:t>New Rules of the Road</a:t>
            </a:r>
          </a:p>
        </p:txBody>
      </p:sp>
      <p:sp>
        <p:nvSpPr>
          <p:cNvPr id="3" name="Subtitle 2"/>
          <p:cNvSpPr>
            <a:spLocks noGrp="1"/>
          </p:cNvSpPr>
          <p:nvPr>
            <p:ph type="subTitle" idx="1"/>
          </p:nvPr>
        </p:nvSpPr>
        <p:spPr>
          <a:xfrm>
            <a:off x="2152650" y="2926441"/>
            <a:ext cx="4801668" cy="537547"/>
          </a:xfrm>
        </p:spPr>
        <p:txBody>
          <a:bodyPr>
            <a:normAutofit fontScale="62500" lnSpcReduction="20000"/>
          </a:bodyPr>
          <a:lstStyle/>
          <a:p>
            <a:pPr>
              <a:lnSpc>
                <a:spcPct val="120000"/>
              </a:lnSpc>
              <a:spcBef>
                <a:spcPts val="0"/>
              </a:spcBef>
            </a:pPr>
            <a:r>
              <a:rPr lang="en-US" sz="1400" i="1" dirty="0"/>
              <a:t>A Presentation for the Municipal Law Institute </a:t>
            </a:r>
          </a:p>
          <a:p>
            <a:pPr>
              <a:lnSpc>
                <a:spcPct val="120000"/>
              </a:lnSpc>
              <a:spcBef>
                <a:spcPts val="0"/>
              </a:spcBef>
            </a:pPr>
            <a:r>
              <a:rPr lang="en-US" sz="2800" dirty="0">
                <a:latin typeface="+mj-lt"/>
              </a:rPr>
              <a:t> </a:t>
            </a:r>
          </a:p>
          <a:p>
            <a:pPr>
              <a:lnSpc>
                <a:spcPct val="120000"/>
              </a:lnSpc>
              <a:spcBef>
                <a:spcPts val="0"/>
              </a:spcBef>
            </a:pPr>
            <a:endParaRPr lang="en-US" sz="1000" dirty="0">
              <a:latin typeface="+mj-lt"/>
            </a:endParaRPr>
          </a:p>
          <a:p>
            <a:pPr>
              <a:lnSpc>
                <a:spcPct val="120000"/>
              </a:lnSpc>
              <a:spcBef>
                <a:spcPts val="0"/>
              </a:spcBef>
            </a:pPr>
            <a:endParaRPr lang="en-US" i="1" dirty="0">
              <a:latin typeface="+mj-lt"/>
            </a:endParaRPr>
          </a:p>
        </p:txBody>
      </p:sp>
      <p:sp>
        <p:nvSpPr>
          <p:cNvPr id="6" name="Footer Placeholder 5"/>
          <p:cNvSpPr>
            <a:spLocks noGrp="1"/>
          </p:cNvSpPr>
          <p:nvPr>
            <p:ph type="ftr" sz="quarter" idx="11"/>
          </p:nvPr>
        </p:nvSpPr>
        <p:spPr/>
        <p:txBody>
          <a:bodyPr/>
          <a:lstStyle/>
          <a:p>
            <a:r>
              <a:rPr lang="en-US" dirty="0"/>
              <a:t>Municipal Redistricting in California in 2021: New Rules of the Road</a:t>
            </a:r>
          </a:p>
        </p:txBody>
      </p:sp>
      <p:sp>
        <p:nvSpPr>
          <p:cNvPr id="7" name="Slide Number Placeholder 6"/>
          <p:cNvSpPr>
            <a:spLocks noGrp="1"/>
          </p:cNvSpPr>
          <p:nvPr>
            <p:ph type="sldNum" sz="quarter" idx="12"/>
          </p:nvPr>
        </p:nvSpPr>
        <p:spPr/>
        <p:txBody>
          <a:bodyPr/>
          <a:lstStyle/>
          <a:p>
            <a:r>
              <a:rPr lang="en-US" dirty="0"/>
              <a:t>1</a:t>
            </a:r>
          </a:p>
        </p:txBody>
      </p:sp>
      <p:sp>
        <p:nvSpPr>
          <p:cNvPr id="5" name="TextBox 4"/>
          <p:cNvSpPr txBox="1"/>
          <p:nvPr/>
        </p:nvSpPr>
        <p:spPr>
          <a:xfrm>
            <a:off x="1676400" y="5138968"/>
            <a:ext cx="2101159" cy="338554"/>
          </a:xfrm>
          <a:prstGeom prst="rect">
            <a:avLst/>
          </a:prstGeom>
          <a:noFill/>
        </p:spPr>
        <p:txBody>
          <a:bodyPr wrap="square" rtlCol="0">
            <a:spAutoFit/>
          </a:bodyPr>
          <a:lstStyle/>
          <a:p>
            <a:pPr algn="ctr"/>
            <a:r>
              <a:rPr lang="en-US" sz="1600" dirty="0"/>
              <a:t>Chris Skinnell</a:t>
            </a:r>
          </a:p>
        </p:txBody>
      </p:sp>
      <p:sp>
        <p:nvSpPr>
          <p:cNvPr id="10" name="TextBox 9"/>
          <p:cNvSpPr txBox="1"/>
          <p:nvPr/>
        </p:nvSpPr>
        <p:spPr>
          <a:xfrm>
            <a:off x="3581100" y="5125665"/>
            <a:ext cx="2171700" cy="338554"/>
          </a:xfrm>
          <a:prstGeom prst="rect">
            <a:avLst/>
          </a:prstGeom>
          <a:noFill/>
        </p:spPr>
        <p:txBody>
          <a:bodyPr wrap="square" rtlCol="0">
            <a:spAutoFit/>
          </a:bodyPr>
          <a:lstStyle/>
          <a:p>
            <a:pPr algn="ctr"/>
            <a:r>
              <a:rPr lang="en-US" sz="1600" dirty="0"/>
              <a:t>Sean Welch</a:t>
            </a:r>
          </a:p>
        </p:txBody>
      </p:sp>
      <p:sp>
        <p:nvSpPr>
          <p:cNvPr id="11" name="TextBox 10"/>
          <p:cNvSpPr txBox="1"/>
          <p:nvPr/>
        </p:nvSpPr>
        <p:spPr>
          <a:xfrm>
            <a:off x="2034775" y="5395387"/>
            <a:ext cx="1460500" cy="276999"/>
          </a:xfrm>
          <a:prstGeom prst="rect">
            <a:avLst/>
          </a:prstGeom>
          <a:noFill/>
        </p:spPr>
        <p:txBody>
          <a:bodyPr wrap="square" rtlCol="0">
            <a:spAutoFit/>
          </a:bodyPr>
          <a:lstStyle/>
          <a:p>
            <a:r>
              <a:rPr lang="en-US" sz="1200" i="1" dirty="0"/>
              <a:t>Nielsen Merksamer</a:t>
            </a:r>
          </a:p>
        </p:txBody>
      </p:sp>
      <p:sp>
        <p:nvSpPr>
          <p:cNvPr id="12" name="TextBox 11"/>
          <p:cNvSpPr txBox="1"/>
          <p:nvPr/>
        </p:nvSpPr>
        <p:spPr>
          <a:xfrm>
            <a:off x="4006261" y="5395388"/>
            <a:ext cx="1474177" cy="276999"/>
          </a:xfrm>
          <a:prstGeom prst="rect">
            <a:avLst/>
          </a:prstGeom>
          <a:noFill/>
        </p:spPr>
        <p:txBody>
          <a:bodyPr wrap="square" rtlCol="0">
            <a:spAutoFit/>
          </a:bodyPr>
          <a:lstStyle/>
          <a:p>
            <a:r>
              <a:rPr lang="en-US" sz="1200" i="1" dirty="0"/>
              <a:t>Nielsen </a:t>
            </a:r>
            <a:r>
              <a:rPr lang="en-US" sz="1200" i="1" dirty="0" err="1"/>
              <a:t>Merksamer</a:t>
            </a:r>
            <a:endParaRPr lang="en-US" sz="1200" i="1" dirty="0"/>
          </a:p>
        </p:txBody>
      </p:sp>
      <p:sp>
        <p:nvSpPr>
          <p:cNvPr id="13" name="TextBox 12"/>
          <p:cNvSpPr txBox="1"/>
          <p:nvPr/>
        </p:nvSpPr>
        <p:spPr>
          <a:xfrm>
            <a:off x="5428350" y="5119029"/>
            <a:ext cx="2438400" cy="338554"/>
          </a:xfrm>
          <a:prstGeom prst="rect">
            <a:avLst/>
          </a:prstGeom>
          <a:noFill/>
        </p:spPr>
        <p:txBody>
          <a:bodyPr wrap="square" rtlCol="0">
            <a:spAutoFit/>
          </a:bodyPr>
          <a:lstStyle/>
          <a:p>
            <a:pPr algn="ctr"/>
            <a:r>
              <a:rPr lang="en-US" sz="1600" dirty="0"/>
              <a:t>Douglas Johnson, Ph.D.</a:t>
            </a:r>
          </a:p>
        </p:txBody>
      </p:sp>
      <p:sp>
        <p:nvSpPr>
          <p:cNvPr id="14" name="TextBox 13"/>
          <p:cNvSpPr txBox="1"/>
          <p:nvPr/>
        </p:nvSpPr>
        <p:spPr>
          <a:xfrm>
            <a:off x="5680565" y="5390493"/>
            <a:ext cx="2028092" cy="276999"/>
          </a:xfrm>
          <a:prstGeom prst="rect">
            <a:avLst/>
          </a:prstGeom>
          <a:noFill/>
        </p:spPr>
        <p:txBody>
          <a:bodyPr wrap="square" rtlCol="0">
            <a:spAutoFit/>
          </a:bodyPr>
          <a:lstStyle/>
          <a:p>
            <a:pPr algn="ctr"/>
            <a:r>
              <a:rPr lang="en-US" sz="1200" i="1" dirty="0"/>
              <a:t>National Demographics Corp. </a:t>
            </a:r>
          </a:p>
        </p:txBody>
      </p:sp>
      <p:sp>
        <p:nvSpPr>
          <p:cNvPr id="17" name="TextBox 16"/>
          <p:cNvSpPr txBox="1"/>
          <p:nvPr/>
        </p:nvSpPr>
        <p:spPr>
          <a:xfrm>
            <a:off x="6752325" y="5852682"/>
            <a:ext cx="2171700" cy="338554"/>
          </a:xfrm>
          <a:prstGeom prst="rect">
            <a:avLst/>
          </a:prstGeom>
          <a:noFill/>
        </p:spPr>
        <p:txBody>
          <a:bodyPr wrap="square" rtlCol="0">
            <a:spAutoFit/>
          </a:bodyPr>
          <a:lstStyle/>
          <a:p>
            <a:pPr algn="ctr"/>
            <a:r>
              <a:rPr lang="en-US" sz="1600" b="1" i="1" dirty="0"/>
              <a:t>March 6, 2020</a:t>
            </a:r>
          </a:p>
        </p:txBody>
      </p:sp>
      <p:pic>
        <p:nvPicPr>
          <p:cNvPr id="18" name="Picture 17">
            <a:extLst>
              <a:ext uri="{FF2B5EF4-FFF2-40B4-BE49-F238E27FC236}">
                <a16:creationId xmlns:a16="http://schemas.microsoft.com/office/drawing/2014/main" id="{A5D245FC-E345-4223-86A8-894A494AD6CD}"/>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20506" t="-443" r="22960" b="29778"/>
          <a:stretch/>
        </p:blipFill>
        <p:spPr>
          <a:xfrm>
            <a:off x="2142057" y="3628660"/>
            <a:ext cx="1163118" cy="1453864"/>
          </a:xfrm>
          <a:prstGeom prst="rect">
            <a:avLst/>
          </a:prstGeom>
        </p:spPr>
      </p:pic>
      <p:pic>
        <p:nvPicPr>
          <p:cNvPr id="19" name="Picture 18">
            <a:extLst>
              <a:ext uri="{FF2B5EF4-FFF2-40B4-BE49-F238E27FC236}">
                <a16:creationId xmlns:a16="http://schemas.microsoft.com/office/drawing/2014/main" id="{ECB349EE-6EA4-4BBB-A2FE-D32FA74C39C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48375" y="3649178"/>
            <a:ext cx="1090613" cy="1428750"/>
          </a:xfrm>
          <a:prstGeom prst="rect">
            <a:avLst/>
          </a:prstGeom>
        </p:spPr>
      </p:pic>
      <p:pic>
        <p:nvPicPr>
          <p:cNvPr id="16" name="Picture 15" descr="A person wearing a suit and tie&#10;&#10;Description automatically generated">
            <a:extLst>
              <a:ext uri="{FF2B5EF4-FFF2-40B4-BE49-F238E27FC236}">
                <a16:creationId xmlns:a16="http://schemas.microsoft.com/office/drawing/2014/main" id="{9CE7DA2B-6725-4B49-8250-6C23CA75144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062370" y="3628644"/>
            <a:ext cx="1163117" cy="1453896"/>
          </a:xfrm>
          <a:prstGeom prst="rect">
            <a:avLst/>
          </a:prstGeom>
        </p:spPr>
      </p:pic>
    </p:spTree>
    <p:extLst>
      <p:ext uri="{BB962C8B-B14F-4D97-AF65-F5344CB8AC3E}">
        <p14:creationId xmlns:p14="http://schemas.microsoft.com/office/powerpoint/2010/main" val="33564926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838200"/>
          </a:xfrm>
        </p:spPr>
        <p:txBody>
          <a:bodyPr>
            <a:normAutofit fontScale="90000"/>
          </a:bodyPr>
          <a:lstStyle/>
          <a:p>
            <a:r>
              <a:rPr lang="en-US" dirty="0"/>
              <a:t>No Gerrymandering: What’s Changed?</a:t>
            </a:r>
          </a:p>
        </p:txBody>
      </p:sp>
      <p:sp>
        <p:nvSpPr>
          <p:cNvPr id="3" name="Content Placeholder 2"/>
          <p:cNvSpPr>
            <a:spLocks noGrp="1"/>
          </p:cNvSpPr>
          <p:nvPr>
            <p:ph idx="1"/>
          </p:nvPr>
        </p:nvSpPr>
        <p:spPr>
          <a:xfrm>
            <a:off x="762000" y="2362200"/>
            <a:ext cx="7772400" cy="3886200"/>
          </a:xfrm>
        </p:spPr>
        <p:txBody>
          <a:bodyPr>
            <a:normAutofit/>
          </a:bodyPr>
          <a:lstStyle/>
          <a:p>
            <a:pPr>
              <a:spcBef>
                <a:spcPts val="0"/>
              </a:spcBef>
              <a:spcAft>
                <a:spcPts val="1200"/>
              </a:spcAft>
            </a:pPr>
            <a:r>
              <a:rPr lang="en-US" sz="2400" dirty="0"/>
              <a:t>Lots </a:t>
            </a:r>
          </a:p>
          <a:p>
            <a:pPr lvl="1">
              <a:spcBef>
                <a:spcPts val="0"/>
              </a:spcBef>
              <a:spcAft>
                <a:spcPts val="1200"/>
              </a:spcAft>
            </a:pPr>
            <a:r>
              <a:rPr lang="en-US" sz="2000" i="1" dirty="0"/>
              <a:t>Ala. Legis. Black Caucus v. Alabama</a:t>
            </a:r>
            <a:r>
              <a:rPr lang="en-US" sz="2000" dirty="0"/>
              <a:t>, 135 S. Ct. 1257 (2015)</a:t>
            </a:r>
          </a:p>
          <a:p>
            <a:pPr lvl="1">
              <a:spcBef>
                <a:spcPts val="0"/>
              </a:spcBef>
              <a:spcAft>
                <a:spcPts val="1200"/>
              </a:spcAft>
            </a:pPr>
            <a:r>
              <a:rPr lang="en-US" sz="2000" i="1" dirty="0"/>
              <a:t>Harris v. Ariz. </a:t>
            </a:r>
            <a:r>
              <a:rPr lang="en-US" sz="2000" i="1" dirty="0" err="1"/>
              <a:t>Indep</a:t>
            </a:r>
            <a:r>
              <a:rPr lang="en-US" sz="2000" i="1" dirty="0"/>
              <a:t>. Redistricting Comm’n</a:t>
            </a:r>
            <a:r>
              <a:rPr lang="en-US" sz="2000" dirty="0"/>
              <a:t>, 136 S. Ct. 1301 (2016)</a:t>
            </a:r>
          </a:p>
          <a:p>
            <a:pPr lvl="1">
              <a:spcBef>
                <a:spcPts val="0"/>
              </a:spcBef>
              <a:spcAft>
                <a:spcPts val="1200"/>
              </a:spcAft>
            </a:pPr>
            <a:r>
              <a:rPr lang="en-US" sz="2000" i="1" dirty="0"/>
              <a:t>Bethune-Hill v. Va. State Bd. of Elections</a:t>
            </a:r>
            <a:r>
              <a:rPr lang="en-US" sz="2000" dirty="0"/>
              <a:t>, 137 S. Ct. 788 (2017)</a:t>
            </a:r>
          </a:p>
          <a:p>
            <a:pPr lvl="1">
              <a:spcBef>
                <a:spcPts val="0"/>
              </a:spcBef>
              <a:spcAft>
                <a:spcPts val="1200"/>
              </a:spcAft>
            </a:pPr>
            <a:r>
              <a:rPr lang="en-US" sz="2000" i="1" dirty="0"/>
              <a:t>Cooper v. Harris</a:t>
            </a:r>
            <a:r>
              <a:rPr lang="en-US" sz="2000" dirty="0"/>
              <a:t>, 137 S. Ct. 1455 (2017)</a:t>
            </a:r>
            <a:endParaRPr lang="it-IT" sz="2000" dirty="0"/>
          </a:p>
          <a:p>
            <a:pPr lvl="1">
              <a:spcBef>
                <a:spcPts val="0"/>
              </a:spcBef>
              <a:spcAft>
                <a:spcPts val="1200"/>
              </a:spcAft>
            </a:pPr>
            <a:r>
              <a:rPr lang="it-IT" sz="2000" i="1" dirty="0"/>
              <a:t>Abbott v. Perez</a:t>
            </a:r>
            <a:r>
              <a:rPr lang="it-IT" sz="2000" dirty="0"/>
              <a:t>, 138 S. Ct. 2305 (2018)</a:t>
            </a:r>
          </a:p>
          <a:p>
            <a:pPr lvl="1">
              <a:spcBef>
                <a:spcPts val="0"/>
              </a:spcBef>
              <a:spcAft>
                <a:spcPts val="1200"/>
              </a:spcAft>
            </a:pPr>
            <a:r>
              <a:rPr lang="en-US" sz="2000" i="1" dirty="0"/>
              <a:t>North Carolina v. Covington</a:t>
            </a:r>
            <a:r>
              <a:rPr lang="en-US" sz="2000" dirty="0"/>
              <a:t>, 138 S. Ct. 2548 (2018)</a:t>
            </a:r>
            <a:endParaRPr lang="it-IT" sz="2000" dirty="0"/>
          </a:p>
        </p:txBody>
      </p:sp>
      <p:sp>
        <p:nvSpPr>
          <p:cNvPr id="4" name="Footer Placeholder 3"/>
          <p:cNvSpPr>
            <a:spLocks noGrp="1"/>
          </p:cNvSpPr>
          <p:nvPr>
            <p:ph type="ftr" sz="quarter" idx="11"/>
          </p:nvPr>
        </p:nvSpPr>
        <p:spPr/>
        <p:txBody>
          <a:bodyPr/>
          <a:lstStyle/>
          <a:p>
            <a:r>
              <a:rPr lang="en-US" dirty="0"/>
              <a:t>Municipal Redistricting in California in 2021: New Rules of the Road</a:t>
            </a:r>
          </a:p>
        </p:txBody>
      </p:sp>
      <p:sp>
        <p:nvSpPr>
          <p:cNvPr id="5" name="Slide Number Placeholder 4"/>
          <p:cNvSpPr>
            <a:spLocks noGrp="1"/>
          </p:cNvSpPr>
          <p:nvPr>
            <p:ph type="sldNum" sz="quarter" idx="12"/>
          </p:nvPr>
        </p:nvSpPr>
        <p:spPr/>
        <p:txBody>
          <a:bodyPr/>
          <a:lstStyle/>
          <a:p>
            <a:fld id="{8DADC038-141E-43F7-8265-47BF30ED2CCB}" type="slidenum">
              <a:rPr lang="en-US" smtClean="0"/>
              <a:pPr/>
              <a:t>10</a:t>
            </a:fld>
            <a:endParaRPr lang="en-US" dirty="0"/>
          </a:p>
        </p:txBody>
      </p:sp>
    </p:spTree>
    <p:extLst>
      <p:ext uri="{BB962C8B-B14F-4D97-AF65-F5344CB8AC3E}">
        <p14:creationId xmlns:p14="http://schemas.microsoft.com/office/powerpoint/2010/main" val="24766369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close up of a map&#10;&#10;Description automatically generated">
            <a:extLst>
              <a:ext uri="{FF2B5EF4-FFF2-40B4-BE49-F238E27FC236}">
                <a16:creationId xmlns:a16="http://schemas.microsoft.com/office/drawing/2014/main" id="{675263E0-44EA-4A99-A1B0-4C0FB008EE35}"/>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t="43818"/>
          <a:stretch/>
        </p:blipFill>
        <p:spPr>
          <a:xfrm>
            <a:off x="6095999" y="4248666"/>
            <a:ext cx="3048001" cy="1999734"/>
          </a:xfrm>
          <a:prstGeom prst="rect">
            <a:avLst/>
          </a:prstGeom>
        </p:spPr>
      </p:pic>
      <p:sp>
        <p:nvSpPr>
          <p:cNvPr id="2" name="Title 1"/>
          <p:cNvSpPr>
            <a:spLocks noGrp="1"/>
          </p:cNvSpPr>
          <p:nvPr>
            <p:ph type="title"/>
          </p:nvPr>
        </p:nvSpPr>
        <p:spPr>
          <a:xfrm>
            <a:off x="457200" y="1219200"/>
            <a:ext cx="8229600" cy="838200"/>
          </a:xfrm>
        </p:spPr>
        <p:txBody>
          <a:bodyPr>
            <a:normAutofit fontScale="90000"/>
          </a:bodyPr>
          <a:lstStyle/>
          <a:p>
            <a:r>
              <a:rPr lang="en-US" dirty="0"/>
              <a:t>Drawing the Lines—Legal Considerations: State Law Criteria</a:t>
            </a:r>
          </a:p>
        </p:txBody>
      </p:sp>
      <p:sp>
        <p:nvSpPr>
          <p:cNvPr id="4" name="Footer Placeholder 3"/>
          <p:cNvSpPr>
            <a:spLocks noGrp="1"/>
          </p:cNvSpPr>
          <p:nvPr>
            <p:ph type="ftr" sz="quarter" idx="11"/>
          </p:nvPr>
        </p:nvSpPr>
        <p:spPr/>
        <p:txBody>
          <a:bodyPr/>
          <a:lstStyle/>
          <a:p>
            <a:r>
              <a:rPr lang="en-US" dirty="0"/>
              <a:t>Municipal Redistricting in California in 2021: New Rules of the Road</a:t>
            </a:r>
          </a:p>
        </p:txBody>
      </p:sp>
      <p:sp>
        <p:nvSpPr>
          <p:cNvPr id="5" name="Slide Number Placeholder 4"/>
          <p:cNvSpPr>
            <a:spLocks noGrp="1"/>
          </p:cNvSpPr>
          <p:nvPr>
            <p:ph type="sldNum" sz="quarter" idx="12"/>
          </p:nvPr>
        </p:nvSpPr>
        <p:spPr/>
        <p:txBody>
          <a:bodyPr/>
          <a:lstStyle/>
          <a:p>
            <a:fld id="{8DADC038-141E-43F7-8265-47BF30ED2CCB}" type="slidenum">
              <a:rPr lang="en-US" smtClean="0"/>
              <a:pPr/>
              <a:t>11</a:t>
            </a:fld>
            <a:endParaRPr lang="en-US" dirty="0"/>
          </a:p>
        </p:txBody>
      </p:sp>
      <p:sp>
        <p:nvSpPr>
          <p:cNvPr id="3" name="Content Placeholder 2"/>
          <p:cNvSpPr>
            <a:spLocks noGrp="1"/>
          </p:cNvSpPr>
          <p:nvPr>
            <p:ph idx="1"/>
          </p:nvPr>
        </p:nvSpPr>
        <p:spPr>
          <a:xfrm>
            <a:off x="-16164" y="2272145"/>
            <a:ext cx="8855364" cy="3810000"/>
          </a:xfrm>
        </p:spPr>
        <p:txBody>
          <a:bodyPr>
            <a:noAutofit/>
          </a:bodyPr>
          <a:lstStyle/>
          <a:p>
            <a:pPr>
              <a:spcBef>
                <a:spcPts val="0"/>
              </a:spcBef>
              <a:spcAft>
                <a:spcPts val="600"/>
              </a:spcAft>
            </a:pPr>
            <a:r>
              <a:rPr lang="en-US" sz="1800" dirty="0"/>
              <a:t>In the following order of priority:</a:t>
            </a:r>
          </a:p>
          <a:p>
            <a:pPr lvl="1">
              <a:spcBef>
                <a:spcPts val="0"/>
              </a:spcBef>
              <a:spcAft>
                <a:spcPts val="600"/>
              </a:spcAft>
            </a:pPr>
            <a:r>
              <a:rPr lang="en-US" sz="1800" dirty="0"/>
              <a:t>(1) To the extent practicable, council districts shall be geographically contiguous. Areas that meet only at the points of adjoining corners are not contiguous. Areas that are separated by water and not connected by a bridge, tunnel, or regular ferry service are not contiguous.</a:t>
            </a:r>
          </a:p>
          <a:p>
            <a:pPr lvl="1">
              <a:spcBef>
                <a:spcPts val="0"/>
              </a:spcBef>
              <a:spcAft>
                <a:spcPts val="600"/>
              </a:spcAft>
            </a:pPr>
            <a:r>
              <a:rPr lang="en-US" sz="1800" dirty="0"/>
              <a:t>(2) To the extent practicable, the geographic integrity of any local neighborhood or local community of interest shall be respected in a manner </a:t>
            </a:r>
            <a:br>
              <a:rPr lang="en-US" sz="1800" dirty="0"/>
            </a:br>
            <a:r>
              <a:rPr lang="en-US" sz="1800" dirty="0"/>
              <a:t>that minimizes its division. A “community of interest” is a </a:t>
            </a:r>
            <a:br>
              <a:rPr lang="en-US" sz="1800" dirty="0"/>
            </a:br>
            <a:r>
              <a:rPr lang="en-US" sz="1800" dirty="0"/>
              <a:t>population that shares common social or economic interests </a:t>
            </a:r>
            <a:br>
              <a:rPr lang="en-US" sz="1800" dirty="0"/>
            </a:br>
            <a:r>
              <a:rPr lang="en-US" sz="1800" dirty="0"/>
              <a:t>that should be included within a single district for purposes of </a:t>
            </a:r>
            <a:br>
              <a:rPr lang="en-US" sz="1800" dirty="0"/>
            </a:br>
            <a:r>
              <a:rPr lang="en-US" sz="1800" dirty="0"/>
              <a:t>its effective and fair representation. Communities of interest </a:t>
            </a:r>
            <a:br>
              <a:rPr lang="en-US" sz="1800" dirty="0"/>
            </a:br>
            <a:r>
              <a:rPr lang="en-US" sz="1800" dirty="0"/>
              <a:t>do not include relationships with political parties, </a:t>
            </a:r>
            <a:br>
              <a:rPr lang="en-US" sz="1800" dirty="0"/>
            </a:br>
            <a:r>
              <a:rPr lang="en-US" sz="1800" dirty="0"/>
              <a:t>incumbents, or political candidates.</a:t>
            </a:r>
          </a:p>
        </p:txBody>
      </p:sp>
    </p:spTree>
    <p:extLst>
      <p:ext uri="{BB962C8B-B14F-4D97-AF65-F5344CB8AC3E}">
        <p14:creationId xmlns:p14="http://schemas.microsoft.com/office/powerpoint/2010/main" val="6192220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838200"/>
          </a:xfrm>
        </p:spPr>
        <p:txBody>
          <a:bodyPr>
            <a:normAutofit fontScale="90000"/>
          </a:bodyPr>
          <a:lstStyle/>
          <a:p>
            <a:r>
              <a:rPr lang="en-US" dirty="0"/>
              <a:t>Drawing the Lines—Legal Considerations: State Law Criteria</a:t>
            </a:r>
          </a:p>
        </p:txBody>
      </p:sp>
      <p:sp>
        <p:nvSpPr>
          <p:cNvPr id="4" name="Footer Placeholder 3"/>
          <p:cNvSpPr>
            <a:spLocks noGrp="1"/>
          </p:cNvSpPr>
          <p:nvPr>
            <p:ph type="ftr" sz="quarter" idx="11"/>
          </p:nvPr>
        </p:nvSpPr>
        <p:spPr/>
        <p:txBody>
          <a:bodyPr/>
          <a:lstStyle/>
          <a:p>
            <a:r>
              <a:rPr lang="en-US" dirty="0"/>
              <a:t>Municipal Redistricting in California in 2021: New Rules of the Road</a:t>
            </a:r>
          </a:p>
        </p:txBody>
      </p:sp>
      <p:sp>
        <p:nvSpPr>
          <p:cNvPr id="5" name="Slide Number Placeholder 4"/>
          <p:cNvSpPr>
            <a:spLocks noGrp="1"/>
          </p:cNvSpPr>
          <p:nvPr>
            <p:ph type="sldNum" sz="quarter" idx="12"/>
          </p:nvPr>
        </p:nvSpPr>
        <p:spPr/>
        <p:txBody>
          <a:bodyPr/>
          <a:lstStyle/>
          <a:p>
            <a:fld id="{8DADC038-141E-43F7-8265-47BF30ED2CCB}" type="slidenum">
              <a:rPr lang="en-US" smtClean="0"/>
              <a:pPr/>
              <a:t>12</a:t>
            </a:fld>
            <a:endParaRPr lang="en-US" dirty="0"/>
          </a:p>
        </p:txBody>
      </p:sp>
      <p:sp>
        <p:nvSpPr>
          <p:cNvPr id="3" name="Content Placeholder 2"/>
          <p:cNvSpPr>
            <a:spLocks noGrp="1"/>
          </p:cNvSpPr>
          <p:nvPr>
            <p:ph idx="1"/>
          </p:nvPr>
        </p:nvSpPr>
        <p:spPr>
          <a:xfrm>
            <a:off x="457200" y="2362200"/>
            <a:ext cx="8229600" cy="3810000"/>
          </a:xfrm>
        </p:spPr>
        <p:txBody>
          <a:bodyPr>
            <a:normAutofit/>
          </a:bodyPr>
          <a:lstStyle/>
          <a:p>
            <a:pPr>
              <a:lnSpc>
                <a:spcPct val="110000"/>
              </a:lnSpc>
              <a:spcBef>
                <a:spcPts val="0"/>
              </a:spcBef>
              <a:spcAft>
                <a:spcPts val="600"/>
              </a:spcAft>
            </a:pPr>
            <a:r>
              <a:rPr lang="en-US" sz="1800" dirty="0"/>
              <a:t>In the following order of priority (continued):</a:t>
            </a:r>
          </a:p>
          <a:p>
            <a:pPr lvl="1">
              <a:lnSpc>
                <a:spcPct val="110000"/>
              </a:lnSpc>
              <a:spcBef>
                <a:spcPts val="0"/>
              </a:spcBef>
              <a:spcAft>
                <a:spcPts val="600"/>
              </a:spcAft>
            </a:pPr>
            <a:r>
              <a:rPr lang="en-US" sz="1800" dirty="0"/>
              <a:t>(3) Council district boundaries should be easily identifiable and understandable by residents. To the extent practicable, council districts shall be bounded by natural and artificial barriers, by streets, or by the boundaries of the city.</a:t>
            </a:r>
          </a:p>
          <a:p>
            <a:pPr lvl="1">
              <a:lnSpc>
                <a:spcPct val="110000"/>
              </a:lnSpc>
              <a:spcBef>
                <a:spcPts val="0"/>
              </a:spcBef>
              <a:spcAft>
                <a:spcPts val="600"/>
              </a:spcAft>
            </a:pPr>
            <a:r>
              <a:rPr lang="en-US" sz="1800" dirty="0"/>
              <a:t>(4) To the extent practicable, and where it does not conflict with the preceding criteria in this subdivision, council districts shall be drawn to encourage geographical compactness in a manner that nearby areas of population are not bypassed in favor of more distant populations.</a:t>
            </a:r>
          </a:p>
          <a:p>
            <a:pPr>
              <a:lnSpc>
                <a:spcPct val="110000"/>
              </a:lnSpc>
              <a:spcBef>
                <a:spcPts val="0"/>
              </a:spcBef>
              <a:spcAft>
                <a:spcPts val="600"/>
              </a:spcAft>
            </a:pPr>
            <a:r>
              <a:rPr lang="en-US" sz="1800" dirty="0"/>
              <a:t>Districts “shall not adopt boundaries for the purpose of favoring or discriminating against a political party.”</a:t>
            </a:r>
          </a:p>
        </p:txBody>
      </p:sp>
    </p:spTree>
    <p:extLst>
      <p:ext uri="{BB962C8B-B14F-4D97-AF65-F5344CB8AC3E}">
        <p14:creationId xmlns:p14="http://schemas.microsoft.com/office/powerpoint/2010/main" val="40090692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838200"/>
          </a:xfrm>
        </p:spPr>
        <p:txBody>
          <a:bodyPr>
            <a:normAutofit fontScale="90000"/>
          </a:bodyPr>
          <a:lstStyle/>
          <a:p>
            <a:r>
              <a:rPr lang="en-US" dirty="0"/>
              <a:t>State Law Criteria: What’s Changed?</a:t>
            </a:r>
          </a:p>
        </p:txBody>
      </p:sp>
      <p:sp>
        <p:nvSpPr>
          <p:cNvPr id="3" name="Content Placeholder 2"/>
          <p:cNvSpPr>
            <a:spLocks noGrp="1"/>
          </p:cNvSpPr>
          <p:nvPr>
            <p:ph idx="1"/>
          </p:nvPr>
        </p:nvSpPr>
        <p:spPr>
          <a:xfrm>
            <a:off x="152400" y="2057400"/>
            <a:ext cx="8763000" cy="4038600"/>
          </a:xfrm>
        </p:spPr>
        <p:txBody>
          <a:bodyPr>
            <a:normAutofit fontScale="85000" lnSpcReduction="20000"/>
          </a:bodyPr>
          <a:lstStyle/>
          <a:p>
            <a:pPr>
              <a:lnSpc>
                <a:spcPct val="120000"/>
              </a:lnSpc>
              <a:spcBef>
                <a:spcPts val="0"/>
              </a:spcBef>
              <a:spcAft>
                <a:spcPts val="600"/>
              </a:spcAft>
            </a:pPr>
            <a:r>
              <a:rPr lang="en-US" sz="2400" dirty="0"/>
              <a:t>Lots </a:t>
            </a:r>
          </a:p>
          <a:p>
            <a:pPr lvl="1">
              <a:lnSpc>
                <a:spcPct val="120000"/>
              </a:lnSpc>
              <a:spcBef>
                <a:spcPts val="0"/>
              </a:spcBef>
              <a:spcAft>
                <a:spcPts val="600"/>
              </a:spcAft>
            </a:pPr>
            <a:r>
              <a:rPr lang="en-US" sz="2000" dirty="0"/>
              <a:t>Other than equal population, Voting Rights Act, and equal protection, criteria were formerly discretionary and permissive (the board or council “may” consider the others). Now appear mandatory.</a:t>
            </a:r>
          </a:p>
          <a:p>
            <a:pPr lvl="1">
              <a:lnSpc>
                <a:spcPct val="120000"/>
              </a:lnSpc>
              <a:spcBef>
                <a:spcPts val="0"/>
              </a:spcBef>
              <a:spcAft>
                <a:spcPts val="600"/>
              </a:spcAft>
            </a:pPr>
            <a:r>
              <a:rPr lang="en-US" sz="2000" dirty="0"/>
              <a:t>Criteria now ranked in order of priority.</a:t>
            </a:r>
          </a:p>
          <a:p>
            <a:pPr lvl="1">
              <a:lnSpc>
                <a:spcPct val="120000"/>
              </a:lnSpc>
              <a:spcBef>
                <a:spcPts val="0"/>
              </a:spcBef>
              <a:spcAft>
                <a:spcPts val="600"/>
              </a:spcAft>
            </a:pPr>
            <a:r>
              <a:rPr lang="en-US" sz="2000" dirty="0"/>
              <a:t>No longer clear the extent to which non-statutory criteria can be considered.</a:t>
            </a:r>
          </a:p>
          <a:p>
            <a:pPr lvl="1">
              <a:lnSpc>
                <a:spcPct val="120000"/>
              </a:lnSpc>
              <a:spcBef>
                <a:spcPts val="0"/>
              </a:spcBef>
              <a:spcAft>
                <a:spcPts val="600"/>
              </a:spcAft>
            </a:pPr>
            <a:r>
              <a:rPr lang="en-US" sz="2000" dirty="0"/>
              <a:t>Consideration of incumbency and political parties now restricted.</a:t>
            </a:r>
          </a:p>
          <a:p>
            <a:pPr lvl="1">
              <a:lnSpc>
                <a:spcPct val="120000"/>
              </a:lnSpc>
              <a:spcBef>
                <a:spcPts val="0"/>
              </a:spcBef>
              <a:spcAft>
                <a:spcPts val="600"/>
              </a:spcAft>
            </a:pPr>
            <a:r>
              <a:rPr lang="en-US" sz="2000" dirty="0"/>
              <a:t>Explicitly made applicable to charter cities.  Constitutional issues? </a:t>
            </a:r>
            <a:br>
              <a:rPr lang="en-US" sz="2000" dirty="0"/>
            </a:br>
            <a:r>
              <a:rPr lang="en-US" sz="2000" dirty="0"/>
              <a:t>(Pending AB1276 change)</a:t>
            </a:r>
          </a:p>
          <a:p>
            <a:pPr lvl="1">
              <a:lnSpc>
                <a:spcPct val="120000"/>
              </a:lnSpc>
              <a:spcBef>
                <a:spcPts val="0"/>
              </a:spcBef>
              <a:spcAft>
                <a:spcPts val="600"/>
              </a:spcAft>
            </a:pPr>
            <a:r>
              <a:rPr lang="en-US" sz="2000" dirty="0"/>
              <a:t>Exclusion of prisoners previously a policy choice; not now.</a:t>
            </a:r>
          </a:p>
          <a:p>
            <a:pPr lvl="1">
              <a:lnSpc>
                <a:spcPct val="120000"/>
              </a:lnSpc>
              <a:spcBef>
                <a:spcPts val="0"/>
              </a:spcBef>
              <a:spcAft>
                <a:spcPts val="600"/>
              </a:spcAft>
            </a:pPr>
            <a:r>
              <a:rPr lang="en-US" sz="2000" dirty="0"/>
              <a:t>Note: school districts and special districts remain under old rules.</a:t>
            </a:r>
          </a:p>
          <a:p>
            <a:pPr lvl="1">
              <a:lnSpc>
                <a:spcPct val="120000"/>
              </a:lnSpc>
              <a:spcBef>
                <a:spcPts val="0"/>
              </a:spcBef>
              <a:spcAft>
                <a:spcPts val="600"/>
              </a:spcAft>
            </a:pPr>
            <a:r>
              <a:rPr lang="en-US" sz="2000" dirty="0"/>
              <a:t>Mid-decade redistricting previously allowed; now only under specific circumstances.</a:t>
            </a:r>
            <a:endParaRPr lang="it-IT" sz="2000" dirty="0"/>
          </a:p>
        </p:txBody>
      </p:sp>
      <p:sp>
        <p:nvSpPr>
          <p:cNvPr id="4" name="Footer Placeholder 3"/>
          <p:cNvSpPr>
            <a:spLocks noGrp="1"/>
          </p:cNvSpPr>
          <p:nvPr>
            <p:ph type="ftr" sz="quarter" idx="11"/>
          </p:nvPr>
        </p:nvSpPr>
        <p:spPr/>
        <p:txBody>
          <a:bodyPr/>
          <a:lstStyle/>
          <a:p>
            <a:r>
              <a:rPr lang="en-US" dirty="0"/>
              <a:t>Municipal Redistricting in California in 2021: New Rules of the Road</a:t>
            </a:r>
          </a:p>
        </p:txBody>
      </p:sp>
      <p:sp>
        <p:nvSpPr>
          <p:cNvPr id="5" name="Slide Number Placeholder 4"/>
          <p:cNvSpPr>
            <a:spLocks noGrp="1"/>
          </p:cNvSpPr>
          <p:nvPr>
            <p:ph type="sldNum" sz="quarter" idx="12"/>
          </p:nvPr>
        </p:nvSpPr>
        <p:spPr/>
        <p:txBody>
          <a:bodyPr/>
          <a:lstStyle/>
          <a:p>
            <a:fld id="{8DADC038-141E-43F7-8265-47BF30ED2CCB}" type="slidenum">
              <a:rPr lang="en-US" smtClean="0"/>
              <a:pPr/>
              <a:t>13</a:t>
            </a:fld>
            <a:endParaRPr lang="en-US" dirty="0"/>
          </a:p>
        </p:txBody>
      </p:sp>
    </p:spTree>
    <p:extLst>
      <p:ext uri="{BB962C8B-B14F-4D97-AF65-F5344CB8AC3E}">
        <p14:creationId xmlns:p14="http://schemas.microsoft.com/office/powerpoint/2010/main" val="34443016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AA6CCC-A4EA-4D50-B411-C0D13BD0058B}"/>
              </a:ext>
            </a:extLst>
          </p:cNvPr>
          <p:cNvSpPr>
            <a:spLocks noGrp="1"/>
          </p:cNvSpPr>
          <p:nvPr>
            <p:ph type="title"/>
          </p:nvPr>
        </p:nvSpPr>
        <p:spPr>
          <a:xfrm>
            <a:off x="6927" y="1295400"/>
            <a:ext cx="9137073" cy="838200"/>
          </a:xfrm>
        </p:spPr>
        <p:txBody>
          <a:bodyPr>
            <a:normAutofit fontScale="90000"/>
          </a:bodyPr>
          <a:lstStyle/>
          <a:p>
            <a:r>
              <a:rPr lang="en-US" dirty="0"/>
              <a:t>Traditional Policy Decisions Now in Doubt</a:t>
            </a:r>
          </a:p>
        </p:txBody>
      </p:sp>
      <p:sp>
        <p:nvSpPr>
          <p:cNvPr id="4" name="Footer Placeholder 3">
            <a:extLst>
              <a:ext uri="{FF2B5EF4-FFF2-40B4-BE49-F238E27FC236}">
                <a16:creationId xmlns:a16="http://schemas.microsoft.com/office/drawing/2014/main" id="{7E1F1E74-7EA7-4BF8-ABAB-5B03202F6003}"/>
              </a:ext>
            </a:extLst>
          </p:cNvPr>
          <p:cNvSpPr>
            <a:spLocks noGrp="1"/>
          </p:cNvSpPr>
          <p:nvPr>
            <p:ph type="ftr" sz="quarter" idx="11"/>
          </p:nvPr>
        </p:nvSpPr>
        <p:spPr/>
        <p:txBody>
          <a:bodyPr/>
          <a:lstStyle/>
          <a:p>
            <a:r>
              <a:rPr lang="en-US"/>
              <a:t>Local Redistricting in California in 2021: The Same, But Different</a:t>
            </a:r>
            <a:endParaRPr lang="en-US" dirty="0"/>
          </a:p>
        </p:txBody>
      </p:sp>
      <p:sp>
        <p:nvSpPr>
          <p:cNvPr id="5" name="Slide Number Placeholder 4">
            <a:extLst>
              <a:ext uri="{FF2B5EF4-FFF2-40B4-BE49-F238E27FC236}">
                <a16:creationId xmlns:a16="http://schemas.microsoft.com/office/drawing/2014/main" id="{E47D1B64-16D6-4B2D-B2E9-12EA614C6732}"/>
              </a:ext>
            </a:extLst>
          </p:cNvPr>
          <p:cNvSpPr>
            <a:spLocks noGrp="1"/>
          </p:cNvSpPr>
          <p:nvPr>
            <p:ph type="sldNum" sz="quarter" idx="12"/>
          </p:nvPr>
        </p:nvSpPr>
        <p:spPr/>
        <p:txBody>
          <a:bodyPr/>
          <a:lstStyle/>
          <a:p>
            <a:fld id="{8DADC038-141E-43F7-8265-47BF30ED2CCB}" type="slidenum">
              <a:rPr lang="en-US" smtClean="0"/>
              <a:pPr/>
              <a:t>14</a:t>
            </a:fld>
            <a:endParaRPr lang="en-US" dirty="0"/>
          </a:p>
        </p:txBody>
      </p:sp>
      <p:grpSp>
        <p:nvGrpSpPr>
          <p:cNvPr id="9" name="Group 8">
            <a:extLst>
              <a:ext uri="{FF2B5EF4-FFF2-40B4-BE49-F238E27FC236}">
                <a16:creationId xmlns:a16="http://schemas.microsoft.com/office/drawing/2014/main" id="{14FAD4DE-816E-4FB5-8A49-6E98DB0A3521}"/>
              </a:ext>
            </a:extLst>
          </p:cNvPr>
          <p:cNvGrpSpPr/>
          <p:nvPr/>
        </p:nvGrpSpPr>
        <p:grpSpPr>
          <a:xfrm>
            <a:off x="268941" y="2438400"/>
            <a:ext cx="4150659" cy="3276600"/>
            <a:chOff x="6927" y="2438400"/>
            <a:chExt cx="4150659" cy="3276600"/>
          </a:xfrm>
        </p:grpSpPr>
        <p:pic>
          <p:nvPicPr>
            <p:cNvPr id="7" name="Picture 6" descr="A close up of a map&#10;&#10;Description automatically generated">
              <a:extLst>
                <a:ext uri="{FF2B5EF4-FFF2-40B4-BE49-F238E27FC236}">
                  <a16:creationId xmlns:a16="http://schemas.microsoft.com/office/drawing/2014/main" id="{9574DBE6-435D-4808-A305-1B3AB7B9E2E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27" y="2590800"/>
              <a:ext cx="4150659" cy="3124200"/>
            </a:xfrm>
            <a:prstGeom prst="rect">
              <a:avLst/>
            </a:prstGeom>
          </p:spPr>
        </p:pic>
        <p:sp>
          <p:nvSpPr>
            <p:cNvPr id="8" name="TextBox 7">
              <a:extLst>
                <a:ext uri="{FF2B5EF4-FFF2-40B4-BE49-F238E27FC236}">
                  <a16:creationId xmlns:a16="http://schemas.microsoft.com/office/drawing/2014/main" id="{72553C14-AA8F-400D-9523-CE2BC8A57A7E}"/>
                </a:ext>
              </a:extLst>
            </p:cNvPr>
            <p:cNvSpPr txBox="1"/>
            <p:nvPr/>
          </p:nvSpPr>
          <p:spPr>
            <a:xfrm>
              <a:off x="6927" y="2438400"/>
              <a:ext cx="1517073" cy="381000"/>
            </a:xfrm>
            <a:prstGeom prst="rect">
              <a:avLst/>
            </a:prstGeom>
            <a:solidFill>
              <a:schemeClr val="bg1"/>
            </a:solidFill>
          </p:spPr>
          <p:txBody>
            <a:bodyPr wrap="square" rtlCol="0">
              <a:spAutoFit/>
            </a:bodyPr>
            <a:lstStyle/>
            <a:p>
              <a:endParaRPr lang="en-US" dirty="0"/>
            </a:p>
          </p:txBody>
        </p:sp>
      </p:grpSp>
      <p:pic>
        <p:nvPicPr>
          <p:cNvPr id="22" name="Picture 21" descr="A close up of a map&#10;&#10;Description automatically generated">
            <a:extLst>
              <a:ext uri="{FF2B5EF4-FFF2-40B4-BE49-F238E27FC236}">
                <a16:creationId xmlns:a16="http://schemas.microsoft.com/office/drawing/2014/main" id="{2E5F689F-A691-4EC4-8DC9-2C60F9AEBB1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0" y="2657811"/>
            <a:ext cx="4267200" cy="3178629"/>
          </a:xfrm>
          <a:prstGeom prst="rect">
            <a:avLst/>
          </a:prstGeom>
        </p:spPr>
      </p:pic>
    </p:spTree>
    <p:extLst>
      <p:ext uri="{BB962C8B-B14F-4D97-AF65-F5344CB8AC3E}">
        <p14:creationId xmlns:p14="http://schemas.microsoft.com/office/powerpoint/2010/main" val="28614564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6A54CC-59E4-41F4-B24C-3141610DB98A}"/>
              </a:ext>
            </a:extLst>
          </p:cNvPr>
          <p:cNvSpPr>
            <a:spLocks noGrp="1"/>
          </p:cNvSpPr>
          <p:nvPr>
            <p:ph type="title"/>
          </p:nvPr>
        </p:nvSpPr>
        <p:spPr/>
        <p:txBody>
          <a:bodyPr/>
          <a:lstStyle/>
          <a:p>
            <a:r>
              <a:rPr lang="en-US" dirty="0"/>
              <a:t>Non-Statutory Criteria</a:t>
            </a:r>
          </a:p>
        </p:txBody>
      </p:sp>
      <p:sp>
        <p:nvSpPr>
          <p:cNvPr id="3" name="Content Placeholder 2">
            <a:extLst>
              <a:ext uri="{FF2B5EF4-FFF2-40B4-BE49-F238E27FC236}">
                <a16:creationId xmlns:a16="http://schemas.microsoft.com/office/drawing/2014/main" id="{2A78FD1B-0DB8-40A0-8D3F-73DE42E83934}"/>
              </a:ext>
            </a:extLst>
          </p:cNvPr>
          <p:cNvSpPr>
            <a:spLocks noGrp="1"/>
          </p:cNvSpPr>
          <p:nvPr>
            <p:ph idx="1"/>
          </p:nvPr>
        </p:nvSpPr>
        <p:spPr/>
        <p:txBody>
          <a:bodyPr>
            <a:normAutofit/>
          </a:bodyPr>
          <a:lstStyle/>
          <a:p>
            <a:pPr marL="0" indent="0">
              <a:buNone/>
            </a:pPr>
            <a:r>
              <a:rPr lang="en-US" sz="2000" b="1" dirty="0"/>
              <a:t>Ability to consider is unclear:</a:t>
            </a:r>
          </a:p>
          <a:p>
            <a:r>
              <a:rPr lang="en-US" sz="2000" dirty="0"/>
              <a:t>Respect will of the voters / avoid head-to-head contests</a:t>
            </a:r>
          </a:p>
          <a:p>
            <a:pPr lvl="1"/>
            <a:r>
              <a:rPr lang="en-US" sz="1800" dirty="0"/>
              <a:t>NDC estimates 20 to 50 Councilmembers are going to be forced into head-to-head contests, or unable to run for re-election at all, due to the new criteria (including many of our post-CVRA newly elected Asian-American and Latino Councilmembers)</a:t>
            </a:r>
          </a:p>
          <a:p>
            <a:pPr lvl="1"/>
            <a:endParaRPr lang="en-US" sz="1600" dirty="0"/>
          </a:p>
          <a:p>
            <a:r>
              <a:rPr lang="en-US" sz="2000" dirty="0"/>
              <a:t>Minimize shifting voters from one election year to another</a:t>
            </a:r>
          </a:p>
          <a:p>
            <a:pPr lvl="1"/>
            <a:r>
              <a:rPr lang="en-US" sz="1800" dirty="0"/>
              <a:t>Voters currently in districts scheduled to vote in 2022 could be redistricted into a 2024 district, meaning there would be a six year gap between their voting in Council elections</a:t>
            </a:r>
            <a:endParaRPr lang="en-US" dirty="0"/>
          </a:p>
        </p:txBody>
      </p:sp>
      <p:sp>
        <p:nvSpPr>
          <p:cNvPr id="4" name="Footer Placeholder 3">
            <a:extLst>
              <a:ext uri="{FF2B5EF4-FFF2-40B4-BE49-F238E27FC236}">
                <a16:creationId xmlns:a16="http://schemas.microsoft.com/office/drawing/2014/main" id="{06FDD2D9-A18D-4839-B795-5BD01B59B891}"/>
              </a:ext>
            </a:extLst>
          </p:cNvPr>
          <p:cNvSpPr>
            <a:spLocks noGrp="1"/>
          </p:cNvSpPr>
          <p:nvPr>
            <p:ph type="ftr" sz="quarter" idx="11"/>
          </p:nvPr>
        </p:nvSpPr>
        <p:spPr/>
        <p:txBody>
          <a:bodyPr/>
          <a:lstStyle/>
          <a:p>
            <a:r>
              <a:rPr lang="en-US"/>
              <a:t>Local Redistricting in California in 2021: The Same, But Different</a:t>
            </a:r>
            <a:endParaRPr lang="en-US" dirty="0"/>
          </a:p>
        </p:txBody>
      </p:sp>
      <p:sp>
        <p:nvSpPr>
          <p:cNvPr id="5" name="Slide Number Placeholder 4">
            <a:extLst>
              <a:ext uri="{FF2B5EF4-FFF2-40B4-BE49-F238E27FC236}">
                <a16:creationId xmlns:a16="http://schemas.microsoft.com/office/drawing/2014/main" id="{F777F06E-60E7-4122-AED0-98520879A00A}"/>
              </a:ext>
            </a:extLst>
          </p:cNvPr>
          <p:cNvSpPr>
            <a:spLocks noGrp="1"/>
          </p:cNvSpPr>
          <p:nvPr>
            <p:ph type="sldNum" sz="quarter" idx="12"/>
          </p:nvPr>
        </p:nvSpPr>
        <p:spPr/>
        <p:txBody>
          <a:bodyPr/>
          <a:lstStyle/>
          <a:p>
            <a:fld id="{8DADC038-141E-43F7-8265-47BF30ED2CCB}" type="slidenum">
              <a:rPr lang="en-US" smtClean="0"/>
              <a:pPr/>
              <a:t>15</a:t>
            </a:fld>
            <a:endParaRPr lang="en-US" dirty="0"/>
          </a:p>
        </p:txBody>
      </p:sp>
    </p:spTree>
    <p:extLst>
      <p:ext uri="{BB962C8B-B14F-4D97-AF65-F5344CB8AC3E}">
        <p14:creationId xmlns:p14="http://schemas.microsoft.com/office/powerpoint/2010/main" val="22555008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838200"/>
          </a:xfrm>
        </p:spPr>
        <p:txBody>
          <a:bodyPr>
            <a:normAutofit fontScale="90000"/>
          </a:bodyPr>
          <a:lstStyle/>
          <a:p>
            <a:r>
              <a:rPr lang="en-US" dirty="0"/>
              <a:t>Drawing the Lines—Legal Considerations: State Law Process</a:t>
            </a:r>
          </a:p>
        </p:txBody>
      </p:sp>
      <p:sp>
        <p:nvSpPr>
          <p:cNvPr id="4" name="Footer Placeholder 3"/>
          <p:cNvSpPr>
            <a:spLocks noGrp="1"/>
          </p:cNvSpPr>
          <p:nvPr>
            <p:ph type="ftr" sz="quarter" idx="11"/>
          </p:nvPr>
        </p:nvSpPr>
        <p:spPr/>
        <p:txBody>
          <a:bodyPr/>
          <a:lstStyle/>
          <a:p>
            <a:r>
              <a:rPr lang="en-US" dirty="0"/>
              <a:t>Municipal Redistricting in California in 2021: New Rules of the Road</a:t>
            </a:r>
          </a:p>
        </p:txBody>
      </p:sp>
      <p:sp>
        <p:nvSpPr>
          <p:cNvPr id="5" name="Slide Number Placeholder 4"/>
          <p:cNvSpPr>
            <a:spLocks noGrp="1"/>
          </p:cNvSpPr>
          <p:nvPr>
            <p:ph type="sldNum" sz="quarter" idx="12"/>
          </p:nvPr>
        </p:nvSpPr>
        <p:spPr/>
        <p:txBody>
          <a:bodyPr/>
          <a:lstStyle/>
          <a:p>
            <a:fld id="{8DADC038-141E-43F7-8265-47BF30ED2CCB}" type="slidenum">
              <a:rPr lang="en-US" smtClean="0"/>
              <a:pPr/>
              <a:t>16</a:t>
            </a:fld>
            <a:endParaRPr lang="en-US" dirty="0"/>
          </a:p>
        </p:txBody>
      </p:sp>
      <p:sp>
        <p:nvSpPr>
          <p:cNvPr id="3" name="Content Placeholder 2"/>
          <p:cNvSpPr>
            <a:spLocks noGrp="1"/>
          </p:cNvSpPr>
          <p:nvPr>
            <p:ph idx="1"/>
          </p:nvPr>
        </p:nvSpPr>
        <p:spPr>
          <a:xfrm>
            <a:off x="457200" y="2362200"/>
            <a:ext cx="8229600" cy="3810000"/>
          </a:xfrm>
        </p:spPr>
        <p:txBody>
          <a:bodyPr>
            <a:noAutofit/>
          </a:bodyPr>
          <a:lstStyle/>
          <a:p>
            <a:pPr>
              <a:spcBef>
                <a:spcPts val="0"/>
              </a:spcBef>
              <a:spcAft>
                <a:spcPts val="600"/>
              </a:spcAft>
            </a:pPr>
            <a:r>
              <a:rPr lang="en-US" sz="2000" b="1" dirty="0"/>
              <a:t>Timing:</a:t>
            </a:r>
          </a:p>
          <a:p>
            <a:pPr lvl="1">
              <a:spcBef>
                <a:spcPts val="0"/>
              </a:spcBef>
              <a:spcAft>
                <a:spcPts val="600"/>
              </a:spcAft>
            </a:pPr>
            <a:r>
              <a:rPr lang="en-US" sz="2000" b="1" dirty="0"/>
              <a:t>THEN</a:t>
            </a:r>
            <a:r>
              <a:rPr lang="en-US" sz="2000" dirty="0"/>
              <a:t>:  before the first day of November of the year following the year in which each decennial federal census is taken</a:t>
            </a:r>
          </a:p>
          <a:p>
            <a:pPr lvl="1">
              <a:spcBef>
                <a:spcPts val="0"/>
              </a:spcBef>
              <a:spcAft>
                <a:spcPts val="600"/>
              </a:spcAft>
            </a:pPr>
            <a:r>
              <a:rPr lang="en-US" sz="2000" b="1" dirty="0"/>
              <a:t>NOW</a:t>
            </a:r>
            <a:r>
              <a:rPr lang="en-US" sz="2000" dirty="0"/>
              <a:t>:   no earlier than August 1, 2021, and August 1 in each year ending in the number one thereafter, but no later than 151 days before the jurisdiction’s next regular election occurring after March 1, 2022, and after March 1 in each year ending in the number two thereafter.</a:t>
            </a:r>
          </a:p>
          <a:p>
            <a:pPr lvl="1">
              <a:spcBef>
                <a:spcPts val="0"/>
              </a:spcBef>
              <a:spcAft>
                <a:spcPts val="600"/>
              </a:spcAft>
            </a:pPr>
            <a:r>
              <a:rPr lang="en-US" sz="2000" dirty="0"/>
              <a:t>Charter cities can set their own timing</a:t>
            </a:r>
          </a:p>
          <a:p>
            <a:pPr lvl="1">
              <a:spcBef>
                <a:spcPts val="0"/>
              </a:spcBef>
              <a:spcAft>
                <a:spcPts val="600"/>
              </a:spcAft>
            </a:pPr>
            <a:r>
              <a:rPr lang="en-US" sz="2000" dirty="0"/>
              <a:t>Timing for cities with March elections compressed</a:t>
            </a:r>
          </a:p>
        </p:txBody>
      </p:sp>
    </p:spTree>
    <p:extLst>
      <p:ext uri="{BB962C8B-B14F-4D97-AF65-F5344CB8AC3E}">
        <p14:creationId xmlns:p14="http://schemas.microsoft.com/office/powerpoint/2010/main" val="5042002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ECADF1-57A3-44E4-8215-13AABD3538D1}"/>
              </a:ext>
            </a:extLst>
          </p:cNvPr>
          <p:cNvSpPr>
            <a:spLocks noGrp="1"/>
          </p:cNvSpPr>
          <p:nvPr>
            <p:ph type="title"/>
          </p:nvPr>
        </p:nvSpPr>
        <p:spPr/>
        <p:txBody>
          <a:bodyPr/>
          <a:lstStyle/>
          <a:p>
            <a:r>
              <a:rPr lang="en-US" dirty="0"/>
              <a:t>Schedule Congestion</a:t>
            </a:r>
          </a:p>
        </p:txBody>
      </p:sp>
      <p:sp>
        <p:nvSpPr>
          <p:cNvPr id="3" name="Content Placeholder 2">
            <a:extLst>
              <a:ext uri="{FF2B5EF4-FFF2-40B4-BE49-F238E27FC236}">
                <a16:creationId xmlns:a16="http://schemas.microsoft.com/office/drawing/2014/main" id="{C6450D58-9CD9-4CEC-918E-10168071B5E5}"/>
              </a:ext>
            </a:extLst>
          </p:cNvPr>
          <p:cNvSpPr>
            <a:spLocks noGrp="1"/>
          </p:cNvSpPr>
          <p:nvPr>
            <p:ph idx="1"/>
          </p:nvPr>
        </p:nvSpPr>
        <p:spPr/>
        <p:txBody>
          <a:bodyPr/>
          <a:lstStyle/>
          <a:p>
            <a:r>
              <a:rPr lang="en-US" sz="2400" dirty="0"/>
              <a:t>2011: 150 to 200 jurisdictions had to redistrict</a:t>
            </a:r>
          </a:p>
          <a:p>
            <a:pPr lvl="1"/>
            <a:r>
              <a:rPr lang="en-US" sz="1800" dirty="0"/>
              <a:t>Many had off-year (2011/2013) elections, and redistricted in 2012</a:t>
            </a:r>
          </a:p>
          <a:p>
            <a:pPr lvl="1"/>
            <a:endParaRPr lang="en-US" sz="1800" dirty="0"/>
          </a:p>
          <a:p>
            <a:r>
              <a:rPr lang="en-US" sz="2400" dirty="0"/>
              <a:t>2021: about 500!</a:t>
            </a:r>
          </a:p>
          <a:p>
            <a:pPr lvl="1"/>
            <a:r>
              <a:rPr lang="en-US" sz="1800" dirty="0"/>
              <a:t>Almost all off-year elections have been eliminated, so virtually everyone will redistrict in 2021</a:t>
            </a:r>
          </a:p>
          <a:p>
            <a:pPr lvl="1"/>
            <a:endParaRPr lang="en-US" sz="1800" dirty="0"/>
          </a:p>
          <a:p>
            <a:r>
              <a:rPr lang="en-US" sz="2400" dirty="0"/>
              <a:t>This will be a massive workload increase for the County Registrars who receive and implement all the redistricting maps, and for the attorneys and demographers who assist jurisdictions with this process</a:t>
            </a:r>
            <a:endParaRPr lang="en-US" dirty="0"/>
          </a:p>
          <a:p>
            <a:pPr marL="0" indent="0">
              <a:buNone/>
            </a:pPr>
            <a:endParaRPr lang="en-US" dirty="0"/>
          </a:p>
        </p:txBody>
      </p:sp>
      <p:sp>
        <p:nvSpPr>
          <p:cNvPr id="4" name="Footer Placeholder 3">
            <a:extLst>
              <a:ext uri="{FF2B5EF4-FFF2-40B4-BE49-F238E27FC236}">
                <a16:creationId xmlns:a16="http://schemas.microsoft.com/office/drawing/2014/main" id="{9C86B67E-F8C4-4317-87B9-980D14FE56C3}"/>
              </a:ext>
            </a:extLst>
          </p:cNvPr>
          <p:cNvSpPr>
            <a:spLocks noGrp="1"/>
          </p:cNvSpPr>
          <p:nvPr>
            <p:ph type="ftr" sz="quarter" idx="11"/>
          </p:nvPr>
        </p:nvSpPr>
        <p:spPr/>
        <p:txBody>
          <a:bodyPr/>
          <a:lstStyle/>
          <a:p>
            <a:r>
              <a:rPr lang="en-US"/>
              <a:t>Local Redistricting in California in 2021: The Same, But Different</a:t>
            </a:r>
            <a:endParaRPr lang="en-US" dirty="0"/>
          </a:p>
        </p:txBody>
      </p:sp>
      <p:sp>
        <p:nvSpPr>
          <p:cNvPr id="5" name="Slide Number Placeholder 4">
            <a:extLst>
              <a:ext uri="{FF2B5EF4-FFF2-40B4-BE49-F238E27FC236}">
                <a16:creationId xmlns:a16="http://schemas.microsoft.com/office/drawing/2014/main" id="{CF6F45A7-F8BB-457F-A1E8-C36167684B11}"/>
              </a:ext>
            </a:extLst>
          </p:cNvPr>
          <p:cNvSpPr>
            <a:spLocks noGrp="1"/>
          </p:cNvSpPr>
          <p:nvPr>
            <p:ph type="sldNum" sz="quarter" idx="12"/>
          </p:nvPr>
        </p:nvSpPr>
        <p:spPr/>
        <p:txBody>
          <a:bodyPr/>
          <a:lstStyle/>
          <a:p>
            <a:fld id="{8DADC038-141E-43F7-8265-47BF30ED2CCB}" type="slidenum">
              <a:rPr lang="en-US" smtClean="0"/>
              <a:pPr/>
              <a:t>17</a:t>
            </a:fld>
            <a:endParaRPr lang="en-US" dirty="0"/>
          </a:p>
        </p:txBody>
      </p:sp>
    </p:spTree>
    <p:extLst>
      <p:ext uri="{BB962C8B-B14F-4D97-AF65-F5344CB8AC3E}">
        <p14:creationId xmlns:p14="http://schemas.microsoft.com/office/powerpoint/2010/main" val="35495615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838200"/>
          </a:xfrm>
        </p:spPr>
        <p:txBody>
          <a:bodyPr>
            <a:normAutofit fontScale="90000"/>
          </a:bodyPr>
          <a:lstStyle/>
          <a:p>
            <a:r>
              <a:rPr lang="en-US" dirty="0"/>
              <a:t>Drawing the Lines—Legal Considerations: State Law Process</a:t>
            </a:r>
          </a:p>
        </p:txBody>
      </p:sp>
      <p:sp>
        <p:nvSpPr>
          <p:cNvPr id="4" name="Footer Placeholder 3"/>
          <p:cNvSpPr>
            <a:spLocks noGrp="1"/>
          </p:cNvSpPr>
          <p:nvPr>
            <p:ph type="ftr" sz="quarter" idx="11"/>
          </p:nvPr>
        </p:nvSpPr>
        <p:spPr/>
        <p:txBody>
          <a:bodyPr/>
          <a:lstStyle/>
          <a:p>
            <a:r>
              <a:rPr lang="en-US" dirty="0"/>
              <a:t>Municipal Redistricting in California in 2021: New Rules of the Road</a:t>
            </a:r>
          </a:p>
        </p:txBody>
      </p:sp>
      <p:sp>
        <p:nvSpPr>
          <p:cNvPr id="5" name="Slide Number Placeholder 4"/>
          <p:cNvSpPr>
            <a:spLocks noGrp="1"/>
          </p:cNvSpPr>
          <p:nvPr>
            <p:ph type="sldNum" sz="quarter" idx="12"/>
          </p:nvPr>
        </p:nvSpPr>
        <p:spPr/>
        <p:txBody>
          <a:bodyPr/>
          <a:lstStyle/>
          <a:p>
            <a:fld id="{8DADC038-141E-43F7-8265-47BF30ED2CCB}" type="slidenum">
              <a:rPr lang="en-US" smtClean="0"/>
              <a:pPr/>
              <a:t>18</a:t>
            </a:fld>
            <a:endParaRPr lang="en-US" dirty="0"/>
          </a:p>
        </p:txBody>
      </p:sp>
      <p:sp>
        <p:nvSpPr>
          <p:cNvPr id="3" name="Content Placeholder 2"/>
          <p:cNvSpPr>
            <a:spLocks noGrp="1"/>
          </p:cNvSpPr>
          <p:nvPr>
            <p:ph idx="1"/>
          </p:nvPr>
        </p:nvSpPr>
        <p:spPr>
          <a:xfrm>
            <a:off x="457200" y="2362200"/>
            <a:ext cx="8229600" cy="3810000"/>
          </a:xfrm>
        </p:spPr>
        <p:txBody>
          <a:bodyPr>
            <a:noAutofit/>
          </a:bodyPr>
          <a:lstStyle/>
          <a:p>
            <a:pPr>
              <a:spcBef>
                <a:spcPts val="0"/>
              </a:spcBef>
              <a:spcAft>
                <a:spcPts val="600"/>
              </a:spcAft>
            </a:pPr>
            <a:r>
              <a:rPr lang="en-US" sz="2400" b="1" dirty="0"/>
              <a:t>Backup Procedure if Deadline Missed</a:t>
            </a:r>
            <a:r>
              <a:rPr lang="en-US" sz="2400" dirty="0"/>
              <a:t>:</a:t>
            </a:r>
          </a:p>
          <a:p>
            <a:pPr lvl="1">
              <a:spcBef>
                <a:spcPts val="0"/>
              </a:spcBef>
              <a:spcAft>
                <a:spcPts val="600"/>
              </a:spcAft>
            </a:pPr>
            <a:r>
              <a:rPr lang="en-US" sz="2000" b="1" dirty="0"/>
              <a:t>THEN</a:t>
            </a:r>
            <a:r>
              <a:rPr lang="en-US" sz="2000" dirty="0"/>
              <a:t>:  default to at-large elections for general law cities</a:t>
            </a:r>
          </a:p>
          <a:p>
            <a:pPr lvl="1">
              <a:spcBef>
                <a:spcPts val="0"/>
              </a:spcBef>
              <a:spcAft>
                <a:spcPts val="600"/>
              </a:spcAft>
            </a:pPr>
            <a:endParaRPr lang="en-US" sz="2000" b="1" dirty="0"/>
          </a:p>
          <a:p>
            <a:pPr lvl="1">
              <a:spcBef>
                <a:spcPts val="0"/>
              </a:spcBef>
              <a:spcAft>
                <a:spcPts val="600"/>
              </a:spcAft>
            </a:pPr>
            <a:r>
              <a:rPr lang="en-US" sz="2000" b="1" dirty="0"/>
              <a:t>NOW</a:t>
            </a:r>
            <a:r>
              <a:rPr lang="en-US" sz="2000" dirty="0"/>
              <a:t>:  petition to the superior court, which may use special masters and experts at the expense of the jurisdiction, and local facilities, computers and personnel</a:t>
            </a:r>
          </a:p>
          <a:p>
            <a:pPr lvl="1">
              <a:spcBef>
                <a:spcPts val="0"/>
              </a:spcBef>
              <a:spcAft>
                <a:spcPts val="600"/>
              </a:spcAft>
            </a:pPr>
            <a:r>
              <a:rPr lang="en-US" sz="2000" dirty="0"/>
              <a:t>Charter cities are permitted to have their own default procedures</a:t>
            </a:r>
          </a:p>
        </p:txBody>
      </p:sp>
    </p:spTree>
    <p:extLst>
      <p:ext uri="{BB962C8B-B14F-4D97-AF65-F5344CB8AC3E}">
        <p14:creationId xmlns:p14="http://schemas.microsoft.com/office/powerpoint/2010/main" val="10813265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838200"/>
          </a:xfrm>
        </p:spPr>
        <p:txBody>
          <a:bodyPr>
            <a:normAutofit fontScale="90000"/>
          </a:bodyPr>
          <a:lstStyle/>
          <a:p>
            <a:r>
              <a:rPr lang="en-US" dirty="0"/>
              <a:t>Drawing the Lines—Legal Considerations: State Law Process</a:t>
            </a:r>
          </a:p>
        </p:txBody>
      </p:sp>
      <p:sp>
        <p:nvSpPr>
          <p:cNvPr id="4" name="Footer Placeholder 3"/>
          <p:cNvSpPr>
            <a:spLocks noGrp="1"/>
          </p:cNvSpPr>
          <p:nvPr>
            <p:ph type="ftr" sz="quarter" idx="11"/>
          </p:nvPr>
        </p:nvSpPr>
        <p:spPr/>
        <p:txBody>
          <a:bodyPr/>
          <a:lstStyle/>
          <a:p>
            <a:r>
              <a:rPr lang="en-US" dirty="0"/>
              <a:t>Municipal Redistricting in California in 2021: New Rules of the Road</a:t>
            </a:r>
          </a:p>
        </p:txBody>
      </p:sp>
      <p:sp>
        <p:nvSpPr>
          <p:cNvPr id="5" name="Slide Number Placeholder 4"/>
          <p:cNvSpPr>
            <a:spLocks noGrp="1"/>
          </p:cNvSpPr>
          <p:nvPr>
            <p:ph type="sldNum" sz="quarter" idx="12"/>
          </p:nvPr>
        </p:nvSpPr>
        <p:spPr/>
        <p:txBody>
          <a:bodyPr/>
          <a:lstStyle/>
          <a:p>
            <a:fld id="{8DADC038-141E-43F7-8265-47BF30ED2CCB}" type="slidenum">
              <a:rPr lang="en-US" smtClean="0"/>
              <a:pPr/>
              <a:t>19</a:t>
            </a:fld>
            <a:endParaRPr lang="en-US" dirty="0"/>
          </a:p>
        </p:txBody>
      </p:sp>
      <p:sp>
        <p:nvSpPr>
          <p:cNvPr id="3" name="Content Placeholder 2"/>
          <p:cNvSpPr>
            <a:spLocks noGrp="1"/>
          </p:cNvSpPr>
          <p:nvPr>
            <p:ph idx="1"/>
          </p:nvPr>
        </p:nvSpPr>
        <p:spPr>
          <a:xfrm>
            <a:off x="457200" y="2362200"/>
            <a:ext cx="8229600" cy="3810000"/>
          </a:xfrm>
        </p:spPr>
        <p:txBody>
          <a:bodyPr>
            <a:noAutofit/>
          </a:bodyPr>
          <a:lstStyle/>
          <a:p>
            <a:pPr>
              <a:lnSpc>
                <a:spcPct val="110000"/>
              </a:lnSpc>
              <a:spcBef>
                <a:spcPts val="0"/>
              </a:spcBef>
              <a:spcAft>
                <a:spcPts val="600"/>
              </a:spcAft>
            </a:pPr>
            <a:r>
              <a:rPr lang="en-US" sz="2000" b="1" dirty="0"/>
              <a:t>Hearings</a:t>
            </a:r>
            <a:r>
              <a:rPr lang="en-US" sz="2000" dirty="0"/>
              <a:t>:</a:t>
            </a:r>
          </a:p>
          <a:p>
            <a:pPr lvl="1">
              <a:lnSpc>
                <a:spcPct val="110000"/>
              </a:lnSpc>
              <a:spcBef>
                <a:spcPts val="0"/>
              </a:spcBef>
              <a:spcAft>
                <a:spcPts val="600"/>
              </a:spcAft>
            </a:pPr>
            <a:r>
              <a:rPr lang="en-US" sz="2000" b="1" dirty="0"/>
              <a:t>THEN</a:t>
            </a:r>
            <a:r>
              <a:rPr lang="en-US" sz="2000" dirty="0"/>
              <a:t>:  one public hearing on the proposal prior to the public hearing at which the city council votes to approve or defeat the proposal.</a:t>
            </a:r>
          </a:p>
          <a:p>
            <a:pPr lvl="1">
              <a:lnSpc>
                <a:spcPct val="110000"/>
              </a:lnSpc>
              <a:spcBef>
                <a:spcPts val="0"/>
              </a:spcBef>
              <a:spcAft>
                <a:spcPts val="600"/>
              </a:spcAft>
            </a:pPr>
            <a:endParaRPr lang="en-US" sz="2000" b="1" dirty="0"/>
          </a:p>
          <a:p>
            <a:pPr lvl="1">
              <a:lnSpc>
                <a:spcPct val="110000"/>
              </a:lnSpc>
              <a:spcBef>
                <a:spcPts val="0"/>
              </a:spcBef>
              <a:spcAft>
                <a:spcPts val="600"/>
              </a:spcAft>
            </a:pPr>
            <a:r>
              <a:rPr lang="en-US" sz="2000" b="1" dirty="0"/>
              <a:t>NOW</a:t>
            </a:r>
            <a:r>
              <a:rPr lang="en-US" sz="2000" dirty="0"/>
              <a:t>:  at least four public hearings:  at least one before draft maps are drawn (and can be conducted by staff or consultant); at least two after draft maps are drawn; at least one on a Saturday, Sunday or after 6:00 P.M. Monday through Friday</a:t>
            </a:r>
          </a:p>
        </p:txBody>
      </p:sp>
    </p:spTree>
    <p:extLst>
      <p:ext uri="{BB962C8B-B14F-4D97-AF65-F5344CB8AC3E}">
        <p14:creationId xmlns:p14="http://schemas.microsoft.com/office/powerpoint/2010/main" val="1272351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838200"/>
          </a:xfrm>
        </p:spPr>
        <p:txBody>
          <a:bodyPr>
            <a:normAutofit fontScale="90000"/>
          </a:bodyPr>
          <a:lstStyle/>
          <a:p>
            <a:r>
              <a:rPr lang="en-US" dirty="0"/>
              <a:t>Redistricting in 2021 Under New California Rules and Federal Case Law</a:t>
            </a:r>
          </a:p>
        </p:txBody>
      </p:sp>
      <p:sp>
        <p:nvSpPr>
          <p:cNvPr id="4" name="Footer Placeholder 3"/>
          <p:cNvSpPr>
            <a:spLocks noGrp="1"/>
          </p:cNvSpPr>
          <p:nvPr>
            <p:ph type="ftr" sz="quarter" idx="11"/>
          </p:nvPr>
        </p:nvSpPr>
        <p:spPr/>
        <p:txBody>
          <a:bodyPr/>
          <a:lstStyle/>
          <a:p>
            <a:r>
              <a:rPr lang="en-US" dirty="0"/>
              <a:t>Municipal Redistricting in California in 2021: New Rules of the Road</a:t>
            </a:r>
          </a:p>
        </p:txBody>
      </p:sp>
      <p:sp>
        <p:nvSpPr>
          <p:cNvPr id="5" name="Slide Number Placeholder 4"/>
          <p:cNvSpPr>
            <a:spLocks noGrp="1"/>
          </p:cNvSpPr>
          <p:nvPr>
            <p:ph type="sldNum" sz="quarter" idx="12"/>
          </p:nvPr>
        </p:nvSpPr>
        <p:spPr/>
        <p:txBody>
          <a:bodyPr/>
          <a:lstStyle/>
          <a:p>
            <a:fld id="{8DADC038-141E-43F7-8265-47BF30ED2CCB}" type="slidenum">
              <a:rPr lang="en-US" smtClean="0"/>
              <a:pPr/>
              <a:t>2</a:t>
            </a:fld>
            <a:endParaRPr lang="en-US" dirty="0"/>
          </a:p>
        </p:txBody>
      </p:sp>
      <p:sp>
        <p:nvSpPr>
          <p:cNvPr id="3" name="Content Placeholder 2"/>
          <p:cNvSpPr>
            <a:spLocks noGrp="1"/>
          </p:cNvSpPr>
          <p:nvPr>
            <p:ph idx="1"/>
          </p:nvPr>
        </p:nvSpPr>
        <p:spPr>
          <a:xfrm>
            <a:off x="457200" y="2362200"/>
            <a:ext cx="8229600" cy="3581400"/>
          </a:xfrm>
        </p:spPr>
        <p:txBody>
          <a:bodyPr>
            <a:normAutofit/>
          </a:bodyPr>
          <a:lstStyle/>
          <a:p>
            <a:pPr marL="0" indent="0">
              <a:lnSpc>
                <a:spcPct val="110000"/>
              </a:lnSpc>
              <a:spcBef>
                <a:spcPts val="0"/>
              </a:spcBef>
              <a:spcAft>
                <a:spcPts val="600"/>
              </a:spcAft>
              <a:buNone/>
            </a:pPr>
            <a:r>
              <a:rPr lang="en-US" sz="2000" dirty="0"/>
              <a:t>Redistricting will be different this time around.  </a:t>
            </a:r>
          </a:p>
          <a:p>
            <a:pPr marL="0" indent="0">
              <a:lnSpc>
                <a:spcPct val="110000"/>
              </a:lnSpc>
              <a:spcBef>
                <a:spcPts val="0"/>
              </a:spcBef>
              <a:spcAft>
                <a:spcPts val="600"/>
              </a:spcAft>
              <a:buNone/>
            </a:pPr>
            <a:endParaRPr lang="en-US" sz="2000" dirty="0"/>
          </a:p>
          <a:p>
            <a:pPr marL="0" indent="0">
              <a:lnSpc>
                <a:spcPct val="110000"/>
              </a:lnSpc>
              <a:spcBef>
                <a:spcPts val="0"/>
              </a:spcBef>
              <a:spcAft>
                <a:spcPts val="600"/>
              </a:spcAft>
              <a:buNone/>
            </a:pPr>
            <a:r>
              <a:rPr lang="en-US" sz="2000" dirty="0"/>
              <a:t>An outline of what to expect:</a:t>
            </a:r>
          </a:p>
          <a:p>
            <a:pPr lvl="1">
              <a:lnSpc>
                <a:spcPct val="110000"/>
              </a:lnSpc>
              <a:spcBef>
                <a:spcPts val="0"/>
              </a:spcBef>
              <a:spcAft>
                <a:spcPts val="600"/>
              </a:spcAft>
            </a:pPr>
            <a:r>
              <a:rPr lang="en-US" sz="2000" dirty="0"/>
              <a:t>Developments in federal case law</a:t>
            </a:r>
          </a:p>
          <a:p>
            <a:pPr lvl="1">
              <a:lnSpc>
                <a:spcPct val="110000"/>
              </a:lnSpc>
              <a:spcBef>
                <a:spcPts val="0"/>
              </a:spcBef>
              <a:spcAft>
                <a:spcPts val="600"/>
              </a:spcAft>
            </a:pPr>
            <a:r>
              <a:rPr lang="en-US" sz="2000" dirty="0"/>
              <a:t>AB 849: new legislation that completely rewrites the state law rules governing the redistricting process, beginning in 2020</a:t>
            </a:r>
          </a:p>
          <a:p>
            <a:pPr lvl="1">
              <a:lnSpc>
                <a:spcPct val="110000"/>
              </a:lnSpc>
              <a:spcBef>
                <a:spcPts val="0"/>
              </a:spcBef>
              <a:spcAft>
                <a:spcPts val="600"/>
              </a:spcAft>
            </a:pPr>
            <a:r>
              <a:rPr lang="en-US" sz="2000" dirty="0"/>
              <a:t>Practical considerations for city officials tasked with redrawing the lines</a:t>
            </a:r>
          </a:p>
        </p:txBody>
      </p:sp>
    </p:spTree>
    <p:extLst>
      <p:ext uri="{BB962C8B-B14F-4D97-AF65-F5344CB8AC3E}">
        <p14:creationId xmlns:p14="http://schemas.microsoft.com/office/powerpoint/2010/main" val="7911502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838200"/>
          </a:xfrm>
        </p:spPr>
        <p:txBody>
          <a:bodyPr>
            <a:normAutofit fontScale="90000"/>
          </a:bodyPr>
          <a:lstStyle/>
          <a:p>
            <a:r>
              <a:rPr lang="en-US" dirty="0"/>
              <a:t>Drawing the Lines—Legal Considerations: State Law Process</a:t>
            </a:r>
          </a:p>
        </p:txBody>
      </p:sp>
      <p:sp>
        <p:nvSpPr>
          <p:cNvPr id="4" name="Footer Placeholder 3"/>
          <p:cNvSpPr>
            <a:spLocks noGrp="1"/>
          </p:cNvSpPr>
          <p:nvPr>
            <p:ph type="ftr" sz="quarter" idx="11"/>
          </p:nvPr>
        </p:nvSpPr>
        <p:spPr/>
        <p:txBody>
          <a:bodyPr/>
          <a:lstStyle/>
          <a:p>
            <a:r>
              <a:rPr lang="en-US" dirty="0"/>
              <a:t>Municipal Redistricting in California in 2021: New Rules of the Road</a:t>
            </a:r>
          </a:p>
        </p:txBody>
      </p:sp>
      <p:sp>
        <p:nvSpPr>
          <p:cNvPr id="5" name="Slide Number Placeholder 4"/>
          <p:cNvSpPr>
            <a:spLocks noGrp="1"/>
          </p:cNvSpPr>
          <p:nvPr>
            <p:ph type="sldNum" sz="quarter" idx="12"/>
          </p:nvPr>
        </p:nvSpPr>
        <p:spPr/>
        <p:txBody>
          <a:bodyPr/>
          <a:lstStyle/>
          <a:p>
            <a:fld id="{8DADC038-141E-43F7-8265-47BF30ED2CCB}" type="slidenum">
              <a:rPr lang="en-US" smtClean="0"/>
              <a:pPr/>
              <a:t>20</a:t>
            </a:fld>
            <a:endParaRPr lang="en-US" dirty="0"/>
          </a:p>
        </p:txBody>
      </p:sp>
      <p:sp>
        <p:nvSpPr>
          <p:cNvPr id="3" name="Content Placeholder 2"/>
          <p:cNvSpPr>
            <a:spLocks noGrp="1"/>
          </p:cNvSpPr>
          <p:nvPr>
            <p:ph idx="1"/>
          </p:nvPr>
        </p:nvSpPr>
        <p:spPr>
          <a:xfrm>
            <a:off x="457200" y="2362200"/>
            <a:ext cx="8229600" cy="3810000"/>
          </a:xfrm>
        </p:spPr>
        <p:txBody>
          <a:bodyPr>
            <a:normAutofit/>
          </a:bodyPr>
          <a:lstStyle/>
          <a:p>
            <a:pPr>
              <a:lnSpc>
                <a:spcPct val="110000"/>
              </a:lnSpc>
              <a:spcBef>
                <a:spcPts val="0"/>
              </a:spcBef>
              <a:spcAft>
                <a:spcPts val="600"/>
              </a:spcAft>
            </a:pPr>
            <a:r>
              <a:rPr lang="en-US" sz="1700" b="1" dirty="0"/>
              <a:t>Public Outreach</a:t>
            </a:r>
          </a:p>
          <a:p>
            <a:pPr lvl="1">
              <a:lnSpc>
                <a:spcPct val="110000"/>
              </a:lnSpc>
              <a:spcBef>
                <a:spcPts val="0"/>
              </a:spcBef>
              <a:spcAft>
                <a:spcPts val="600"/>
              </a:spcAft>
            </a:pPr>
            <a:r>
              <a:rPr lang="en-US" sz="1700" b="1" dirty="0"/>
              <a:t>THEN</a:t>
            </a:r>
            <a:r>
              <a:rPr lang="en-US" sz="1700" dirty="0"/>
              <a:t>:  None in particular required, except compliance with Brown Act</a:t>
            </a:r>
          </a:p>
          <a:p>
            <a:pPr lvl="1">
              <a:lnSpc>
                <a:spcPct val="110000"/>
              </a:lnSpc>
              <a:spcBef>
                <a:spcPts val="0"/>
              </a:spcBef>
              <a:spcAft>
                <a:spcPts val="600"/>
              </a:spcAft>
            </a:pPr>
            <a:r>
              <a:rPr lang="en-US" sz="1700" b="1" dirty="0"/>
              <a:t>NOW</a:t>
            </a:r>
            <a:r>
              <a:rPr lang="en-US" sz="1700" dirty="0"/>
              <a:t>:  jurisdiction must encourage  public participation through</a:t>
            </a:r>
          </a:p>
          <a:p>
            <a:pPr lvl="2">
              <a:lnSpc>
                <a:spcPct val="110000"/>
              </a:lnSpc>
              <a:spcBef>
                <a:spcPts val="0"/>
              </a:spcBef>
              <a:spcAft>
                <a:spcPts val="600"/>
              </a:spcAft>
            </a:pPr>
            <a:r>
              <a:rPr lang="en-US" sz="1700" dirty="0"/>
              <a:t>Media outreach</a:t>
            </a:r>
          </a:p>
          <a:p>
            <a:pPr lvl="2">
              <a:lnSpc>
                <a:spcPct val="110000"/>
              </a:lnSpc>
              <a:spcBef>
                <a:spcPts val="0"/>
              </a:spcBef>
              <a:spcAft>
                <a:spcPts val="600"/>
              </a:spcAft>
            </a:pPr>
            <a:r>
              <a:rPr lang="en-US" sz="1700" dirty="0"/>
              <a:t>Good government, civil rights, civic engagement &amp; community groups</a:t>
            </a:r>
          </a:p>
          <a:p>
            <a:pPr lvl="2">
              <a:lnSpc>
                <a:spcPct val="110000"/>
              </a:lnSpc>
              <a:spcBef>
                <a:spcPts val="0"/>
              </a:spcBef>
              <a:spcAft>
                <a:spcPts val="600"/>
              </a:spcAft>
            </a:pPr>
            <a:r>
              <a:rPr lang="en-US" sz="1700" dirty="0"/>
              <a:t>Live translation, if requested 72 hours in advance of meeting</a:t>
            </a:r>
          </a:p>
          <a:p>
            <a:pPr lvl="2">
              <a:lnSpc>
                <a:spcPct val="110000"/>
              </a:lnSpc>
              <a:spcBef>
                <a:spcPts val="0"/>
              </a:spcBef>
              <a:spcAft>
                <a:spcPts val="600"/>
              </a:spcAft>
            </a:pPr>
            <a:r>
              <a:rPr lang="en-US" sz="1700" dirty="0"/>
              <a:t>Publication of notices on the internet</a:t>
            </a:r>
          </a:p>
          <a:p>
            <a:pPr lvl="2">
              <a:lnSpc>
                <a:spcPct val="110000"/>
              </a:lnSpc>
              <a:spcBef>
                <a:spcPts val="0"/>
              </a:spcBef>
              <a:spcAft>
                <a:spcPts val="600"/>
              </a:spcAft>
            </a:pPr>
            <a:r>
              <a:rPr lang="en-US" sz="1700" dirty="0"/>
              <a:t>Publication of a draft map at least seven days before adoption</a:t>
            </a:r>
          </a:p>
          <a:p>
            <a:pPr lvl="2">
              <a:lnSpc>
                <a:spcPct val="110000"/>
              </a:lnSpc>
              <a:spcBef>
                <a:spcPts val="0"/>
              </a:spcBef>
              <a:spcAft>
                <a:spcPts val="600"/>
              </a:spcAft>
            </a:pPr>
            <a:r>
              <a:rPr lang="en-US" sz="1700" dirty="0"/>
              <a:t>Publication of relevant demographic data</a:t>
            </a:r>
          </a:p>
          <a:p>
            <a:pPr lvl="2">
              <a:lnSpc>
                <a:spcPct val="110000"/>
              </a:lnSpc>
              <a:spcBef>
                <a:spcPts val="0"/>
              </a:spcBef>
              <a:spcAft>
                <a:spcPts val="600"/>
              </a:spcAft>
            </a:pPr>
            <a:r>
              <a:rPr lang="en-US" sz="1700" dirty="0"/>
              <a:t>Receipt of maps or testimony from the public in writing or electronically</a:t>
            </a:r>
          </a:p>
          <a:p>
            <a:pPr lvl="2">
              <a:lnSpc>
                <a:spcPct val="110000"/>
              </a:lnSpc>
              <a:spcBef>
                <a:spcPts val="0"/>
              </a:spcBef>
              <a:spcAft>
                <a:spcPts val="600"/>
              </a:spcAft>
            </a:pPr>
            <a:endParaRPr lang="en-US" sz="1700" dirty="0"/>
          </a:p>
          <a:p>
            <a:pPr lvl="2">
              <a:lnSpc>
                <a:spcPct val="110000"/>
              </a:lnSpc>
              <a:spcBef>
                <a:spcPts val="0"/>
              </a:spcBef>
              <a:spcAft>
                <a:spcPts val="600"/>
              </a:spcAft>
            </a:pPr>
            <a:endParaRPr lang="en-US" sz="1700" dirty="0"/>
          </a:p>
          <a:p>
            <a:pPr>
              <a:lnSpc>
                <a:spcPct val="110000"/>
              </a:lnSpc>
              <a:spcBef>
                <a:spcPts val="0"/>
              </a:spcBef>
              <a:spcAft>
                <a:spcPts val="600"/>
              </a:spcAft>
            </a:pPr>
            <a:endParaRPr lang="en-US" sz="1700" dirty="0"/>
          </a:p>
        </p:txBody>
      </p:sp>
    </p:spTree>
    <p:extLst>
      <p:ext uri="{BB962C8B-B14F-4D97-AF65-F5344CB8AC3E}">
        <p14:creationId xmlns:p14="http://schemas.microsoft.com/office/powerpoint/2010/main" val="9069998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838200"/>
          </a:xfrm>
        </p:spPr>
        <p:txBody>
          <a:bodyPr>
            <a:normAutofit fontScale="90000"/>
          </a:bodyPr>
          <a:lstStyle/>
          <a:p>
            <a:r>
              <a:rPr lang="en-US" dirty="0"/>
              <a:t>Drawing the Lines—Legal Considerations: State Law Process</a:t>
            </a:r>
          </a:p>
        </p:txBody>
      </p:sp>
      <p:sp>
        <p:nvSpPr>
          <p:cNvPr id="4" name="Footer Placeholder 3"/>
          <p:cNvSpPr>
            <a:spLocks noGrp="1"/>
          </p:cNvSpPr>
          <p:nvPr>
            <p:ph type="ftr" sz="quarter" idx="11"/>
          </p:nvPr>
        </p:nvSpPr>
        <p:spPr/>
        <p:txBody>
          <a:bodyPr/>
          <a:lstStyle/>
          <a:p>
            <a:r>
              <a:rPr lang="en-US" dirty="0"/>
              <a:t>Municipal Redistricting in California in 2021: New Rules of the Road</a:t>
            </a:r>
          </a:p>
        </p:txBody>
      </p:sp>
      <p:sp>
        <p:nvSpPr>
          <p:cNvPr id="5" name="Slide Number Placeholder 4"/>
          <p:cNvSpPr>
            <a:spLocks noGrp="1"/>
          </p:cNvSpPr>
          <p:nvPr>
            <p:ph type="sldNum" sz="quarter" idx="12"/>
          </p:nvPr>
        </p:nvSpPr>
        <p:spPr/>
        <p:txBody>
          <a:bodyPr/>
          <a:lstStyle/>
          <a:p>
            <a:fld id="{8DADC038-141E-43F7-8265-47BF30ED2CCB}" type="slidenum">
              <a:rPr lang="en-US" smtClean="0"/>
              <a:pPr/>
              <a:t>21</a:t>
            </a:fld>
            <a:endParaRPr lang="en-US" dirty="0"/>
          </a:p>
        </p:txBody>
      </p:sp>
      <p:sp>
        <p:nvSpPr>
          <p:cNvPr id="3" name="Content Placeholder 2"/>
          <p:cNvSpPr>
            <a:spLocks noGrp="1"/>
          </p:cNvSpPr>
          <p:nvPr>
            <p:ph idx="1"/>
          </p:nvPr>
        </p:nvSpPr>
        <p:spPr>
          <a:xfrm>
            <a:off x="152400" y="2286000"/>
            <a:ext cx="8839200" cy="3810000"/>
          </a:xfrm>
        </p:spPr>
        <p:txBody>
          <a:bodyPr>
            <a:normAutofit fontScale="85000" lnSpcReduction="20000"/>
          </a:bodyPr>
          <a:lstStyle/>
          <a:p>
            <a:pPr marL="0" indent="0">
              <a:lnSpc>
                <a:spcPct val="110000"/>
              </a:lnSpc>
              <a:spcBef>
                <a:spcPts val="0"/>
              </a:spcBef>
              <a:spcAft>
                <a:spcPts val="600"/>
              </a:spcAft>
              <a:buNone/>
            </a:pPr>
            <a:r>
              <a:rPr lang="en-US" sz="2600" b="1" dirty="0"/>
              <a:t>Recordkeeping</a:t>
            </a:r>
            <a:endParaRPr lang="en-US" sz="1600" b="1" dirty="0"/>
          </a:p>
          <a:p>
            <a:pPr>
              <a:lnSpc>
                <a:spcPct val="110000"/>
              </a:lnSpc>
              <a:spcBef>
                <a:spcPts val="0"/>
              </a:spcBef>
              <a:spcAft>
                <a:spcPts val="600"/>
              </a:spcAft>
            </a:pPr>
            <a:r>
              <a:rPr lang="en-US" sz="2000" b="1" dirty="0"/>
              <a:t>THEN</a:t>
            </a:r>
            <a:r>
              <a:rPr lang="en-US" sz="2000" dirty="0"/>
              <a:t>:  None in particular required, except compliance with Public Records Act</a:t>
            </a:r>
          </a:p>
          <a:p>
            <a:pPr>
              <a:lnSpc>
                <a:spcPct val="110000"/>
              </a:lnSpc>
              <a:spcBef>
                <a:spcPts val="0"/>
              </a:spcBef>
              <a:spcAft>
                <a:spcPts val="600"/>
              </a:spcAft>
            </a:pPr>
            <a:r>
              <a:rPr lang="en-US" sz="2000" b="1" dirty="0"/>
              <a:t>NOW</a:t>
            </a:r>
            <a:r>
              <a:rPr lang="en-US" sz="2000" dirty="0"/>
              <a:t>:  record of each public comment and governing body deliberations at every public hearing or workshop – made available to the public within two weeks</a:t>
            </a:r>
          </a:p>
          <a:p>
            <a:pPr lvl="1">
              <a:lnSpc>
                <a:spcPct val="110000"/>
              </a:lnSpc>
              <a:spcBef>
                <a:spcPts val="0"/>
              </a:spcBef>
              <a:spcAft>
                <a:spcPts val="600"/>
              </a:spcAft>
            </a:pPr>
            <a:r>
              <a:rPr lang="en-US" sz="2000" dirty="0"/>
              <a:t>Internet webpage maintained for 10 years  in multiple languages that includes:</a:t>
            </a:r>
          </a:p>
          <a:p>
            <a:pPr lvl="2">
              <a:lnSpc>
                <a:spcPct val="110000"/>
              </a:lnSpc>
              <a:spcBef>
                <a:spcPts val="0"/>
              </a:spcBef>
              <a:spcAft>
                <a:spcPts val="600"/>
              </a:spcAft>
            </a:pPr>
            <a:r>
              <a:rPr lang="en-US" sz="2000" dirty="0"/>
              <a:t>An explanation of the redistricting process</a:t>
            </a:r>
          </a:p>
          <a:p>
            <a:pPr lvl="2">
              <a:lnSpc>
                <a:spcPct val="110000"/>
              </a:lnSpc>
              <a:spcBef>
                <a:spcPts val="0"/>
              </a:spcBef>
              <a:spcAft>
                <a:spcPts val="600"/>
              </a:spcAft>
            </a:pPr>
            <a:r>
              <a:rPr lang="en-US" sz="2000" dirty="0"/>
              <a:t>Procedures for testifying or submitting written testimony</a:t>
            </a:r>
          </a:p>
          <a:p>
            <a:pPr lvl="2">
              <a:lnSpc>
                <a:spcPct val="110000"/>
              </a:lnSpc>
              <a:spcBef>
                <a:spcPts val="0"/>
              </a:spcBef>
              <a:spcAft>
                <a:spcPts val="600"/>
              </a:spcAft>
            </a:pPr>
            <a:r>
              <a:rPr lang="en-US" sz="2000" dirty="0"/>
              <a:t>Calendar of all hearings and workshops</a:t>
            </a:r>
          </a:p>
          <a:p>
            <a:pPr lvl="2">
              <a:lnSpc>
                <a:spcPct val="110000"/>
              </a:lnSpc>
              <a:spcBef>
                <a:spcPts val="0"/>
              </a:spcBef>
              <a:spcAft>
                <a:spcPts val="600"/>
              </a:spcAft>
            </a:pPr>
            <a:r>
              <a:rPr lang="en-US" sz="2000" dirty="0"/>
              <a:t>Notice and agenda for each hearing and workshop</a:t>
            </a:r>
          </a:p>
          <a:p>
            <a:pPr lvl="2">
              <a:lnSpc>
                <a:spcPct val="110000"/>
              </a:lnSpc>
              <a:spcBef>
                <a:spcPts val="0"/>
              </a:spcBef>
              <a:spcAft>
                <a:spcPts val="600"/>
              </a:spcAft>
            </a:pPr>
            <a:r>
              <a:rPr lang="en-US" sz="2000" dirty="0"/>
              <a:t>Recording or written summary of each hearing and workshop</a:t>
            </a:r>
          </a:p>
          <a:p>
            <a:pPr lvl="2">
              <a:lnSpc>
                <a:spcPct val="110000"/>
              </a:lnSpc>
              <a:spcBef>
                <a:spcPts val="0"/>
              </a:spcBef>
              <a:spcAft>
                <a:spcPts val="600"/>
              </a:spcAft>
            </a:pPr>
            <a:r>
              <a:rPr lang="en-US" sz="2000" dirty="0"/>
              <a:t>All draft maps &amp; adopted map</a:t>
            </a:r>
          </a:p>
          <a:p>
            <a:pPr lvl="2">
              <a:lnSpc>
                <a:spcPct val="110000"/>
              </a:lnSpc>
              <a:spcBef>
                <a:spcPts val="0"/>
              </a:spcBef>
              <a:spcAft>
                <a:spcPts val="600"/>
              </a:spcAft>
            </a:pPr>
            <a:r>
              <a:rPr lang="en-US" sz="2000" i="1" dirty="0"/>
              <a:t>Secretary of State to provide template</a:t>
            </a:r>
          </a:p>
          <a:p>
            <a:pPr>
              <a:lnSpc>
                <a:spcPct val="110000"/>
              </a:lnSpc>
              <a:spcBef>
                <a:spcPts val="0"/>
              </a:spcBef>
              <a:spcAft>
                <a:spcPts val="600"/>
              </a:spcAft>
            </a:pPr>
            <a:endParaRPr lang="en-US" sz="900" dirty="0"/>
          </a:p>
        </p:txBody>
      </p:sp>
    </p:spTree>
    <p:extLst>
      <p:ext uri="{BB962C8B-B14F-4D97-AF65-F5344CB8AC3E}">
        <p14:creationId xmlns:p14="http://schemas.microsoft.com/office/powerpoint/2010/main" val="39738365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838200"/>
          </a:xfrm>
        </p:spPr>
        <p:txBody>
          <a:bodyPr>
            <a:normAutofit fontScale="90000"/>
          </a:bodyPr>
          <a:lstStyle/>
          <a:p>
            <a:r>
              <a:rPr lang="en-US" dirty="0"/>
              <a:t>Drawing the Lines—Legal Considerations: State Law Process</a:t>
            </a:r>
          </a:p>
        </p:txBody>
      </p:sp>
      <p:sp>
        <p:nvSpPr>
          <p:cNvPr id="4" name="Footer Placeholder 3"/>
          <p:cNvSpPr>
            <a:spLocks noGrp="1"/>
          </p:cNvSpPr>
          <p:nvPr>
            <p:ph type="ftr" sz="quarter" idx="11"/>
          </p:nvPr>
        </p:nvSpPr>
        <p:spPr/>
        <p:txBody>
          <a:bodyPr/>
          <a:lstStyle/>
          <a:p>
            <a:r>
              <a:rPr lang="en-US" dirty="0"/>
              <a:t>Municipal Redistricting in California in 2021: New Rules of the Road</a:t>
            </a:r>
          </a:p>
        </p:txBody>
      </p:sp>
      <p:sp>
        <p:nvSpPr>
          <p:cNvPr id="5" name="Slide Number Placeholder 4"/>
          <p:cNvSpPr>
            <a:spLocks noGrp="1"/>
          </p:cNvSpPr>
          <p:nvPr>
            <p:ph type="sldNum" sz="quarter" idx="12"/>
          </p:nvPr>
        </p:nvSpPr>
        <p:spPr/>
        <p:txBody>
          <a:bodyPr/>
          <a:lstStyle/>
          <a:p>
            <a:fld id="{8DADC038-141E-43F7-8265-47BF30ED2CCB}" type="slidenum">
              <a:rPr lang="en-US" smtClean="0"/>
              <a:pPr/>
              <a:t>22</a:t>
            </a:fld>
            <a:endParaRPr lang="en-US" dirty="0"/>
          </a:p>
        </p:txBody>
      </p:sp>
      <p:sp>
        <p:nvSpPr>
          <p:cNvPr id="3" name="Content Placeholder 2"/>
          <p:cNvSpPr>
            <a:spLocks noGrp="1"/>
          </p:cNvSpPr>
          <p:nvPr>
            <p:ph idx="1"/>
          </p:nvPr>
        </p:nvSpPr>
        <p:spPr>
          <a:xfrm>
            <a:off x="457200" y="2362200"/>
            <a:ext cx="8229600" cy="3810000"/>
          </a:xfrm>
        </p:spPr>
        <p:txBody>
          <a:bodyPr>
            <a:normAutofit/>
          </a:bodyPr>
          <a:lstStyle/>
          <a:p>
            <a:pPr>
              <a:lnSpc>
                <a:spcPct val="110000"/>
              </a:lnSpc>
              <a:spcBef>
                <a:spcPts val="0"/>
              </a:spcBef>
              <a:spcAft>
                <a:spcPts val="600"/>
              </a:spcAft>
            </a:pPr>
            <a:r>
              <a:rPr lang="en-US" sz="2000" b="1" dirty="0"/>
              <a:t>Mid-Decade Redistricting</a:t>
            </a:r>
          </a:p>
          <a:p>
            <a:pPr lvl="1">
              <a:lnSpc>
                <a:spcPct val="110000"/>
              </a:lnSpc>
              <a:spcBef>
                <a:spcPts val="0"/>
              </a:spcBef>
              <a:spcAft>
                <a:spcPts val="600"/>
              </a:spcAft>
            </a:pPr>
            <a:r>
              <a:rPr lang="en-US" sz="2000" b="1" dirty="0"/>
              <a:t>THEN</a:t>
            </a:r>
            <a:r>
              <a:rPr lang="en-US" sz="2000" dirty="0"/>
              <a:t>:  At any time, based on a mid-decade Census or population estimates prepared by the State Department of Finance </a:t>
            </a:r>
          </a:p>
          <a:p>
            <a:pPr lvl="1">
              <a:lnSpc>
                <a:spcPct val="110000"/>
              </a:lnSpc>
              <a:spcBef>
                <a:spcPts val="0"/>
              </a:spcBef>
              <a:spcAft>
                <a:spcPts val="600"/>
              </a:spcAft>
            </a:pPr>
            <a:endParaRPr lang="en-US" sz="2000" dirty="0"/>
          </a:p>
          <a:p>
            <a:pPr lvl="1">
              <a:lnSpc>
                <a:spcPct val="110000"/>
              </a:lnSpc>
              <a:spcBef>
                <a:spcPts val="0"/>
              </a:spcBef>
              <a:spcAft>
                <a:spcPts val="600"/>
              </a:spcAft>
            </a:pPr>
            <a:r>
              <a:rPr lang="en-US" sz="2000" b="1" dirty="0"/>
              <a:t>NOW</a:t>
            </a:r>
            <a:r>
              <a:rPr lang="en-US" sz="2000" dirty="0"/>
              <a:t>:  Never, unless in conjunction with judicial proceedings, or jurisdictional boundary changes, and then with qualifications</a:t>
            </a:r>
          </a:p>
          <a:p>
            <a:pPr lvl="1">
              <a:lnSpc>
                <a:spcPct val="110000"/>
              </a:lnSpc>
              <a:spcBef>
                <a:spcPts val="0"/>
              </a:spcBef>
              <a:spcAft>
                <a:spcPts val="600"/>
              </a:spcAft>
            </a:pPr>
            <a:r>
              <a:rPr lang="en-US" sz="2000" dirty="0"/>
              <a:t>Charter cities can have different rules pertaining to mid-decade redistricting</a:t>
            </a:r>
          </a:p>
          <a:p>
            <a:pPr lvl="1">
              <a:lnSpc>
                <a:spcPct val="110000"/>
              </a:lnSpc>
              <a:spcBef>
                <a:spcPts val="0"/>
              </a:spcBef>
              <a:spcAft>
                <a:spcPts val="600"/>
              </a:spcAft>
            </a:pPr>
            <a:endParaRPr lang="en-US" sz="1700" dirty="0"/>
          </a:p>
        </p:txBody>
      </p:sp>
    </p:spTree>
    <p:extLst>
      <p:ext uri="{BB962C8B-B14F-4D97-AF65-F5344CB8AC3E}">
        <p14:creationId xmlns:p14="http://schemas.microsoft.com/office/powerpoint/2010/main" val="23627873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838200"/>
          </a:xfrm>
        </p:spPr>
        <p:txBody>
          <a:bodyPr>
            <a:normAutofit fontScale="90000"/>
          </a:bodyPr>
          <a:lstStyle/>
          <a:p>
            <a:r>
              <a:rPr lang="en-US" dirty="0"/>
              <a:t>Drawing the Lines—Legal Considerations: State Law Process</a:t>
            </a:r>
          </a:p>
        </p:txBody>
      </p:sp>
      <p:sp>
        <p:nvSpPr>
          <p:cNvPr id="4" name="Footer Placeholder 3"/>
          <p:cNvSpPr>
            <a:spLocks noGrp="1"/>
          </p:cNvSpPr>
          <p:nvPr>
            <p:ph type="ftr" sz="quarter" idx="11"/>
          </p:nvPr>
        </p:nvSpPr>
        <p:spPr/>
        <p:txBody>
          <a:bodyPr/>
          <a:lstStyle/>
          <a:p>
            <a:r>
              <a:rPr lang="en-US" dirty="0"/>
              <a:t>Municipal Redistricting in California in 2021: New Rules of the Road</a:t>
            </a:r>
          </a:p>
        </p:txBody>
      </p:sp>
      <p:sp>
        <p:nvSpPr>
          <p:cNvPr id="5" name="Slide Number Placeholder 4"/>
          <p:cNvSpPr>
            <a:spLocks noGrp="1"/>
          </p:cNvSpPr>
          <p:nvPr>
            <p:ph type="sldNum" sz="quarter" idx="12"/>
          </p:nvPr>
        </p:nvSpPr>
        <p:spPr/>
        <p:txBody>
          <a:bodyPr/>
          <a:lstStyle/>
          <a:p>
            <a:fld id="{8DADC038-141E-43F7-8265-47BF30ED2CCB}" type="slidenum">
              <a:rPr lang="en-US" smtClean="0"/>
              <a:pPr/>
              <a:t>23</a:t>
            </a:fld>
            <a:endParaRPr lang="en-US" dirty="0"/>
          </a:p>
        </p:txBody>
      </p:sp>
      <p:sp>
        <p:nvSpPr>
          <p:cNvPr id="3" name="Content Placeholder 2"/>
          <p:cNvSpPr>
            <a:spLocks noGrp="1"/>
          </p:cNvSpPr>
          <p:nvPr>
            <p:ph idx="1"/>
          </p:nvPr>
        </p:nvSpPr>
        <p:spPr>
          <a:xfrm>
            <a:off x="457200" y="2362200"/>
            <a:ext cx="8229600" cy="3810000"/>
          </a:xfrm>
        </p:spPr>
        <p:txBody>
          <a:bodyPr>
            <a:normAutofit/>
          </a:bodyPr>
          <a:lstStyle/>
          <a:p>
            <a:pPr>
              <a:lnSpc>
                <a:spcPct val="110000"/>
              </a:lnSpc>
              <a:spcBef>
                <a:spcPts val="0"/>
              </a:spcBef>
              <a:spcAft>
                <a:spcPts val="600"/>
              </a:spcAft>
            </a:pPr>
            <a:r>
              <a:rPr lang="en-US" sz="2400" b="1" dirty="0"/>
              <a:t>There are other options for cities and counties –</a:t>
            </a:r>
          </a:p>
          <a:p>
            <a:pPr lvl="1">
              <a:lnSpc>
                <a:spcPct val="110000"/>
              </a:lnSpc>
              <a:spcBef>
                <a:spcPts val="0"/>
              </a:spcBef>
              <a:spcAft>
                <a:spcPts val="600"/>
              </a:spcAft>
            </a:pPr>
            <a:r>
              <a:rPr lang="en-US" sz="2000" dirty="0"/>
              <a:t>A variety of redistricting commissions, including an advisory  commission (specifically referenced in AB 849), a  hybrid commission, or an independent commission</a:t>
            </a:r>
          </a:p>
          <a:p>
            <a:pPr lvl="2">
              <a:lnSpc>
                <a:spcPct val="110000"/>
              </a:lnSpc>
              <a:spcBef>
                <a:spcPts val="0"/>
              </a:spcBef>
              <a:spcAft>
                <a:spcPts val="600"/>
              </a:spcAft>
            </a:pPr>
            <a:r>
              <a:rPr lang="en-US" sz="1600" dirty="0"/>
              <a:t>Commissions mandatory for Los Angeles and San Diego County Boards of Supervisors</a:t>
            </a:r>
          </a:p>
          <a:p>
            <a:pPr lvl="1">
              <a:lnSpc>
                <a:spcPct val="110000"/>
              </a:lnSpc>
              <a:spcBef>
                <a:spcPts val="0"/>
              </a:spcBef>
              <a:spcAft>
                <a:spcPts val="600"/>
              </a:spcAft>
            </a:pPr>
            <a:r>
              <a:rPr lang="en-US" sz="2000" dirty="0"/>
              <a:t>Note: numerous restrictive qualifications for appointment as commissioner</a:t>
            </a:r>
          </a:p>
          <a:p>
            <a:pPr lvl="1">
              <a:lnSpc>
                <a:spcPct val="110000"/>
              </a:lnSpc>
              <a:spcBef>
                <a:spcPts val="0"/>
              </a:spcBef>
              <a:spcAft>
                <a:spcPts val="600"/>
              </a:spcAft>
            </a:pPr>
            <a:r>
              <a:rPr lang="en-US" sz="2000" dirty="0"/>
              <a:t>Note: specific limitations on subsequently political activities of commissioners</a:t>
            </a:r>
          </a:p>
          <a:p>
            <a:pPr lvl="1">
              <a:lnSpc>
                <a:spcPct val="110000"/>
              </a:lnSpc>
              <a:spcBef>
                <a:spcPts val="0"/>
              </a:spcBef>
              <a:spcAft>
                <a:spcPts val="600"/>
              </a:spcAft>
            </a:pPr>
            <a:endParaRPr lang="en-US" sz="2400" dirty="0"/>
          </a:p>
        </p:txBody>
      </p:sp>
    </p:spTree>
    <p:extLst>
      <p:ext uri="{BB962C8B-B14F-4D97-AF65-F5344CB8AC3E}">
        <p14:creationId xmlns:p14="http://schemas.microsoft.com/office/powerpoint/2010/main" val="40532379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B49F71-49FE-4508-9254-10B03DF7272D}"/>
              </a:ext>
            </a:extLst>
          </p:cNvPr>
          <p:cNvSpPr>
            <a:spLocks noGrp="1"/>
          </p:cNvSpPr>
          <p:nvPr>
            <p:ph type="title"/>
          </p:nvPr>
        </p:nvSpPr>
        <p:spPr/>
        <p:txBody>
          <a:bodyPr/>
          <a:lstStyle/>
          <a:p>
            <a:r>
              <a:rPr lang="en-US" dirty="0"/>
              <a:t>Commission Pressure &amp; Risks</a:t>
            </a:r>
          </a:p>
        </p:txBody>
      </p:sp>
      <p:sp>
        <p:nvSpPr>
          <p:cNvPr id="3" name="Content Placeholder 2">
            <a:extLst>
              <a:ext uri="{FF2B5EF4-FFF2-40B4-BE49-F238E27FC236}">
                <a16:creationId xmlns:a16="http://schemas.microsoft.com/office/drawing/2014/main" id="{9FA40DC6-4E6F-4DE7-9448-0B28B4F2CDDE}"/>
              </a:ext>
            </a:extLst>
          </p:cNvPr>
          <p:cNvSpPr>
            <a:spLocks noGrp="1"/>
          </p:cNvSpPr>
          <p:nvPr>
            <p:ph idx="1"/>
          </p:nvPr>
        </p:nvSpPr>
        <p:spPr>
          <a:xfrm>
            <a:off x="457200" y="1981200"/>
            <a:ext cx="8458200" cy="4267200"/>
          </a:xfrm>
        </p:spPr>
        <p:txBody>
          <a:bodyPr>
            <a:normAutofit/>
          </a:bodyPr>
          <a:lstStyle/>
          <a:p>
            <a:pPr marL="0" indent="0">
              <a:buNone/>
            </a:pPr>
            <a:r>
              <a:rPr lang="en-US" sz="2400" b="1" dirty="0"/>
              <a:t>Commissions More Popular in 2021</a:t>
            </a:r>
          </a:p>
          <a:p>
            <a:r>
              <a:rPr lang="en-US" sz="2000" dirty="0"/>
              <a:t>Advisory or Independent Commissions may limit the negative impact on Council dynamics if the new state criteria force Councilmembers together </a:t>
            </a:r>
          </a:p>
          <a:p>
            <a:endParaRPr lang="en-US" sz="2000" dirty="0"/>
          </a:p>
          <a:p>
            <a:r>
              <a:rPr lang="en-US" sz="2000" dirty="0"/>
              <a:t>We anticipate considerable public pressure for “independent commissions,” especially in the Bay Area</a:t>
            </a:r>
          </a:p>
          <a:p>
            <a:pPr lvl="1"/>
            <a:r>
              <a:rPr lang="en-US" sz="1800" dirty="0"/>
              <a:t>Independent Commissions have an added requirement: “The commission shall not draw districts for the purpose of favoring or discriminating against an incumbent or political candidate.” </a:t>
            </a:r>
            <a:r>
              <a:rPr lang="en-US" sz="1400" dirty="0"/>
              <a:t>[Elections Code Section 23003(g)]</a:t>
            </a:r>
          </a:p>
          <a:p>
            <a:pPr lvl="1"/>
            <a:endParaRPr lang="en-US" sz="1600" dirty="0"/>
          </a:p>
          <a:p>
            <a:endParaRPr lang="en-US" sz="2800" dirty="0"/>
          </a:p>
        </p:txBody>
      </p:sp>
      <p:sp>
        <p:nvSpPr>
          <p:cNvPr id="4" name="Footer Placeholder 3">
            <a:extLst>
              <a:ext uri="{FF2B5EF4-FFF2-40B4-BE49-F238E27FC236}">
                <a16:creationId xmlns:a16="http://schemas.microsoft.com/office/drawing/2014/main" id="{B9180E8F-CAE1-48B1-91A1-6F9343FF76EB}"/>
              </a:ext>
            </a:extLst>
          </p:cNvPr>
          <p:cNvSpPr>
            <a:spLocks noGrp="1"/>
          </p:cNvSpPr>
          <p:nvPr>
            <p:ph type="ftr" sz="quarter" idx="11"/>
          </p:nvPr>
        </p:nvSpPr>
        <p:spPr/>
        <p:txBody>
          <a:bodyPr/>
          <a:lstStyle/>
          <a:p>
            <a:r>
              <a:rPr lang="en-US"/>
              <a:t>Local Redistricting in California in 2021: The Same, But Different</a:t>
            </a:r>
            <a:endParaRPr lang="en-US" dirty="0"/>
          </a:p>
        </p:txBody>
      </p:sp>
      <p:sp>
        <p:nvSpPr>
          <p:cNvPr id="5" name="Slide Number Placeholder 4">
            <a:extLst>
              <a:ext uri="{FF2B5EF4-FFF2-40B4-BE49-F238E27FC236}">
                <a16:creationId xmlns:a16="http://schemas.microsoft.com/office/drawing/2014/main" id="{9986BB3C-58BB-4316-B0B6-C761AE6B5C6B}"/>
              </a:ext>
            </a:extLst>
          </p:cNvPr>
          <p:cNvSpPr>
            <a:spLocks noGrp="1"/>
          </p:cNvSpPr>
          <p:nvPr>
            <p:ph type="sldNum" sz="quarter" idx="12"/>
          </p:nvPr>
        </p:nvSpPr>
        <p:spPr/>
        <p:txBody>
          <a:bodyPr/>
          <a:lstStyle/>
          <a:p>
            <a:fld id="{8DADC038-141E-43F7-8265-47BF30ED2CCB}" type="slidenum">
              <a:rPr lang="en-US" smtClean="0"/>
              <a:pPr/>
              <a:t>24</a:t>
            </a:fld>
            <a:endParaRPr lang="en-US" dirty="0"/>
          </a:p>
        </p:txBody>
      </p:sp>
    </p:spTree>
    <p:extLst>
      <p:ext uri="{BB962C8B-B14F-4D97-AF65-F5344CB8AC3E}">
        <p14:creationId xmlns:p14="http://schemas.microsoft.com/office/powerpoint/2010/main" val="25445452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3189" y="2438400"/>
            <a:ext cx="8229600" cy="838200"/>
          </a:xfrm>
        </p:spPr>
        <p:txBody>
          <a:bodyPr>
            <a:noAutofit/>
          </a:bodyPr>
          <a:lstStyle/>
          <a:p>
            <a:r>
              <a:rPr lang="en-US" sz="7200" dirty="0"/>
              <a:t>Question Time</a:t>
            </a:r>
          </a:p>
        </p:txBody>
      </p:sp>
      <p:sp>
        <p:nvSpPr>
          <p:cNvPr id="4" name="Footer Placeholder 3"/>
          <p:cNvSpPr>
            <a:spLocks noGrp="1"/>
          </p:cNvSpPr>
          <p:nvPr>
            <p:ph type="ftr" sz="quarter" idx="11"/>
          </p:nvPr>
        </p:nvSpPr>
        <p:spPr/>
        <p:txBody>
          <a:bodyPr/>
          <a:lstStyle/>
          <a:p>
            <a:r>
              <a:rPr lang="en-US" dirty="0"/>
              <a:t>Municipal Redistricting in California in 2021: New Rules of the Road</a:t>
            </a:r>
          </a:p>
        </p:txBody>
      </p:sp>
      <p:sp>
        <p:nvSpPr>
          <p:cNvPr id="5" name="Slide Number Placeholder 4"/>
          <p:cNvSpPr>
            <a:spLocks noGrp="1"/>
          </p:cNvSpPr>
          <p:nvPr>
            <p:ph type="sldNum" sz="quarter" idx="12"/>
          </p:nvPr>
        </p:nvSpPr>
        <p:spPr/>
        <p:txBody>
          <a:bodyPr/>
          <a:lstStyle/>
          <a:p>
            <a:fld id="{8DADC038-141E-43F7-8265-47BF30ED2CCB}" type="slidenum">
              <a:rPr lang="en-US" smtClean="0"/>
              <a:pPr/>
              <a:t>25</a:t>
            </a:fld>
            <a:endParaRPr lang="en-US" dirty="0"/>
          </a:p>
        </p:txBody>
      </p:sp>
    </p:spTree>
    <p:extLst>
      <p:ext uri="{BB962C8B-B14F-4D97-AF65-F5344CB8AC3E}">
        <p14:creationId xmlns:p14="http://schemas.microsoft.com/office/powerpoint/2010/main" val="35519664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219200"/>
            <a:ext cx="8305800" cy="1470025"/>
          </a:xfrm>
        </p:spPr>
        <p:txBody>
          <a:bodyPr>
            <a:normAutofit/>
          </a:bodyPr>
          <a:lstStyle/>
          <a:p>
            <a:r>
              <a:rPr lang="en-US" dirty="0"/>
              <a:t>Municipal Redistricting in 2021:</a:t>
            </a:r>
            <a:br>
              <a:rPr lang="en-US" dirty="0"/>
            </a:br>
            <a:r>
              <a:rPr lang="en-US" dirty="0"/>
              <a:t>New Rules of the Road</a:t>
            </a:r>
          </a:p>
        </p:txBody>
      </p:sp>
      <p:sp>
        <p:nvSpPr>
          <p:cNvPr id="3" name="Subtitle 2"/>
          <p:cNvSpPr>
            <a:spLocks noGrp="1"/>
          </p:cNvSpPr>
          <p:nvPr>
            <p:ph type="subTitle" idx="1"/>
          </p:nvPr>
        </p:nvSpPr>
        <p:spPr>
          <a:xfrm>
            <a:off x="2152650" y="2926441"/>
            <a:ext cx="4801668" cy="537547"/>
          </a:xfrm>
        </p:spPr>
        <p:txBody>
          <a:bodyPr>
            <a:normAutofit fontScale="62500" lnSpcReduction="20000"/>
          </a:bodyPr>
          <a:lstStyle/>
          <a:p>
            <a:pPr>
              <a:lnSpc>
                <a:spcPct val="120000"/>
              </a:lnSpc>
              <a:spcBef>
                <a:spcPts val="0"/>
              </a:spcBef>
            </a:pPr>
            <a:r>
              <a:rPr lang="en-US" sz="1400" i="1" dirty="0"/>
              <a:t>A Presentation for the Municipal Law Institute </a:t>
            </a:r>
          </a:p>
          <a:p>
            <a:pPr>
              <a:lnSpc>
                <a:spcPct val="120000"/>
              </a:lnSpc>
              <a:spcBef>
                <a:spcPts val="0"/>
              </a:spcBef>
            </a:pPr>
            <a:r>
              <a:rPr lang="en-US" sz="2800" dirty="0">
                <a:latin typeface="+mj-lt"/>
              </a:rPr>
              <a:t> </a:t>
            </a:r>
          </a:p>
          <a:p>
            <a:pPr>
              <a:lnSpc>
                <a:spcPct val="120000"/>
              </a:lnSpc>
              <a:spcBef>
                <a:spcPts val="0"/>
              </a:spcBef>
            </a:pPr>
            <a:endParaRPr lang="en-US" sz="1000" dirty="0">
              <a:latin typeface="+mj-lt"/>
            </a:endParaRPr>
          </a:p>
          <a:p>
            <a:pPr>
              <a:lnSpc>
                <a:spcPct val="120000"/>
              </a:lnSpc>
              <a:spcBef>
                <a:spcPts val="0"/>
              </a:spcBef>
            </a:pPr>
            <a:endParaRPr lang="en-US" i="1" dirty="0">
              <a:latin typeface="+mj-lt"/>
            </a:endParaRPr>
          </a:p>
        </p:txBody>
      </p:sp>
      <p:sp>
        <p:nvSpPr>
          <p:cNvPr id="6" name="Footer Placeholder 5"/>
          <p:cNvSpPr>
            <a:spLocks noGrp="1"/>
          </p:cNvSpPr>
          <p:nvPr>
            <p:ph type="ftr" sz="quarter" idx="11"/>
          </p:nvPr>
        </p:nvSpPr>
        <p:spPr/>
        <p:txBody>
          <a:bodyPr/>
          <a:lstStyle/>
          <a:p>
            <a:r>
              <a:rPr lang="en-US" dirty="0"/>
              <a:t>Municipal Redistricting in California in 2021: New Rules of the Road</a:t>
            </a:r>
          </a:p>
        </p:txBody>
      </p:sp>
      <p:sp>
        <p:nvSpPr>
          <p:cNvPr id="7" name="Slide Number Placeholder 6"/>
          <p:cNvSpPr>
            <a:spLocks noGrp="1"/>
          </p:cNvSpPr>
          <p:nvPr>
            <p:ph type="sldNum" sz="quarter" idx="12"/>
          </p:nvPr>
        </p:nvSpPr>
        <p:spPr/>
        <p:txBody>
          <a:bodyPr/>
          <a:lstStyle/>
          <a:p>
            <a:r>
              <a:rPr lang="en-US" dirty="0"/>
              <a:t>1</a:t>
            </a:r>
          </a:p>
        </p:txBody>
      </p:sp>
      <p:sp>
        <p:nvSpPr>
          <p:cNvPr id="5" name="TextBox 4"/>
          <p:cNvSpPr txBox="1"/>
          <p:nvPr/>
        </p:nvSpPr>
        <p:spPr>
          <a:xfrm>
            <a:off x="1676400" y="5138968"/>
            <a:ext cx="2101159" cy="338554"/>
          </a:xfrm>
          <a:prstGeom prst="rect">
            <a:avLst/>
          </a:prstGeom>
          <a:noFill/>
        </p:spPr>
        <p:txBody>
          <a:bodyPr wrap="square" rtlCol="0">
            <a:spAutoFit/>
          </a:bodyPr>
          <a:lstStyle/>
          <a:p>
            <a:pPr algn="ctr"/>
            <a:r>
              <a:rPr lang="en-US" sz="1600" dirty="0"/>
              <a:t>Chris Skinnell</a:t>
            </a:r>
          </a:p>
        </p:txBody>
      </p:sp>
      <p:sp>
        <p:nvSpPr>
          <p:cNvPr id="10" name="TextBox 9"/>
          <p:cNvSpPr txBox="1"/>
          <p:nvPr/>
        </p:nvSpPr>
        <p:spPr>
          <a:xfrm>
            <a:off x="3581100" y="5125665"/>
            <a:ext cx="2171700" cy="338554"/>
          </a:xfrm>
          <a:prstGeom prst="rect">
            <a:avLst/>
          </a:prstGeom>
          <a:noFill/>
        </p:spPr>
        <p:txBody>
          <a:bodyPr wrap="square" rtlCol="0">
            <a:spAutoFit/>
          </a:bodyPr>
          <a:lstStyle/>
          <a:p>
            <a:pPr algn="ctr"/>
            <a:r>
              <a:rPr lang="en-US" sz="1600" dirty="0"/>
              <a:t>Sean Welch</a:t>
            </a:r>
          </a:p>
        </p:txBody>
      </p:sp>
      <p:sp>
        <p:nvSpPr>
          <p:cNvPr id="11" name="TextBox 10"/>
          <p:cNvSpPr txBox="1"/>
          <p:nvPr/>
        </p:nvSpPr>
        <p:spPr>
          <a:xfrm>
            <a:off x="2034775" y="5395387"/>
            <a:ext cx="1460500" cy="276999"/>
          </a:xfrm>
          <a:prstGeom prst="rect">
            <a:avLst/>
          </a:prstGeom>
          <a:noFill/>
        </p:spPr>
        <p:txBody>
          <a:bodyPr wrap="square" rtlCol="0">
            <a:spAutoFit/>
          </a:bodyPr>
          <a:lstStyle/>
          <a:p>
            <a:r>
              <a:rPr lang="en-US" sz="1200" i="1" dirty="0"/>
              <a:t>Nielsen Merksamer</a:t>
            </a:r>
          </a:p>
        </p:txBody>
      </p:sp>
      <p:sp>
        <p:nvSpPr>
          <p:cNvPr id="12" name="TextBox 11"/>
          <p:cNvSpPr txBox="1"/>
          <p:nvPr/>
        </p:nvSpPr>
        <p:spPr>
          <a:xfrm>
            <a:off x="4006261" y="5395388"/>
            <a:ext cx="1474177" cy="276999"/>
          </a:xfrm>
          <a:prstGeom prst="rect">
            <a:avLst/>
          </a:prstGeom>
          <a:noFill/>
        </p:spPr>
        <p:txBody>
          <a:bodyPr wrap="square" rtlCol="0">
            <a:spAutoFit/>
          </a:bodyPr>
          <a:lstStyle/>
          <a:p>
            <a:r>
              <a:rPr lang="en-US" sz="1200" i="1" dirty="0"/>
              <a:t>Nielsen </a:t>
            </a:r>
            <a:r>
              <a:rPr lang="en-US" sz="1200" i="1" dirty="0" err="1"/>
              <a:t>Merksamer</a:t>
            </a:r>
            <a:endParaRPr lang="en-US" sz="1200" i="1" dirty="0"/>
          </a:p>
        </p:txBody>
      </p:sp>
      <p:sp>
        <p:nvSpPr>
          <p:cNvPr id="13" name="TextBox 12"/>
          <p:cNvSpPr txBox="1"/>
          <p:nvPr/>
        </p:nvSpPr>
        <p:spPr>
          <a:xfrm>
            <a:off x="5428350" y="5119029"/>
            <a:ext cx="2438400" cy="338554"/>
          </a:xfrm>
          <a:prstGeom prst="rect">
            <a:avLst/>
          </a:prstGeom>
          <a:noFill/>
        </p:spPr>
        <p:txBody>
          <a:bodyPr wrap="square" rtlCol="0">
            <a:spAutoFit/>
          </a:bodyPr>
          <a:lstStyle/>
          <a:p>
            <a:pPr algn="ctr"/>
            <a:r>
              <a:rPr lang="en-US" sz="1600" dirty="0"/>
              <a:t>Douglas Johnson, Ph.D.</a:t>
            </a:r>
          </a:p>
        </p:txBody>
      </p:sp>
      <p:sp>
        <p:nvSpPr>
          <p:cNvPr id="14" name="TextBox 13"/>
          <p:cNvSpPr txBox="1"/>
          <p:nvPr/>
        </p:nvSpPr>
        <p:spPr>
          <a:xfrm>
            <a:off x="5680565" y="5390493"/>
            <a:ext cx="2028092" cy="276999"/>
          </a:xfrm>
          <a:prstGeom prst="rect">
            <a:avLst/>
          </a:prstGeom>
          <a:noFill/>
        </p:spPr>
        <p:txBody>
          <a:bodyPr wrap="square" rtlCol="0">
            <a:spAutoFit/>
          </a:bodyPr>
          <a:lstStyle/>
          <a:p>
            <a:pPr algn="ctr"/>
            <a:r>
              <a:rPr lang="en-US" sz="1200" i="1" dirty="0"/>
              <a:t>National Demographics Corp. </a:t>
            </a:r>
          </a:p>
        </p:txBody>
      </p:sp>
      <p:sp>
        <p:nvSpPr>
          <p:cNvPr id="17" name="TextBox 16"/>
          <p:cNvSpPr txBox="1"/>
          <p:nvPr/>
        </p:nvSpPr>
        <p:spPr>
          <a:xfrm>
            <a:off x="6752325" y="5852682"/>
            <a:ext cx="2171700" cy="338554"/>
          </a:xfrm>
          <a:prstGeom prst="rect">
            <a:avLst/>
          </a:prstGeom>
          <a:noFill/>
        </p:spPr>
        <p:txBody>
          <a:bodyPr wrap="square" rtlCol="0">
            <a:spAutoFit/>
          </a:bodyPr>
          <a:lstStyle/>
          <a:p>
            <a:pPr algn="ctr"/>
            <a:r>
              <a:rPr lang="en-US" sz="1600" b="1" i="1" dirty="0"/>
              <a:t>March 6, 2020</a:t>
            </a:r>
          </a:p>
        </p:txBody>
      </p:sp>
      <p:pic>
        <p:nvPicPr>
          <p:cNvPr id="18" name="Picture 17">
            <a:extLst>
              <a:ext uri="{FF2B5EF4-FFF2-40B4-BE49-F238E27FC236}">
                <a16:creationId xmlns:a16="http://schemas.microsoft.com/office/drawing/2014/main" id="{A5D245FC-E345-4223-86A8-894A494AD6CD}"/>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20506" t="-443" r="22960" b="29778"/>
          <a:stretch/>
        </p:blipFill>
        <p:spPr>
          <a:xfrm>
            <a:off x="2142057" y="3628660"/>
            <a:ext cx="1163118" cy="1453864"/>
          </a:xfrm>
          <a:prstGeom prst="rect">
            <a:avLst/>
          </a:prstGeom>
        </p:spPr>
      </p:pic>
      <p:pic>
        <p:nvPicPr>
          <p:cNvPr id="19" name="Picture 18">
            <a:extLst>
              <a:ext uri="{FF2B5EF4-FFF2-40B4-BE49-F238E27FC236}">
                <a16:creationId xmlns:a16="http://schemas.microsoft.com/office/drawing/2014/main" id="{ECB349EE-6EA4-4BBB-A2FE-D32FA74C39C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48375" y="3649178"/>
            <a:ext cx="1090613" cy="1428750"/>
          </a:xfrm>
          <a:prstGeom prst="rect">
            <a:avLst/>
          </a:prstGeom>
        </p:spPr>
      </p:pic>
      <p:pic>
        <p:nvPicPr>
          <p:cNvPr id="16" name="Picture 15" descr="A person wearing a suit and tie&#10;&#10;Description automatically generated">
            <a:extLst>
              <a:ext uri="{FF2B5EF4-FFF2-40B4-BE49-F238E27FC236}">
                <a16:creationId xmlns:a16="http://schemas.microsoft.com/office/drawing/2014/main" id="{9CE7DA2B-6725-4B49-8250-6C23CA75144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062370" y="3628644"/>
            <a:ext cx="1163117" cy="1453896"/>
          </a:xfrm>
          <a:prstGeom prst="rect">
            <a:avLst/>
          </a:prstGeom>
        </p:spPr>
      </p:pic>
    </p:spTree>
    <p:extLst>
      <p:ext uri="{BB962C8B-B14F-4D97-AF65-F5344CB8AC3E}">
        <p14:creationId xmlns:p14="http://schemas.microsoft.com/office/powerpoint/2010/main" val="29577210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Federal Law Considerations</a:t>
            </a:r>
          </a:p>
        </p:txBody>
      </p:sp>
      <p:sp>
        <p:nvSpPr>
          <p:cNvPr id="3" name="Content Placeholder 2"/>
          <p:cNvSpPr>
            <a:spLocks noGrp="1"/>
          </p:cNvSpPr>
          <p:nvPr>
            <p:ph idx="1"/>
          </p:nvPr>
        </p:nvSpPr>
        <p:spPr>
          <a:xfrm>
            <a:off x="762000" y="2209800"/>
            <a:ext cx="7924800" cy="4038600"/>
          </a:xfrm>
        </p:spPr>
        <p:txBody>
          <a:bodyPr>
            <a:normAutofit/>
          </a:bodyPr>
          <a:lstStyle/>
          <a:p>
            <a:pPr>
              <a:spcBef>
                <a:spcPts val="0"/>
              </a:spcBef>
              <a:spcAft>
                <a:spcPts val="1200"/>
              </a:spcAft>
            </a:pPr>
            <a:r>
              <a:rPr lang="en-US" sz="2000" dirty="0">
                <a:latin typeface="+mj-lt"/>
              </a:rPr>
              <a:t>Population Equality</a:t>
            </a:r>
          </a:p>
          <a:p>
            <a:pPr>
              <a:spcBef>
                <a:spcPts val="0"/>
              </a:spcBef>
              <a:spcAft>
                <a:spcPts val="1200"/>
              </a:spcAft>
            </a:pPr>
            <a:r>
              <a:rPr lang="en-US" sz="2000" dirty="0">
                <a:latin typeface="+mj-lt"/>
              </a:rPr>
              <a:t>Voting Rights Act</a:t>
            </a:r>
          </a:p>
          <a:p>
            <a:pPr>
              <a:spcBef>
                <a:spcPts val="0"/>
              </a:spcBef>
              <a:spcAft>
                <a:spcPts val="1200"/>
              </a:spcAft>
            </a:pPr>
            <a:r>
              <a:rPr lang="en-US" sz="2000" dirty="0">
                <a:latin typeface="+mj-lt"/>
              </a:rPr>
              <a:t>Equal Protection/Restrictions on Racial Gerrymandering</a:t>
            </a:r>
          </a:p>
        </p:txBody>
      </p:sp>
      <p:sp>
        <p:nvSpPr>
          <p:cNvPr id="4" name="Footer Placeholder 3"/>
          <p:cNvSpPr>
            <a:spLocks noGrp="1"/>
          </p:cNvSpPr>
          <p:nvPr>
            <p:ph type="ftr" sz="quarter" idx="11"/>
          </p:nvPr>
        </p:nvSpPr>
        <p:spPr/>
        <p:txBody>
          <a:bodyPr/>
          <a:lstStyle/>
          <a:p>
            <a:r>
              <a:rPr lang="en-US" dirty="0"/>
              <a:t>Municipal Redistricting in California in 2021: New Rules of the Road</a:t>
            </a:r>
          </a:p>
        </p:txBody>
      </p:sp>
      <p:sp>
        <p:nvSpPr>
          <p:cNvPr id="5" name="Slide Number Placeholder 4"/>
          <p:cNvSpPr>
            <a:spLocks noGrp="1"/>
          </p:cNvSpPr>
          <p:nvPr>
            <p:ph type="sldNum" sz="quarter" idx="12"/>
          </p:nvPr>
        </p:nvSpPr>
        <p:spPr/>
        <p:txBody>
          <a:bodyPr/>
          <a:lstStyle/>
          <a:p>
            <a:fld id="{8DADC038-141E-43F7-8265-47BF30ED2CCB}" type="slidenum">
              <a:rPr lang="en-US" smtClean="0"/>
              <a:pPr/>
              <a:t>3</a:t>
            </a:fld>
            <a:endParaRPr lang="en-US" dirty="0"/>
          </a:p>
        </p:txBody>
      </p:sp>
    </p:spTree>
    <p:extLst>
      <p:ext uri="{BB962C8B-B14F-4D97-AF65-F5344CB8AC3E}">
        <p14:creationId xmlns:p14="http://schemas.microsoft.com/office/powerpoint/2010/main" val="24482352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838200"/>
          </a:xfrm>
        </p:spPr>
        <p:txBody>
          <a:bodyPr>
            <a:normAutofit fontScale="90000"/>
          </a:bodyPr>
          <a:lstStyle/>
          <a:p>
            <a:r>
              <a:rPr lang="en-US" dirty="0"/>
              <a:t>Drawing the Lines—Legal Considerations: Population Equality</a:t>
            </a:r>
          </a:p>
        </p:txBody>
      </p:sp>
      <p:sp>
        <p:nvSpPr>
          <p:cNvPr id="3" name="Content Placeholder 2"/>
          <p:cNvSpPr>
            <a:spLocks noGrp="1"/>
          </p:cNvSpPr>
          <p:nvPr>
            <p:ph idx="1"/>
          </p:nvPr>
        </p:nvSpPr>
        <p:spPr>
          <a:xfrm>
            <a:off x="762000" y="2362200"/>
            <a:ext cx="7924800" cy="3886200"/>
          </a:xfrm>
        </p:spPr>
        <p:txBody>
          <a:bodyPr>
            <a:normAutofit/>
          </a:bodyPr>
          <a:lstStyle/>
          <a:p>
            <a:pPr marL="288925" lvl="1">
              <a:spcBef>
                <a:spcPts val="0"/>
              </a:spcBef>
              <a:spcAft>
                <a:spcPts val="600"/>
              </a:spcAft>
            </a:pPr>
            <a:r>
              <a:rPr lang="en-US" sz="2000" dirty="0"/>
              <a:t>Overriding criterion is total population equality,  </a:t>
            </a:r>
            <a:r>
              <a:rPr lang="en-US" sz="2000" i="1" dirty="0"/>
              <a:t>see Reynolds v. Sims</a:t>
            </a:r>
            <a:r>
              <a:rPr lang="en-US" sz="2000" dirty="0"/>
              <a:t>, 377 U.S. 533 (1964).</a:t>
            </a:r>
          </a:p>
          <a:p>
            <a:pPr marL="288925" lvl="1">
              <a:spcBef>
                <a:spcPts val="0"/>
              </a:spcBef>
              <a:spcAft>
                <a:spcPts val="600"/>
              </a:spcAft>
            </a:pPr>
            <a:endParaRPr lang="en-US" sz="2000" dirty="0"/>
          </a:p>
          <a:p>
            <a:pPr marL="288925" lvl="1">
              <a:spcBef>
                <a:spcPts val="0"/>
              </a:spcBef>
              <a:spcAft>
                <a:spcPts val="600"/>
              </a:spcAft>
            </a:pPr>
            <a:r>
              <a:rPr lang="en-US" sz="2000" dirty="0"/>
              <a:t>Unlike congressional districts, local electoral districts do not require perfect equality—some deviation acceptable to serve valid governmental interests.</a:t>
            </a:r>
          </a:p>
          <a:p>
            <a:pPr marL="288925" lvl="1">
              <a:spcBef>
                <a:spcPts val="0"/>
              </a:spcBef>
              <a:spcAft>
                <a:spcPts val="600"/>
              </a:spcAft>
            </a:pPr>
            <a:endParaRPr lang="en-US" sz="2000" dirty="0"/>
          </a:p>
          <a:p>
            <a:pPr marL="288925" lvl="1">
              <a:spcBef>
                <a:spcPts val="0"/>
              </a:spcBef>
              <a:spcAft>
                <a:spcPts val="600"/>
              </a:spcAft>
            </a:pPr>
            <a:r>
              <a:rPr lang="en-US" sz="2000" dirty="0"/>
              <a:t>Total deviation less than 10% presumptively constitutional.  (Caution: the presumption </a:t>
            </a:r>
            <a:r>
              <a:rPr lang="en-US" sz="2000" i="1" dirty="0"/>
              <a:t>can</a:t>
            </a:r>
            <a:r>
              <a:rPr lang="en-US" sz="2000" dirty="0"/>
              <a:t> be overcome!)</a:t>
            </a:r>
            <a:endParaRPr lang="en-US" sz="2000" dirty="0">
              <a:latin typeface="+mj-lt"/>
            </a:endParaRPr>
          </a:p>
        </p:txBody>
      </p:sp>
      <p:sp>
        <p:nvSpPr>
          <p:cNvPr id="4" name="Footer Placeholder 3"/>
          <p:cNvSpPr>
            <a:spLocks noGrp="1"/>
          </p:cNvSpPr>
          <p:nvPr>
            <p:ph type="ftr" sz="quarter" idx="11"/>
          </p:nvPr>
        </p:nvSpPr>
        <p:spPr/>
        <p:txBody>
          <a:bodyPr/>
          <a:lstStyle/>
          <a:p>
            <a:r>
              <a:rPr lang="en-US" dirty="0"/>
              <a:t>Municipal Redistricting in California in 2021: New Rules of the Road</a:t>
            </a:r>
          </a:p>
        </p:txBody>
      </p:sp>
      <p:sp>
        <p:nvSpPr>
          <p:cNvPr id="5" name="Slide Number Placeholder 4"/>
          <p:cNvSpPr>
            <a:spLocks noGrp="1"/>
          </p:cNvSpPr>
          <p:nvPr>
            <p:ph type="sldNum" sz="quarter" idx="12"/>
          </p:nvPr>
        </p:nvSpPr>
        <p:spPr/>
        <p:txBody>
          <a:bodyPr/>
          <a:lstStyle/>
          <a:p>
            <a:fld id="{8DADC038-141E-43F7-8265-47BF30ED2CCB}" type="slidenum">
              <a:rPr lang="en-US" smtClean="0"/>
              <a:pPr/>
              <a:t>4</a:t>
            </a:fld>
            <a:endParaRPr lang="en-US" dirty="0"/>
          </a:p>
        </p:txBody>
      </p:sp>
    </p:spTree>
    <p:extLst>
      <p:ext uri="{BB962C8B-B14F-4D97-AF65-F5344CB8AC3E}">
        <p14:creationId xmlns:p14="http://schemas.microsoft.com/office/powerpoint/2010/main" val="641516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838200"/>
          </a:xfrm>
        </p:spPr>
        <p:txBody>
          <a:bodyPr>
            <a:normAutofit fontScale="90000"/>
          </a:bodyPr>
          <a:lstStyle/>
          <a:p>
            <a:r>
              <a:rPr lang="en-US" dirty="0"/>
              <a:t>Population Equality: What’s Changed?</a:t>
            </a:r>
          </a:p>
        </p:txBody>
      </p:sp>
      <p:sp>
        <p:nvSpPr>
          <p:cNvPr id="3" name="Content Placeholder 2"/>
          <p:cNvSpPr>
            <a:spLocks noGrp="1"/>
          </p:cNvSpPr>
          <p:nvPr>
            <p:ph idx="1"/>
          </p:nvPr>
        </p:nvSpPr>
        <p:spPr>
          <a:xfrm>
            <a:off x="457200" y="2362200"/>
            <a:ext cx="8077200" cy="3886200"/>
          </a:xfrm>
        </p:spPr>
        <p:txBody>
          <a:bodyPr>
            <a:normAutofit/>
          </a:bodyPr>
          <a:lstStyle/>
          <a:p>
            <a:pPr>
              <a:spcBef>
                <a:spcPts val="0"/>
              </a:spcBef>
              <a:spcAft>
                <a:spcPts val="1200"/>
              </a:spcAft>
            </a:pPr>
            <a:r>
              <a:rPr lang="en-US" sz="2000" dirty="0"/>
              <a:t>As a matter of </a:t>
            </a:r>
            <a:r>
              <a:rPr lang="en-US" sz="2000" u="sng" dirty="0"/>
              <a:t>federal</a:t>
            </a:r>
            <a:r>
              <a:rPr lang="en-US" sz="2000" dirty="0"/>
              <a:t> law, some clarification on population base, but questions remain. </a:t>
            </a:r>
          </a:p>
          <a:p>
            <a:pPr lvl="1">
              <a:spcBef>
                <a:spcPts val="0"/>
              </a:spcBef>
              <a:spcAft>
                <a:spcPts val="1200"/>
              </a:spcAft>
            </a:pPr>
            <a:r>
              <a:rPr lang="en-US" sz="1400" i="1" dirty="0"/>
              <a:t>Evenwel v. Abbott</a:t>
            </a:r>
            <a:r>
              <a:rPr lang="en-US" sz="1400" dirty="0"/>
              <a:t>, 136 S. Ct. 1120 (2016)</a:t>
            </a:r>
          </a:p>
          <a:p>
            <a:pPr lvl="1">
              <a:spcBef>
                <a:spcPts val="0"/>
              </a:spcBef>
              <a:spcAft>
                <a:spcPts val="1200"/>
              </a:spcAft>
            </a:pPr>
            <a:r>
              <a:rPr lang="en-US" sz="1400" i="1" dirty="0"/>
              <a:t>Burns v. Richardson</a:t>
            </a:r>
            <a:r>
              <a:rPr lang="en-US" sz="1400" dirty="0"/>
              <a:t>, 384 U.S. 73 (1966)</a:t>
            </a:r>
          </a:p>
          <a:p>
            <a:pPr>
              <a:spcBef>
                <a:spcPts val="0"/>
              </a:spcBef>
              <a:spcAft>
                <a:spcPts val="1200"/>
              </a:spcAft>
            </a:pPr>
            <a:endParaRPr lang="en-US" sz="2000" dirty="0"/>
          </a:p>
          <a:p>
            <a:pPr>
              <a:spcBef>
                <a:spcPts val="0"/>
              </a:spcBef>
              <a:spcAft>
                <a:spcPts val="1200"/>
              </a:spcAft>
            </a:pPr>
            <a:r>
              <a:rPr lang="en-US" sz="2000" dirty="0"/>
              <a:t>As a matter of </a:t>
            </a:r>
            <a:r>
              <a:rPr lang="en-US" sz="2000" u="sng" dirty="0"/>
              <a:t>state</a:t>
            </a:r>
            <a:r>
              <a:rPr lang="en-US" sz="2000" dirty="0"/>
              <a:t> law, total population is mandatory, except that incarcerated persons only count in specified circumstances. </a:t>
            </a:r>
            <a:r>
              <a:rPr lang="en-US" sz="2000" i="1" dirty="0"/>
              <a:t>See</a:t>
            </a:r>
            <a:r>
              <a:rPr lang="en-US" sz="2000" dirty="0"/>
              <a:t> Elec. Code §§ 21500(a), 21601(a) &amp; 21621(a)</a:t>
            </a:r>
            <a:endParaRPr lang="en-US" sz="2800" dirty="0"/>
          </a:p>
        </p:txBody>
      </p:sp>
      <p:sp>
        <p:nvSpPr>
          <p:cNvPr id="4" name="Footer Placeholder 3"/>
          <p:cNvSpPr>
            <a:spLocks noGrp="1"/>
          </p:cNvSpPr>
          <p:nvPr>
            <p:ph type="ftr" sz="quarter" idx="11"/>
          </p:nvPr>
        </p:nvSpPr>
        <p:spPr/>
        <p:txBody>
          <a:bodyPr/>
          <a:lstStyle/>
          <a:p>
            <a:r>
              <a:rPr lang="en-US" dirty="0"/>
              <a:t>Municipal Redistricting in California in 2021: New Rules of the Road</a:t>
            </a:r>
          </a:p>
        </p:txBody>
      </p:sp>
      <p:sp>
        <p:nvSpPr>
          <p:cNvPr id="5" name="Slide Number Placeholder 4"/>
          <p:cNvSpPr>
            <a:spLocks noGrp="1"/>
          </p:cNvSpPr>
          <p:nvPr>
            <p:ph type="sldNum" sz="quarter" idx="12"/>
          </p:nvPr>
        </p:nvSpPr>
        <p:spPr/>
        <p:txBody>
          <a:bodyPr/>
          <a:lstStyle/>
          <a:p>
            <a:fld id="{8DADC038-141E-43F7-8265-47BF30ED2CCB}" type="slidenum">
              <a:rPr lang="en-US" smtClean="0"/>
              <a:pPr/>
              <a:t>5</a:t>
            </a:fld>
            <a:endParaRPr lang="en-US" dirty="0"/>
          </a:p>
        </p:txBody>
      </p:sp>
    </p:spTree>
    <p:extLst>
      <p:ext uri="{BB962C8B-B14F-4D97-AF65-F5344CB8AC3E}">
        <p14:creationId xmlns:p14="http://schemas.microsoft.com/office/powerpoint/2010/main" val="32367816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838200"/>
          </a:xfrm>
        </p:spPr>
        <p:txBody>
          <a:bodyPr>
            <a:normAutofit fontScale="90000"/>
          </a:bodyPr>
          <a:lstStyle/>
          <a:p>
            <a:r>
              <a:rPr lang="en-US" dirty="0"/>
              <a:t>Drawing the Lines—Legal Considerations: Federal VRA</a:t>
            </a:r>
          </a:p>
        </p:txBody>
      </p:sp>
      <p:sp>
        <p:nvSpPr>
          <p:cNvPr id="3" name="Content Placeholder 2"/>
          <p:cNvSpPr>
            <a:spLocks noGrp="1"/>
          </p:cNvSpPr>
          <p:nvPr>
            <p:ph idx="1"/>
          </p:nvPr>
        </p:nvSpPr>
        <p:spPr>
          <a:xfrm>
            <a:off x="762000" y="2362200"/>
            <a:ext cx="7924800" cy="3886200"/>
          </a:xfrm>
        </p:spPr>
        <p:txBody>
          <a:bodyPr>
            <a:normAutofit fontScale="70000" lnSpcReduction="20000"/>
          </a:bodyPr>
          <a:lstStyle/>
          <a:p>
            <a:pPr marL="288925" lvl="1">
              <a:lnSpc>
                <a:spcPct val="120000"/>
              </a:lnSpc>
              <a:spcBef>
                <a:spcPts val="0"/>
              </a:spcBef>
              <a:spcAft>
                <a:spcPts val="600"/>
              </a:spcAft>
            </a:pPr>
            <a:r>
              <a:rPr lang="en-US" dirty="0"/>
              <a:t>Section 2 of the federal Voting Rights Act prohibits electoral systems (including district plans), which dilute racial and language minority voting rights by denying  them an equal opportunity to nominate and elect candidates of their choice.</a:t>
            </a:r>
          </a:p>
          <a:p>
            <a:pPr marL="288925" lvl="1">
              <a:lnSpc>
                <a:spcPct val="120000"/>
              </a:lnSpc>
              <a:spcBef>
                <a:spcPts val="0"/>
              </a:spcBef>
              <a:spcAft>
                <a:spcPts val="600"/>
              </a:spcAft>
            </a:pPr>
            <a:r>
              <a:rPr lang="en-US" dirty="0"/>
              <a:t>“Language minorities” are specifically defined in federal law: to mean persons of American Indian, Asian American, Alaskan Natives or Spanish heritage. CVRA expressly adopts the definition of “language minority.”</a:t>
            </a:r>
          </a:p>
          <a:p>
            <a:pPr marL="288925" lvl="1">
              <a:lnSpc>
                <a:spcPct val="120000"/>
              </a:lnSpc>
              <a:spcBef>
                <a:spcPts val="0"/>
              </a:spcBef>
              <a:spcAft>
                <a:spcPts val="600"/>
              </a:spcAft>
            </a:pPr>
            <a:r>
              <a:rPr lang="en-US" dirty="0"/>
              <a:t>Creation of minority districts required only if the minority group can form the majority in a single member district that otherwise complies with the law. </a:t>
            </a:r>
            <a:r>
              <a:rPr lang="en-US" i="1" dirty="0"/>
              <a:t>Bartlett v. Strickland</a:t>
            </a:r>
            <a:r>
              <a:rPr lang="en-US" dirty="0"/>
              <a:t>, 556 U.S. 1 (2009).</a:t>
            </a:r>
          </a:p>
        </p:txBody>
      </p:sp>
      <p:sp>
        <p:nvSpPr>
          <p:cNvPr id="4" name="Footer Placeholder 3"/>
          <p:cNvSpPr>
            <a:spLocks noGrp="1"/>
          </p:cNvSpPr>
          <p:nvPr>
            <p:ph type="ftr" sz="quarter" idx="11"/>
          </p:nvPr>
        </p:nvSpPr>
        <p:spPr/>
        <p:txBody>
          <a:bodyPr/>
          <a:lstStyle/>
          <a:p>
            <a:r>
              <a:rPr lang="en-US" dirty="0"/>
              <a:t>Municipal Redistricting in California in 2021: New Rules of the Road</a:t>
            </a:r>
          </a:p>
        </p:txBody>
      </p:sp>
      <p:sp>
        <p:nvSpPr>
          <p:cNvPr id="5" name="Slide Number Placeholder 4"/>
          <p:cNvSpPr>
            <a:spLocks noGrp="1"/>
          </p:cNvSpPr>
          <p:nvPr>
            <p:ph type="sldNum" sz="quarter" idx="12"/>
          </p:nvPr>
        </p:nvSpPr>
        <p:spPr/>
        <p:txBody>
          <a:bodyPr/>
          <a:lstStyle/>
          <a:p>
            <a:fld id="{8DADC038-141E-43F7-8265-47BF30ED2CCB}" type="slidenum">
              <a:rPr lang="en-US" smtClean="0"/>
              <a:pPr/>
              <a:t>6</a:t>
            </a:fld>
            <a:endParaRPr lang="en-US" dirty="0"/>
          </a:p>
        </p:txBody>
      </p:sp>
    </p:spTree>
    <p:extLst>
      <p:ext uri="{BB962C8B-B14F-4D97-AF65-F5344CB8AC3E}">
        <p14:creationId xmlns:p14="http://schemas.microsoft.com/office/powerpoint/2010/main" val="35582649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2347" y="1857713"/>
            <a:ext cx="4173453" cy="3805801"/>
          </a:xfrm>
        </p:spPr>
        <p:txBody>
          <a:bodyPr>
            <a:noAutofit/>
          </a:bodyPr>
          <a:lstStyle/>
          <a:p>
            <a:pPr algn="l"/>
            <a:r>
              <a:rPr lang="en-US" sz="3600" b="1" dirty="0"/>
              <a:t>Voting Rights Act</a:t>
            </a:r>
            <a:br>
              <a:rPr lang="en-US" sz="2000" dirty="0"/>
            </a:br>
            <a:br>
              <a:rPr lang="en-US" sz="1100" dirty="0"/>
            </a:br>
            <a:r>
              <a:rPr lang="en-US" sz="2000" dirty="0"/>
              <a:t>“‘Packing’ refers to the practice of filling a district with a supermajority of a given group or party. ‘Cracking’ involves the splitting of a group or party among several districts to deny that group or party a majority in any of those districts.”</a:t>
            </a:r>
            <a:br>
              <a:rPr lang="en-US" sz="2000" dirty="0"/>
            </a:br>
            <a:br>
              <a:rPr lang="en-US" sz="2000" dirty="0"/>
            </a:br>
            <a:r>
              <a:rPr lang="en-US" sz="2000" dirty="0"/>
              <a:t>-</a:t>
            </a:r>
            <a:r>
              <a:rPr lang="en-US" sz="2000" i="1" dirty="0" err="1"/>
              <a:t>Vieth</a:t>
            </a:r>
            <a:r>
              <a:rPr lang="en-US" sz="2000" i="1" dirty="0"/>
              <a:t> v. </a:t>
            </a:r>
            <a:r>
              <a:rPr lang="en-US" sz="2000" i="1" dirty="0" err="1"/>
              <a:t>Jubelirer</a:t>
            </a:r>
            <a:r>
              <a:rPr lang="en-US" sz="2000" dirty="0"/>
              <a:t>, </a:t>
            </a:r>
            <a:br>
              <a:rPr lang="en-US" sz="2000" dirty="0"/>
            </a:br>
            <a:r>
              <a:rPr lang="en-US" sz="2000" dirty="0"/>
              <a:t>541 U.S. 267, 286 </a:t>
            </a:r>
            <a:r>
              <a:rPr lang="en-US" sz="2000" dirty="0" err="1"/>
              <a:t>n.7</a:t>
            </a:r>
            <a:r>
              <a:rPr lang="en-US" sz="2000" dirty="0"/>
              <a:t> (2004) </a:t>
            </a:r>
          </a:p>
        </p:txBody>
      </p:sp>
      <p:sp>
        <p:nvSpPr>
          <p:cNvPr id="5" name="Slide Number Placeholder 4"/>
          <p:cNvSpPr>
            <a:spLocks noGrp="1"/>
          </p:cNvSpPr>
          <p:nvPr>
            <p:ph type="sldNum" sz="quarter" idx="12"/>
          </p:nvPr>
        </p:nvSpPr>
        <p:spPr/>
        <p:txBody>
          <a:bodyPr/>
          <a:lstStyle/>
          <a:p>
            <a:fld id="{8DADC038-141E-43F7-8265-47BF30ED2CCB}" type="slidenum">
              <a:rPr lang="en-US" smtClean="0"/>
              <a:pPr/>
              <a:t>7</a:t>
            </a:fld>
            <a:endParaRPr lang="en-US"/>
          </a:p>
        </p:txBody>
      </p:sp>
      <p:grpSp>
        <p:nvGrpSpPr>
          <p:cNvPr id="6" name="Content Placeholder 5"/>
          <p:cNvGrpSpPr>
            <a:grpSpLocks noGrp="1"/>
          </p:cNvGrpSpPr>
          <p:nvPr/>
        </p:nvGrpSpPr>
        <p:grpSpPr>
          <a:xfrm>
            <a:off x="4751152" y="4189054"/>
            <a:ext cx="4229100" cy="1857886"/>
            <a:chOff x="1828800" y="1638300"/>
            <a:chExt cx="5791200" cy="5067300"/>
          </a:xfrm>
        </p:grpSpPr>
        <p:sp>
          <p:nvSpPr>
            <p:cNvPr id="7" name="Rectangle 5"/>
            <p:cNvSpPr>
              <a:spLocks noChangeArrowheads="1"/>
            </p:cNvSpPr>
            <p:nvPr/>
          </p:nvSpPr>
          <p:spPr bwMode="auto">
            <a:xfrm>
              <a:off x="5181600" y="2209800"/>
              <a:ext cx="1752600" cy="990600"/>
            </a:xfrm>
            <a:prstGeom prst="rect">
              <a:avLst/>
            </a:prstGeom>
            <a:solidFill>
              <a:srgbClr val="FF9900"/>
            </a:solidFill>
            <a:ln w="9525">
              <a:noFill/>
              <a:miter lim="800000"/>
              <a:headEnd/>
              <a:tailEnd/>
            </a:ln>
            <a:effectLst/>
          </p:spPr>
          <p:txBody>
            <a:bodyPr wrap="none" anchor="ctr"/>
            <a:lstStyle/>
            <a:p>
              <a:endParaRPr lang="en-US" sz="1350"/>
            </a:p>
          </p:txBody>
        </p:sp>
        <p:sp>
          <p:nvSpPr>
            <p:cNvPr id="8" name="Rectangle 3"/>
            <p:cNvSpPr>
              <a:spLocks noChangeArrowheads="1"/>
            </p:cNvSpPr>
            <p:nvPr/>
          </p:nvSpPr>
          <p:spPr bwMode="auto">
            <a:xfrm>
              <a:off x="1866900" y="1638300"/>
              <a:ext cx="5715000" cy="5029200"/>
            </a:xfrm>
            <a:prstGeom prst="rect">
              <a:avLst/>
            </a:prstGeom>
            <a:noFill/>
            <a:ln w="76200">
              <a:solidFill>
                <a:schemeClr val="tx1"/>
              </a:solidFill>
              <a:miter lim="800000"/>
              <a:headEnd/>
              <a:tailEnd/>
            </a:ln>
            <a:effectLst/>
          </p:spPr>
          <p:txBody>
            <a:bodyPr wrap="none" anchor="ctr"/>
            <a:lstStyle/>
            <a:p>
              <a:endParaRPr lang="en-US" sz="1350"/>
            </a:p>
          </p:txBody>
        </p:sp>
        <p:sp>
          <p:nvSpPr>
            <p:cNvPr id="9" name="Rectangle 4"/>
            <p:cNvSpPr>
              <a:spLocks noChangeArrowheads="1"/>
            </p:cNvSpPr>
            <p:nvPr/>
          </p:nvSpPr>
          <p:spPr bwMode="auto">
            <a:xfrm>
              <a:off x="3581400" y="3505200"/>
              <a:ext cx="1828800" cy="1066800"/>
            </a:xfrm>
            <a:prstGeom prst="rect">
              <a:avLst/>
            </a:prstGeom>
            <a:solidFill>
              <a:srgbClr val="FF9900"/>
            </a:solidFill>
            <a:ln w="9525">
              <a:noFill/>
              <a:miter lim="800000"/>
              <a:headEnd/>
              <a:tailEnd/>
            </a:ln>
            <a:effectLst/>
          </p:spPr>
          <p:txBody>
            <a:bodyPr wrap="none" anchor="ctr"/>
            <a:lstStyle/>
            <a:p>
              <a:endParaRPr lang="en-US" sz="1350"/>
            </a:p>
          </p:txBody>
        </p:sp>
        <p:sp>
          <p:nvSpPr>
            <p:cNvPr id="10" name="Line 6"/>
            <p:cNvSpPr>
              <a:spLocks noChangeShapeType="1"/>
            </p:cNvSpPr>
            <p:nvPr/>
          </p:nvSpPr>
          <p:spPr bwMode="auto">
            <a:xfrm>
              <a:off x="5638800" y="1676400"/>
              <a:ext cx="0" cy="914400"/>
            </a:xfrm>
            <a:prstGeom prst="line">
              <a:avLst/>
            </a:prstGeom>
            <a:noFill/>
            <a:ln w="76200">
              <a:solidFill>
                <a:schemeClr val="tx1"/>
              </a:solidFill>
              <a:round/>
              <a:headEnd type="none" w="sm" len="sm"/>
              <a:tailEnd type="none" w="sm" len="sm"/>
            </a:ln>
            <a:effectLst/>
          </p:spPr>
          <p:txBody>
            <a:bodyPr wrap="none" anchor="ctr"/>
            <a:lstStyle/>
            <a:p>
              <a:endParaRPr lang="en-US" sz="1350"/>
            </a:p>
          </p:txBody>
        </p:sp>
        <p:sp>
          <p:nvSpPr>
            <p:cNvPr id="11" name="Line 7"/>
            <p:cNvSpPr>
              <a:spLocks noChangeShapeType="1"/>
            </p:cNvSpPr>
            <p:nvPr/>
          </p:nvSpPr>
          <p:spPr bwMode="auto">
            <a:xfrm>
              <a:off x="5638800" y="2590800"/>
              <a:ext cx="990600" cy="0"/>
            </a:xfrm>
            <a:prstGeom prst="line">
              <a:avLst/>
            </a:prstGeom>
            <a:noFill/>
            <a:ln w="76200">
              <a:solidFill>
                <a:schemeClr val="tx1"/>
              </a:solidFill>
              <a:round/>
              <a:headEnd type="none" w="sm" len="sm"/>
              <a:tailEnd type="none" w="sm" len="sm"/>
            </a:ln>
            <a:effectLst/>
          </p:spPr>
          <p:txBody>
            <a:bodyPr wrap="none" anchor="ctr"/>
            <a:lstStyle/>
            <a:p>
              <a:endParaRPr lang="en-US" sz="1350"/>
            </a:p>
          </p:txBody>
        </p:sp>
        <p:sp>
          <p:nvSpPr>
            <p:cNvPr id="12" name="Line 8"/>
            <p:cNvSpPr>
              <a:spLocks noChangeShapeType="1"/>
            </p:cNvSpPr>
            <p:nvPr/>
          </p:nvSpPr>
          <p:spPr bwMode="auto">
            <a:xfrm>
              <a:off x="6629400" y="2590800"/>
              <a:ext cx="0" cy="838200"/>
            </a:xfrm>
            <a:prstGeom prst="line">
              <a:avLst/>
            </a:prstGeom>
            <a:noFill/>
            <a:ln w="76200">
              <a:solidFill>
                <a:schemeClr val="tx1"/>
              </a:solidFill>
              <a:round/>
              <a:headEnd type="none" w="sm" len="sm"/>
              <a:tailEnd type="none" w="sm" len="sm"/>
            </a:ln>
            <a:effectLst/>
          </p:spPr>
          <p:txBody>
            <a:bodyPr wrap="none" anchor="ctr"/>
            <a:lstStyle/>
            <a:p>
              <a:endParaRPr lang="en-US" sz="1350"/>
            </a:p>
          </p:txBody>
        </p:sp>
        <p:sp>
          <p:nvSpPr>
            <p:cNvPr id="13" name="Line 9"/>
            <p:cNvSpPr>
              <a:spLocks noChangeShapeType="1"/>
            </p:cNvSpPr>
            <p:nvPr/>
          </p:nvSpPr>
          <p:spPr bwMode="auto">
            <a:xfrm flipH="1">
              <a:off x="3581400" y="3429000"/>
              <a:ext cx="3048000" cy="0"/>
            </a:xfrm>
            <a:prstGeom prst="line">
              <a:avLst/>
            </a:prstGeom>
            <a:noFill/>
            <a:ln w="76200">
              <a:solidFill>
                <a:schemeClr val="tx1"/>
              </a:solidFill>
              <a:round/>
              <a:headEnd type="none" w="sm" len="sm"/>
              <a:tailEnd type="none" w="sm" len="sm"/>
            </a:ln>
            <a:effectLst/>
          </p:spPr>
          <p:txBody>
            <a:bodyPr wrap="none" anchor="ctr"/>
            <a:lstStyle/>
            <a:p>
              <a:endParaRPr lang="en-US" sz="1350"/>
            </a:p>
          </p:txBody>
        </p:sp>
        <p:sp>
          <p:nvSpPr>
            <p:cNvPr id="14" name="Line 10"/>
            <p:cNvSpPr>
              <a:spLocks noChangeShapeType="1"/>
            </p:cNvSpPr>
            <p:nvPr/>
          </p:nvSpPr>
          <p:spPr bwMode="auto">
            <a:xfrm>
              <a:off x="3581400" y="3429000"/>
              <a:ext cx="0" cy="990600"/>
            </a:xfrm>
            <a:prstGeom prst="line">
              <a:avLst/>
            </a:prstGeom>
            <a:noFill/>
            <a:ln w="76200">
              <a:solidFill>
                <a:schemeClr val="tx1"/>
              </a:solidFill>
              <a:round/>
              <a:headEnd type="none" w="sm" len="sm"/>
              <a:tailEnd type="none" w="sm" len="sm"/>
            </a:ln>
            <a:effectLst/>
          </p:spPr>
          <p:txBody>
            <a:bodyPr wrap="none" anchor="ctr"/>
            <a:lstStyle/>
            <a:p>
              <a:endParaRPr lang="en-US" sz="1350"/>
            </a:p>
          </p:txBody>
        </p:sp>
        <p:sp>
          <p:nvSpPr>
            <p:cNvPr id="15" name="Line 11"/>
            <p:cNvSpPr>
              <a:spLocks noChangeShapeType="1"/>
            </p:cNvSpPr>
            <p:nvPr/>
          </p:nvSpPr>
          <p:spPr bwMode="auto">
            <a:xfrm flipH="1">
              <a:off x="1828800" y="4419600"/>
              <a:ext cx="1752600" cy="0"/>
            </a:xfrm>
            <a:prstGeom prst="line">
              <a:avLst/>
            </a:prstGeom>
            <a:noFill/>
            <a:ln w="76200">
              <a:solidFill>
                <a:schemeClr val="tx1"/>
              </a:solidFill>
              <a:round/>
              <a:headEnd type="none" w="sm" len="sm"/>
              <a:tailEnd type="none" w="sm" len="sm"/>
            </a:ln>
            <a:effectLst/>
          </p:spPr>
          <p:txBody>
            <a:bodyPr wrap="none" anchor="ctr"/>
            <a:lstStyle/>
            <a:p>
              <a:endParaRPr lang="en-US" sz="1350"/>
            </a:p>
          </p:txBody>
        </p:sp>
        <p:sp>
          <p:nvSpPr>
            <p:cNvPr id="16" name="Line 12"/>
            <p:cNvSpPr>
              <a:spLocks noChangeShapeType="1"/>
            </p:cNvSpPr>
            <p:nvPr/>
          </p:nvSpPr>
          <p:spPr bwMode="auto">
            <a:xfrm>
              <a:off x="4495800" y="3429000"/>
              <a:ext cx="0" cy="3276600"/>
            </a:xfrm>
            <a:prstGeom prst="line">
              <a:avLst/>
            </a:prstGeom>
            <a:noFill/>
            <a:ln w="76200">
              <a:solidFill>
                <a:schemeClr val="tx1"/>
              </a:solidFill>
              <a:round/>
              <a:headEnd type="none" w="sm" len="sm"/>
              <a:tailEnd type="none" w="sm" len="sm"/>
            </a:ln>
            <a:effectLst/>
          </p:spPr>
          <p:txBody>
            <a:bodyPr wrap="none" anchor="ctr"/>
            <a:lstStyle/>
            <a:p>
              <a:endParaRPr lang="en-US" sz="1350"/>
            </a:p>
          </p:txBody>
        </p:sp>
        <p:sp>
          <p:nvSpPr>
            <p:cNvPr id="17" name="Line 13"/>
            <p:cNvSpPr>
              <a:spLocks noChangeShapeType="1"/>
            </p:cNvSpPr>
            <p:nvPr/>
          </p:nvSpPr>
          <p:spPr bwMode="auto">
            <a:xfrm>
              <a:off x="5410200" y="3429000"/>
              <a:ext cx="0" cy="1905000"/>
            </a:xfrm>
            <a:prstGeom prst="line">
              <a:avLst/>
            </a:prstGeom>
            <a:noFill/>
            <a:ln w="76200">
              <a:solidFill>
                <a:schemeClr val="tx1"/>
              </a:solidFill>
              <a:round/>
              <a:headEnd type="none" w="sm" len="sm"/>
              <a:tailEnd type="none" w="sm" len="sm"/>
            </a:ln>
            <a:effectLst/>
          </p:spPr>
          <p:txBody>
            <a:bodyPr wrap="none" anchor="ctr"/>
            <a:lstStyle/>
            <a:p>
              <a:endParaRPr lang="en-US" sz="1350"/>
            </a:p>
          </p:txBody>
        </p:sp>
        <p:sp>
          <p:nvSpPr>
            <p:cNvPr id="18" name="Line 14"/>
            <p:cNvSpPr>
              <a:spLocks noChangeShapeType="1"/>
            </p:cNvSpPr>
            <p:nvPr/>
          </p:nvSpPr>
          <p:spPr bwMode="auto">
            <a:xfrm>
              <a:off x="5410200" y="5334000"/>
              <a:ext cx="2209800" cy="0"/>
            </a:xfrm>
            <a:prstGeom prst="line">
              <a:avLst/>
            </a:prstGeom>
            <a:noFill/>
            <a:ln w="76200">
              <a:solidFill>
                <a:schemeClr val="tx1"/>
              </a:solidFill>
              <a:round/>
              <a:headEnd type="none" w="sm" len="sm"/>
              <a:tailEnd type="none" w="sm" len="sm"/>
            </a:ln>
            <a:effectLst/>
          </p:spPr>
          <p:txBody>
            <a:bodyPr wrap="none" anchor="ctr"/>
            <a:lstStyle/>
            <a:p>
              <a:endParaRPr lang="en-US" sz="1350"/>
            </a:p>
          </p:txBody>
        </p:sp>
        <p:sp>
          <p:nvSpPr>
            <p:cNvPr id="19" name="Rectangle 15"/>
            <p:cNvSpPr>
              <a:spLocks noChangeArrowheads="1"/>
            </p:cNvSpPr>
            <p:nvPr/>
          </p:nvSpPr>
          <p:spPr bwMode="auto">
            <a:xfrm>
              <a:off x="2955925" y="2346324"/>
              <a:ext cx="720140" cy="566953"/>
            </a:xfrm>
            <a:prstGeom prst="rect">
              <a:avLst/>
            </a:prstGeom>
            <a:noFill/>
            <a:ln w="9525">
              <a:noFill/>
              <a:miter lim="800000"/>
              <a:headEnd/>
              <a:tailEnd/>
            </a:ln>
            <a:effectLst/>
          </p:spPr>
          <p:txBody>
            <a:bodyPr wrap="none" lIns="69056" tIns="34529" rIns="69056" bIns="34529">
              <a:spAutoFit/>
            </a:bodyPr>
            <a:lstStyle/>
            <a:p>
              <a:pPr algn="l"/>
              <a:r>
                <a:rPr lang="en-US" sz="1350"/>
                <a:t>District 1</a:t>
              </a:r>
            </a:p>
          </p:txBody>
        </p:sp>
        <p:sp>
          <p:nvSpPr>
            <p:cNvPr id="20" name="Rectangle 16"/>
            <p:cNvSpPr>
              <a:spLocks noChangeArrowheads="1"/>
            </p:cNvSpPr>
            <p:nvPr/>
          </p:nvSpPr>
          <p:spPr bwMode="auto">
            <a:xfrm>
              <a:off x="2574925" y="5165725"/>
              <a:ext cx="720140" cy="566953"/>
            </a:xfrm>
            <a:prstGeom prst="rect">
              <a:avLst/>
            </a:prstGeom>
            <a:noFill/>
            <a:ln w="9525">
              <a:noFill/>
              <a:miter lim="800000"/>
              <a:headEnd/>
              <a:tailEnd/>
            </a:ln>
            <a:effectLst/>
          </p:spPr>
          <p:txBody>
            <a:bodyPr wrap="none" lIns="69056" tIns="34529" rIns="69056" bIns="34529">
              <a:spAutoFit/>
            </a:bodyPr>
            <a:lstStyle/>
            <a:p>
              <a:pPr algn="l"/>
              <a:r>
                <a:rPr lang="en-US" sz="1350"/>
                <a:t>District 2</a:t>
              </a:r>
            </a:p>
          </p:txBody>
        </p:sp>
        <p:sp>
          <p:nvSpPr>
            <p:cNvPr id="21" name="Rectangle 17"/>
            <p:cNvSpPr>
              <a:spLocks noChangeArrowheads="1"/>
            </p:cNvSpPr>
            <p:nvPr/>
          </p:nvSpPr>
          <p:spPr bwMode="auto">
            <a:xfrm>
              <a:off x="5532438" y="5562602"/>
              <a:ext cx="720140" cy="566953"/>
            </a:xfrm>
            <a:prstGeom prst="rect">
              <a:avLst/>
            </a:prstGeom>
            <a:noFill/>
            <a:ln w="9525">
              <a:noFill/>
              <a:miter lim="800000"/>
              <a:headEnd/>
              <a:tailEnd/>
            </a:ln>
            <a:effectLst/>
          </p:spPr>
          <p:txBody>
            <a:bodyPr wrap="none" lIns="69056" tIns="34529" rIns="69056" bIns="34529">
              <a:spAutoFit/>
            </a:bodyPr>
            <a:lstStyle/>
            <a:p>
              <a:pPr algn="l"/>
              <a:r>
                <a:rPr lang="en-US" sz="1350"/>
                <a:t>District 3</a:t>
              </a:r>
            </a:p>
          </p:txBody>
        </p:sp>
        <p:sp>
          <p:nvSpPr>
            <p:cNvPr id="22" name="Rectangle 18"/>
            <p:cNvSpPr>
              <a:spLocks noChangeArrowheads="1"/>
            </p:cNvSpPr>
            <p:nvPr/>
          </p:nvSpPr>
          <p:spPr bwMode="auto">
            <a:xfrm>
              <a:off x="5927725" y="3946525"/>
              <a:ext cx="720140" cy="566953"/>
            </a:xfrm>
            <a:prstGeom prst="rect">
              <a:avLst/>
            </a:prstGeom>
            <a:noFill/>
            <a:ln w="9525">
              <a:noFill/>
              <a:miter lim="800000"/>
              <a:headEnd/>
              <a:tailEnd/>
            </a:ln>
            <a:effectLst/>
          </p:spPr>
          <p:txBody>
            <a:bodyPr wrap="none" lIns="69056" tIns="34529" rIns="69056" bIns="34529">
              <a:spAutoFit/>
            </a:bodyPr>
            <a:lstStyle/>
            <a:p>
              <a:pPr algn="l"/>
              <a:r>
                <a:rPr lang="en-US" sz="1350"/>
                <a:t>District 4</a:t>
              </a:r>
            </a:p>
          </p:txBody>
        </p:sp>
        <p:sp>
          <p:nvSpPr>
            <p:cNvPr id="23" name="Rectangle 20"/>
            <p:cNvSpPr>
              <a:spLocks noChangeArrowheads="1"/>
            </p:cNvSpPr>
            <p:nvPr/>
          </p:nvSpPr>
          <p:spPr bwMode="auto">
            <a:xfrm>
              <a:off x="3937538" y="3740147"/>
              <a:ext cx="1184230" cy="566953"/>
            </a:xfrm>
            <a:prstGeom prst="rect">
              <a:avLst/>
            </a:prstGeom>
            <a:noFill/>
            <a:ln w="9525">
              <a:noFill/>
              <a:miter lim="800000"/>
              <a:headEnd/>
              <a:tailEnd/>
            </a:ln>
            <a:effectLst/>
          </p:spPr>
          <p:txBody>
            <a:bodyPr wrap="none" lIns="69056" tIns="34529" rIns="69056" bIns="34529">
              <a:spAutoFit/>
            </a:bodyPr>
            <a:lstStyle/>
            <a:p>
              <a:pPr algn="ctr"/>
              <a:r>
                <a:rPr lang="en-US" sz="1350" b="1" dirty="0">
                  <a:solidFill>
                    <a:schemeClr val="bg2"/>
                  </a:solidFill>
                </a:rPr>
                <a:t>Minority Voters</a:t>
              </a:r>
            </a:p>
          </p:txBody>
        </p:sp>
      </p:grpSp>
      <p:sp>
        <p:nvSpPr>
          <p:cNvPr id="24" name="Rectangle 20"/>
          <p:cNvSpPr>
            <a:spLocks noChangeArrowheads="1"/>
          </p:cNvSpPr>
          <p:nvPr/>
        </p:nvSpPr>
        <p:spPr bwMode="auto">
          <a:xfrm>
            <a:off x="7258605" y="4379034"/>
            <a:ext cx="1262140" cy="277482"/>
          </a:xfrm>
          <a:prstGeom prst="rect">
            <a:avLst/>
          </a:prstGeom>
          <a:noFill/>
          <a:ln w="9525">
            <a:noFill/>
            <a:miter lim="800000"/>
            <a:headEnd/>
            <a:tailEnd/>
          </a:ln>
          <a:effectLst/>
        </p:spPr>
        <p:txBody>
          <a:bodyPr wrap="none" lIns="69056" tIns="34529" rIns="69056" bIns="34529">
            <a:spAutoFit/>
          </a:bodyPr>
          <a:lstStyle/>
          <a:p>
            <a:pPr algn="ctr"/>
            <a:r>
              <a:rPr lang="en-US" sz="1350" b="1" dirty="0">
                <a:solidFill>
                  <a:schemeClr val="bg2"/>
                </a:solidFill>
              </a:rPr>
              <a:t>Minority Voters</a:t>
            </a:r>
          </a:p>
        </p:txBody>
      </p:sp>
      <p:sp>
        <p:nvSpPr>
          <p:cNvPr id="25" name="Footer Placeholder 3"/>
          <p:cNvSpPr>
            <a:spLocks noGrp="1"/>
          </p:cNvSpPr>
          <p:nvPr>
            <p:ph type="ftr" sz="quarter" idx="11"/>
          </p:nvPr>
        </p:nvSpPr>
        <p:spPr>
          <a:xfrm>
            <a:off x="457200" y="6375200"/>
            <a:ext cx="5943600" cy="365125"/>
          </a:xfrm>
        </p:spPr>
        <p:txBody>
          <a:bodyPr/>
          <a:lstStyle/>
          <a:p>
            <a:r>
              <a:rPr lang="en-US" dirty="0"/>
              <a:t>Municipal Redistricting in California in 2021: New Rules of the Road</a:t>
            </a:r>
          </a:p>
        </p:txBody>
      </p:sp>
      <p:grpSp>
        <p:nvGrpSpPr>
          <p:cNvPr id="26" name="Content Placeholder 22">
            <a:extLst>
              <a:ext uri="{FF2B5EF4-FFF2-40B4-BE49-F238E27FC236}">
                <a16:creationId xmlns:a16="http://schemas.microsoft.com/office/drawing/2014/main" id="{6DD57C6F-2BC3-466D-9ABC-E0B44CBAD3FB}"/>
              </a:ext>
            </a:extLst>
          </p:cNvPr>
          <p:cNvGrpSpPr>
            <a:grpSpLocks noGrp="1"/>
          </p:cNvGrpSpPr>
          <p:nvPr/>
        </p:nvGrpSpPr>
        <p:grpSpPr>
          <a:xfrm>
            <a:off x="4751152" y="1676542"/>
            <a:ext cx="4201277" cy="1914364"/>
            <a:chOff x="1828800" y="1638300"/>
            <a:chExt cx="5753100" cy="5067300"/>
          </a:xfrm>
        </p:grpSpPr>
        <p:sp>
          <p:nvSpPr>
            <p:cNvPr id="27" name="Rectangle 5">
              <a:extLst>
                <a:ext uri="{FF2B5EF4-FFF2-40B4-BE49-F238E27FC236}">
                  <a16:creationId xmlns:a16="http://schemas.microsoft.com/office/drawing/2014/main" id="{3D54DFF6-0ED2-4A95-B335-1C3BE14C30B2}"/>
                </a:ext>
              </a:extLst>
            </p:cNvPr>
            <p:cNvSpPr>
              <a:spLocks noChangeArrowheads="1"/>
            </p:cNvSpPr>
            <p:nvPr/>
          </p:nvSpPr>
          <p:spPr bwMode="auto">
            <a:xfrm>
              <a:off x="5181600" y="2209800"/>
              <a:ext cx="1752600" cy="990600"/>
            </a:xfrm>
            <a:prstGeom prst="rect">
              <a:avLst/>
            </a:prstGeom>
            <a:solidFill>
              <a:srgbClr val="FF9900"/>
            </a:solidFill>
            <a:ln w="9525">
              <a:noFill/>
              <a:miter lim="800000"/>
              <a:headEnd/>
              <a:tailEnd/>
            </a:ln>
            <a:effectLst/>
          </p:spPr>
          <p:txBody>
            <a:bodyPr wrap="none" anchor="ctr"/>
            <a:lstStyle/>
            <a:p>
              <a:endParaRPr lang="en-US" sz="1350"/>
            </a:p>
          </p:txBody>
        </p:sp>
        <p:sp>
          <p:nvSpPr>
            <p:cNvPr id="28" name="Rectangle 3">
              <a:extLst>
                <a:ext uri="{FF2B5EF4-FFF2-40B4-BE49-F238E27FC236}">
                  <a16:creationId xmlns:a16="http://schemas.microsoft.com/office/drawing/2014/main" id="{6A423994-7A3E-4C01-A81A-AB14A4520A4A}"/>
                </a:ext>
              </a:extLst>
            </p:cNvPr>
            <p:cNvSpPr>
              <a:spLocks noChangeArrowheads="1"/>
            </p:cNvSpPr>
            <p:nvPr/>
          </p:nvSpPr>
          <p:spPr bwMode="auto">
            <a:xfrm>
              <a:off x="1866900" y="1638300"/>
              <a:ext cx="5715000" cy="5029200"/>
            </a:xfrm>
            <a:prstGeom prst="rect">
              <a:avLst/>
            </a:prstGeom>
            <a:noFill/>
            <a:ln w="76200">
              <a:solidFill>
                <a:schemeClr val="tx1"/>
              </a:solidFill>
              <a:miter lim="800000"/>
              <a:headEnd/>
              <a:tailEnd/>
            </a:ln>
            <a:effectLst/>
          </p:spPr>
          <p:txBody>
            <a:bodyPr wrap="none" anchor="ctr"/>
            <a:lstStyle/>
            <a:p>
              <a:endParaRPr lang="en-US" sz="1350"/>
            </a:p>
          </p:txBody>
        </p:sp>
        <p:sp>
          <p:nvSpPr>
            <p:cNvPr id="29" name="Rectangle 4">
              <a:extLst>
                <a:ext uri="{FF2B5EF4-FFF2-40B4-BE49-F238E27FC236}">
                  <a16:creationId xmlns:a16="http://schemas.microsoft.com/office/drawing/2014/main" id="{B6BB1186-3ED4-4356-BB7A-66C7CC0594D0}"/>
                </a:ext>
              </a:extLst>
            </p:cNvPr>
            <p:cNvSpPr>
              <a:spLocks noChangeArrowheads="1"/>
            </p:cNvSpPr>
            <p:nvPr/>
          </p:nvSpPr>
          <p:spPr bwMode="auto">
            <a:xfrm>
              <a:off x="3581400" y="3505200"/>
              <a:ext cx="1828800" cy="1066800"/>
            </a:xfrm>
            <a:prstGeom prst="rect">
              <a:avLst/>
            </a:prstGeom>
            <a:solidFill>
              <a:srgbClr val="FF9900"/>
            </a:solidFill>
            <a:ln w="9525">
              <a:noFill/>
              <a:miter lim="800000"/>
              <a:headEnd/>
              <a:tailEnd/>
            </a:ln>
            <a:effectLst/>
          </p:spPr>
          <p:txBody>
            <a:bodyPr wrap="none" anchor="ctr"/>
            <a:lstStyle/>
            <a:p>
              <a:endParaRPr lang="en-US" sz="1350"/>
            </a:p>
          </p:txBody>
        </p:sp>
        <p:sp>
          <p:nvSpPr>
            <p:cNvPr id="30" name="Line 7">
              <a:extLst>
                <a:ext uri="{FF2B5EF4-FFF2-40B4-BE49-F238E27FC236}">
                  <a16:creationId xmlns:a16="http://schemas.microsoft.com/office/drawing/2014/main" id="{255BC5CD-D2B5-4078-8D63-49A40A3C5CE9}"/>
                </a:ext>
              </a:extLst>
            </p:cNvPr>
            <p:cNvSpPr>
              <a:spLocks noChangeShapeType="1"/>
            </p:cNvSpPr>
            <p:nvPr/>
          </p:nvSpPr>
          <p:spPr bwMode="auto">
            <a:xfrm>
              <a:off x="5410200" y="3429000"/>
              <a:ext cx="2133600" cy="0"/>
            </a:xfrm>
            <a:prstGeom prst="line">
              <a:avLst/>
            </a:prstGeom>
            <a:noFill/>
            <a:ln w="76200">
              <a:solidFill>
                <a:schemeClr val="tx1"/>
              </a:solidFill>
              <a:round/>
              <a:headEnd type="none" w="sm" len="sm"/>
              <a:tailEnd type="none" w="sm" len="sm"/>
            </a:ln>
            <a:effectLst/>
          </p:spPr>
          <p:txBody>
            <a:bodyPr wrap="none" anchor="ctr"/>
            <a:lstStyle/>
            <a:p>
              <a:endParaRPr lang="en-US" sz="1350"/>
            </a:p>
          </p:txBody>
        </p:sp>
        <p:sp>
          <p:nvSpPr>
            <p:cNvPr id="31" name="Line 8">
              <a:extLst>
                <a:ext uri="{FF2B5EF4-FFF2-40B4-BE49-F238E27FC236}">
                  <a16:creationId xmlns:a16="http://schemas.microsoft.com/office/drawing/2014/main" id="{2169CEB8-E5CD-4C4E-A2C8-DB9D2EAFEC75}"/>
                </a:ext>
              </a:extLst>
            </p:cNvPr>
            <p:cNvSpPr>
              <a:spLocks noChangeShapeType="1"/>
            </p:cNvSpPr>
            <p:nvPr/>
          </p:nvSpPr>
          <p:spPr bwMode="auto">
            <a:xfrm>
              <a:off x="4876800" y="1676400"/>
              <a:ext cx="0" cy="1752600"/>
            </a:xfrm>
            <a:prstGeom prst="line">
              <a:avLst/>
            </a:prstGeom>
            <a:noFill/>
            <a:ln w="76200">
              <a:solidFill>
                <a:schemeClr val="tx1"/>
              </a:solidFill>
              <a:round/>
              <a:headEnd type="none" w="sm" len="sm"/>
              <a:tailEnd type="none" w="sm" len="sm"/>
            </a:ln>
            <a:effectLst/>
          </p:spPr>
          <p:txBody>
            <a:bodyPr wrap="none" anchor="ctr"/>
            <a:lstStyle/>
            <a:p>
              <a:endParaRPr lang="en-US" sz="1350"/>
            </a:p>
          </p:txBody>
        </p:sp>
        <p:sp>
          <p:nvSpPr>
            <p:cNvPr id="32" name="Line 9">
              <a:extLst>
                <a:ext uri="{FF2B5EF4-FFF2-40B4-BE49-F238E27FC236}">
                  <a16:creationId xmlns:a16="http://schemas.microsoft.com/office/drawing/2014/main" id="{5EDB040E-78B7-4A97-A55E-1FDFE158B965}"/>
                </a:ext>
              </a:extLst>
            </p:cNvPr>
            <p:cNvSpPr>
              <a:spLocks noChangeShapeType="1"/>
            </p:cNvSpPr>
            <p:nvPr/>
          </p:nvSpPr>
          <p:spPr bwMode="auto">
            <a:xfrm flipH="1">
              <a:off x="3581400" y="3429000"/>
              <a:ext cx="1295400" cy="0"/>
            </a:xfrm>
            <a:prstGeom prst="line">
              <a:avLst/>
            </a:prstGeom>
            <a:noFill/>
            <a:ln w="76200">
              <a:solidFill>
                <a:schemeClr val="tx1"/>
              </a:solidFill>
              <a:round/>
              <a:headEnd type="none" w="sm" len="sm"/>
              <a:tailEnd type="none" w="sm" len="sm"/>
            </a:ln>
            <a:effectLst/>
          </p:spPr>
          <p:txBody>
            <a:bodyPr wrap="none" anchor="ctr"/>
            <a:lstStyle/>
            <a:p>
              <a:endParaRPr lang="en-US" sz="1350"/>
            </a:p>
          </p:txBody>
        </p:sp>
        <p:sp>
          <p:nvSpPr>
            <p:cNvPr id="33" name="Line 10">
              <a:extLst>
                <a:ext uri="{FF2B5EF4-FFF2-40B4-BE49-F238E27FC236}">
                  <a16:creationId xmlns:a16="http://schemas.microsoft.com/office/drawing/2014/main" id="{221D01F4-F658-48E6-9E77-0B4E5B3165FB}"/>
                </a:ext>
              </a:extLst>
            </p:cNvPr>
            <p:cNvSpPr>
              <a:spLocks noChangeShapeType="1"/>
            </p:cNvSpPr>
            <p:nvPr/>
          </p:nvSpPr>
          <p:spPr bwMode="auto">
            <a:xfrm>
              <a:off x="3581400" y="3429000"/>
              <a:ext cx="0" cy="1219200"/>
            </a:xfrm>
            <a:prstGeom prst="line">
              <a:avLst/>
            </a:prstGeom>
            <a:noFill/>
            <a:ln w="76200">
              <a:solidFill>
                <a:schemeClr val="tx1"/>
              </a:solidFill>
              <a:round/>
              <a:headEnd type="none" w="sm" len="sm"/>
              <a:tailEnd type="none" w="sm" len="sm"/>
            </a:ln>
            <a:effectLst/>
          </p:spPr>
          <p:txBody>
            <a:bodyPr wrap="none" anchor="ctr"/>
            <a:lstStyle/>
            <a:p>
              <a:endParaRPr lang="en-US" sz="1350"/>
            </a:p>
          </p:txBody>
        </p:sp>
        <p:sp>
          <p:nvSpPr>
            <p:cNvPr id="34" name="Line 11">
              <a:extLst>
                <a:ext uri="{FF2B5EF4-FFF2-40B4-BE49-F238E27FC236}">
                  <a16:creationId xmlns:a16="http://schemas.microsoft.com/office/drawing/2014/main" id="{DD6CF865-7CB2-48FA-A019-950CD5744CDD}"/>
                </a:ext>
              </a:extLst>
            </p:cNvPr>
            <p:cNvSpPr>
              <a:spLocks noChangeShapeType="1"/>
            </p:cNvSpPr>
            <p:nvPr/>
          </p:nvSpPr>
          <p:spPr bwMode="auto">
            <a:xfrm flipH="1">
              <a:off x="1828800" y="4419600"/>
              <a:ext cx="1752600" cy="0"/>
            </a:xfrm>
            <a:prstGeom prst="line">
              <a:avLst/>
            </a:prstGeom>
            <a:noFill/>
            <a:ln w="76200">
              <a:solidFill>
                <a:schemeClr val="tx1"/>
              </a:solidFill>
              <a:round/>
              <a:headEnd type="none" w="sm" len="sm"/>
              <a:tailEnd type="none" w="sm" len="sm"/>
            </a:ln>
            <a:effectLst/>
          </p:spPr>
          <p:txBody>
            <a:bodyPr wrap="none" anchor="ctr"/>
            <a:lstStyle/>
            <a:p>
              <a:endParaRPr lang="en-US" sz="1350"/>
            </a:p>
          </p:txBody>
        </p:sp>
        <p:sp>
          <p:nvSpPr>
            <p:cNvPr id="35" name="Line 13">
              <a:extLst>
                <a:ext uri="{FF2B5EF4-FFF2-40B4-BE49-F238E27FC236}">
                  <a16:creationId xmlns:a16="http://schemas.microsoft.com/office/drawing/2014/main" id="{186E1B68-9309-464E-A399-06C95D94479E}"/>
                </a:ext>
              </a:extLst>
            </p:cNvPr>
            <p:cNvSpPr>
              <a:spLocks noChangeShapeType="1"/>
            </p:cNvSpPr>
            <p:nvPr/>
          </p:nvSpPr>
          <p:spPr bwMode="auto">
            <a:xfrm>
              <a:off x="5410200" y="3429000"/>
              <a:ext cx="0" cy="1219200"/>
            </a:xfrm>
            <a:prstGeom prst="line">
              <a:avLst/>
            </a:prstGeom>
            <a:noFill/>
            <a:ln w="76200">
              <a:solidFill>
                <a:schemeClr val="tx1"/>
              </a:solidFill>
              <a:round/>
              <a:headEnd type="none" w="sm" len="sm"/>
              <a:tailEnd type="none" w="sm" len="sm"/>
            </a:ln>
            <a:effectLst/>
          </p:spPr>
          <p:txBody>
            <a:bodyPr wrap="none" anchor="ctr"/>
            <a:lstStyle/>
            <a:p>
              <a:endParaRPr lang="en-US" sz="1350"/>
            </a:p>
          </p:txBody>
        </p:sp>
        <p:sp>
          <p:nvSpPr>
            <p:cNvPr id="36" name="Line 14">
              <a:extLst>
                <a:ext uri="{FF2B5EF4-FFF2-40B4-BE49-F238E27FC236}">
                  <a16:creationId xmlns:a16="http://schemas.microsoft.com/office/drawing/2014/main" id="{A6097E32-042B-4BD7-84A2-BB40543B99C5}"/>
                </a:ext>
              </a:extLst>
            </p:cNvPr>
            <p:cNvSpPr>
              <a:spLocks noChangeShapeType="1"/>
            </p:cNvSpPr>
            <p:nvPr/>
          </p:nvSpPr>
          <p:spPr bwMode="auto">
            <a:xfrm>
              <a:off x="3581400" y="4648200"/>
              <a:ext cx="1828800" cy="0"/>
            </a:xfrm>
            <a:prstGeom prst="line">
              <a:avLst/>
            </a:prstGeom>
            <a:noFill/>
            <a:ln w="76200">
              <a:solidFill>
                <a:schemeClr val="tx1"/>
              </a:solidFill>
              <a:round/>
              <a:headEnd type="none" w="sm" len="sm"/>
              <a:tailEnd type="none" w="sm" len="sm"/>
            </a:ln>
            <a:effectLst/>
          </p:spPr>
          <p:txBody>
            <a:bodyPr wrap="none" anchor="ctr"/>
            <a:lstStyle/>
            <a:p>
              <a:endParaRPr lang="en-US" sz="1350"/>
            </a:p>
          </p:txBody>
        </p:sp>
        <p:sp>
          <p:nvSpPr>
            <p:cNvPr id="37" name="Rectangle 15">
              <a:extLst>
                <a:ext uri="{FF2B5EF4-FFF2-40B4-BE49-F238E27FC236}">
                  <a16:creationId xmlns:a16="http://schemas.microsoft.com/office/drawing/2014/main" id="{DD30C9D9-B7DD-43DE-A652-651A1D320ACC}"/>
                </a:ext>
              </a:extLst>
            </p:cNvPr>
            <p:cNvSpPr>
              <a:spLocks noChangeArrowheads="1"/>
            </p:cNvSpPr>
            <p:nvPr/>
          </p:nvSpPr>
          <p:spPr bwMode="auto">
            <a:xfrm>
              <a:off x="2955925" y="2346325"/>
              <a:ext cx="715403" cy="566377"/>
            </a:xfrm>
            <a:prstGeom prst="rect">
              <a:avLst/>
            </a:prstGeom>
            <a:noFill/>
            <a:ln w="9525">
              <a:noFill/>
              <a:miter lim="800000"/>
              <a:headEnd/>
              <a:tailEnd/>
            </a:ln>
            <a:effectLst/>
          </p:spPr>
          <p:txBody>
            <a:bodyPr wrap="none" lIns="69056" tIns="34529" rIns="69056" bIns="34529">
              <a:spAutoFit/>
            </a:bodyPr>
            <a:lstStyle/>
            <a:p>
              <a:pPr algn="l"/>
              <a:r>
                <a:rPr lang="en-US" sz="1350"/>
                <a:t>District 1</a:t>
              </a:r>
            </a:p>
          </p:txBody>
        </p:sp>
        <p:sp>
          <p:nvSpPr>
            <p:cNvPr id="38" name="Rectangle 16">
              <a:extLst>
                <a:ext uri="{FF2B5EF4-FFF2-40B4-BE49-F238E27FC236}">
                  <a16:creationId xmlns:a16="http://schemas.microsoft.com/office/drawing/2014/main" id="{B3647023-E3D0-413A-8A93-72B8AA452FBF}"/>
                </a:ext>
              </a:extLst>
            </p:cNvPr>
            <p:cNvSpPr>
              <a:spLocks noChangeArrowheads="1"/>
            </p:cNvSpPr>
            <p:nvPr/>
          </p:nvSpPr>
          <p:spPr bwMode="auto">
            <a:xfrm>
              <a:off x="2574925" y="5165725"/>
              <a:ext cx="715403" cy="566377"/>
            </a:xfrm>
            <a:prstGeom prst="rect">
              <a:avLst/>
            </a:prstGeom>
            <a:noFill/>
            <a:ln w="9525">
              <a:noFill/>
              <a:miter lim="800000"/>
              <a:headEnd/>
              <a:tailEnd/>
            </a:ln>
            <a:effectLst/>
          </p:spPr>
          <p:txBody>
            <a:bodyPr wrap="none" lIns="69056" tIns="34529" rIns="69056" bIns="34529">
              <a:spAutoFit/>
            </a:bodyPr>
            <a:lstStyle/>
            <a:p>
              <a:pPr algn="l"/>
              <a:r>
                <a:rPr lang="en-US" sz="1350"/>
                <a:t>District 2</a:t>
              </a:r>
            </a:p>
          </p:txBody>
        </p:sp>
        <p:sp>
          <p:nvSpPr>
            <p:cNvPr id="39" name="Rectangle 17">
              <a:extLst>
                <a:ext uri="{FF2B5EF4-FFF2-40B4-BE49-F238E27FC236}">
                  <a16:creationId xmlns:a16="http://schemas.microsoft.com/office/drawing/2014/main" id="{BEEC5891-E846-47E6-B36B-303D6D92E2A2}"/>
                </a:ext>
              </a:extLst>
            </p:cNvPr>
            <p:cNvSpPr>
              <a:spLocks noChangeArrowheads="1"/>
            </p:cNvSpPr>
            <p:nvPr/>
          </p:nvSpPr>
          <p:spPr bwMode="auto">
            <a:xfrm>
              <a:off x="5532438" y="5562600"/>
              <a:ext cx="715403" cy="566377"/>
            </a:xfrm>
            <a:prstGeom prst="rect">
              <a:avLst/>
            </a:prstGeom>
            <a:noFill/>
            <a:ln w="9525">
              <a:noFill/>
              <a:miter lim="800000"/>
              <a:headEnd/>
              <a:tailEnd/>
            </a:ln>
            <a:effectLst/>
          </p:spPr>
          <p:txBody>
            <a:bodyPr wrap="none" lIns="69056" tIns="34529" rIns="69056" bIns="34529">
              <a:spAutoFit/>
            </a:bodyPr>
            <a:lstStyle/>
            <a:p>
              <a:pPr algn="l"/>
              <a:r>
                <a:rPr lang="en-US" sz="1350"/>
                <a:t>District 3</a:t>
              </a:r>
            </a:p>
          </p:txBody>
        </p:sp>
        <p:sp>
          <p:nvSpPr>
            <p:cNvPr id="40" name="Rectangle 18">
              <a:extLst>
                <a:ext uri="{FF2B5EF4-FFF2-40B4-BE49-F238E27FC236}">
                  <a16:creationId xmlns:a16="http://schemas.microsoft.com/office/drawing/2014/main" id="{2A408643-F0DC-4DBA-A47B-0A6CBBFB1411}"/>
                </a:ext>
              </a:extLst>
            </p:cNvPr>
            <p:cNvSpPr>
              <a:spLocks noChangeArrowheads="1"/>
            </p:cNvSpPr>
            <p:nvPr/>
          </p:nvSpPr>
          <p:spPr bwMode="auto">
            <a:xfrm>
              <a:off x="5867400" y="1752601"/>
              <a:ext cx="715403" cy="566377"/>
            </a:xfrm>
            <a:prstGeom prst="rect">
              <a:avLst/>
            </a:prstGeom>
            <a:noFill/>
            <a:ln w="9525">
              <a:noFill/>
              <a:miter lim="800000"/>
              <a:headEnd/>
              <a:tailEnd/>
            </a:ln>
            <a:effectLst/>
          </p:spPr>
          <p:txBody>
            <a:bodyPr wrap="none" lIns="69056" tIns="34529" rIns="69056" bIns="34529">
              <a:spAutoFit/>
            </a:bodyPr>
            <a:lstStyle/>
            <a:p>
              <a:pPr algn="l"/>
              <a:r>
                <a:rPr lang="en-US" sz="1350"/>
                <a:t>District 4</a:t>
              </a:r>
            </a:p>
          </p:txBody>
        </p:sp>
        <p:sp>
          <p:nvSpPr>
            <p:cNvPr id="41" name="Rectangle 40">
              <a:extLst>
                <a:ext uri="{FF2B5EF4-FFF2-40B4-BE49-F238E27FC236}">
                  <a16:creationId xmlns:a16="http://schemas.microsoft.com/office/drawing/2014/main" id="{EAF6ED0F-31C8-4F39-B37D-CC01EAD45F20}"/>
                </a:ext>
              </a:extLst>
            </p:cNvPr>
            <p:cNvSpPr>
              <a:spLocks noChangeArrowheads="1"/>
            </p:cNvSpPr>
            <p:nvPr/>
          </p:nvSpPr>
          <p:spPr bwMode="auto">
            <a:xfrm>
              <a:off x="3923663" y="3740147"/>
              <a:ext cx="1176439" cy="566377"/>
            </a:xfrm>
            <a:prstGeom prst="rect">
              <a:avLst/>
            </a:prstGeom>
            <a:noFill/>
            <a:ln w="9525">
              <a:noFill/>
              <a:miter lim="800000"/>
              <a:headEnd/>
              <a:tailEnd/>
            </a:ln>
            <a:effectLst/>
          </p:spPr>
          <p:txBody>
            <a:bodyPr wrap="none" lIns="69056" tIns="34529" rIns="69056" bIns="34529">
              <a:spAutoFit/>
            </a:bodyPr>
            <a:lstStyle/>
            <a:p>
              <a:pPr algn="ctr"/>
              <a:r>
                <a:rPr lang="en-US" sz="1350" b="1" dirty="0">
                  <a:solidFill>
                    <a:schemeClr val="bg2"/>
                  </a:solidFill>
                </a:rPr>
                <a:t>Minority Voters</a:t>
              </a:r>
            </a:p>
          </p:txBody>
        </p:sp>
        <p:sp>
          <p:nvSpPr>
            <p:cNvPr id="42" name="Line 21">
              <a:extLst>
                <a:ext uri="{FF2B5EF4-FFF2-40B4-BE49-F238E27FC236}">
                  <a16:creationId xmlns:a16="http://schemas.microsoft.com/office/drawing/2014/main" id="{E89602A8-0B5E-4DC4-AE8B-99A525E7FF9A}"/>
                </a:ext>
              </a:extLst>
            </p:cNvPr>
            <p:cNvSpPr>
              <a:spLocks noChangeShapeType="1"/>
            </p:cNvSpPr>
            <p:nvPr/>
          </p:nvSpPr>
          <p:spPr bwMode="auto">
            <a:xfrm>
              <a:off x="5029200" y="4648200"/>
              <a:ext cx="0" cy="2057400"/>
            </a:xfrm>
            <a:prstGeom prst="line">
              <a:avLst/>
            </a:prstGeom>
            <a:noFill/>
            <a:ln w="76200">
              <a:solidFill>
                <a:schemeClr val="tx1"/>
              </a:solidFill>
              <a:round/>
              <a:headEnd type="none" w="sm" len="sm"/>
              <a:tailEnd type="none" w="sm" len="sm"/>
            </a:ln>
            <a:effectLst/>
          </p:spPr>
          <p:txBody>
            <a:bodyPr wrap="none" anchor="ctr"/>
            <a:lstStyle/>
            <a:p>
              <a:endParaRPr lang="en-US" sz="1350"/>
            </a:p>
          </p:txBody>
        </p:sp>
      </p:grpSp>
      <p:sp>
        <p:nvSpPr>
          <p:cNvPr id="43" name="Rectangle 42">
            <a:extLst>
              <a:ext uri="{FF2B5EF4-FFF2-40B4-BE49-F238E27FC236}">
                <a16:creationId xmlns:a16="http://schemas.microsoft.com/office/drawing/2014/main" id="{8BDCC147-A226-4F23-91B0-6F751F2C8336}"/>
              </a:ext>
            </a:extLst>
          </p:cNvPr>
          <p:cNvSpPr>
            <a:spLocks noChangeArrowheads="1"/>
          </p:cNvSpPr>
          <p:nvPr/>
        </p:nvSpPr>
        <p:spPr bwMode="auto">
          <a:xfrm>
            <a:off x="7201637" y="1940825"/>
            <a:ext cx="1350896" cy="277482"/>
          </a:xfrm>
          <a:prstGeom prst="rect">
            <a:avLst/>
          </a:prstGeom>
          <a:noFill/>
          <a:ln w="9525">
            <a:noFill/>
            <a:miter lim="800000"/>
            <a:headEnd/>
            <a:tailEnd/>
          </a:ln>
          <a:effectLst/>
        </p:spPr>
        <p:txBody>
          <a:bodyPr wrap="square" lIns="69056" tIns="34529" rIns="69056" bIns="34529">
            <a:spAutoFit/>
          </a:bodyPr>
          <a:lstStyle/>
          <a:p>
            <a:pPr algn="ctr"/>
            <a:r>
              <a:rPr lang="en-US" sz="1350" b="1" dirty="0">
                <a:solidFill>
                  <a:schemeClr val="bg2"/>
                </a:solidFill>
              </a:rPr>
              <a:t>Minority Voters</a:t>
            </a:r>
          </a:p>
        </p:txBody>
      </p:sp>
      <p:sp>
        <p:nvSpPr>
          <p:cNvPr id="44" name="Title 1">
            <a:extLst>
              <a:ext uri="{FF2B5EF4-FFF2-40B4-BE49-F238E27FC236}">
                <a16:creationId xmlns:a16="http://schemas.microsoft.com/office/drawing/2014/main" id="{AE4F275C-BE5B-4F31-978B-B9F65D9EAB11}"/>
              </a:ext>
            </a:extLst>
          </p:cNvPr>
          <p:cNvSpPr txBox="1">
            <a:spLocks/>
          </p:cNvSpPr>
          <p:nvPr/>
        </p:nvSpPr>
        <p:spPr>
          <a:xfrm>
            <a:off x="5814944" y="3581358"/>
            <a:ext cx="2324100" cy="62865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nSpc>
                <a:spcPct val="80000"/>
              </a:lnSpc>
            </a:pPr>
            <a:r>
              <a:rPr lang="en-US" sz="2400" dirty="0"/>
              <a:t>Cracking</a:t>
            </a:r>
          </a:p>
        </p:txBody>
      </p:sp>
      <p:sp>
        <p:nvSpPr>
          <p:cNvPr id="45" name="Title 1">
            <a:extLst>
              <a:ext uri="{FF2B5EF4-FFF2-40B4-BE49-F238E27FC236}">
                <a16:creationId xmlns:a16="http://schemas.microsoft.com/office/drawing/2014/main" id="{310F282E-B4BD-4291-AA83-40F75888B461}"/>
              </a:ext>
            </a:extLst>
          </p:cNvPr>
          <p:cNvSpPr txBox="1">
            <a:spLocks/>
          </p:cNvSpPr>
          <p:nvPr/>
        </p:nvSpPr>
        <p:spPr>
          <a:xfrm>
            <a:off x="5797198" y="1048236"/>
            <a:ext cx="2324100" cy="62865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nSpc>
                <a:spcPct val="80000"/>
              </a:lnSpc>
            </a:pPr>
            <a:r>
              <a:rPr lang="en-US" sz="2400" dirty="0"/>
              <a:t>Packing</a:t>
            </a:r>
          </a:p>
        </p:txBody>
      </p:sp>
    </p:spTree>
    <p:extLst>
      <p:ext uri="{BB962C8B-B14F-4D97-AF65-F5344CB8AC3E}">
        <p14:creationId xmlns:p14="http://schemas.microsoft.com/office/powerpoint/2010/main" val="40216940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838200"/>
          </a:xfrm>
        </p:spPr>
        <p:txBody>
          <a:bodyPr>
            <a:normAutofit fontScale="90000"/>
          </a:bodyPr>
          <a:lstStyle/>
          <a:p>
            <a:r>
              <a:rPr lang="en-US" dirty="0"/>
              <a:t>Voting Rights Act: What’s Changed?</a:t>
            </a:r>
          </a:p>
        </p:txBody>
      </p:sp>
      <p:sp>
        <p:nvSpPr>
          <p:cNvPr id="3" name="Content Placeholder 2"/>
          <p:cNvSpPr>
            <a:spLocks noGrp="1"/>
          </p:cNvSpPr>
          <p:nvPr>
            <p:ph idx="1"/>
          </p:nvPr>
        </p:nvSpPr>
        <p:spPr>
          <a:xfrm>
            <a:off x="762000" y="2362200"/>
            <a:ext cx="7772400" cy="3886200"/>
          </a:xfrm>
        </p:spPr>
        <p:txBody>
          <a:bodyPr>
            <a:normAutofit/>
          </a:bodyPr>
          <a:lstStyle/>
          <a:p>
            <a:pPr>
              <a:spcBef>
                <a:spcPts val="0"/>
              </a:spcBef>
              <a:spcAft>
                <a:spcPts val="1200"/>
              </a:spcAft>
            </a:pPr>
            <a:r>
              <a:rPr lang="en-US" sz="2400" dirty="0"/>
              <a:t>Section 5 invalidated. </a:t>
            </a:r>
          </a:p>
          <a:p>
            <a:pPr lvl="1">
              <a:spcBef>
                <a:spcPts val="0"/>
              </a:spcBef>
              <a:spcAft>
                <a:spcPts val="1200"/>
              </a:spcAft>
            </a:pPr>
            <a:r>
              <a:rPr lang="en-US" sz="2000" i="1" dirty="0"/>
              <a:t>Shelby County v. Holder</a:t>
            </a:r>
            <a:r>
              <a:rPr lang="en-US" sz="2000" dirty="0"/>
              <a:t>, 570 U.S. 529 (2013).</a:t>
            </a:r>
          </a:p>
          <a:p>
            <a:pPr>
              <a:spcBef>
                <a:spcPts val="0"/>
              </a:spcBef>
              <a:spcAft>
                <a:spcPts val="1200"/>
              </a:spcAft>
            </a:pPr>
            <a:endParaRPr lang="en-US" sz="2400" dirty="0"/>
          </a:p>
          <a:p>
            <a:pPr>
              <a:spcBef>
                <a:spcPts val="0"/>
              </a:spcBef>
              <a:spcAft>
                <a:spcPts val="1200"/>
              </a:spcAft>
            </a:pPr>
            <a:r>
              <a:rPr lang="en-US" sz="2400" dirty="0"/>
              <a:t>Move to reduce minority-majority percentages—increased focus on “packing” claims.</a:t>
            </a:r>
          </a:p>
          <a:p>
            <a:pPr lvl="1">
              <a:spcBef>
                <a:spcPts val="0"/>
              </a:spcBef>
              <a:spcAft>
                <a:spcPts val="1200"/>
              </a:spcAft>
            </a:pPr>
            <a:r>
              <a:rPr lang="en-US" sz="2000" dirty="0"/>
              <a:t>Relates to racial gerrymandering developments, discussed below</a:t>
            </a:r>
          </a:p>
        </p:txBody>
      </p:sp>
      <p:sp>
        <p:nvSpPr>
          <p:cNvPr id="4" name="Footer Placeholder 3"/>
          <p:cNvSpPr>
            <a:spLocks noGrp="1"/>
          </p:cNvSpPr>
          <p:nvPr>
            <p:ph type="ftr" sz="quarter" idx="11"/>
          </p:nvPr>
        </p:nvSpPr>
        <p:spPr/>
        <p:txBody>
          <a:bodyPr/>
          <a:lstStyle/>
          <a:p>
            <a:r>
              <a:rPr lang="en-US" dirty="0"/>
              <a:t>Municipal Redistricting in California in 2021: New Rules of the Road</a:t>
            </a:r>
          </a:p>
        </p:txBody>
      </p:sp>
      <p:sp>
        <p:nvSpPr>
          <p:cNvPr id="5" name="Slide Number Placeholder 4"/>
          <p:cNvSpPr>
            <a:spLocks noGrp="1"/>
          </p:cNvSpPr>
          <p:nvPr>
            <p:ph type="sldNum" sz="quarter" idx="12"/>
          </p:nvPr>
        </p:nvSpPr>
        <p:spPr/>
        <p:txBody>
          <a:bodyPr/>
          <a:lstStyle/>
          <a:p>
            <a:fld id="{8DADC038-141E-43F7-8265-47BF30ED2CCB}" type="slidenum">
              <a:rPr lang="en-US" smtClean="0"/>
              <a:pPr/>
              <a:t>8</a:t>
            </a:fld>
            <a:endParaRPr lang="en-US" dirty="0"/>
          </a:p>
        </p:txBody>
      </p:sp>
    </p:spTree>
    <p:extLst>
      <p:ext uri="{BB962C8B-B14F-4D97-AF65-F5344CB8AC3E}">
        <p14:creationId xmlns:p14="http://schemas.microsoft.com/office/powerpoint/2010/main" val="3306464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838200"/>
          </a:xfrm>
        </p:spPr>
        <p:txBody>
          <a:bodyPr>
            <a:normAutofit fontScale="90000"/>
          </a:bodyPr>
          <a:lstStyle/>
          <a:p>
            <a:r>
              <a:rPr lang="en-US" dirty="0"/>
              <a:t>Drawing the Lines—Legal Considerations: No Gerrymandering</a:t>
            </a:r>
          </a:p>
        </p:txBody>
      </p:sp>
      <p:sp>
        <p:nvSpPr>
          <p:cNvPr id="3" name="Content Placeholder 2"/>
          <p:cNvSpPr>
            <a:spLocks noGrp="1"/>
          </p:cNvSpPr>
          <p:nvPr>
            <p:ph idx="1"/>
          </p:nvPr>
        </p:nvSpPr>
        <p:spPr>
          <a:xfrm>
            <a:off x="168520" y="2327030"/>
            <a:ext cx="5715000" cy="2743200"/>
          </a:xfrm>
        </p:spPr>
        <p:txBody>
          <a:bodyPr>
            <a:normAutofit fontScale="92500" lnSpcReduction="10000"/>
          </a:bodyPr>
          <a:lstStyle/>
          <a:p>
            <a:pPr>
              <a:spcBef>
                <a:spcPts val="0"/>
              </a:spcBef>
              <a:spcAft>
                <a:spcPts val="600"/>
              </a:spcAft>
            </a:pPr>
            <a:r>
              <a:rPr lang="en-US" sz="1800" dirty="0"/>
              <a:t>The Fourteenth Amendment restricts the use of race as the “predominant” criterion in drawing districts and the subordination of other considerations.  </a:t>
            </a:r>
            <a:r>
              <a:rPr lang="en-US" sz="1800" i="1" dirty="0"/>
              <a:t>Shaw v. Reno,</a:t>
            </a:r>
            <a:r>
              <a:rPr lang="en-US" sz="1800" dirty="0"/>
              <a:t> 509 U.S. 630 (1993); </a:t>
            </a:r>
            <a:r>
              <a:rPr lang="en-US" sz="1800" i="1" dirty="0"/>
              <a:t>Miller v. Johnson,</a:t>
            </a:r>
            <a:r>
              <a:rPr lang="en-US" sz="1800" dirty="0"/>
              <a:t> 515 U.S. 900 (1995).</a:t>
            </a:r>
          </a:p>
          <a:p>
            <a:pPr lvl="1">
              <a:spcBef>
                <a:spcPts val="0"/>
              </a:spcBef>
              <a:spcAft>
                <a:spcPts val="600"/>
              </a:spcAft>
            </a:pPr>
            <a:r>
              <a:rPr lang="en-US" sz="1400" dirty="0"/>
              <a:t>Such predominant use must be justified as narrowly tailored to fulfill a compelling state interest – </a:t>
            </a:r>
            <a:r>
              <a:rPr lang="en-US" sz="1400" i="1" dirty="0"/>
              <a:t>i.e.</a:t>
            </a:r>
            <a:r>
              <a:rPr lang="en-US" sz="1400" dirty="0"/>
              <a:t>, strict scrutiny </a:t>
            </a:r>
          </a:p>
          <a:p>
            <a:pPr>
              <a:spcBef>
                <a:spcPts val="0"/>
              </a:spcBef>
              <a:spcAft>
                <a:spcPts val="600"/>
              </a:spcAft>
            </a:pPr>
            <a:r>
              <a:rPr lang="en-US" sz="1800" dirty="0"/>
              <a:t>Looks matter! Bizarrely shaped electoral districts can be evidence that racial considerations predominate. (</a:t>
            </a:r>
            <a:r>
              <a:rPr lang="en-US" sz="1800" i="1" dirty="0"/>
              <a:t>See, e.g.,</a:t>
            </a:r>
            <a:r>
              <a:rPr lang="en-US" sz="1800" dirty="0"/>
              <a:t> North Carolina CD 12, which stretched 160 miles across the central part of the State, for part of its length no wider than the freeway right-of-way.)</a:t>
            </a:r>
          </a:p>
        </p:txBody>
      </p:sp>
      <p:sp>
        <p:nvSpPr>
          <p:cNvPr id="4" name="Footer Placeholder 3"/>
          <p:cNvSpPr>
            <a:spLocks noGrp="1"/>
          </p:cNvSpPr>
          <p:nvPr>
            <p:ph type="ftr" sz="quarter" idx="11"/>
          </p:nvPr>
        </p:nvSpPr>
        <p:spPr/>
        <p:txBody>
          <a:bodyPr/>
          <a:lstStyle/>
          <a:p>
            <a:r>
              <a:rPr lang="en-US" dirty="0"/>
              <a:t>Municipal Redistricting in California in 2021: New Rules of the Road</a:t>
            </a:r>
          </a:p>
        </p:txBody>
      </p:sp>
      <p:sp>
        <p:nvSpPr>
          <p:cNvPr id="5" name="Slide Number Placeholder 4"/>
          <p:cNvSpPr>
            <a:spLocks noGrp="1"/>
          </p:cNvSpPr>
          <p:nvPr>
            <p:ph type="sldNum" sz="quarter" idx="12"/>
          </p:nvPr>
        </p:nvSpPr>
        <p:spPr/>
        <p:txBody>
          <a:bodyPr/>
          <a:lstStyle/>
          <a:p>
            <a:fld id="{8DADC038-141E-43F7-8265-47BF30ED2CCB}" type="slidenum">
              <a:rPr lang="en-US" smtClean="0"/>
              <a:pPr/>
              <a:t>9</a:t>
            </a:fld>
            <a:endParaRPr lang="en-US" dirty="0"/>
          </a:p>
        </p:txBody>
      </p:sp>
      <p:pic>
        <p:nvPicPr>
          <p:cNvPr id="7" name="Picture 2" descr="http://www.senate.leg.state.mn.us/departments/scr/GRAPHICS/Nccd12.gif">
            <a:extLst>
              <a:ext uri="{FF2B5EF4-FFF2-40B4-BE49-F238E27FC236}">
                <a16:creationId xmlns:a16="http://schemas.microsoft.com/office/drawing/2014/main" id="{4B15B104-58C3-40C4-A078-352A2DFB1996}"/>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5839800" y="2286000"/>
            <a:ext cx="3228000" cy="2421000"/>
          </a:xfrm>
          <a:prstGeom prst="rect">
            <a:avLst/>
          </a:prstGeom>
          <a:noFill/>
          <a:extLst>
            <a:ext uri="{909E8E84-426E-40DD-AFC4-6F175D3DCCD1}">
              <a14:hiddenFill xmlns:a14="http://schemas.microsoft.com/office/drawing/2010/main">
                <a:solidFill>
                  <a:srgbClr val="FFFFFF"/>
                </a:solidFill>
              </a14:hiddenFill>
            </a:ext>
          </a:extLst>
        </p:spPr>
      </p:pic>
      <p:sp>
        <p:nvSpPr>
          <p:cNvPr id="8" name="Content Placeholder 2">
            <a:extLst>
              <a:ext uri="{FF2B5EF4-FFF2-40B4-BE49-F238E27FC236}">
                <a16:creationId xmlns:a16="http://schemas.microsoft.com/office/drawing/2014/main" id="{59B17F4A-EAE6-494F-9A9D-CA8C20D8FB57}"/>
              </a:ext>
            </a:extLst>
          </p:cNvPr>
          <p:cNvSpPr txBox="1">
            <a:spLocks/>
          </p:cNvSpPr>
          <p:nvPr/>
        </p:nvSpPr>
        <p:spPr>
          <a:xfrm>
            <a:off x="152400" y="5016400"/>
            <a:ext cx="8686800" cy="12320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0"/>
              </a:spcBef>
              <a:spcAft>
                <a:spcPts val="300"/>
              </a:spcAft>
            </a:pPr>
            <a:r>
              <a:rPr lang="en-US" sz="1700" dirty="0"/>
              <a:t>But bizarre shape is not required for racial considerations to “predominate.” </a:t>
            </a:r>
          </a:p>
          <a:p>
            <a:pPr>
              <a:spcBef>
                <a:spcPts val="0"/>
              </a:spcBef>
              <a:spcAft>
                <a:spcPts val="300"/>
              </a:spcAft>
            </a:pPr>
            <a:r>
              <a:rPr lang="en-US" sz="1700" dirty="0"/>
              <a:t>Fourteenth Amendment does not, however, prohibit all consideration of race in redistricting.  </a:t>
            </a:r>
            <a:r>
              <a:rPr lang="en-US" sz="1700" i="1" dirty="0"/>
              <a:t>Easley v. Cromartie,</a:t>
            </a:r>
            <a:r>
              <a:rPr lang="en-US" sz="1700" dirty="0"/>
              <a:t> 532 U.S. 234 (2001).</a:t>
            </a:r>
          </a:p>
          <a:p>
            <a:pPr lvl="1">
              <a:spcBef>
                <a:spcPts val="0"/>
              </a:spcBef>
              <a:spcAft>
                <a:spcPts val="600"/>
              </a:spcAft>
            </a:pPr>
            <a:r>
              <a:rPr lang="en-US" sz="1300" b="1" dirty="0">
                <a:solidFill>
                  <a:srgbClr val="FF0000"/>
                </a:solidFill>
              </a:rPr>
              <a:t>Focus on communities of interest.</a:t>
            </a:r>
          </a:p>
        </p:txBody>
      </p:sp>
    </p:spTree>
    <p:extLst>
      <p:ext uri="{BB962C8B-B14F-4D97-AF65-F5344CB8AC3E}">
        <p14:creationId xmlns:p14="http://schemas.microsoft.com/office/powerpoint/2010/main" val="3048561223"/>
      </p:ext>
    </p:extLst>
  </p:cSld>
  <p:clrMapOvr>
    <a:masterClrMapping/>
  </p:clrMapOvr>
</p:sld>
</file>

<file path=ppt/theme/theme1.xml><?xml version="1.0" encoding="utf-8"?>
<a:theme xmlns:a="http://schemas.openxmlformats.org/drawingml/2006/main" name="NMPGL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NMPGL PowerPoint Template</Template>
  <TotalTime>385</TotalTime>
  <Words>2059</Words>
  <Application>Microsoft Office PowerPoint</Application>
  <PresentationFormat>On-screen Show (4:3)</PresentationFormat>
  <Paragraphs>232</Paragraphs>
  <Slides>26</Slides>
  <Notes>22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26</vt:i4>
      </vt:variant>
    </vt:vector>
  </HeadingPairs>
  <TitlesOfParts>
    <vt:vector size="29" baseType="lpstr">
      <vt:lpstr>Arial</vt:lpstr>
      <vt:lpstr>Calibri</vt:lpstr>
      <vt:lpstr>NMPGL PowerPoint Template</vt:lpstr>
      <vt:lpstr>Municipal Redistricting in 2021: New Rules of the Road</vt:lpstr>
      <vt:lpstr>Redistricting in 2021 Under New California Rules and Federal Case Law</vt:lpstr>
      <vt:lpstr>Federal Law Considerations</vt:lpstr>
      <vt:lpstr>Drawing the Lines—Legal Considerations: Population Equality</vt:lpstr>
      <vt:lpstr>Population Equality: What’s Changed?</vt:lpstr>
      <vt:lpstr>Drawing the Lines—Legal Considerations: Federal VRA</vt:lpstr>
      <vt:lpstr>Voting Rights Act  “‘Packing’ refers to the practice of filling a district with a supermajority of a given group or party. ‘Cracking’ involves the splitting of a group or party among several districts to deny that group or party a majority in any of those districts.”  -Vieth v. Jubelirer,  541 U.S. 267, 286 n.7 (2004) </vt:lpstr>
      <vt:lpstr>Voting Rights Act: What’s Changed?</vt:lpstr>
      <vt:lpstr>Drawing the Lines—Legal Considerations: No Gerrymandering</vt:lpstr>
      <vt:lpstr>No Gerrymandering: What’s Changed?</vt:lpstr>
      <vt:lpstr>Drawing the Lines—Legal Considerations: State Law Criteria</vt:lpstr>
      <vt:lpstr>Drawing the Lines—Legal Considerations: State Law Criteria</vt:lpstr>
      <vt:lpstr>State Law Criteria: What’s Changed?</vt:lpstr>
      <vt:lpstr>Traditional Policy Decisions Now in Doubt</vt:lpstr>
      <vt:lpstr>Non-Statutory Criteria</vt:lpstr>
      <vt:lpstr>Drawing the Lines—Legal Considerations: State Law Process</vt:lpstr>
      <vt:lpstr>Schedule Congestion</vt:lpstr>
      <vt:lpstr>Drawing the Lines—Legal Considerations: State Law Process</vt:lpstr>
      <vt:lpstr>Drawing the Lines—Legal Considerations: State Law Process</vt:lpstr>
      <vt:lpstr>Drawing the Lines—Legal Considerations: State Law Process</vt:lpstr>
      <vt:lpstr>Drawing the Lines—Legal Considerations: State Law Process</vt:lpstr>
      <vt:lpstr>Drawing the Lines—Legal Considerations: State Law Process</vt:lpstr>
      <vt:lpstr>Drawing the Lines—Legal Considerations: State Law Process</vt:lpstr>
      <vt:lpstr>Commission Pressure &amp; Risks</vt:lpstr>
      <vt:lpstr>Question Time</vt:lpstr>
      <vt:lpstr>Municipal Redistricting in 2021: New Rules of the Road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c:title>
  <dc:creator>Chris Skinnell, CES</dc:creator>
  <cp:lastModifiedBy>Chris Skinnell</cp:lastModifiedBy>
  <cp:revision>25</cp:revision>
  <cp:lastPrinted>2019-11-05T19:35:57Z</cp:lastPrinted>
  <dcterms:created xsi:type="dcterms:W3CDTF">2019-11-04T15:36:29Z</dcterms:created>
  <dcterms:modified xsi:type="dcterms:W3CDTF">2020-02-21T23:28:41Z</dcterms:modified>
  <cp:version>0</cp:version>
</cp:coreProperties>
</file>