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75" r:id="rId8"/>
    <p:sldId id="262" r:id="rId9"/>
    <p:sldId id="293" r:id="rId10"/>
    <p:sldId id="303" r:id="rId11"/>
    <p:sldId id="300" r:id="rId12"/>
    <p:sldId id="298" r:id="rId13"/>
    <p:sldId id="301" r:id="rId14"/>
    <p:sldId id="264" r:id="rId15"/>
    <p:sldId id="304" r:id="rId16"/>
    <p:sldId id="299" r:id="rId17"/>
    <p:sldId id="302" r:id="rId18"/>
    <p:sldId id="265" r:id="rId19"/>
    <p:sldId id="270" r:id="rId20"/>
    <p:sldId id="268" r:id="rId21"/>
    <p:sldId id="294" r:id="rId22"/>
    <p:sldId id="295" r:id="rId23"/>
    <p:sldId id="296" r:id="rId24"/>
    <p:sldId id="271" r:id="rId25"/>
    <p:sldId id="272" r:id="rId26"/>
    <p:sldId id="273"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2" autoAdjust="0"/>
  </p:normalViewPr>
  <p:slideViewPr>
    <p:cSldViewPr>
      <p:cViewPr varScale="1">
        <p:scale>
          <a:sx n="110" d="100"/>
          <a:sy n="110" d="100"/>
        </p:scale>
        <p:origin x="63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6CFE1-3AAB-4862-95E7-ED91221A5C93}" type="datetimeFigureOut">
              <a:rPr lang="en-US" smtClean="0"/>
              <a:t>12/3/2018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26EC1-C331-420A-B257-2F3771DE2427}" type="slidenum">
              <a:rPr lang="en-US" smtClean="0"/>
              <a:t>‹#›</a:t>
            </a:fld>
            <a:endParaRPr lang="en-US"/>
          </a:p>
        </p:txBody>
      </p:sp>
    </p:spTree>
    <p:extLst>
      <p:ext uri="{BB962C8B-B14F-4D97-AF65-F5344CB8AC3E}">
        <p14:creationId xmlns:p14="http://schemas.microsoft.com/office/powerpoint/2010/main" val="126300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6C2DFB-1DB4-4520-85AD-BA57354BAD6A}"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19089861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C2DFB-1DB4-4520-85AD-BA57354BAD6A}"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251357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C2DFB-1DB4-4520-85AD-BA57354BAD6A}"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281436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C2DFB-1DB4-4520-85AD-BA57354BAD6A}"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215367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6C2DFB-1DB4-4520-85AD-BA57354BAD6A}"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343383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6C2DFB-1DB4-4520-85AD-BA57354BAD6A}"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416160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6C2DFB-1DB4-4520-85AD-BA57354BAD6A}"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105218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6C2DFB-1DB4-4520-85AD-BA57354BAD6A}"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11637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C2DFB-1DB4-4520-85AD-BA57354BAD6A}"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129429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6C2DFB-1DB4-4520-85AD-BA57354BAD6A}"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252539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6C2DFB-1DB4-4520-85AD-BA57354BAD6A}"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FA01E-7958-4A59-9B55-AD81F390BEE3}" type="slidenum">
              <a:rPr lang="en-US" smtClean="0"/>
              <a:t>‹#›</a:t>
            </a:fld>
            <a:endParaRPr lang="en-US"/>
          </a:p>
        </p:txBody>
      </p:sp>
    </p:spTree>
    <p:extLst>
      <p:ext uri="{BB962C8B-B14F-4D97-AF65-F5344CB8AC3E}">
        <p14:creationId xmlns:p14="http://schemas.microsoft.com/office/powerpoint/2010/main" val="89652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C2DFB-1DB4-4520-85AD-BA57354BAD6A}" type="datetimeFigureOut">
              <a:rPr lang="en-US" smtClean="0"/>
              <a:t>12/3/2018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FA01E-7958-4A59-9B55-AD81F390BEE3}" type="slidenum">
              <a:rPr lang="en-US" smtClean="0"/>
              <a:t>‹#›</a:t>
            </a:fld>
            <a:endParaRPr lang="en-US"/>
          </a:p>
        </p:txBody>
      </p:sp>
    </p:spTree>
    <p:extLst>
      <p:ext uri="{BB962C8B-B14F-4D97-AF65-F5344CB8AC3E}">
        <p14:creationId xmlns:p14="http://schemas.microsoft.com/office/powerpoint/2010/main" val="329664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inston.com/dbloch"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wsg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Patents, the PTAB, and Constitutional Law</a:t>
            </a:r>
          </a:p>
        </p:txBody>
      </p:sp>
      <p:sp>
        <p:nvSpPr>
          <p:cNvPr id="3" name="Subtitle 2"/>
          <p:cNvSpPr>
            <a:spLocks noGrp="1"/>
          </p:cNvSpPr>
          <p:nvPr>
            <p:ph type="subTitle" idx="1"/>
          </p:nvPr>
        </p:nvSpPr>
        <p:spPr>
          <a:xfrm>
            <a:off x="940526" y="3962400"/>
            <a:ext cx="3886200" cy="1752600"/>
          </a:xfrm>
        </p:spPr>
        <p:txBody>
          <a:bodyPr/>
          <a:lstStyle/>
          <a:p>
            <a:r>
              <a:rPr lang="en-US" dirty="0" smtClean="0"/>
              <a:t>David S. Bloch</a:t>
            </a:r>
          </a:p>
          <a:p>
            <a:r>
              <a:rPr lang="en-US" dirty="0" smtClean="0"/>
              <a:t>Winston &amp; Strawn</a:t>
            </a:r>
            <a:endParaRPr lang="en-US" dirty="0"/>
          </a:p>
        </p:txBody>
      </p:sp>
      <p:sp>
        <p:nvSpPr>
          <p:cNvPr id="4" name="Subtitle 2"/>
          <p:cNvSpPr txBox="1">
            <a:spLocks/>
          </p:cNvSpPr>
          <p:nvPr/>
        </p:nvSpPr>
        <p:spPr>
          <a:xfrm>
            <a:off x="5715000" y="3884023"/>
            <a:ext cx="60960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Jad Mills</a:t>
            </a:r>
          </a:p>
          <a:p>
            <a:r>
              <a:rPr lang="en-US" dirty="0" smtClean="0"/>
              <a:t>Wilson </a:t>
            </a:r>
            <a:r>
              <a:rPr lang="en-US" dirty="0" err="1" smtClean="0"/>
              <a:t>Sonsini</a:t>
            </a:r>
            <a:r>
              <a:rPr lang="en-US" dirty="0" smtClean="0"/>
              <a:t> Goodrich &amp; </a:t>
            </a:r>
            <a:r>
              <a:rPr lang="en-US" dirty="0" err="1" smtClean="0"/>
              <a:t>Rosati</a:t>
            </a:r>
            <a:endParaRPr lang="en-US" dirty="0"/>
          </a:p>
        </p:txBody>
      </p:sp>
    </p:spTree>
    <p:extLst>
      <p:ext uri="{BB962C8B-B14F-4D97-AF65-F5344CB8AC3E}">
        <p14:creationId xmlns:p14="http://schemas.microsoft.com/office/powerpoint/2010/main" val="1324111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Sovereign Immunity</a:t>
            </a:r>
            <a:endParaRPr lang="en-US" dirty="0"/>
          </a:p>
        </p:txBody>
      </p:sp>
      <p:sp>
        <p:nvSpPr>
          <p:cNvPr id="3" name="Content Placeholder 2"/>
          <p:cNvSpPr>
            <a:spLocks noGrp="1"/>
          </p:cNvSpPr>
          <p:nvPr>
            <p:ph idx="1"/>
          </p:nvPr>
        </p:nvSpPr>
        <p:spPr>
          <a:xfrm>
            <a:off x="609600" y="1295401"/>
            <a:ext cx="10972800" cy="4830764"/>
          </a:xfrm>
        </p:spPr>
        <p:txBody>
          <a:bodyPr>
            <a:normAutofit/>
          </a:bodyPr>
          <a:lstStyle/>
          <a:p>
            <a:r>
              <a:rPr lang="en-US" sz="2600" dirty="0" smtClean="0"/>
              <a:t>Tribes are “domestic dependent nations” exercising</a:t>
            </a:r>
            <a:r>
              <a:rPr lang="en-US" sz="2600" dirty="0" smtClean="0">
                <a:solidFill>
                  <a:srgbClr val="FF0000"/>
                </a:solidFill>
              </a:rPr>
              <a:t> </a:t>
            </a:r>
            <a:r>
              <a:rPr lang="en-US" sz="2600" dirty="0" smtClean="0"/>
              <a:t>“inherent sovereign authority”</a:t>
            </a:r>
          </a:p>
          <a:p>
            <a:pPr lvl="1"/>
            <a:r>
              <a:rPr lang="en-US" sz="2100" i="1" dirty="0" smtClean="0"/>
              <a:t>Okla. Tax Comm’n v. Citizen Band Potawatomi Indian Tribe of Okla.</a:t>
            </a:r>
            <a:r>
              <a:rPr lang="en-US" sz="2100" dirty="0" smtClean="0"/>
              <a:t>, 498 U.S. 505, 509 (1991)</a:t>
            </a:r>
          </a:p>
          <a:p>
            <a:pPr lvl="1"/>
            <a:r>
              <a:rPr lang="en-US" sz="2100" dirty="0" smtClean="0"/>
              <a:t>Extends to matters of internal governance, rights guaranteed by Indian treaties, or matters carved out by Congress.  </a:t>
            </a:r>
            <a:r>
              <a:rPr lang="en-US" sz="2100" i="1" dirty="0" smtClean="0"/>
              <a:t>Donovan v. Coeur d’Alene Tribal Farm</a:t>
            </a:r>
            <a:r>
              <a:rPr lang="en-US" sz="2100" dirty="0" smtClean="0"/>
              <a:t>, 751 F.2d 1113, 116 (9th Cir. 1985)</a:t>
            </a:r>
          </a:p>
          <a:p>
            <a:r>
              <a:rPr lang="en-US" sz="2600" dirty="0" smtClean="0"/>
              <a:t>Tribal sovereignty is “dependent on, and subordinate to” the U.S.</a:t>
            </a:r>
          </a:p>
          <a:p>
            <a:pPr lvl="2"/>
            <a:r>
              <a:rPr lang="en-US" sz="2100" i="1" dirty="0" smtClean="0"/>
              <a:t>Washington v. Confederated Tribes of Colville Indian Reservation</a:t>
            </a:r>
            <a:r>
              <a:rPr lang="en-US" sz="2100" dirty="0" smtClean="0"/>
              <a:t>, 447 U.S. 134, 154 (1980)</a:t>
            </a:r>
          </a:p>
          <a:p>
            <a:r>
              <a:rPr lang="en-US" sz="2600" dirty="0" smtClean="0"/>
              <a:t>Tribes are not immune from United States agency actions “to enforce public rights”</a:t>
            </a:r>
          </a:p>
          <a:p>
            <a:pPr lvl="2"/>
            <a:r>
              <a:rPr lang="en-US" sz="2100" i="1" dirty="0" smtClean="0"/>
              <a:t>NLRB v. Little River Band of Ottawa Indians Tribal Gov’t</a:t>
            </a:r>
            <a:r>
              <a:rPr lang="en-US" sz="2100" dirty="0" smtClean="0"/>
              <a:t>, 788 F.3d 537, 555 (6th Cir. 2015)</a:t>
            </a:r>
          </a:p>
        </p:txBody>
      </p:sp>
    </p:spTree>
    <p:extLst>
      <p:ext uri="{BB962C8B-B14F-4D97-AF65-F5344CB8AC3E}">
        <p14:creationId xmlns:p14="http://schemas.microsoft.com/office/powerpoint/2010/main" val="349681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Eleventh Amendment Immunity at the PTAB</a:t>
            </a:r>
            <a:endParaRPr lang="en-US" dirty="0"/>
          </a:p>
        </p:txBody>
      </p:sp>
      <p:sp>
        <p:nvSpPr>
          <p:cNvPr id="3" name="Content Placeholder 2"/>
          <p:cNvSpPr>
            <a:spLocks noGrp="1"/>
          </p:cNvSpPr>
          <p:nvPr>
            <p:ph idx="1"/>
          </p:nvPr>
        </p:nvSpPr>
        <p:spPr>
          <a:xfrm>
            <a:off x="609600" y="1219200"/>
            <a:ext cx="10972800" cy="5410199"/>
          </a:xfrm>
        </p:spPr>
        <p:txBody>
          <a:bodyPr>
            <a:normAutofit/>
          </a:bodyPr>
          <a:lstStyle/>
          <a:p>
            <a:r>
              <a:rPr lang="en-US" sz="2400" i="1" dirty="0" smtClean="0">
                <a:latin typeface="Arial" panose="020B0604020202020204" pitchFamily="34" charset="0"/>
                <a:cs typeface="Arial" panose="020B0604020202020204" pitchFamily="34" charset="0"/>
              </a:rPr>
              <a:t>Covidien </a:t>
            </a:r>
            <a:r>
              <a:rPr lang="en-US" sz="2400" i="1" dirty="0">
                <a:latin typeface="Arial" panose="020B0604020202020204" pitchFamily="34" charset="0"/>
                <a:cs typeface="Arial" panose="020B0604020202020204" pitchFamily="34" charset="0"/>
              </a:rPr>
              <a:t>LP v. Univ. of Fla. Research Found. Inc</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IPR2016-01274</a:t>
            </a:r>
          </a:p>
          <a:p>
            <a:pPr lvl="1"/>
            <a:r>
              <a:rPr lang="en-US" sz="1900" dirty="0" smtClean="0">
                <a:latin typeface="Arial" panose="020B0604020202020204" pitchFamily="34" charset="0"/>
                <a:cs typeface="Arial" panose="020B0604020202020204" pitchFamily="34" charset="0"/>
              </a:rPr>
              <a:t>Granting </a:t>
            </a:r>
            <a:r>
              <a:rPr lang="en-US" sz="1900" b="1" i="1" dirty="0" smtClean="0">
                <a:latin typeface="Arial" panose="020B0604020202020204" pitchFamily="34" charset="0"/>
                <a:cs typeface="Arial" panose="020B0604020202020204" pitchFamily="34" charset="0"/>
              </a:rPr>
              <a:t>pre-institution</a:t>
            </a:r>
            <a:r>
              <a:rPr lang="en-US" sz="1900" dirty="0" smtClean="0">
                <a:latin typeface="Arial" panose="020B0604020202020204" pitchFamily="34" charset="0"/>
                <a:cs typeface="Arial" panose="020B0604020202020204" pitchFamily="34" charset="0"/>
              </a:rPr>
              <a:t> motion to dismiss</a:t>
            </a:r>
          </a:p>
          <a:p>
            <a:pPr lvl="1"/>
            <a:r>
              <a:rPr lang="en-US" sz="1900" dirty="0" smtClean="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R</a:t>
            </a:r>
            <a:r>
              <a:rPr lang="en-US" sz="1900" dirty="0" smtClean="0">
                <a:latin typeface="Arial" panose="020B0604020202020204" pitchFamily="34" charset="0"/>
                <a:cs typeface="Arial" panose="020B0604020202020204" pitchFamily="34" charset="0"/>
              </a:rPr>
              <a:t>esemblance” between IPR and civil litigation sufficient to apply sovereign immunity</a:t>
            </a:r>
          </a:p>
          <a:p>
            <a:pPr lvl="1"/>
            <a:r>
              <a:rPr lang="en-US" sz="1900" dirty="0" smtClean="0">
                <a:latin typeface="Arial" panose="020B0604020202020204" pitchFamily="34" charset="0"/>
                <a:cs typeface="Arial" panose="020B0604020202020204" pitchFamily="34" charset="0"/>
              </a:rPr>
              <a:t>No public rights exception to sovereign immunity</a:t>
            </a:r>
          </a:p>
          <a:p>
            <a:pPr lvl="1"/>
            <a:r>
              <a:rPr lang="en-US" sz="1900" dirty="0" smtClean="0">
                <a:latin typeface="Arial" panose="020B0604020202020204" pitchFamily="34" charset="0"/>
                <a:cs typeface="Arial" panose="020B0604020202020204" pitchFamily="34" charset="0"/>
              </a:rPr>
              <a:t>No </a:t>
            </a:r>
            <a:r>
              <a:rPr lang="en-US" sz="1900" i="1" dirty="0" smtClean="0">
                <a:latin typeface="Arial" panose="020B0604020202020204" pitchFamily="34" charset="0"/>
                <a:cs typeface="Arial" panose="020B0604020202020204" pitchFamily="34" charset="0"/>
              </a:rPr>
              <a:t>in rem </a:t>
            </a:r>
            <a:r>
              <a:rPr lang="en-US" sz="1900" dirty="0" smtClean="0">
                <a:latin typeface="Arial" panose="020B0604020202020204" pitchFamily="34" charset="0"/>
                <a:cs typeface="Arial" panose="020B0604020202020204" pitchFamily="34" charset="0"/>
              </a:rPr>
              <a:t>exception to sovereign immunity</a:t>
            </a:r>
          </a:p>
          <a:p>
            <a:pPr lvl="1"/>
            <a:r>
              <a:rPr lang="en-US" sz="1900" dirty="0" smtClean="0">
                <a:latin typeface="Arial" panose="020B0604020202020204" pitchFamily="34" charset="0"/>
                <a:cs typeface="Arial" panose="020B0604020202020204" pitchFamily="34" charset="0"/>
              </a:rPr>
              <a:t>FN 4: no co-pending district court action by Patent Owner; question of waiver reserved</a:t>
            </a:r>
          </a:p>
          <a:p>
            <a:r>
              <a:rPr lang="en-US" sz="2400" i="1" dirty="0" err="1" smtClean="0">
                <a:latin typeface="Arial" panose="020B0604020202020204" pitchFamily="34" charset="0"/>
                <a:cs typeface="Arial" panose="020B0604020202020204" pitchFamily="34" charset="0"/>
              </a:rPr>
              <a:t>Neochord</a:t>
            </a:r>
            <a:r>
              <a:rPr lang="en-US" sz="2400" i="1" dirty="0" smtClean="0">
                <a:latin typeface="Arial" panose="020B0604020202020204" pitchFamily="34" charset="0"/>
                <a:cs typeface="Arial" panose="020B0604020202020204" pitchFamily="34" charset="0"/>
              </a:rPr>
              <a:t>, Inc. v. Univ. of Md</a:t>
            </a:r>
            <a:r>
              <a:rPr lang="en-US" sz="2400" dirty="0" smtClean="0">
                <a:latin typeface="Arial" panose="020B0604020202020204" pitchFamily="34" charset="0"/>
                <a:cs typeface="Arial" panose="020B0604020202020204" pitchFamily="34" charset="0"/>
              </a:rPr>
              <a:t>., IPR2016-00208 </a:t>
            </a:r>
          </a:p>
          <a:p>
            <a:pPr lvl="1"/>
            <a:r>
              <a:rPr lang="en-US" sz="1900" dirty="0" smtClean="0">
                <a:latin typeface="Arial" panose="020B0604020202020204" pitchFamily="34" charset="0"/>
                <a:cs typeface="Arial" panose="020B0604020202020204" pitchFamily="34" charset="0"/>
              </a:rPr>
              <a:t>Granting </a:t>
            </a:r>
            <a:r>
              <a:rPr lang="en-US" sz="1900" b="1" i="1" dirty="0" smtClean="0">
                <a:latin typeface="Arial" panose="020B0604020202020204" pitchFamily="34" charset="0"/>
                <a:cs typeface="Arial" panose="020B0604020202020204" pitchFamily="34" charset="0"/>
              </a:rPr>
              <a:t>post-institution</a:t>
            </a:r>
            <a:r>
              <a:rPr lang="en-US" sz="1900" dirty="0" smtClean="0">
                <a:latin typeface="Arial" panose="020B0604020202020204" pitchFamily="34" charset="0"/>
                <a:cs typeface="Arial" panose="020B0604020202020204" pitchFamily="34" charset="0"/>
              </a:rPr>
              <a:t> motion to dismiss requested one day before final hearing</a:t>
            </a:r>
          </a:p>
          <a:p>
            <a:pPr lvl="1"/>
            <a:r>
              <a:rPr lang="en-US" sz="1900" dirty="0" smtClean="0">
                <a:latin typeface="Arial" panose="020B0604020202020204" pitchFamily="34" charset="0"/>
                <a:cs typeface="Arial" panose="020B0604020202020204" pitchFamily="34" charset="0"/>
              </a:rPr>
              <a:t>No waiver from participation in proceeding</a:t>
            </a:r>
          </a:p>
          <a:p>
            <a:pPr lvl="2"/>
            <a:r>
              <a:rPr lang="en-US" sz="1800" dirty="0" smtClean="0">
                <a:latin typeface="Arial" panose="020B0604020202020204" pitchFamily="34" charset="0"/>
                <a:cs typeface="Arial" panose="020B0604020202020204" pitchFamily="34" charset="0"/>
              </a:rPr>
              <a:t>No tactical delay; raised within 5 business days of </a:t>
            </a:r>
            <a:r>
              <a:rPr lang="en-US" sz="1800" i="1" dirty="0" smtClean="0">
                <a:latin typeface="Arial" panose="020B0604020202020204" pitchFamily="34" charset="0"/>
                <a:cs typeface="Arial" panose="020B0604020202020204" pitchFamily="34" charset="0"/>
              </a:rPr>
              <a:t>Covidien</a:t>
            </a:r>
          </a:p>
          <a:p>
            <a:pPr lvl="2"/>
            <a:r>
              <a:rPr lang="en-US" sz="1800" dirty="0" smtClean="0">
                <a:latin typeface="Arial" panose="020B0604020202020204" pitchFamily="34" charset="0"/>
                <a:cs typeface="Arial" panose="020B0604020202020204" pitchFamily="34" charset="0"/>
              </a:rPr>
              <a:t>Immunity may be raised at any time</a:t>
            </a:r>
          </a:p>
          <a:p>
            <a:pPr lvl="1"/>
            <a:r>
              <a:rPr lang="en-US" sz="1900" dirty="0" smtClean="0">
                <a:latin typeface="Arial" panose="020B0604020202020204" pitchFamily="34" charset="0"/>
                <a:cs typeface="Arial" panose="020B0604020202020204" pitchFamily="34" charset="0"/>
              </a:rPr>
              <a:t>Exclusive license waived immunity only as to claims under license, not against the world</a:t>
            </a:r>
          </a:p>
          <a:p>
            <a:pPr lvl="1"/>
            <a:r>
              <a:rPr lang="en-US" sz="1900" dirty="0" smtClean="0">
                <a:latin typeface="Arial" panose="020B0604020202020204" pitchFamily="34" charset="0"/>
                <a:cs typeface="Arial" panose="020B0604020202020204" pitchFamily="34" charset="0"/>
              </a:rPr>
              <a:t>Board will not proceed without sovereign because it retains certain rights under the license, including share in sublicense royalties and infringement lawsuit </a:t>
            </a:r>
            <a:r>
              <a:rPr lang="en-US" sz="1900" dirty="0" smtClean="0">
                <a:latin typeface="Arial" panose="020B0604020202020204" pitchFamily="34" charset="0"/>
                <a:cs typeface="Arial" panose="020B0604020202020204" pitchFamily="34" charset="0"/>
              </a:rPr>
              <a:t>proceeds</a:t>
            </a:r>
            <a:endParaRPr lang="en-US" sz="1900" dirty="0" smtClean="0">
              <a:latin typeface="Arial" panose="020B0604020202020204" pitchFamily="34" charset="0"/>
              <a:cs typeface="Arial" panose="020B0604020202020204" pitchFamily="34" charset="0"/>
            </a:endParaRPr>
          </a:p>
          <a:p>
            <a:pPr lvl="1"/>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48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Limits on Sovereign Immunity at the PTAB:</a:t>
            </a:r>
            <a:br>
              <a:rPr lang="en-US" dirty="0" smtClean="0"/>
            </a:br>
            <a:r>
              <a:rPr lang="en-US" sz="4000" dirty="0" smtClean="0"/>
              <a:t>Immunity from Participation; No </a:t>
            </a:r>
            <a:r>
              <a:rPr lang="en-US" sz="4000" dirty="0"/>
              <a:t>R</a:t>
            </a:r>
            <a:r>
              <a:rPr lang="en-US" sz="4000" dirty="0" smtClean="0"/>
              <a:t>ight to Insulate </a:t>
            </a:r>
            <a:r>
              <a:rPr lang="en-US" sz="4000" dirty="0"/>
              <a:t>P</a:t>
            </a:r>
            <a:r>
              <a:rPr lang="en-US" sz="4000" dirty="0" smtClean="0"/>
              <a:t>atents</a:t>
            </a:r>
            <a:endParaRPr lang="en-US" sz="4000" dirty="0"/>
          </a:p>
        </p:txBody>
      </p:sp>
      <p:sp>
        <p:nvSpPr>
          <p:cNvPr id="3" name="Content Placeholder 2"/>
          <p:cNvSpPr>
            <a:spLocks noGrp="1"/>
          </p:cNvSpPr>
          <p:nvPr>
            <p:ph idx="1"/>
          </p:nvPr>
        </p:nvSpPr>
        <p:spPr>
          <a:xfrm>
            <a:off x="609600" y="1600201"/>
            <a:ext cx="10972800" cy="4724399"/>
          </a:xfrm>
        </p:spPr>
        <p:txBody>
          <a:bodyPr>
            <a:normAutofit fontScale="25000" lnSpcReduction="20000"/>
          </a:bodyPr>
          <a:lstStyle/>
          <a:p>
            <a:r>
              <a:rPr lang="en-US" sz="9600" i="1" dirty="0" smtClean="0"/>
              <a:t>Reactive Surfaces v. Toyota</a:t>
            </a:r>
            <a:r>
              <a:rPr lang="en-US" sz="9600" dirty="0" smtClean="0"/>
              <a:t>, IPR2017-00572</a:t>
            </a:r>
          </a:p>
          <a:p>
            <a:pPr lvl="1"/>
            <a:r>
              <a:rPr lang="en-US" sz="7600" dirty="0" smtClean="0"/>
              <a:t>Regents excused, but IPR proceeds </a:t>
            </a:r>
          </a:p>
          <a:p>
            <a:pPr lvl="1"/>
            <a:r>
              <a:rPr lang="en-US" sz="7600" dirty="0" smtClean="0"/>
              <a:t>Owner </a:t>
            </a:r>
            <a:r>
              <a:rPr lang="en-US" sz="7600" dirty="0"/>
              <a:t>p</a:t>
            </a:r>
            <a:r>
              <a:rPr lang="en-US" sz="7600" dirty="0" smtClean="0"/>
              <a:t>articipation is optional</a:t>
            </a:r>
          </a:p>
          <a:p>
            <a:pPr lvl="2"/>
            <a:r>
              <a:rPr lang="en-US" sz="7600" dirty="0" smtClean="0"/>
              <a:t>37 </a:t>
            </a:r>
            <a:r>
              <a:rPr lang="en-US" sz="7600" dirty="0"/>
              <a:t>C.F.R. </a:t>
            </a:r>
            <a:r>
              <a:rPr lang="en-US" sz="7600" dirty="0" smtClean="0"/>
              <a:t>§§ 42.108(c</a:t>
            </a:r>
            <a:r>
              <a:rPr lang="en-US" sz="7600" dirty="0"/>
              <a:t>) (</a:t>
            </a:r>
            <a:r>
              <a:rPr lang="en-US" sz="7600" dirty="0" smtClean="0"/>
              <a:t>POPR), </a:t>
            </a:r>
            <a:r>
              <a:rPr lang="en-US" sz="7600" dirty="0"/>
              <a:t>42.120(a) (</a:t>
            </a:r>
            <a:r>
              <a:rPr lang="en-US" sz="7600" dirty="0" smtClean="0"/>
              <a:t>POR), </a:t>
            </a:r>
          </a:p>
          <a:p>
            <a:pPr lvl="2"/>
            <a:r>
              <a:rPr lang="en-US" sz="7600" dirty="0"/>
              <a:t>37 C.F.R. </a:t>
            </a:r>
            <a:r>
              <a:rPr lang="en-US" sz="7600" dirty="0" smtClean="0"/>
              <a:t>§ 42.73(b)(4) (adverse judgment for abandonment of proceedings)</a:t>
            </a:r>
          </a:p>
          <a:p>
            <a:pPr lvl="2"/>
            <a:r>
              <a:rPr lang="en-US" sz="7600" dirty="0" smtClean="0"/>
              <a:t>37 </a:t>
            </a:r>
            <a:r>
              <a:rPr lang="en-US" sz="7600" dirty="0"/>
              <a:t>C.F.R. </a:t>
            </a:r>
            <a:r>
              <a:rPr lang="en-US" sz="7600" dirty="0" smtClean="0"/>
              <a:t>§ 42.74(a) (post-settlement FWD); 35 U.S.C. 317(a) (same)</a:t>
            </a:r>
          </a:p>
          <a:p>
            <a:pPr lvl="2"/>
            <a:r>
              <a:rPr lang="en-US" sz="7600" dirty="0"/>
              <a:t>37 C.F.R. §§ 42.9(b</a:t>
            </a:r>
            <a:r>
              <a:rPr lang="en-US" sz="7600" dirty="0" smtClean="0"/>
              <a:t>) (owner of part interest may act w/o owner who refuses to </a:t>
            </a:r>
            <a:r>
              <a:rPr lang="en-US" sz="7600" dirty="0" smtClean="0"/>
              <a:t>participate) </a:t>
            </a:r>
            <a:endParaRPr lang="en-US" sz="7600" dirty="0" smtClean="0"/>
          </a:p>
          <a:p>
            <a:pPr lvl="1"/>
            <a:r>
              <a:rPr lang="en-US" sz="7600" dirty="0" smtClean="0"/>
              <a:t>FRCP 19 does not apply in IPRs and evaluates more than just sovereign’s financial interests </a:t>
            </a:r>
          </a:p>
          <a:p>
            <a:pPr lvl="2"/>
            <a:r>
              <a:rPr lang="en-US" sz="7600" i="1" dirty="0" smtClean="0"/>
              <a:t>Republic of Philippines v. </a:t>
            </a:r>
            <a:r>
              <a:rPr lang="en-US" sz="7600" i="1" dirty="0" err="1" smtClean="0"/>
              <a:t>Pimental</a:t>
            </a:r>
            <a:r>
              <a:rPr lang="en-US" sz="7600" dirty="0" smtClean="0"/>
              <a:t>, 553 U.S. 851 (2008) </a:t>
            </a:r>
          </a:p>
          <a:p>
            <a:pPr lvl="3"/>
            <a:r>
              <a:rPr lang="en-US" sz="7600" dirty="0" smtClean="0"/>
              <a:t>Ninth Circuit gave insufficient weight to Republic’s interests in adjudicating funds</a:t>
            </a:r>
          </a:p>
          <a:p>
            <a:pPr lvl="2"/>
            <a:r>
              <a:rPr lang="en-US" sz="7600" i="1" dirty="0" smtClean="0"/>
              <a:t>Lewis v. Clark</a:t>
            </a:r>
            <a:r>
              <a:rPr lang="en-US" sz="7600" dirty="0" smtClean="0"/>
              <a:t>, 137 S. Ct. 1285 (2017) </a:t>
            </a:r>
          </a:p>
          <a:p>
            <a:pPr lvl="3"/>
            <a:r>
              <a:rPr lang="en-US" sz="7600" dirty="0" smtClean="0"/>
              <a:t>An indemnification provision cannot, as a matter of law, extend sovereign immunity to individual employees who otherwise would not fall under its protective cloak</a:t>
            </a:r>
          </a:p>
          <a:p>
            <a:pPr lvl="2"/>
            <a:r>
              <a:rPr lang="en-US" sz="7600" dirty="0" smtClean="0"/>
              <a:t>Owners each had Identical interests in patents; Regents adequately represented by Toyota</a:t>
            </a:r>
          </a:p>
          <a:p>
            <a:endParaRPr lang="en-US" sz="7600" dirty="0" smtClean="0"/>
          </a:p>
          <a:p>
            <a:pPr lvl="1"/>
            <a:endParaRPr lang="en-US" sz="7600" dirty="0" smtClean="0"/>
          </a:p>
          <a:p>
            <a:endParaRPr lang="en-US" sz="7600" dirty="0"/>
          </a:p>
        </p:txBody>
      </p:sp>
    </p:spTree>
    <p:extLst>
      <p:ext uri="{BB962C8B-B14F-4D97-AF65-F5344CB8AC3E}">
        <p14:creationId xmlns:p14="http://schemas.microsoft.com/office/powerpoint/2010/main" val="442700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Limits on Sovereign Immunity at the PTAB:</a:t>
            </a:r>
            <a:br>
              <a:rPr lang="en-US" dirty="0"/>
            </a:br>
            <a:r>
              <a:rPr lang="en-US" sz="4000" dirty="0" smtClean="0"/>
              <a:t>Waived by Asserting Involved Patent</a:t>
            </a:r>
            <a:endParaRPr lang="en-US" sz="4000" dirty="0"/>
          </a:p>
        </p:txBody>
      </p:sp>
      <p:sp>
        <p:nvSpPr>
          <p:cNvPr id="3" name="Content Placeholder 2"/>
          <p:cNvSpPr>
            <a:spLocks noGrp="1"/>
          </p:cNvSpPr>
          <p:nvPr>
            <p:ph idx="1"/>
          </p:nvPr>
        </p:nvSpPr>
        <p:spPr/>
        <p:txBody>
          <a:bodyPr>
            <a:normAutofit/>
          </a:bodyPr>
          <a:lstStyle/>
          <a:p>
            <a:r>
              <a:rPr lang="en-US" sz="2400" i="1" dirty="0" smtClean="0">
                <a:latin typeface="Arial" panose="020B0604020202020204" pitchFamily="34" charset="0"/>
                <a:cs typeface="Arial" panose="020B0604020202020204" pitchFamily="34" charset="0"/>
              </a:rPr>
              <a:t>Ericsson </a:t>
            </a:r>
            <a:r>
              <a:rPr lang="en-US" sz="2400" i="1" dirty="0">
                <a:latin typeface="Arial" panose="020B0604020202020204" pitchFamily="34" charset="0"/>
                <a:cs typeface="Arial" panose="020B0604020202020204" pitchFamily="34" charset="0"/>
              </a:rPr>
              <a:t>v. Regents of the </a:t>
            </a:r>
            <a:r>
              <a:rPr lang="en-US" sz="2400" i="1" dirty="0" smtClean="0">
                <a:latin typeface="Arial" panose="020B0604020202020204" pitchFamily="34" charset="0"/>
                <a:cs typeface="Arial" panose="020B0604020202020204" pitchFamily="34" charset="0"/>
              </a:rPr>
              <a:t>Univ. </a:t>
            </a:r>
            <a:r>
              <a:rPr lang="en-US" sz="2400" i="1" dirty="0">
                <a:latin typeface="Arial" panose="020B0604020202020204" pitchFamily="34" charset="0"/>
                <a:cs typeface="Arial" panose="020B0604020202020204" pitchFamily="34" charset="0"/>
              </a:rPr>
              <a:t>of </a:t>
            </a:r>
            <a:r>
              <a:rPr lang="en-US" sz="2400" i="1" dirty="0" smtClean="0">
                <a:latin typeface="Arial" panose="020B0604020202020204" pitchFamily="34" charset="0"/>
                <a:cs typeface="Arial" panose="020B0604020202020204" pitchFamily="34" charset="0"/>
              </a:rPr>
              <a:t>Minn</a:t>
            </a:r>
            <a:r>
              <a:rPr lang="en-US" sz="2400" dirty="0" smtClean="0">
                <a:latin typeface="Arial" panose="020B0604020202020204" pitchFamily="34" charset="0"/>
                <a:cs typeface="Arial" panose="020B0604020202020204" pitchFamily="34" charset="0"/>
              </a:rPr>
              <a:t>., IPR2017-01186 </a:t>
            </a:r>
            <a:r>
              <a:rPr lang="en-US" sz="2400" i="1" dirty="0">
                <a:latin typeface="Arial" panose="020B0604020202020204" pitchFamily="34" charset="0"/>
                <a:cs typeface="Arial" panose="020B0604020202020204" pitchFamily="34" charset="0"/>
              </a:rPr>
              <a:t>et </a:t>
            </a:r>
            <a:r>
              <a:rPr lang="en-US" sz="2400" i="1" dirty="0" smtClean="0">
                <a:latin typeface="Arial" panose="020B0604020202020204" pitchFamily="34" charset="0"/>
                <a:cs typeface="Arial" panose="020B0604020202020204" pitchFamily="34" charset="0"/>
              </a:rPr>
              <a:t>seq.</a:t>
            </a:r>
            <a:r>
              <a:rPr lang="en-US"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Expanded panel including Chief APJ, Deputy Chief, and Vice Chief</a:t>
            </a:r>
          </a:p>
          <a:p>
            <a:pPr lvl="1"/>
            <a:r>
              <a:rPr lang="en-US" sz="2000" dirty="0" smtClean="0">
                <a:latin typeface="Arial" panose="020B0604020202020204" pitchFamily="34" charset="0"/>
                <a:cs typeface="Arial" panose="020B0604020202020204" pitchFamily="34" charset="0"/>
              </a:rPr>
              <a:t>IPR is adjudicatory proceeding from which </a:t>
            </a:r>
            <a:r>
              <a:rPr lang="en-US" sz="2000" dirty="0" smtClean="0">
                <a:latin typeface="Arial" panose="020B0604020202020204" pitchFamily="34" charset="0"/>
                <a:cs typeface="Arial" panose="020B0604020202020204" pitchFamily="34" charset="0"/>
              </a:rPr>
              <a:t>State </a:t>
            </a:r>
            <a:r>
              <a:rPr lang="en-US" sz="2000" dirty="0" smtClean="0">
                <a:latin typeface="Arial" panose="020B0604020202020204" pitchFamily="34" charset="0"/>
                <a:cs typeface="Arial" panose="020B0604020202020204" pitchFamily="34" charset="0"/>
              </a:rPr>
              <a:t>entities are immune</a:t>
            </a:r>
          </a:p>
          <a:p>
            <a:pPr lvl="1"/>
            <a:r>
              <a:rPr lang="en-US" sz="2000" dirty="0" smtClean="0">
                <a:latin typeface="Arial" panose="020B0604020202020204" pitchFamily="34" charset="0"/>
                <a:cs typeface="Arial" panose="020B0604020202020204" pitchFamily="34" charset="0"/>
              </a:rPr>
              <a:t>Patent Owner waived immunity by bringing infringement action in federal court</a:t>
            </a:r>
          </a:p>
          <a:p>
            <a:pPr lvl="1"/>
            <a:r>
              <a:rPr lang="en-US" sz="2000" dirty="0" smtClean="0">
                <a:latin typeface="Arial" panose="020B0604020202020204" pitchFamily="34" charset="0"/>
                <a:cs typeface="Arial" panose="020B0604020202020204" pitchFamily="34" charset="0"/>
              </a:rPr>
              <a:t>IPR analogous to compulsory counterclaims</a:t>
            </a:r>
          </a:p>
          <a:p>
            <a:pPr lvl="2"/>
            <a:r>
              <a:rPr lang="en-US" sz="2000" dirty="0" smtClean="0">
                <a:latin typeface="Arial" panose="020B0604020202020204" pitchFamily="34" charset="0"/>
                <a:cs typeface="Arial" panose="020B0604020202020204" pitchFamily="34" charset="0"/>
              </a:rPr>
              <a:t>One-year statutory bar from service of complaint under 35 U.S.C. § 315(b)</a:t>
            </a:r>
          </a:p>
          <a:p>
            <a:pPr lvl="1"/>
            <a:r>
              <a:rPr lang="en-US" sz="2000" dirty="0" smtClean="0">
                <a:latin typeface="Arial" panose="020B0604020202020204" pitchFamily="34" charset="0"/>
                <a:cs typeface="Arial" panose="020B0604020202020204" pitchFamily="34" charset="0"/>
              </a:rPr>
              <a:t>Strikingly similar concurrences, in separate cases, of APJs Bisk and Harlow: </a:t>
            </a:r>
          </a:p>
          <a:p>
            <a:pPr lvl="2"/>
            <a:r>
              <a:rPr lang="en-US" sz="2000" dirty="0" smtClean="0"/>
              <a:t>“[A] </a:t>
            </a:r>
            <a:r>
              <a:rPr lang="en-US" sz="2000" dirty="0"/>
              <a:t>state university, having availed itself of Patent Office procedures to secure patent rights from the public, may not subsequently invoke sovereign immunity as a shield against reconsideration by the Patent Office in an inter partes review proceeding of whether the agency improvidently granted a patent monopoly in the first </a:t>
            </a:r>
            <a:r>
              <a:rPr lang="en-US" sz="2000" dirty="0" smtClean="0"/>
              <a:t>instance”</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156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Tribal Sovereign Immunity at the PTAB</a:t>
            </a:r>
            <a:br>
              <a:rPr lang="en-US" dirty="0" smtClean="0"/>
            </a:br>
            <a:r>
              <a:rPr lang="en-US" sz="4000" i="1" dirty="0"/>
              <a:t>Mylan </a:t>
            </a:r>
            <a:r>
              <a:rPr lang="en-US" sz="4000" i="1" dirty="0" smtClean="0"/>
              <a:t>Pharms. </a:t>
            </a:r>
            <a:r>
              <a:rPr lang="en-US" sz="4000" i="1" dirty="0"/>
              <a:t>et al. v. </a:t>
            </a:r>
            <a:r>
              <a:rPr lang="en-US" sz="4000" i="1" dirty="0" smtClean="0"/>
              <a:t>St. </a:t>
            </a:r>
            <a:r>
              <a:rPr lang="en-US" sz="4000" i="1" dirty="0"/>
              <a:t>Regis Mohawk </a:t>
            </a:r>
            <a:r>
              <a:rPr lang="en-US" sz="4000" i="1" dirty="0" smtClean="0"/>
              <a:t>Tribe</a:t>
            </a:r>
            <a:endParaRPr lang="en-US" sz="4000" dirty="0"/>
          </a:p>
        </p:txBody>
      </p:sp>
      <p:sp>
        <p:nvSpPr>
          <p:cNvPr id="3" name="Content Placeholder 2"/>
          <p:cNvSpPr>
            <a:spLocks noGrp="1"/>
          </p:cNvSpPr>
          <p:nvPr>
            <p:ph idx="1"/>
          </p:nvPr>
        </p:nvSpPr>
        <p:spPr/>
        <p:txBody>
          <a:bodyPr>
            <a:normAutofit fontScale="62500" lnSpcReduction="20000"/>
          </a:bodyPr>
          <a:lstStyle/>
          <a:p>
            <a:r>
              <a:rPr lang="en-US" sz="3800" dirty="0" smtClean="0"/>
              <a:t>No statutory basis for applying Tribal immunity in IPR</a:t>
            </a:r>
          </a:p>
          <a:p>
            <a:r>
              <a:rPr lang="en-US" sz="3800" dirty="0" smtClean="0"/>
              <a:t>Statute grants USPTO authority to grant and reconsider patent grants</a:t>
            </a:r>
          </a:p>
          <a:p>
            <a:pPr lvl="1"/>
            <a:r>
              <a:rPr lang="en-US" sz="3000" dirty="0" smtClean="0"/>
              <a:t>Statutes of general applicability apply </a:t>
            </a:r>
            <a:r>
              <a:rPr lang="en-US" sz="3000" dirty="0"/>
              <a:t>to </a:t>
            </a:r>
            <a:r>
              <a:rPr lang="en-US" sz="3000" dirty="0" smtClean="0"/>
              <a:t>Tribes, with certain exceptions (</a:t>
            </a:r>
            <a:r>
              <a:rPr lang="en-US" sz="3000" i="1" dirty="0" smtClean="0"/>
              <a:t>e.g.</a:t>
            </a:r>
            <a:r>
              <a:rPr lang="en-US" sz="3000" dirty="0" smtClean="0"/>
              <a:t>, self-governance)</a:t>
            </a:r>
          </a:p>
          <a:p>
            <a:pPr lvl="1"/>
            <a:r>
              <a:rPr lang="en-US" sz="3000" dirty="0"/>
              <a:t>IPRs “do not merely serve as a forum for the parties to resolve private disputes” but they reconsider “patentability of issued patent claims,” serving “the important public purpose of correcting the agency’s own errors in issuing patents in the first </a:t>
            </a:r>
            <a:r>
              <a:rPr lang="en-US" sz="3000" dirty="0" smtClean="0"/>
              <a:t>place”</a:t>
            </a:r>
            <a:endParaRPr lang="en-US" sz="3000" dirty="0"/>
          </a:p>
          <a:p>
            <a:pPr lvl="2"/>
            <a:r>
              <a:rPr lang="en-US" sz="3000" i="1" dirty="0" err="1"/>
              <a:t>Cuozzo</a:t>
            </a:r>
            <a:r>
              <a:rPr lang="en-US" sz="3000" i="1" dirty="0"/>
              <a:t> </a:t>
            </a:r>
            <a:r>
              <a:rPr lang="en-US" sz="3000" i="1" dirty="0" smtClean="0"/>
              <a:t>v</a:t>
            </a:r>
            <a:r>
              <a:rPr lang="en-US" sz="3000" i="1" dirty="0"/>
              <a:t>. Lee</a:t>
            </a:r>
            <a:r>
              <a:rPr lang="en-US" sz="3000" dirty="0"/>
              <a:t>, 136 </a:t>
            </a:r>
            <a:r>
              <a:rPr lang="en-US" sz="3000" dirty="0" err="1"/>
              <a:t>S.Ct</a:t>
            </a:r>
            <a:r>
              <a:rPr lang="en-US" sz="3000" dirty="0"/>
              <a:t>. 2131, 2143-44 (2016) </a:t>
            </a:r>
            <a:r>
              <a:rPr lang="en-US" sz="3000" dirty="0" smtClean="0"/>
              <a:t>(“</a:t>
            </a:r>
            <a:r>
              <a:rPr lang="en-US" sz="3000" dirty="0"/>
              <a:t>more like a specialized agency proceeding”) </a:t>
            </a:r>
          </a:p>
          <a:p>
            <a:pPr lvl="2"/>
            <a:r>
              <a:rPr lang="en-US" sz="3000" i="1" dirty="0"/>
              <a:t>Oil States </a:t>
            </a:r>
            <a:r>
              <a:rPr lang="en-US" sz="3000" i="1" dirty="0" smtClean="0"/>
              <a:t>v. Greene’s </a:t>
            </a:r>
            <a:r>
              <a:rPr lang="en-US" sz="3000" i="1" dirty="0"/>
              <a:t>Energy </a:t>
            </a:r>
            <a:r>
              <a:rPr lang="en-US" sz="3000" i="1" dirty="0" smtClean="0"/>
              <a:t>Group</a:t>
            </a:r>
            <a:r>
              <a:rPr lang="en-US" sz="3000" dirty="0" smtClean="0"/>
              <a:t>, </a:t>
            </a:r>
            <a:r>
              <a:rPr lang="en-US" sz="3000" dirty="0"/>
              <a:t>138 S. Ct. 1365 (</a:t>
            </a:r>
            <a:r>
              <a:rPr lang="en-US" sz="3000" dirty="0" smtClean="0"/>
              <a:t>2018) (“</a:t>
            </a:r>
            <a:r>
              <a:rPr lang="en-US" sz="3000" dirty="0"/>
              <a:t>reconsideration of the Government’s decision </a:t>
            </a:r>
            <a:r>
              <a:rPr lang="en-US" sz="3000" dirty="0" smtClean="0"/>
              <a:t>to </a:t>
            </a:r>
            <a:r>
              <a:rPr lang="en-US" sz="3000" dirty="0"/>
              <a:t>grant a public </a:t>
            </a:r>
            <a:r>
              <a:rPr lang="en-US" sz="3000" dirty="0" smtClean="0"/>
              <a:t>franchise”)</a:t>
            </a:r>
            <a:endParaRPr lang="en-US" sz="3000" dirty="0"/>
          </a:p>
          <a:p>
            <a:r>
              <a:rPr lang="en-US" sz="3800" dirty="0" smtClean="0"/>
              <a:t>Federal agency may initiate proceeding based </a:t>
            </a:r>
            <a:r>
              <a:rPr lang="en-US" sz="3800" dirty="0"/>
              <a:t>on a third-party complaint </a:t>
            </a:r>
            <a:r>
              <a:rPr lang="en-US" sz="3800" dirty="0" smtClean="0"/>
              <a:t>and with third-party </a:t>
            </a:r>
            <a:r>
              <a:rPr lang="en-US" sz="3800" dirty="0" smtClean="0"/>
              <a:t>participation</a:t>
            </a:r>
            <a:endParaRPr lang="en-US" sz="3800" dirty="0"/>
          </a:p>
          <a:p>
            <a:r>
              <a:rPr lang="en-US" sz="3800" dirty="0" smtClean="0"/>
              <a:t>Patent property attributes are subject to the Patent </a:t>
            </a:r>
            <a:r>
              <a:rPr lang="en-US" sz="3800" dirty="0"/>
              <a:t>A</a:t>
            </a:r>
            <a:r>
              <a:rPr lang="en-US" sz="3800" dirty="0" smtClean="0"/>
              <a:t>ct. 35 U.S.C. § </a:t>
            </a:r>
            <a:r>
              <a:rPr lang="en-US" sz="3800" dirty="0" smtClean="0"/>
              <a:t>261</a:t>
            </a:r>
            <a:endParaRPr lang="en-US" sz="3800" dirty="0" smtClean="0"/>
          </a:p>
          <a:p>
            <a:pPr lvl="1"/>
            <a:r>
              <a:rPr lang="en-US" sz="3000" i="1" dirty="0"/>
              <a:t>Oil </a:t>
            </a:r>
            <a:r>
              <a:rPr lang="en-US" sz="3000" i="1" dirty="0" smtClean="0"/>
              <a:t>States: </a:t>
            </a:r>
            <a:r>
              <a:rPr lang="en-US" sz="3000" dirty="0" smtClean="0"/>
              <a:t>“Patent </a:t>
            </a:r>
            <a:r>
              <a:rPr lang="en-US" sz="3000" dirty="0"/>
              <a:t>claims are granted subject to the qualification that the PTO has the authority to reexamine—and perhaps cancel—a patent claim in an </a:t>
            </a:r>
            <a:r>
              <a:rPr lang="en-US" sz="3000" dirty="0" smtClean="0"/>
              <a:t>IPR”</a:t>
            </a:r>
            <a:endParaRPr lang="en-US" sz="3000" dirty="0"/>
          </a:p>
          <a:p>
            <a:pPr lvl="1"/>
            <a:endParaRPr lang="en-US" dirty="0"/>
          </a:p>
        </p:txBody>
      </p:sp>
    </p:spTree>
    <p:extLst>
      <p:ext uri="{BB962C8B-B14F-4D97-AF65-F5344CB8AC3E}">
        <p14:creationId xmlns:p14="http://schemas.microsoft.com/office/powerpoint/2010/main" val="2587812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St. Regis</a:t>
            </a:r>
            <a:r>
              <a:rPr lang="en-US" dirty="0" smtClean="0"/>
              <a:t>: Federal </a:t>
            </a:r>
            <a:r>
              <a:rPr lang="en-US" dirty="0" smtClean="0"/>
              <a:t>Circuit Unanimously Affirms</a:t>
            </a:r>
            <a:endParaRPr lang="en-US" sz="4000" dirty="0"/>
          </a:p>
        </p:txBody>
      </p:sp>
      <p:sp>
        <p:nvSpPr>
          <p:cNvPr id="3" name="Content Placeholder 2"/>
          <p:cNvSpPr>
            <a:spLocks noGrp="1"/>
          </p:cNvSpPr>
          <p:nvPr>
            <p:ph idx="1"/>
          </p:nvPr>
        </p:nvSpPr>
        <p:spPr>
          <a:xfrm>
            <a:off x="609600" y="1600201"/>
            <a:ext cx="10972800" cy="4952999"/>
          </a:xfrm>
        </p:spPr>
        <p:txBody>
          <a:bodyPr>
            <a:normAutofit fontScale="92500" lnSpcReduction="10000"/>
          </a:bodyPr>
          <a:lstStyle/>
          <a:p>
            <a:r>
              <a:rPr lang="en-US" sz="2600" dirty="0" smtClean="0"/>
              <a:t>“[S]</a:t>
            </a:r>
            <a:r>
              <a:rPr lang="en-US" sz="2600" dirty="0" err="1" smtClean="0"/>
              <a:t>everal</a:t>
            </a:r>
            <a:r>
              <a:rPr lang="en-US" sz="2600" dirty="0" smtClean="0"/>
              <a:t> </a:t>
            </a:r>
            <a:r>
              <a:rPr lang="en-US" sz="2600" dirty="0"/>
              <a:t>factors convince us that IPR is more like an agency enforcement action than a civil suit brought by a private party, and we conclude that tribal immunity is not </a:t>
            </a:r>
            <a:r>
              <a:rPr lang="en-US" sz="2600" dirty="0" smtClean="0"/>
              <a:t>implicated”</a:t>
            </a:r>
            <a:endParaRPr lang="en-US" sz="2600" dirty="0" smtClean="0"/>
          </a:p>
          <a:p>
            <a:pPr lvl="1"/>
            <a:r>
              <a:rPr lang="en-US" sz="2100" dirty="0" smtClean="0"/>
              <a:t>Director possesses broad discretion in deciding whether to institute IPR, including on basis of owner being a sovereign</a:t>
            </a:r>
          </a:p>
          <a:p>
            <a:pPr lvl="1"/>
            <a:r>
              <a:rPr lang="en-US" sz="2100" dirty="0" smtClean="0"/>
              <a:t>Board may continue even after parties settle, Director can intervene in appeals, Board rules permit proceeding absent owner</a:t>
            </a:r>
          </a:p>
          <a:p>
            <a:pPr lvl="1"/>
            <a:r>
              <a:rPr lang="en-US" sz="2100" dirty="0" smtClean="0"/>
              <a:t>Procedures do not mirror FRCP: no amending petition, owner can amend patent, limited discovery</a:t>
            </a:r>
          </a:p>
          <a:p>
            <a:pPr lvl="1"/>
            <a:r>
              <a:rPr lang="en-US" sz="2100" dirty="0" smtClean="0"/>
              <a:t>Undisputed no immunity against </a:t>
            </a:r>
            <a:r>
              <a:rPr lang="en-US" sz="2100" i="1" dirty="0" smtClean="0"/>
              <a:t>ex parte </a:t>
            </a:r>
            <a:r>
              <a:rPr lang="en-US" sz="2100" dirty="0" smtClean="0"/>
              <a:t>reexamination</a:t>
            </a:r>
          </a:p>
          <a:p>
            <a:r>
              <a:rPr lang="en-US" sz="2600" dirty="0" smtClean="0"/>
              <a:t>Denied petition for rehearing </a:t>
            </a:r>
            <a:r>
              <a:rPr lang="en-US" sz="2600" i="1" dirty="0" err="1" smtClean="0"/>
              <a:t>en</a:t>
            </a:r>
            <a:r>
              <a:rPr lang="en-US" sz="2600" i="1" dirty="0" smtClean="0"/>
              <a:t> banc</a:t>
            </a:r>
          </a:p>
          <a:p>
            <a:pPr lvl="1"/>
            <a:r>
              <a:rPr lang="en-US" sz="2100" dirty="0" smtClean="0"/>
              <a:t>Rehearing was supported by multiple States (Hawaii, Illinois, Indiana, Massachusetts, Minnesota, New Mexico, Texas, Utah, Virginia)</a:t>
            </a:r>
          </a:p>
          <a:p>
            <a:pPr lvl="1"/>
            <a:r>
              <a:rPr lang="en-US" sz="2100" dirty="0" smtClean="0"/>
              <a:t>Request to stay mandate pending cert. petition was </a:t>
            </a:r>
            <a:r>
              <a:rPr lang="en-US" sz="2100" dirty="0"/>
              <a:t>denied. </a:t>
            </a:r>
            <a:endParaRPr lang="en-US" sz="2100" dirty="0" smtClean="0"/>
          </a:p>
          <a:p>
            <a:r>
              <a:rPr lang="en-US" sz="2600" dirty="0" smtClean="0"/>
              <a:t>Federal Circuit affirmed district court’s invalidation of patents</a:t>
            </a:r>
          </a:p>
        </p:txBody>
      </p:sp>
    </p:spTree>
    <p:extLst>
      <p:ext uri="{BB962C8B-B14F-4D97-AF65-F5344CB8AC3E}">
        <p14:creationId xmlns:p14="http://schemas.microsoft.com/office/powerpoint/2010/main" val="17533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Treatment of Tribes vs. States?</a:t>
            </a:r>
            <a:endParaRPr lang="en-US" dirty="0"/>
          </a:p>
        </p:txBody>
      </p:sp>
      <p:sp>
        <p:nvSpPr>
          <p:cNvPr id="3" name="Content Placeholder 2"/>
          <p:cNvSpPr>
            <a:spLocks noGrp="1"/>
          </p:cNvSpPr>
          <p:nvPr>
            <p:ph idx="1"/>
          </p:nvPr>
        </p:nvSpPr>
        <p:spPr/>
        <p:txBody>
          <a:bodyPr>
            <a:normAutofit/>
          </a:bodyPr>
          <a:lstStyle/>
          <a:p>
            <a:pPr marL="342900" lvl="2" indent="-342900"/>
            <a:r>
              <a:rPr lang="en-US" dirty="0"/>
              <a:t>35 U.S.C. § 314(a), (d) unreviewable discretion not to institute IPR</a:t>
            </a:r>
          </a:p>
          <a:p>
            <a:r>
              <a:rPr lang="en-US" sz="2400" i="1" dirty="0" smtClean="0"/>
              <a:t>Ericsson:</a:t>
            </a:r>
            <a:r>
              <a:rPr lang="en-US" sz="2400" dirty="0" smtClean="0"/>
              <a:t> </a:t>
            </a:r>
            <a:r>
              <a:rPr lang="en-US" sz="2400" dirty="0" smtClean="0"/>
              <a:t>waiver </a:t>
            </a:r>
            <a:r>
              <a:rPr lang="en-US" sz="2400" dirty="0" smtClean="0"/>
              <a:t>by </a:t>
            </a:r>
            <a:r>
              <a:rPr lang="en-US" sz="2400" dirty="0" smtClean="0"/>
              <a:t>infringement </a:t>
            </a:r>
            <a:r>
              <a:rPr lang="en-US" sz="2400" dirty="0"/>
              <a:t>l</a:t>
            </a:r>
            <a:r>
              <a:rPr lang="en-US" sz="2400" dirty="0" smtClean="0"/>
              <a:t>awsuit</a:t>
            </a:r>
            <a:endParaRPr lang="en-US" sz="2400" dirty="0" smtClean="0"/>
          </a:p>
          <a:p>
            <a:pPr lvl="1"/>
            <a:r>
              <a:rPr lang="en-US" sz="1900" dirty="0" smtClean="0"/>
              <a:t>St. Regis joined infringement suit and waived immunity</a:t>
            </a:r>
          </a:p>
          <a:p>
            <a:pPr marL="342900" lvl="2" indent="-342900"/>
            <a:r>
              <a:rPr lang="en-US" i="1" dirty="0" smtClean="0"/>
              <a:t>Reactive Surfaces:</a:t>
            </a:r>
            <a:r>
              <a:rPr lang="en-US" dirty="0" smtClean="0"/>
              <a:t> </a:t>
            </a:r>
            <a:r>
              <a:rPr lang="en-US" dirty="0" smtClean="0"/>
              <a:t>owner </a:t>
            </a:r>
            <a:r>
              <a:rPr lang="en-US" dirty="0"/>
              <a:t>p</a:t>
            </a:r>
            <a:r>
              <a:rPr lang="en-US" dirty="0" smtClean="0"/>
              <a:t>articipation </a:t>
            </a:r>
            <a:r>
              <a:rPr lang="en-US" dirty="0"/>
              <a:t>o</a:t>
            </a:r>
            <a:r>
              <a:rPr lang="en-US" dirty="0" smtClean="0"/>
              <a:t>ptional </a:t>
            </a:r>
            <a:r>
              <a:rPr lang="en-US" dirty="0" smtClean="0"/>
              <a:t>and </a:t>
            </a:r>
            <a:r>
              <a:rPr lang="en-US" dirty="0" smtClean="0"/>
              <a:t>adequate </a:t>
            </a:r>
            <a:r>
              <a:rPr lang="en-US" dirty="0" smtClean="0"/>
              <a:t>r</a:t>
            </a:r>
            <a:r>
              <a:rPr lang="en-US" dirty="0" smtClean="0"/>
              <a:t>epresentation </a:t>
            </a:r>
            <a:endParaRPr lang="en-US" dirty="0" smtClean="0"/>
          </a:p>
          <a:p>
            <a:pPr marL="800100" lvl="3" indent="-342900"/>
            <a:r>
              <a:rPr lang="en-US" sz="1900" dirty="0" smtClean="0"/>
              <a:t>Entire case was litigated by Allergan until after the record was closed</a:t>
            </a:r>
          </a:p>
          <a:p>
            <a:pPr marL="800100" lvl="3" indent="-342900"/>
            <a:r>
              <a:rPr lang="en-US" sz="1900" dirty="0" smtClean="0"/>
              <a:t>Allergan went from sole owner to exclusive licensee with at </a:t>
            </a:r>
            <a:r>
              <a:rPr lang="en-US" sz="1900" dirty="0"/>
              <a:t>least as much interest in </a:t>
            </a:r>
            <a:r>
              <a:rPr lang="en-US" sz="1900" dirty="0" smtClean="0"/>
              <a:t>patents </a:t>
            </a:r>
            <a:r>
              <a:rPr lang="en-US" sz="1900" dirty="0"/>
              <a:t>as </a:t>
            </a:r>
            <a:r>
              <a:rPr lang="en-US" sz="1900" dirty="0" smtClean="0"/>
              <a:t>Tribe</a:t>
            </a:r>
            <a:r>
              <a:rPr lang="en-US" sz="1900" dirty="0"/>
              <a:t>, if not </a:t>
            </a:r>
            <a:r>
              <a:rPr lang="en-US" sz="1900" dirty="0" smtClean="0"/>
              <a:t>more </a:t>
            </a:r>
          </a:p>
          <a:p>
            <a:pPr marL="342900" lvl="2" indent="-342900"/>
            <a:r>
              <a:rPr lang="en-US" dirty="0" smtClean="0"/>
              <a:t>Reconciling </a:t>
            </a:r>
            <a:r>
              <a:rPr lang="en-US" i="1" dirty="0" smtClean="0"/>
              <a:t>Ericsson</a:t>
            </a:r>
            <a:r>
              <a:rPr lang="en-US" dirty="0" smtClean="0"/>
              <a:t> majority and concurrence:</a:t>
            </a:r>
            <a:r>
              <a:rPr lang="en-US" i="1" dirty="0" smtClean="0"/>
              <a:t> </a:t>
            </a:r>
            <a:r>
              <a:rPr lang="en-US" dirty="0" smtClean="0"/>
              <a:t>FN 3 </a:t>
            </a:r>
          </a:p>
          <a:p>
            <a:pPr marL="800100" lvl="3" indent="-342900"/>
            <a:r>
              <a:rPr lang="en-US" sz="1900" dirty="0" smtClean="0"/>
              <a:t>“[W]e </a:t>
            </a:r>
            <a:r>
              <a:rPr lang="en-US" sz="1900" dirty="0"/>
              <a:t>rely on the differences between court and agency proceedings in reaching our determination that Patent Owner has waived its Eleventh Amendment immunity in this </a:t>
            </a:r>
            <a:r>
              <a:rPr lang="en-US" sz="1900" dirty="0" smtClean="0"/>
              <a:t>matter”</a:t>
            </a:r>
            <a:endParaRPr lang="en-US" sz="1900" dirty="0" smtClean="0"/>
          </a:p>
          <a:p>
            <a:pPr marL="800100" lvl="3" indent="-342900"/>
            <a:endParaRPr lang="en-US" dirty="0"/>
          </a:p>
          <a:p>
            <a:endParaRPr lang="en-US" dirty="0" smtClean="0"/>
          </a:p>
          <a:p>
            <a:pPr lvl="1"/>
            <a:endParaRPr lang="en-US" dirty="0" smtClean="0"/>
          </a:p>
          <a:p>
            <a:endParaRPr lang="en-US" dirty="0"/>
          </a:p>
        </p:txBody>
      </p:sp>
    </p:spTree>
    <p:extLst>
      <p:ext uri="{BB962C8B-B14F-4D97-AF65-F5344CB8AC3E}">
        <p14:creationId xmlns:p14="http://schemas.microsoft.com/office/powerpoint/2010/main" val="366829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7038"/>
            <a:ext cx="10972800" cy="792162"/>
          </a:xfrm>
        </p:spPr>
        <p:txBody>
          <a:bodyPr>
            <a:normAutofit/>
          </a:bodyPr>
          <a:lstStyle/>
          <a:p>
            <a:r>
              <a:rPr lang="en-US" dirty="0" smtClean="0"/>
              <a:t>Further Limits on Sovereign Immunity at </a:t>
            </a:r>
            <a:r>
              <a:rPr lang="en-US" dirty="0" smtClean="0"/>
              <a:t>PTAB</a:t>
            </a:r>
            <a:endParaRPr lang="en-US" sz="4000" dirty="0"/>
          </a:p>
        </p:txBody>
      </p:sp>
      <p:sp>
        <p:nvSpPr>
          <p:cNvPr id="3" name="Content Placeholder 2"/>
          <p:cNvSpPr>
            <a:spLocks noGrp="1"/>
          </p:cNvSpPr>
          <p:nvPr>
            <p:ph idx="1"/>
          </p:nvPr>
        </p:nvSpPr>
        <p:spPr/>
        <p:txBody>
          <a:bodyPr>
            <a:normAutofit lnSpcReduction="10000"/>
          </a:bodyPr>
          <a:lstStyle/>
          <a:p>
            <a:r>
              <a:rPr lang="en-US" sz="2800" dirty="0" smtClean="0"/>
              <a:t>Find another sovereign</a:t>
            </a:r>
          </a:p>
          <a:p>
            <a:pPr lvl="1"/>
            <a:r>
              <a:rPr lang="en-US" sz="1900" dirty="0" smtClean="0"/>
              <a:t>No State immunity against suits by United States agencies or States </a:t>
            </a:r>
          </a:p>
          <a:p>
            <a:pPr lvl="1"/>
            <a:r>
              <a:rPr lang="en-US" sz="1900" dirty="0" smtClean="0"/>
              <a:t>No tribal immunity against suits by the United States or its agencies</a:t>
            </a:r>
          </a:p>
          <a:p>
            <a:pPr lvl="1"/>
            <a:r>
              <a:rPr lang="en-US" sz="1900" dirty="0" smtClean="0"/>
              <a:t>35 </a:t>
            </a:r>
            <a:r>
              <a:rPr lang="en-US" sz="1900" dirty="0"/>
              <a:t>U.S.C. § </a:t>
            </a:r>
            <a:r>
              <a:rPr lang="en-US" sz="1900" dirty="0" smtClean="0"/>
              <a:t>315(c) (party joinder)</a:t>
            </a:r>
          </a:p>
          <a:p>
            <a:pPr lvl="1"/>
            <a:r>
              <a:rPr lang="en-US" sz="1900" i="1" dirty="0" smtClean="0"/>
              <a:t>But see Return Mail v. USPS</a:t>
            </a:r>
          </a:p>
          <a:p>
            <a:r>
              <a:rPr lang="en-US" sz="2800" dirty="0" smtClean="0"/>
              <a:t>USPTO Director’s </a:t>
            </a:r>
            <a:r>
              <a:rPr lang="en-US" sz="2800" dirty="0" smtClean="0"/>
              <a:t>discretion</a:t>
            </a:r>
            <a:endParaRPr lang="en-US" sz="2800" dirty="0"/>
          </a:p>
          <a:p>
            <a:pPr lvl="1"/>
            <a:r>
              <a:rPr lang="en-US" sz="1900" dirty="0"/>
              <a:t>35 U.S.C. § 315(d</a:t>
            </a:r>
            <a:r>
              <a:rPr lang="en-US" sz="1900" dirty="0" smtClean="0"/>
              <a:t>): “[T]he </a:t>
            </a:r>
            <a:r>
              <a:rPr lang="en-US" sz="1900" dirty="0"/>
              <a:t>Director may determine the manner in which the inter partes review or other proceeding or matter may proceed, including providing for stay, transfer, consolidation, or termination of any such matter or </a:t>
            </a:r>
            <a:r>
              <a:rPr lang="en-US" sz="1900" dirty="0" smtClean="0"/>
              <a:t>proceeding”</a:t>
            </a:r>
            <a:endParaRPr lang="en-US" sz="1900" dirty="0" smtClean="0"/>
          </a:p>
          <a:p>
            <a:pPr lvl="1"/>
            <a:r>
              <a:rPr lang="en-US" sz="1900" dirty="0" smtClean="0"/>
              <a:t>37 C.F.R. § 1.520 (Director-initiated reexamination)</a:t>
            </a:r>
          </a:p>
          <a:p>
            <a:r>
              <a:rPr lang="en-US" sz="2600" dirty="0" smtClean="0"/>
              <a:t>Congressional </a:t>
            </a:r>
            <a:r>
              <a:rPr lang="en-US" sz="2600" dirty="0" smtClean="0"/>
              <a:t>abrogation </a:t>
            </a:r>
            <a:r>
              <a:rPr lang="en-US" sz="2600" dirty="0" smtClean="0"/>
              <a:t>of </a:t>
            </a:r>
            <a:r>
              <a:rPr lang="en-US" sz="2600" dirty="0" smtClean="0"/>
              <a:t>tribal immunity</a:t>
            </a:r>
            <a:endParaRPr lang="en-US" sz="2600" dirty="0" smtClean="0"/>
          </a:p>
          <a:p>
            <a:pPr lvl="1"/>
            <a:r>
              <a:rPr lang="en-US" sz="1900" dirty="0" smtClean="0"/>
              <a:t>Tribal </a:t>
            </a:r>
            <a:r>
              <a:rPr lang="en-US" sz="1900" dirty="0"/>
              <a:t>immunity “exists only at the sufferance of Congress and is subject to complete defeasance</a:t>
            </a:r>
            <a:r>
              <a:rPr lang="en-US" sz="1900" dirty="0" smtClean="0"/>
              <a:t>.” </a:t>
            </a:r>
            <a:r>
              <a:rPr lang="en-US" sz="1900" i="1" dirty="0" smtClean="0"/>
              <a:t>United </a:t>
            </a:r>
            <a:r>
              <a:rPr lang="en-US" sz="1900" i="1" dirty="0"/>
              <a:t>States v. Wheeler</a:t>
            </a:r>
            <a:r>
              <a:rPr lang="en-US" sz="1900" dirty="0"/>
              <a:t>, 435 U.S. 313, 323 (1978</a:t>
            </a:r>
            <a:r>
              <a:rPr lang="en-US" sz="1900" dirty="0" smtClean="0"/>
              <a:t>)</a:t>
            </a:r>
            <a:endParaRPr lang="en-US" sz="1900" dirty="0"/>
          </a:p>
          <a:p>
            <a:pPr lvl="1"/>
            <a:endParaRPr lang="en-US" dirty="0"/>
          </a:p>
          <a:p>
            <a:endParaRPr lang="en-US" dirty="0" smtClean="0"/>
          </a:p>
          <a:p>
            <a:pPr lvl="1"/>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06512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a:t>
            </a:r>
            <a:endParaRPr lang="en-US" dirty="0"/>
          </a:p>
        </p:txBody>
      </p:sp>
      <p:sp>
        <p:nvSpPr>
          <p:cNvPr id="3" name="Content Placeholder 2"/>
          <p:cNvSpPr>
            <a:spLocks noGrp="1"/>
          </p:cNvSpPr>
          <p:nvPr>
            <p:ph idx="1"/>
          </p:nvPr>
        </p:nvSpPr>
        <p:spPr/>
        <p:txBody>
          <a:bodyPr/>
          <a:lstStyle/>
          <a:p>
            <a:r>
              <a:rPr lang="en-US" dirty="0" smtClean="0"/>
              <a:t>“[N]or shall private property be taken for public use, without just compensation”</a:t>
            </a:r>
          </a:p>
          <a:p>
            <a:pPr lvl="1"/>
            <a:r>
              <a:rPr lang="en-US" dirty="0" smtClean="0"/>
              <a:t>U.S. Const., Am. 5</a:t>
            </a:r>
          </a:p>
          <a:p>
            <a:r>
              <a:rPr lang="en-US" dirty="0" smtClean="0"/>
              <a:t>“Nothing in the text or history of the Takings Clause, or our precedents, suggests that the rule is any different when it comes to appropriation of personal property”</a:t>
            </a:r>
          </a:p>
          <a:p>
            <a:pPr lvl="1"/>
            <a:r>
              <a:rPr lang="en-US" i="1" dirty="0" smtClean="0"/>
              <a:t>Horne v. Department of Agriculture</a:t>
            </a:r>
            <a:r>
              <a:rPr lang="en-US" dirty="0" smtClean="0"/>
              <a:t>, 576 U.S. ___, slip op. at 5 (2015)</a:t>
            </a:r>
            <a:endParaRPr lang="en-US" dirty="0"/>
          </a:p>
        </p:txBody>
      </p:sp>
    </p:spTree>
    <p:extLst>
      <p:ext uri="{BB962C8B-B14F-4D97-AF65-F5344CB8AC3E}">
        <p14:creationId xmlns:p14="http://schemas.microsoft.com/office/powerpoint/2010/main" val="332231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early cases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latin typeface="Arial" charset="0"/>
                <a:cs typeface="Arial" charset="0"/>
              </a:rPr>
              <a:t>McKeever v. United States</a:t>
            </a:r>
            <a:r>
              <a:rPr lang="en-US" dirty="0" smtClean="0">
                <a:latin typeface="Arial" charset="0"/>
                <a:cs typeface="Arial" charset="0"/>
              </a:rPr>
              <a:t>, 14 Ct. Cl. 396, 421 (1878) (“the framers of the Constitution designed to place the work of the inventor among legal rights, which, when properly ‘secured’ in a manner to be provided by law, should become property in the eye of the law and be respected as such by the government as by the citizen”) (implied contract theory)</a:t>
            </a:r>
          </a:p>
          <a:p>
            <a:r>
              <a:rPr lang="en-US" i="1" dirty="0" err="1" smtClean="0">
                <a:latin typeface="Arial" charset="0"/>
                <a:cs typeface="Arial" charset="0"/>
              </a:rPr>
              <a:t>Cammeyer</a:t>
            </a:r>
            <a:r>
              <a:rPr lang="en-US" i="1" dirty="0" smtClean="0">
                <a:latin typeface="Arial" charset="0"/>
                <a:cs typeface="Arial" charset="0"/>
              </a:rPr>
              <a:t> v. Newton</a:t>
            </a:r>
            <a:r>
              <a:rPr lang="en-US" dirty="0" smtClean="0">
                <a:latin typeface="Arial" charset="0"/>
                <a:cs typeface="Arial" charset="0"/>
              </a:rPr>
              <a:t>, 94 U.S. 225, 234 (1876) (“Agents of the public have no more tight to take such private property than other individuals” and so “the government cannot after the patent is issued make use of the improvement any more than a private individual, without license of the inventor or making him compensation”)</a:t>
            </a:r>
          </a:p>
          <a:p>
            <a:r>
              <a:rPr lang="en-US" dirty="0">
                <a:latin typeface="Arial" charset="0"/>
                <a:cs typeface="Arial" charset="0"/>
              </a:rPr>
              <a:t>Trade secrets are “property” for Fifth Amendment Takings purposes</a:t>
            </a:r>
          </a:p>
          <a:p>
            <a:pPr lvl="1"/>
            <a:r>
              <a:rPr lang="en-US" i="1" dirty="0" smtClean="0">
                <a:latin typeface="Arial" charset="0"/>
                <a:cs typeface="Arial" charset="0"/>
              </a:rPr>
              <a:t>Ruckelshaus </a:t>
            </a:r>
            <a:r>
              <a:rPr lang="en-US" i="1" dirty="0">
                <a:latin typeface="Arial" charset="0"/>
                <a:cs typeface="Arial" charset="0"/>
              </a:rPr>
              <a:t>v. Monsanto </a:t>
            </a:r>
            <a:r>
              <a:rPr lang="en-US" i="1" dirty="0" smtClean="0">
                <a:latin typeface="Arial" charset="0"/>
                <a:cs typeface="Arial" charset="0"/>
              </a:rPr>
              <a:t>Co.</a:t>
            </a:r>
            <a:r>
              <a:rPr lang="en-US" dirty="0" smtClean="0">
                <a:latin typeface="Arial" charset="0"/>
                <a:cs typeface="Arial" charset="0"/>
              </a:rPr>
              <a:t>, 467 U.S. 986 (1984)</a:t>
            </a:r>
            <a:endParaRPr lang="en-US" dirty="0">
              <a:latin typeface="Arial" charset="0"/>
              <a:cs typeface="Arial" charset="0"/>
            </a:endParaRPr>
          </a:p>
        </p:txBody>
      </p:sp>
    </p:spTree>
    <p:extLst>
      <p:ext uri="{BB962C8B-B14F-4D97-AF65-F5344CB8AC3E}">
        <p14:creationId xmlns:p14="http://schemas.microsoft.com/office/powerpoint/2010/main" val="145071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Patents and Constitutional Law</a:t>
            </a:r>
          </a:p>
          <a:p>
            <a:r>
              <a:rPr lang="en-US" dirty="0" smtClean="0"/>
              <a:t>Sovereign Immunity</a:t>
            </a:r>
          </a:p>
          <a:p>
            <a:pPr lvl="1"/>
            <a:r>
              <a:rPr lang="en-US" dirty="0" smtClean="0"/>
              <a:t>Generally</a:t>
            </a:r>
          </a:p>
          <a:p>
            <a:pPr lvl="1"/>
            <a:r>
              <a:rPr lang="en-US" dirty="0" smtClean="0"/>
              <a:t>Immunity and its Limitations at the PTAB</a:t>
            </a:r>
          </a:p>
          <a:p>
            <a:pPr lvl="1"/>
            <a:r>
              <a:rPr lang="en-US" dirty="0" smtClean="0"/>
              <a:t>Distinctions Between Tribal and State Sovereign Immunity</a:t>
            </a:r>
          </a:p>
          <a:p>
            <a:r>
              <a:rPr lang="en-US" dirty="0" smtClean="0"/>
              <a:t>The Takings Clause</a:t>
            </a:r>
          </a:p>
          <a:p>
            <a:pPr lvl="1"/>
            <a:r>
              <a:rPr lang="en-US" dirty="0" err="1" smtClean="0"/>
              <a:t>Zoltek</a:t>
            </a:r>
            <a:endParaRPr lang="en-US" dirty="0" smtClean="0"/>
          </a:p>
          <a:p>
            <a:pPr lvl="1"/>
            <a:r>
              <a:rPr lang="en-US" dirty="0" smtClean="0"/>
              <a:t>Oil States</a:t>
            </a:r>
          </a:p>
          <a:p>
            <a:pPr lvl="1"/>
            <a:r>
              <a:rPr lang="en-US" dirty="0" smtClean="0"/>
              <a:t>Christy</a:t>
            </a:r>
          </a:p>
          <a:p>
            <a:pPr lvl="1"/>
            <a:r>
              <a:rPr lang="en-US" dirty="0" smtClean="0"/>
              <a:t>Security People</a:t>
            </a:r>
            <a:endParaRPr lang="en-US" dirty="0"/>
          </a:p>
        </p:txBody>
      </p:sp>
    </p:spTree>
    <p:extLst>
      <p:ext uri="{BB962C8B-B14F-4D97-AF65-F5344CB8AC3E}">
        <p14:creationId xmlns:p14="http://schemas.microsoft.com/office/powerpoint/2010/main" val="331589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a:t>
            </a:r>
            <a:r>
              <a:rPr lang="en-US" i="1" dirty="0" err="1" smtClean="0"/>
              <a:t>Zoltek</a:t>
            </a:r>
            <a:endParaRPr lang="en-US" i="1" dirty="0"/>
          </a:p>
        </p:txBody>
      </p:sp>
      <p:sp>
        <p:nvSpPr>
          <p:cNvPr id="3" name="Content Placeholder 2"/>
          <p:cNvSpPr>
            <a:spLocks noGrp="1"/>
          </p:cNvSpPr>
          <p:nvPr>
            <p:ph idx="1"/>
          </p:nvPr>
        </p:nvSpPr>
        <p:spPr/>
        <p:txBody>
          <a:bodyPr>
            <a:normAutofit fontScale="85000" lnSpcReduction="20000"/>
          </a:bodyPr>
          <a:lstStyle/>
          <a:p>
            <a:r>
              <a:rPr lang="en-US" sz="1800" i="1" dirty="0" err="1"/>
              <a:t>Zoltek</a:t>
            </a:r>
            <a:r>
              <a:rPr lang="en-US" sz="1800" i="1" dirty="0"/>
              <a:t> Corp. v. United States</a:t>
            </a:r>
          </a:p>
          <a:p>
            <a:pPr lvl="1"/>
            <a:r>
              <a:rPr lang="en-US" sz="1800" dirty="0" err="1" smtClean="0"/>
              <a:t>Zoltek</a:t>
            </a:r>
            <a:r>
              <a:rPr lang="en-US" sz="1800" dirty="0" smtClean="0"/>
              <a:t> sued </a:t>
            </a:r>
            <a:r>
              <a:rPr lang="en-US" sz="1800" dirty="0" smtClean="0"/>
              <a:t>Lockheed Martin for making infringing carbon sheeting in </a:t>
            </a:r>
            <a:r>
              <a:rPr lang="en-US" sz="1800" dirty="0" smtClean="0"/>
              <a:t>Japan (1996)</a:t>
            </a:r>
            <a:endParaRPr lang="en-US" sz="1800" dirty="0"/>
          </a:p>
          <a:p>
            <a:pPr lvl="1"/>
            <a:r>
              <a:rPr lang="en-US" sz="1800" i="1" dirty="0" err="1" smtClean="0"/>
              <a:t>Zoltek</a:t>
            </a:r>
            <a:r>
              <a:rPr lang="en-US" sz="1800" i="1" dirty="0" smtClean="0"/>
              <a:t> I</a:t>
            </a:r>
            <a:r>
              <a:rPr lang="en-US" sz="1800" dirty="0" smtClean="0"/>
              <a:t>: “The </a:t>
            </a:r>
            <a:r>
              <a:rPr lang="en-US" sz="1800" dirty="0"/>
              <a:t>provisions of [28 U.S.C. § 1498] shall not apply to any claim arising in a foreign country</a:t>
            </a:r>
            <a:r>
              <a:rPr lang="en-US" sz="1800" dirty="0" smtClean="0"/>
              <a:t>.”  51 </a:t>
            </a:r>
            <a:r>
              <a:rPr lang="en-US" sz="1800" dirty="0"/>
              <a:t>Fed. Cl. </a:t>
            </a:r>
            <a:r>
              <a:rPr lang="en-US" sz="1800" dirty="0" smtClean="0"/>
              <a:t>829 (2002)</a:t>
            </a:r>
          </a:p>
          <a:p>
            <a:pPr lvl="1"/>
            <a:r>
              <a:rPr lang="en-US" altLang="en-US" sz="1800" i="1" dirty="0" err="1" smtClean="0"/>
              <a:t>Zoltek</a:t>
            </a:r>
            <a:r>
              <a:rPr lang="en-US" altLang="en-US" sz="1800" i="1" dirty="0" smtClean="0"/>
              <a:t> II</a:t>
            </a:r>
            <a:r>
              <a:rPr lang="en-US" altLang="en-US" sz="1800" dirty="0" smtClean="0"/>
              <a:t>: Despite </a:t>
            </a:r>
            <a:r>
              <a:rPr lang="en-US" altLang="en-US" sz="1800" dirty="0"/>
              <a:t>statutory immunity </a:t>
            </a:r>
            <a:r>
              <a:rPr lang="en-US" altLang="en-US" sz="1800" dirty="0" smtClean="0"/>
              <a:t>under </a:t>
            </a:r>
            <a:r>
              <a:rPr lang="en-US" sz="1800" dirty="0"/>
              <a:t>§ </a:t>
            </a:r>
            <a:r>
              <a:rPr lang="en-US" sz="1800" dirty="0" smtClean="0"/>
              <a:t>1498</a:t>
            </a:r>
            <a:r>
              <a:rPr lang="en-US" altLang="en-US" sz="1800" dirty="0" smtClean="0"/>
              <a:t>, </a:t>
            </a:r>
            <a:r>
              <a:rPr lang="en-US" altLang="en-US" sz="1800" dirty="0" err="1"/>
              <a:t>Zoltek</a:t>
            </a:r>
            <a:r>
              <a:rPr lang="en-US" altLang="en-US" sz="1800" dirty="0"/>
              <a:t> could be compensated under the Takings Clause.  28 Fed. Cl. 688 </a:t>
            </a:r>
            <a:r>
              <a:rPr lang="en-US" altLang="en-US" sz="1800" dirty="0" smtClean="0"/>
              <a:t>(2003</a:t>
            </a:r>
            <a:r>
              <a:rPr lang="en-US" altLang="en-US" sz="1800" dirty="0" smtClean="0"/>
              <a:t>)</a:t>
            </a:r>
            <a:endParaRPr lang="en-US" altLang="en-US" sz="1800" dirty="0"/>
          </a:p>
          <a:p>
            <a:pPr lvl="1"/>
            <a:r>
              <a:rPr lang="en-US" altLang="en-US" sz="1800" i="1" dirty="0" err="1" smtClean="0"/>
              <a:t>Zoltek</a:t>
            </a:r>
            <a:r>
              <a:rPr lang="en-US" altLang="en-US" sz="1800" i="1" dirty="0" smtClean="0"/>
              <a:t> III</a:t>
            </a:r>
            <a:r>
              <a:rPr lang="en-US" altLang="en-US" sz="1800" dirty="0" smtClean="0"/>
              <a:t>: Federal </a:t>
            </a:r>
            <a:r>
              <a:rPr lang="en-US" altLang="en-US" sz="1800" dirty="0"/>
              <a:t>Circuit disagreed, ruling that </a:t>
            </a:r>
            <a:r>
              <a:rPr lang="en-US" altLang="en-US" sz="1800" dirty="0" err="1"/>
              <a:t>Zoltek</a:t>
            </a:r>
            <a:r>
              <a:rPr lang="en-US" altLang="en-US" sz="1800" dirty="0"/>
              <a:t> has no remedy and that </a:t>
            </a:r>
            <a:r>
              <a:rPr lang="en-US" altLang="en-US" sz="1800" b="1" dirty="0"/>
              <a:t>the Takings Clause does not apply to patents</a:t>
            </a:r>
            <a:r>
              <a:rPr lang="en-US" altLang="en-US" sz="1800" dirty="0"/>
              <a:t>.  442 F.3d 1345 (Fed. Cir</a:t>
            </a:r>
            <a:r>
              <a:rPr lang="en-US" altLang="en-US" sz="1800" dirty="0" smtClean="0"/>
              <a:t>.) (“</a:t>
            </a:r>
            <a:r>
              <a:rPr lang="en-US" altLang="en-US" sz="1800" dirty="0"/>
              <a:t>patent rights are a creature of federal law,” with no independent </a:t>
            </a:r>
            <a:r>
              <a:rPr lang="en-US" altLang="en-US" sz="1800" dirty="0" smtClean="0"/>
              <a:t>vitality), </a:t>
            </a:r>
            <a:r>
              <a:rPr lang="en-US" altLang="en-US" sz="1800" i="1" dirty="0" err="1" smtClean="0"/>
              <a:t>reh’g</a:t>
            </a:r>
            <a:r>
              <a:rPr lang="en-US" altLang="en-US" sz="1800" i="1" dirty="0" smtClean="0"/>
              <a:t> </a:t>
            </a:r>
            <a:r>
              <a:rPr lang="en-US" altLang="en-US" sz="1800" i="1" dirty="0" err="1" smtClean="0"/>
              <a:t>en</a:t>
            </a:r>
            <a:r>
              <a:rPr lang="en-US" altLang="en-US" sz="1800" i="1" dirty="0" smtClean="0"/>
              <a:t> banc denied</a:t>
            </a:r>
            <a:r>
              <a:rPr lang="en-US" altLang="en-US" sz="1800" dirty="0" smtClean="0"/>
              <a:t>, </a:t>
            </a:r>
            <a:r>
              <a:rPr lang="en-US" altLang="en-US" sz="1800" dirty="0"/>
              <a:t>464 F.3d 1335 </a:t>
            </a:r>
            <a:r>
              <a:rPr lang="en-US" altLang="en-US" sz="1800" dirty="0" smtClean="0"/>
              <a:t>(2006</a:t>
            </a:r>
            <a:r>
              <a:rPr lang="en-US" altLang="en-US" sz="1800" dirty="0"/>
              <a:t>), </a:t>
            </a:r>
            <a:r>
              <a:rPr lang="en-US" altLang="en-US" sz="1800" dirty="0" smtClean="0"/>
              <a:t>cert. denied</a:t>
            </a:r>
          </a:p>
          <a:p>
            <a:pPr lvl="1"/>
            <a:r>
              <a:rPr lang="en-US" altLang="en-US" sz="1800" i="1" dirty="0" err="1"/>
              <a:t>Zoltek</a:t>
            </a:r>
            <a:r>
              <a:rPr lang="en-US" altLang="en-US" sz="1800" i="1" dirty="0"/>
              <a:t> IV:</a:t>
            </a:r>
            <a:r>
              <a:rPr lang="en-US" altLang="en-US" sz="1800" dirty="0"/>
              <a:t> § 1498 (c) nullifies § 1498 (a) when the contractor causes the infringement to take place overseas, because otherwise the patentee cannot receive “reasonable and entire </a:t>
            </a:r>
            <a:r>
              <a:rPr lang="en-US" altLang="en-US" sz="1800" dirty="0" smtClean="0"/>
              <a:t>compensation,” so </a:t>
            </a:r>
            <a:r>
              <a:rPr lang="en-US" altLang="en-US" sz="1800" i="1" dirty="0" err="1" smtClean="0"/>
              <a:t>Zoltek</a:t>
            </a:r>
            <a:r>
              <a:rPr lang="en-US" altLang="en-US" sz="1800" i="1" dirty="0" smtClean="0"/>
              <a:t> I</a:t>
            </a:r>
            <a:r>
              <a:rPr lang="en-US" altLang="en-US" sz="1800" dirty="0" smtClean="0"/>
              <a:t> doesn’t bar a claim against the contractor</a:t>
            </a:r>
            <a:r>
              <a:rPr lang="en-US" altLang="en-US" sz="1800" dirty="0"/>
              <a:t>. 85 </a:t>
            </a:r>
            <a:r>
              <a:rPr lang="en-US" altLang="en-US" sz="1800" dirty="0" err="1"/>
              <a:t>Fed.Cl</a:t>
            </a:r>
            <a:r>
              <a:rPr lang="en-US" altLang="en-US" sz="1800" dirty="0"/>
              <a:t>. </a:t>
            </a:r>
            <a:r>
              <a:rPr lang="en-US" altLang="en-US" sz="1800" dirty="0" smtClean="0"/>
              <a:t>409 (2009)</a:t>
            </a:r>
          </a:p>
          <a:p>
            <a:pPr lvl="2"/>
            <a:r>
              <a:rPr lang="en-US" altLang="en-US" sz="1800" i="1" dirty="0" err="1"/>
              <a:t>Zoltek</a:t>
            </a:r>
            <a:r>
              <a:rPr lang="en-US" altLang="en-US" sz="1800" i="1" dirty="0"/>
              <a:t> Corp. v. United States</a:t>
            </a:r>
            <a:r>
              <a:rPr lang="en-US" altLang="en-US" sz="1800" dirty="0"/>
              <a:t>, N.D. Ga. Case No. 2009-CV-00096 (stayed)</a:t>
            </a:r>
          </a:p>
          <a:p>
            <a:pPr lvl="1"/>
            <a:r>
              <a:rPr lang="en-US" altLang="en-US" sz="1800" i="1" dirty="0" err="1"/>
              <a:t>Zoltek</a:t>
            </a:r>
            <a:r>
              <a:rPr lang="en-US" altLang="en-US" sz="1800" i="1" dirty="0"/>
              <a:t> V</a:t>
            </a:r>
            <a:r>
              <a:rPr lang="en-US" altLang="en-US" sz="1800" dirty="0"/>
              <a:t>: </a:t>
            </a:r>
            <a:r>
              <a:rPr lang="en-US" altLang="en-US" sz="1800" dirty="0" smtClean="0"/>
              <a:t>reversed </a:t>
            </a:r>
            <a:r>
              <a:rPr lang="en-US" altLang="en-US" sz="1800" i="1" dirty="0" err="1"/>
              <a:t>Zoltek</a:t>
            </a:r>
            <a:r>
              <a:rPr lang="en-US" altLang="en-US" sz="1800" i="1" dirty="0"/>
              <a:t> III</a:t>
            </a:r>
            <a:r>
              <a:rPr lang="en-US" altLang="en-US" sz="1800" dirty="0"/>
              <a:t> </a:t>
            </a:r>
            <a:r>
              <a:rPr lang="en-US" altLang="en-US" sz="1800" dirty="0" smtClean="0"/>
              <a:t>decision, </a:t>
            </a:r>
            <a:r>
              <a:rPr lang="en-US" altLang="en-US" sz="1800" i="1" dirty="0" err="1" smtClean="0"/>
              <a:t>en</a:t>
            </a:r>
            <a:r>
              <a:rPr lang="en-US" altLang="en-US" sz="1800" i="1" dirty="0" smtClean="0"/>
              <a:t> </a:t>
            </a:r>
            <a:r>
              <a:rPr lang="en-US" altLang="en-US" sz="1800" i="1" dirty="0"/>
              <a:t>banc</a:t>
            </a:r>
            <a:r>
              <a:rPr lang="en-US" altLang="en-US" sz="1800" dirty="0"/>
              <a:t> where necessary, and otherwise by way of a panel </a:t>
            </a:r>
            <a:r>
              <a:rPr lang="en-US" altLang="en-US" sz="1800" dirty="0" smtClean="0"/>
              <a:t>decision. </a:t>
            </a:r>
            <a:r>
              <a:rPr lang="es-ES" altLang="en-US" sz="1800" dirty="0"/>
              <a:t>672 F.3d </a:t>
            </a:r>
            <a:r>
              <a:rPr lang="es-ES" altLang="en-US" sz="1800" dirty="0" smtClean="0"/>
              <a:t>1309 </a:t>
            </a:r>
            <a:r>
              <a:rPr lang="es-ES" altLang="en-US" sz="1800" dirty="0"/>
              <a:t>(Fed</a:t>
            </a:r>
            <a:r>
              <a:rPr lang="es-ES" altLang="en-US" sz="1800" dirty="0" smtClean="0"/>
              <a:t>. Cir. 2012</a:t>
            </a:r>
            <a:r>
              <a:rPr lang="es-ES" altLang="en-US" sz="1800" dirty="0"/>
              <a:t>) (en </a:t>
            </a:r>
            <a:r>
              <a:rPr lang="es-ES" altLang="en-US" sz="1800" dirty="0" err="1"/>
              <a:t>banc</a:t>
            </a:r>
            <a:r>
              <a:rPr lang="es-ES" altLang="en-US" sz="1800" dirty="0"/>
              <a:t> )</a:t>
            </a:r>
            <a:endParaRPr lang="en-US" altLang="en-US" sz="1800" dirty="0"/>
          </a:p>
          <a:p>
            <a:pPr lvl="2"/>
            <a:r>
              <a:rPr lang="en-US" altLang="en-US" sz="1800" dirty="0"/>
              <a:t>Section 1498 (a) creates a freestanding cause of action against the Government for direct patent </a:t>
            </a:r>
            <a:r>
              <a:rPr lang="en-US" altLang="en-US" sz="1800" dirty="0" smtClean="0"/>
              <a:t>infringement, informed by but independent of 35 </a:t>
            </a:r>
            <a:r>
              <a:rPr lang="en-US" altLang="en-US" sz="1800" dirty="0"/>
              <a:t>U.S.C. § 271 (a</a:t>
            </a:r>
            <a:r>
              <a:rPr lang="en-US" altLang="en-US" sz="1800" dirty="0" smtClean="0"/>
              <a:t>)</a:t>
            </a:r>
          </a:p>
          <a:p>
            <a:pPr lvl="2"/>
            <a:r>
              <a:rPr lang="en-US" altLang="en-US" sz="1800" dirty="0" smtClean="0"/>
              <a:t>Transfer to Georgia negated</a:t>
            </a:r>
          </a:p>
          <a:p>
            <a:pPr lvl="2"/>
            <a:r>
              <a:rPr lang="en-US" sz="1800" dirty="0" smtClean="0"/>
              <a:t>“Since the Government’s potential liability under §  1498 (a) is established, </a:t>
            </a:r>
            <a:r>
              <a:rPr lang="en-US" sz="1800" b="1" dirty="0" smtClean="0"/>
              <a:t>we need not and do not reach the issue of the Government’s possible liability under the Constitution for a taking</a:t>
            </a:r>
            <a:r>
              <a:rPr lang="en-US" sz="1800" dirty="0" smtClean="0"/>
              <a:t>”</a:t>
            </a:r>
          </a:p>
          <a:p>
            <a:pPr lvl="1"/>
            <a:r>
              <a:rPr lang="en-US" sz="1800" i="1" dirty="0" err="1" smtClean="0"/>
              <a:t>Zoltek</a:t>
            </a:r>
            <a:r>
              <a:rPr lang="en-US" sz="1800" i="1" dirty="0" smtClean="0"/>
              <a:t> </a:t>
            </a:r>
            <a:r>
              <a:rPr lang="en-US" sz="1800" i="1" dirty="0"/>
              <a:t>VI</a:t>
            </a:r>
            <a:r>
              <a:rPr lang="en-US" sz="1800" dirty="0"/>
              <a:t>: patent in suit </a:t>
            </a:r>
            <a:r>
              <a:rPr lang="en-US" sz="1800" dirty="0" smtClean="0"/>
              <a:t>invalid, 2014 </a:t>
            </a:r>
            <a:r>
              <a:rPr lang="en-US" sz="1800" dirty="0"/>
              <a:t>WL 1279152 (Fed</a:t>
            </a:r>
            <a:r>
              <a:rPr lang="en-US" sz="1800" dirty="0" smtClean="0"/>
              <a:t>. Cl</a:t>
            </a:r>
            <a:r>
              <a:rPr lang="en-US" sz="1800" dirty="0"/>
              <a:t>. </a:t>
            </a:r>
            <a:r>
              <a:rPr lang="en-US" sz="1800" dirty="0" smtClean="0"/>
              <a:t>3/31/14</a:t>
            </a:r>
            <a:r>
              <a:rPr lang="en-US" sz="1800" dirty="0" smtClean="0"/>
              <a:t>), reversed and remanded, Fed. Cir. Case No. 2014-5082 (2/19/16), then settled for $20,000,000 (Fed. Cl. Case No. 96-166C, Dkt. 551, 3/20/17)</a:t>
            </a:r>
            <a:endParaRPr lang="en-US" altLang="en-US" sz="1800" dirty="0" smtClean="0"/>
          </a:p>
          <a:p>
            <a:pPr lvl="1"/>
            <a:endParaRPr lang="en-US" sz="2200" dirty="0" smtClean="0"/>
          </a:p>
        </p:txBody>
      </p:sp>
    </p:spTree>
    <p:extLst>
      <p:ext uri="{BB962C8B-B14F-4D97-AF65-F5344CB8AC3E}">
        <p14:creationId xmlns:p14="http://schemas.microsoft.com/office/powerpoint/2010/main" val="3514847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Supreme Court, post-</a:t>
            </a:r>
            <a:r>
              <a:rPr lang="en-US" i="1" dirty="0" err="1" smtClean="0"/>
              <a:t>Zoltek</a:t>
            </a:r>
            <a:endParaRPr lang="en-US" i="1" dirty="0"/>
          </a:p>
        </p:txBody>
      </p:sp>
      <p:sp>
        <p:nvSpPr>
          <p:cNvPr id="3" name="Content Placeholder 2"/>
          <p:cNvSpPr>
            <a:spLocks noGrp="1"/>
          </p:cNvSpPr>
          <p:nvPr>
            <p:ph idx="1"/>
          </p:nvPr>
        </p:nvSpPr>
        <p:spPr/>
        <p:txBody>
          <a:bodyPr>
            <a:normAutofit fontScale="77500" lnSpcReduction="20000"/>
          </a:bodyPr>
          <a:lstStyle/>
          <a:p>
            <a:r>
              <a:rPr lang="en-US" dirty="0"/>
              <a:t>“[O]</a:t>
            </a:r>
            <a:r>
              <a:rPr lang="en-US" dirty="0" err="1"/>
              <a:t>ur</a:t>
            </a:r>
            <a:r>
              <a:rPr lang="en-US" dirty="0"/>
              <a:t> decision should not be misconstrued as suggesting that patents are not property for purposes of the Due Process Clause or the Takings Clause”</a:t>
            </a:r>
          </a:p>
          <a:p>
            <a:pPr lvl="1"/>
            <a:r>
              <a:rPr lang="en-US" i="1" dirty="0"/>
              <a:t>Oil States Energy </a:t>
            </a:r>
            <a:r>
              <a:rPr lang="en-US" i="1" dirty="0" err="1"/>
              <a:t>Servs</a:t>
            </a:r>
            <a:r>
              <a:rPr lang="en-US" i="1" dirty="0"/>
              <a:t>. v. Greene’s Energy Group</a:t>
            </a:r>
            <a:r>
              <a:rPr lang="en-US" dirty="0"/>
              <a:t>, 584 U.S. __ (2018), slip op. at 17 (Thomas, J.)</a:t>
            </a:r>
          </a:p>
          <a:p>
            <a:r>
              <a:rPr lang="en-US" dirty="0" smtClean="0"/>
              <a:t>A patent “confers upon the patentee an exclusive property in the patented invention which cannot be appropriated or used by the government itself, without just compensation, any more than it can appropriate or use without compensation land which has been patented to a private purchaser”</a:t>
            </a:r>
          </a:p>
          <a:p>
            <a:pPr lvl="1"/>
            <a:r>
              <a:rPr lang="en-US" i="1" dirty="0" smtClean="0"/>
              <a:t>James v. Campbell</a:t>
            </a:r>
            <a:r>
              <a:rPr lang="en-US" dirty="0" smtClean="0"/>
              <a:t>, 104 U.S. 356, 358 (1882), cited with approval in </a:t>
            </a:r>
            <a:r>
              <a:rPr lang="en-US" i="1" dirty="0"/>
              <a:t>Horne v. Department of Agriculture</a:t>
            </a:r>
            <a:r>
              <a:rPr lang="en-US" dirty="0"/>
              <a:t>, 576 U.S. ___, slip op. at </a:t>
            </a:r>
            <a:r>
              <a:rPr lang="en-US" dirty="0" smtClean="0"/>
              <a:t>6 </a:t>
            </a:r>
            <a:r>
              <a:rPr lang="en-US" dirty="0"/>
              <a:t>(2015</a:t>
            </a:r>
            <a:r>
              <a:rPr lang="en-US" dirty="0" smtClean="0"/>
              <a:t>) (Roberts, J.)</a:t>
            </a:r>
          </a:p>
          <a:p>
            <a:pPr lvl="2"/>
            <a:r>
              <a:rPr lang="en-US" dirty="0" smtClean="0"/>
              <a:t>BUT “as the conclusion which we have reached in this case” [that the patent claim was invalid] “does not render it necessary to decide this question” [whether the Court of Claims can hear a patent Takings claim], “we reserve our judgment upon it for a more fitting occasion.”  </a:t>
            </a:r>
            <a:r>
              <a:rPr lang="en-US" i="1" dirty="0" smtClean="0"/>
              <a:t>James</a:t>
            </a:r>
            <a:r>
              <a:rPr lang="en-US" dirty="0" smtClean="0"/>
              <a:t> at 359</a:t>
            </a:r>
            <a:endParaRPr lang="en-US" dirty="0"/>
          </a:p>
          <a:p>
            <a:pPr lvl="1"/>
            <a:endParaRPr lang="en-US" dirty="0"/>
          </a:p>
        </p:txBody>
      </p:sp>
    </p:spTree>
    <p:extLst>
      <p:ext uri="{BB962C8B-B14F-4D97-AF65-F5344CB8AC3E}">
        <p14:creationId xmlns:p14="http://schemas.microsoft.com/office/powerpoint/2010/main" val="25681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a:t>
            </a:r>
            <a:r>
              <a:rPr lang="en-US" i="1" dirty="0" smtClean="0"/>
              <a:t>Christy v U.S.</a:t>
            </a:r>
            <a:endParaRPr lang="en-US" i="1" dirty="0"/>
          </a:p>
        </p:txBody>
      </p:sp>
      <p:sp>
        <p:nvSpPr>
          <p:cNvPr id="3" name="Content Placeholder 2"/>
          <p:cNvSpPr>
            <a:spLocks noGrp="1"/>
          </p:cNvSpPr>
          <p:nvPr>
            <p:ph idx="1"/>
          </p:nvPr>
        </p:nvSpPr>
        <p:spPr>
          <a:xfrm>
            <a:off x="609600" y="1600201"/>
            <a:ext cx="10972800" cy="5105399"/>
          </a:xfrm>
        </p:spPr>
        <p:txBody>
          <a:bodyPr>
            <a:normAutofit fontScale="77500" lnSpcReduction="20000"/>
          </a:bodyPr>
          <a:lstStyle/>
          <a:p>
            <a:r>
              <a:rPr lang="en-US" i="1" dirty="0">
                <a:latin typeface="Arial" charset="0"/>
                <a:cs typeface="Arial" charset="0"/>
              </a:rPr>
              <a:t>Christy, Inc. v. U.S.</a:t>
            </a:r>
            <a:r>
              <a:rPr lang="en-US" dirty="0">
                <a:latin typeface="Arial" charset="0"/>
                <a:cs typeface="Arial" charset="0"/>
              </a:rPr>
              <a:t>, Ct. Fed. Cl. Case No. 18-657 C </a:t>
            </a:r>
            <a:r>
              <a:rPr lang="en-US" dirty="0" smtClean="0">
                <a:latin typeface="Arial" charset="0"/>
                <a:cs typeface="Arial" charset="0"/>
              </a:rPr>
              <a:t>(5/9/18; amended complaint 7/30/18) </a:t>
            </a:r>
            <a:r>
              <a:rPr lang="en-US" dirty="0">
                <a:latin typeface="Arial" charset="0"/>
                <a:cs typeface="Arial" charset="0"/>
              </a:rPr>
              <a:t>(class action</a:t>
            </a:r>
            <a:r>
              <a:rPr lang="en-US" dirty="0" smtClean="0">
                <a:latin typeface="Arial" charset="0"/>
                <a:cs typeface="Arial" charset="0"/>
              </a:rPr>
              <a:t>)</a:t>
            </a:r>
          </a:p>
          <a:p>
            <a:pPr lvl="1"/>
            <a:r>
              <a:rPr lang="en-US" dirty="0" smtClean="0">
                <a:latin typeface="Arial" charset="0"/>
                <a:cs typeface="Arial" charset="0"/>
              </a:rPr>
              <a:t>Filed under the Tucker Act -- </a:t>
            </a:r>
            <a:r>
              <a:rPr lang="en-US" i="1" dirty="0" smtClean="0">
                <a:latin typeface="Arial" charset="0"/>
                <a:cs typeface="Arial" charset="0"/>
              </a:rPr>
              <a:t>not</a:t>
            </a:r>
            <a:r>
              <a:rPr lang="en-US" dirty="0" smtClean="0">
                <a:latin typeface="Arial" charset="0"/>
                <a:cs typeface="Arial" charset="0"/>
              </a:rPr>
              <a:t> under 28 U.S.C. § 1498</a:t>
            </a:r>
          </a:p>
          <a:p>
            <a:pPr lvl="1"/>
            <a:r>
              <a:rPr lang="en-US" dirty="0" smtClean="0">
                <a:latin typeface="Arial" charset="0"/>
                <a:cs typeface="Arial" charset="0"/>
              </a:rPr>
              <a:t>“The USPTO’s invalidation of Plaintiff’s and Class member’s patent claims was a taking without just compensation in violation of the Fifth Amendment of the Constitution” (¶ 1)</a:t>
            </a:r>
          </a:p>
          <a:p>
            <a:pPr lvl="1"/>
            <a:r>
              <a:rPr lang="en-US" dirty="0" smtClean="0">
                <a:latin typeface="Arial" charset="0"/>
                <a:cs typeface="Arial" charset="0"/>
              </a:rPr>
              <a:t>Post-grant proceedings “created through the AIA have completely decimated the value of issued patents” (</a:t>
            </a:r>
            <a:r>
              <a:rPr lang="en-US" dirty="0">
                <a:latin typeface="Arial" charset="0"/>
                <a:cs typeface="Arial" charset="0"/>
              </a:rPr>
              <a:t>¶ </a:t>
            </a:r>
            <a:r>
              <a:rPr lang="en-US" dirty="0" smtClean="0">
                <a:latin typeface="Arial" charset="0"/>
                <a:cs typeface="Arial" charset="0"/>
              </a:rPr>
              <a:t>7)</a:t>
            </a:r>
          </a:p>
          <a:p>
            <a:pPr lvl="1"/>
            <a:r>
              <a:rPr lang="en-US" dirty="0" smtClean="0">
                <a:latin typeface="Arial" charset="0"/>
                <a:cs typeface="Arial" charset="0"/>
              </a:rPr>
              <a:t>“Class members each also own one or more patents that were subject to a PGP that resulted in its claims being invalidated and for which they were never (1) compensated with value for the property that was taken, (2) reimbursed for attorneys’ fees spent in defending the PGP, (3) compensated for investments spent on the subject invention that were thought to be protected by the subject patent, or (4) refunded for fees paid” </a:t>
            </a:r>
            <a:r>
              <a:rPr lang="en-US" dirty="0">
                <a:latin typeface="Arial" charset="0"/>
                <a:cs typeface="Arial" charset="0"/>
              </a:rPr>
              <a:t>(¶ </a:t>
            </a:r>
            <a:r>
              <a:rPr lang="en-US" dirty="0" smtClean="0">
                <a:latin typeface="Arial" charset="0"/>
                <a:cs typeface="Arial" charset="0"/>
              </a:rPr>
              <a:t>14)</a:t>
            </a:r>
          </a:p>
          <a:p>
            <a:pPr lvl="1"/>
            <a:r>
              <a:rPr lang="en-US" dirty="0" smtClean="0">
                <a:latin typeface="Arial" charset="0"/>
                <a:cs typeface="Arial" charset="0"/>
              </a:rPr>
              <a:t>Relies expressly on </a:t>
            </a:r>
            <a:r>
              <a:rPr lang="en-US" i="1" dirty="0" smtClean="0">
                <a:latin typeface="Arial" charset="0"/>
                <a:cs typeface="Arial" charset="0"/>
              </a:rPr>
              <a:t>Oil States</a:t>
            </a:r>
            <a:r>
              <a:rPr lang="en-US" dirty="0" smtClean="0">
                <a:latin typeface="Arial" charset="0"/>
                <a:cs typeface="Arial" charset="0"/>
              </a:rPr>
              <a:t> (¶ 53)</a:t>
            </a:r>
            <a:endParaRPr lang="en-US" dirty="0">
              <a:latin typeface="Arial" charset="0"/>
              <a:cs typeface="Arial" charset="0"/>
            </a:endParaRPr>
          </a:p>
          <a:p>
            <a:endParaRPr lang="en-US" dirty="0"/>
          </a:p>
        </p:txBody>
      </p:sp>
    </p:spTree>
    <p:extLst>
      <p:ext uri="{BB962C8B-B14F-4D97-AF65-F5344CB8AC3E}">
        <p14:creationId xmlns:p14="http://schemas.microsoft.com/office/powerpoint/2010/main" val="2649788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a:t>
            </a:r>
            <a:r>
              <a:rPr lang="en-US" i="1" dirty="0" smtClean="0"/>
              <a:t>Christy v U.S.</a:t>
            </a:r>
            <a:endParaRPr lang="en-US" i="1" dirty="0"/>
          </a:p>
        </p:txBody>
      </p:sp>
      <p:sp>
        <p:nvSpPr>
          <p:cNvPr id="3" name="Content Placeholder 2"/>
          <p:cNvSpPr>
            <a:spLocks noGrp="1"/>
          </p:cNvSpPr>
          <p:nvPr>
            <p:ph idx="1"/>
          </p:nvPr>
        </p:nvSpPr>
        <p:spPr/>
        <p:txBody>
          <a:bodyPr>
            <a:normAutofit fontScale="62500" lnSpcReduction="20000"/>
          </a:bodyPr>
          <a:lstStyle/>
          <a:p>
            <a:r>
              <a:rPr lang="en-US" dirty="0" smtClean="0">
                <a:latin typeface="Arial" charset="0"/>
                <a:cs typeface="Arial" charset="0"/>
              </a:rPr>
              <a:t>Government’s Rule 12 motion to dismiss is fully briefed (10/9/18):</a:t>
            </a:r>
          </a:p>
          <a:p>
            <a:pPr lvl="1"/>
            <a:r>
              <a:rPr lang="en-US" dirty="0" smtClean="0">
                <a:latin typeface="Arial" charset="0"/>
                <a:cs typeface="Arial" charset="0"/>
              </a:rPr>
              <a:t>No waiver of sovereign immunity; “the issuance of a patent does not create either an express contract or one implied-in-fact” (Dkt. 8 at 5); “</a:t>
            </a:r>
            <a:r>
              <a:rPr lang="en-US" i="1" dirty="0" smtClean="0">
                <a:latin typeface="Arial" charset="0"/>
                <a:cs typeface="Arial" charset="0"/>
              </a:rPr>
              <a:t>patents are not contracts</a:t>
            </a:r>
            <a:r>
              <a:rPr lang="en-US" dirty="0" smtClean="0">
                <a:latin typeface="Arial" charset="0"/>
                <a:cs typeface="Arial" charset="0"/>
              </a:rPr>
              <a:t>” (Dkt. 12 at 8)</a:t>
            </a:r>
          </a:p>
          <a:p>
            <a:pPr lvl="2"/>
            <a:r>
              <a:rPr lang="en-US" i="1" dirty="0" smtClean="0">
                <a:latin typeface="Arial" charset="0"/>
                <a:cs typeface="Arial" charset="0"/>
              </a:rPr>
              <a:t>McKeever’s Case</a:t>
            </a:r>
            <a:r>
              <a:rPr lang="en-US" dirty="0" smtClean="0">
                <a:latin typeface="Arial" charset="0"/>
                <a:cs typeface="Arial" charset="0"/>
              </a:rPr>
              <a:t> is not to the contrary, because there the Government was actually </a:t>
            </a:r>
            <a:r>
              <a:rPr lang="en-US" i="1" dirty="0" smtClean="0">
                <a:latin typeface="Arial" charset="0"/>
                <a:cs typeface="Arial" charset="0"/>
              </a:rPr>
              <a:t>using</a:t>
            </a:r>
            <a:r>
              <a:rPr lang="en-US" dirty="0" smtClean="0">
                <a:latin typeface="Arial" charset="0"/>
                <a:cs typeface="Arial" charset="0"/>
              </a:rPr>
              <a:t> McKeever’s improved cartridge box</a:t>
            </a:r>
          </a:p>
          <a:p>
            <a:pPr lvl="1"/>
            <a:r>
              <a:rPr lang="en-US" dirty="0" smtClean="0">
                <a:latin typeface="Arial" charset="0"/>
                <a:cs typeface="Arial" charset="0"/>
              </a:rPr>
              <a:t>Supreme Court has never held that patents are Fifth Amendment “property”</a:t>
            </a:r>
          </a:p>
          <a:p>
            <a:pPr lvl="2"/>
            <a:r>
              <a:rPr lang="en-US" dirty="0" smtClean="0">
                <a:latin typeface="Arial" charset="0"/>
                <a:cs typeface="Arial" charset="0"/>
              </a:rPr>
              <a:t>In </a:t>
            </a:r>
            <a:r>
              <a:rPr lang="en-US" i="1" dirty="0" smtClean="0">
                <a:latin typeface="Arial" charset="0"/>
                <a:cs typeface="Arial" charset="0"/>
              </a:rPr>
              <a:t>James</a:t>
            </a:r>
            <a:r>
              <a:rPr lang="en-US" dirty="0" smtClean="0">
                <a:latin typeface="Arial" charset="0"/>
                <a:cs typeface="Arial" charset="0"/>
              </a:rPr>
              <a:t>, the Court “never decided whether a patentee could seek compensation from the government for a taking of its patent rights” (Dkt. 8 at 7)</a:t>
            </a:r>
          </a:p>
          <a:p>
            <a:pPr lvl="2"/>
            <a:r>
              <a:rPr lang="en-US" dirty="0" smtClean="0">
                <a:latin typeface="Arial" charset="0"/>
                <a:cs typeface="Arial" charset="0"/>
              </a:rPr>
              <a:t>In </a:t>
            </a:r>
            <a:r>
              <a:rPr lang="en-US" i="1" dirty="0" smtClean="0">
                <a:latin typeface="Arial" charset="0"/>
                <a:cs typeface="Arial" charset="0"/>
              </a:rPr>
              <a:t>Florida Prepaid</a:t>
            </a:r>
            <a:r>
              <a:rPr lang="en-US" dirty="0" smtClean="0">
                <a:latin typeface="Arial" charset="0"/>
                <a:cs typeface="Arial" charset="0"/>
              </a:rPr>
              <a:t>, “the court stated that patents are property for purposes of the Due Process Clauses of the Fifth and Fourteenth Amendments, but did not make a determination as to the Takings Clause” (</a:t>
            </a:r>
            <a:r>
              <a:rPr lang="en-US" i="1" dirty="0" smtClean="0">
                <a:latin typeface="Arial" charset="0"/>
                <a:cs typeface="Arial" charset="0"/>
              </a:rPr>
              <a:t>id</a:t>
            </a:r>
            <a:r>
              <a:rPr lang="en-US" dirty="0" smtClean="0">
                <a:latin typeface="Arial" charset="0"/>
                <a:cs typeface="Arial" charset="0"/>
              </a:rPr>
              <a:t>.)</a:t>
            </a:r>
          </a:p>
          <a:p>
            <a:pPr lvl="3"/>
            <a:r>
              <a:rPr lang="en-US" dirty="0" smtClean="0">
                <a:latin typeface="Arial" charset="0"/>
                <a:cs typeface="Arial" charset="0"/>
              </a:rPr>
              <a:t>This would seem to be a distinction without a difference; cf. </a:t>
            </a:r>
            <a:r>
              <a:rPr lang="en-US" i="1" dirty="0" smtClean="0">
                <a:latin typeface="Arial" charset="0"/>
                <a:cs typeface="Arial" charset="0"/>
              </a:rPr>
              <a:t>Security People</a:t>
            </a:r>
          </a:p>
          <a:p>
            <a:pPr lvl="2"/>
            <a:r>
              <a:rPr lang="en-US" dirty="0" smtClean="0">
                <a:latin typeface="Arial" charset="0"/>
                <a:cs typeface="Arial" charset="0"/>
              </a:rPr>
              <a:t>In </a:t>
            </a:r>
            <a:r>
              <a:rPr lang="en-US" i="1" dirty="0" smtClean="0">
                <a:latin typeface="Arial" charset="0"/>
                <a:cs typeface="Arial" charset="0"/>
              </a:rPr>
              <a:t>Adams</a:t>
            </a:r>
            <a:r>
              <a:rPr lang="en-US" dirty="0" smtClean="0">
                <a:latin typeface="Arial" charset="0"/>
                <a:cs typeface="Arial" charset="0"/>
              </a:rPr>
              <a:t>, “the court’s passing reference to intellectual property was only a possible example of what might constitute property but had no basis on the holding of the case”) (</a:t>
            </a:r>
            <a:r>
              <a:rPr lang="en-US" i="1" dirty="0" smtClean="0">
                <a:latin typeface="Arial" charset="0"/>
                <a:cs typeface="Arial" charset="0"/>
              </a:rPr>
              <a:t>id</a:t>
            </a:r>
            <a:r>
              <a:rPr lang="en-US" dirty="0" smtClean="0">
                <a:latin typeface="Arial" charset="0"/>
                <a:cs typeface="Arial" charset="0"/>
              </a:rPr>
              <a:t>.)</a:t>
            </a:r>
          </a:p>
          <a:p>
            <a:pPr lvl="1"/>
            <a:r>
              <a:rPr lang="en-US" dirty="0" smtClean="0">
                <a:latin typeface="Arial" charset="0"/>
                <a:cs typeface="Arial" charset="0"/>
              </a:rPr>
              <a:t>“[A]</a:t>
            </a:r>
            <a:r>
              <a:rPr lang="en-US" dirty="0" err="1" smtClean="0">
                <a:latin typeface="Arial" charset="0"/>
                <a:cs typeface="Arial" charset="0"/>
              </a:rPr>
              <a:t>fter</a:t>
            </a:r>
            <a:r>
              <a:rPr lang="en-US" dirty="0" smtClean="0">
                <a:latin typeface="Arial" charset="0"/>
                <a:cs typeface="Arial" charset="0"/>
              </a:rPr>
              <a:t> an IPR, the patent is not taken or licensed by the government, rather if found to be invalid, the patent no longer exists; i.e., it is no longer property” (</a:t>
            </a:r>
            <a:r>
              <a:rPr lang="en-US" i="1" dirty="0" smtClean="0">
                <a:latin typeface="Arial" charset="0"/>
                <a:cs typeface="Arial" charset="0"/>
              </a:rPr>
              <a:t>id</a:t>
            </a:r>
            <a:r>
              <a:rPr lang="en-US" dirty="0" smtClean="0">
                <a:latin typeface="Arial" charset="0"/>
                <a:cs typeface="Arial" charset="0"/>
              </a:rPr>
              <a:t>. </a:t>
            </a:r>
            <a:r>
              <a:rPr lang="en-US" dirty="0">
                <a:latin typeface="Arial" charset="0"/>
                <a:cs typeface="Arial" charset="0"/>
              </a:rPr>
              <a:t>a</a:t>
            </a:r>
            <a:r>
              <a:rPr lang="en-US" dirty="0" smtClean="0">
                <a:latin typeface="Arial" charset="0"/>
                <a:cs typeface="Arial" charset="0"/>
              </a:rPr>
              <a:t>t 8)</a:t>
            </a:r>
            <a:endParaRPr lang="en-US" dirty="0"/>
          </a:p>
          <a:p>
            <a:pPr lvl="2"/>
            <a:r>
              <a:rPr lang="en-US" dirty="0" smtClean="0">
                <a:latin typeface="Arial" charset="0"/>
                <a:cs typeface="Arial" charset="0"/>
              </a:rPr>
              <a:t>Invalidation by the PTAB is not akin to a Taking for public use (compare </a:t>
            </a:r>
            <a:r>
              <a:rPr lang="en-US" dirty="0">
                <a:latin typeface="Arial" charset="0"/>
                <a:cs typeface="Arial" charset="0"/>
              </a:rPr>
              <a:t>§ </a:t>
            </a:r>
            <a:r>
              <a:rPr lang="en-US" dirty="0" smtClean="0">
                <a:latin typeface="Arial" charset="0"/>
                <a:cs typeface="Arial" charset="0"/>
              </a:rPr>
              <a:t>1498)</a:t>
            </a:r>
          </a:p>
          <a:p>
            <a:pPr lvl="2"/>
            <a:r>
              <a:rPr lang="en-US" dirty="0" smtClean="0">
                <a:latin typeface="Arial" charset="0"/>
                <a:cs typeface="Arial" charset="0"/>
              </a:rPr>
              <a:t>Rather, “when the Board cancels a patent, the cancellation rests on a determination that the patentee never had a valid property interest” (Dkt. 12 at 3)</a:t>
            </a:r>
          </a:p>
          <a:p>
            <a:pPr lvl="1"/>
            <a:r>
              <a:rPr lang="en-US" dirty="0" smtClean="0">
                <a:latin typeface="Arial" charset="0"/>
                <a:cs typeface="Arial" charset="0"/>
              </a:rPr>
              <a:t>Christy failed to exercise its remedies under 35 U.S.C. § 319 (Dkt. 12 at 2)</a:t>
            </a:r>
            <a:endParaRPr lang="en-US" dirty="0">
              <a:latin typeface="Arial" charset="0"/>
              <a:cs typeface="Arial" charset="0"/>
            </a:endParaRPr>
          </a:p>
        </p:txBody>
      </p:sp>
    </p:spTree>
    <p:extLst>
      <p:ext uri="{BB962C8B-B14F-4D97-AF65-F5344CB8AC3E}">
        <p14:creationId xmlns:p14="http://schemas.microsoft.com/office/powerpoint/2010/main" val="1416413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Clause: </a:t>
            </a:r>
            <a:r>
              <a:rPr lang="en-US" i="1" dirty="0" smtClean="0"/>
              <a:t>Security People</a:t>
            </a:r>
            <a:endParaRPr lang="en-US" i="1" dirty="0"/>
          </a:p>
        </p:txBody>
      </p:sp>
      <p:sp>
        <p:nvSpPr>
          <p:cNvPr id="3" name="Content Placeholder 2"/>
          <p:cNvSpPr>
            <a:spLocks noGrp="1"/>
          </p:cNvSpPr>
          <p:nvPr>
            <p:ph idx="1"/>
          </p:nvPr>
        </p:nvSpPr>
        <p:spPr/>
        <p:txBody>
          <a:bodyPr>
            <a:normAutofit lnSpcReduction="10000"/>
          </a:bodyPr>
          <a:lstStyle/>
          <a:p>
            <a:r>
              <a:rPr lang="en-US" i="1" dirty="0" smtClean="0"/>
              <a:t>Security People, Inc. v. </a:t>
            </a:r>
            <a:r>
              <a:rPr lang="en-US" i="1" dirty="0" err="1" smtClean="0"/>
              <a:t>Iancu</a:t>
            </a:r>
            <a:r>
              <a:rPr lang="en-US" dirty="0" smtClean="0"/>
              <a:t>, N.D. Cal. Case No. 3:18-cv-06180 (10/9/18)</a:t>
            </a:r>
          </a:p>
          <a:p>
            <a:pPr lvl="1"/>
            <a:r>
              <a:rPr lang="en-US" dirty="0" smtClean="0"/>
              <a:t>Patent invalidated via IPR during litigation</a:t>
            </a:r>
          </a:p>
          <a:p>
            <a:pPr lvl="1"/>
            <a:r>
              <a:rPr lang="en-US" dirty="0" smtClean="0"/>
              <a:t>“[I]f the patent is to be invalidated by subsequent legislative and/or executive action, i.e., by AIA’s IPR process, then such an action must be compliant with due process of law under the Fifth Amendment” (¶ 10)</a:t>
            </a:r>
          </a:p>
          <a:p>
            <a:pPr lvl="1"/>
            <a:r>
              <a:rPr lang="en-US" dirty="0" smtClean="0"/>
              <a:t>Seeks declaration that IPR under 35 U.S.C. §§ 311-319 is unconstitutional as applied to pre-AIA patents; such patents may only be adjudicated by Article III courts</a:t>
            </a:r>
          </a:p>
        </p:txBody>
      </p:sp>
    </p:spTree>
    <p:extLst>
      <p:ext uri="{BB962C8B-B14F-4D97-AF65-F5344CB8AC3E}">
        <p14:creationId xmlns:p14="http://schemas.microsoft.com/office/powerpoint/2010/main" val="392385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a:t>
            </a:r>
            <a:r>
              <a:rPr lang="en-US" dirty="0" smtClean="0"/>
              <a:t>Clause: </a:t>
            </a:r>
            <a:r>
              <a:rPr lang="en-US" i="1" dirty="0" smtClean="0"/>
              <a:t>Advanced Audio Devices</a:t>
            </a:r>
            <a:endParaRPr lang="en-US" i="1" dirty="0"/>
          </a:p>
        </p:txBody>
      </p:sp>
      <p:sp>
        <p:nvSpPr>
          <p:cNvPr id="3" name="Content Placeholder 2"/>
          <p:cNvSpPr>
            <a:spLocks noGrp="1"/>
          </p:cNvSpPr>
          <p:nvPr>
            <p:ph idx="1"/>
          </p:nvPr>
        </p:nvSpPr>
        <p:spPr/>
        <p:txBody>
          <a:bodyPr>
            <a:normAutofit lnSpcReduction="10000"/>
          </a:bodyPr>
          <a:lstStyle/>
          <a:p>
            <a:r>
              <a:rPr lang="en-US" i="1" dirty="0"/>
              <a:t>Advanced Audio Devices, LLC v. HTC Corp</a:t>
            </a:r>
            <a:r>
              <a:rPr lang="en-US" dirty="0"/>
              <a:t>.</a:t>
            </a:r>
          </a:p>
          <a:p>
            <a:pPr lvl="1"/>
            <a:r>
              <a:rPr lang="en-US" dirty="0"/>
              <a:t>5 patents found invalid by PTAB</a:t>
            </a:r>
          </a:p>
          <a:p>
            <a:pPr lvl="1"/>
            <a:r>
              <a:rPr lang="en-US" dirty="0"/>
              <a:t>Federal Circuit affirmed per </a:t>
            </a:r>
            <a:r>
              <a:rPr lang="en-US" dirty="0" err="1"/>
              <a:t>curiam</a:t>
            </a:r>
            <a:endParaRPr lang="en-US" dirty="0"/>
          </a:p>
          <a:p>
            <a:pPr lvl="1"/>
            <a:r>
              <a:rPr lang="en-US" dirty="0"/>
              <a:t>Cert. petition: “Whether inter partes review (‘IPR’) of patents filed before enactment of the Leahy-Smith America Invents Act (‘AIA’) violates the Takings Clause of the Fifth Amendment to the U.S. Constitution”</a:t>
            </a:r>
          </a:p>
          <a:p>
            <a:pPr lvl="2"/>
            <a:r>
              <a:rPr lang="en-US" dirty="0"/>
              <a:t>Cites </a:t>
            </a:r>
            <a:r>
              <a:rPr lang="en-US" i="1" dirty="0"/>
              <a:t>Oil States</a:t>
            </a:r>
            <a:r>
              <a:rPr lang="en-US" dirty="0"/>
              <a:t> and </a:t>
            </a:r>
            <a:r>
              <a:rPr lang="en-US" i="1" dirty="0"/>
              <a:t>Horne</a:t>
            </a:r>
          </a:p>
          <a:p>
            <a:pPr lvl="2"/>
            <a:r>
              <a:rPr lang="en-US" dirty="0"/>
              <a:t>Security People filed amicus brief</a:t>
            </a:r>
          </a:p>
          <a:p>
            <a:pPr lvl="1"/>
            <a:r>
              <a:rPr lang="en-US" dirty="0"/>
              <a:t>Cert. denied 10/9/18</a:t>
            </a:r>
            <a:endParaRPr lang="en-US" dirty="0"/>
          </a:p>
        </p:txBody>
      </p:sp>
    </p:spTree>
    <p:extLst>
      <p:ext uri="{BB962C8B-B14F-4D97-AF65-F5344CB8AC3E}">
        <p14:creationId xmlns:p14="http://schemas.microsoft.com/office/powerpoint/2010/main" val="3170264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7086600" cy="4525963"/>
          </a:xfrm>
        </p:spPr>
        <p:txBody>
          <a:bodyPr>
            <a:normAutofit fontScale="85000" lnSpcReduction="10000"/>
          </a:bodyPr>
          <a:lstStyle/>
          <a:p>
            <a:pPr marL="0" indent="0">
              <a:buClr>
                <a:srgbClr val="808080"/>
              </a:buClr>
              <a:buNone/>
            </a:pPr>
            <a:r>
              <a:rPr lang="en-US" b="1" dirty="0">
                <a:cs typeface="Arial" charset="0"/>
              </a:rPr>
              <a:t>David S. Bloch,</a:t>
            </a:r>
          </a:p>
          <a:p>
            <a:pPr marL="0" indent="0">
              <a:buClr>
                <a:srgbClr val="808080"/>
              </a:buClr>
              <a:buNone/>
            </a:pPr>
            <a:r>
              <a:rPr lang="en-US" dirty="0">
                <a:solidFill>
                  <a:srgbClr val="333333"/>
                </a:solidFill>
                <a:cs typeface="Arial" charset="0"/>
              </a:rPr>
              <a:t>a partner with Winston &amp; Strawn LLP in San Francisco and Menlo Park, focuses his practice on complex intellectual property litigation.  The author of </a:t>
            </a:r>
            <a:r>
              <a:rPr lang="en-US" i="1" dirty="0">
                <a:solidFill>
                  <a:srgbClr val="333333"/>
                </a:solidFill>
                <a:cs typeface="Arial" charset="0"/>
              </a:rPr>
              <a:t>IP and Technology in Government Contracts</a:t>
            </a:r>
            <a:r>
              <a:rPr lang="en-US" dirty="0">
                <a:solidFill>
                  <a:srgbClr val="333333"/>
                </a:solidFill>
                <a:cs typeface="Arial" charset="0"/>
              </a:rPr>
              <a:t> and some 50 published articles, Mr. Bloch has a particular area of interest in the use of intellectual property in Government contracts.  </a:t>
            </a:r>
          </a:p>
          <a:p>
            <a:pPr>
              <a:buClr>
                <a:srgbClr val="808080"/>
              </a:buClr>
            </a:pPr>
            <a:endParaRPr lang="en-US" dirty="0">
              <a:solidFill>
                <a:srgbClr val="333333"/>
              </a:solidFill>
              <a:cs typeface="Arial" charset="0"/>
            </a:endParaRPr>
          </a:p>
          <a:p>
            <a:pPr marL="0" indent="0">
              <a:buClr>
                <a:srgbClr val="808080"/>
              </a:buClr>
              <a:buNone/>
            </a:pPr>
            <a:r>
              <a:rPr lang="en-US" dirty="0">
                <a:solidFill>
                  <a:srgbClr val="333333"/>
                </a:solidFill>
                <a:cs typeface="Arial" charset="0"/>
              </a:rPr>
              <a:t>A biography and publication list are available online at </a:t>
            </a:r>
            <a:r>
              <a:rPr lang="en-US" dirty="0" smtClean="0">
                <a:solidFill>
                  <a:srgbClr val="333333"/>
                </a:solidFill>
                <a:cs typeface="Arial" charset="0"/>
                <a:hlinkClick r:id="rId2"/>
              </a:rPr>
              <a:t>www.winston.com/dbloch</a:t>
            </a:r>
            <a:endParaRPr lang="en-US" dirty="0">
              <a:solidFill>
                <a:srgbClr val="333333"/>
              </a:solidFill>
              <a:cs typeface="Arial" charset="0"/>
            </a:endParaRPr>
          </a:p>
          <a:p>
            <a:pPr marL="0" indent="0">
              <a:buClr>
                <a:srgbClr val="808080"/>
              </a:buClr>
              <a:buNone/>
            </a:pPr>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599" y="274638"/>
            <a:ext cx="2079729" cy="311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2299" y="3733800"/>
            <a:ext cx="2079729" cy="2781545"/>
          </a:xfrm>
          <a:prstGeom prst="rect">
            <a:avLst/>
          </a:prstGeom>
          <a:ln/>
          <a:extLst/>
        </p:spPr>
        <p:style>
          <a:lnRef idx="0">
            <a:schemeClr val="accent5"/>
          </a:lnRef>
          <a:fillRef idx="3">
            <a:schemeClr val="accent5"/>
          </a:fillRef>
          <a:effectRef idx="3">
            <a:schemeClr val="accent5"/>
          </a:effectRef>
          <a:fontRef idx="minor">
            <a:schemeClr val="lt1"/>
          </a:fontRef>
        </p:style>
      </p:pic>
    </p:spTree>
    <p:extLst>
      <p:ext uri="{BB962C8B-B14F-4D97-AF65-F5344CB8AC3E}">
        <p14:creationId xmlns:p14="http://schemas.microsoft.com/office/powerpoint/2010/main" val="1179651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7086600" cy="4525963"/>
          </a:xfrm>
        </p:spPr>
        <p:txBody>
          <a:bodyPr>
            <a:normAutofit/>
          </a:bodyPr>
          <a:lstStyle/>
          <a:p>
            <a:pPr marL="0" indent="0">
              <a:buClr>
                <a:srgbClr val="808080"/>
              </a:buClr>
              <a:buNone/>
            </a:pPr>
            <a:r>
              <a:rPr lang="en-US" b="1" dirty="0" smtClean="0">
                <a:cs typeface="Arial" charset="0"/>
              </a:rPr>
              <a:t>Jad Mills,</a:t>
            </a:r>
            <a:endParaRPr lang="en-US" b="1" dirty="0">
              <a:cs typeface="Arial" charset="0"/>
            </a:endParaRPr>
          </a:p>
          <a:p>
            <a:pPr marL="0" indent="0">
              <a:buClr>
                <a:srgbClr val="808080"/>
              </a:buClr>
              <a:buNone/>
            </a:pPr>
            <a:r>
              <a:rPr lang="en-US" dirty="0" smtClean="0">
                <a:solidFill>
                  <a:srgbClr val="333333"/>
                </a:solidFill>
                <a:cs typeface="Arial" charset="0"/>
              </a:rPr>
              <a:t>Associate Attorney at</a:t>
            </a:r>
            <a:r>
              <a:rPr lang="en-US" dirty="0">
                <a:solidFill>
                  <a:srgbClr val="333333"/>
                </a:solidFill>
                <a:cs typeface="Arial" charset="0"/>
              </a:rPr>
              <a:t> </a:t>
            </a:r>
            <a:r>
              <a:rPr lang="en-US" dirty="0" smtClean="0">
                <a:solidFill>
                  <a:srgbClr val="333333"/>
                </a:solidFill>
                <a:cs typeface="Arial" charset="0"/>
              </a:rPr>
              <a:t>Wilson Sonsini Goodrich &amp; Rosati PC with a nationwide IP litigation practice and a particular emphasis on PTAB litigation.</a:t>
            </a:r>
            <a:r>
              <a:rPr lang="en-US" dirty="0">
                <a:solidFill>
                  <a:srgbClr val="333333"/>
                </a:solidFill>
                <a:cs typeface="Arial" charset="0"/>
              </a:rPr>
              <a:t>  </a:t>
            </a:r>
          </a:p>
          <a:p>
            <a:pPr>
              <a:buClr>
                <a:srgbClr val="808080"/>
              </a:buClr>
            </a:pPr>
            <a:endParaRPr lang="en-US" dirty="0">
              <a:solidFill>
                <a:srgbClr val="333333"/>
              </a:solidFill>
              <a:cs typeface="Arial" charset="0"/>
            </a:endParaRPr>
          </a:p>
          <a:p>
            <a:pPr marL="0" indent="0">
              <a:buClr>
                <a:srgbClr val="808080"/>
              </a:buClr>
              <a:buNone/>
            </a:pPr>
            <a:r>
              <a:rPr lang="en-US" dirty="0" smtClean="0">
                <a:solidFill>
                  <a:srgbClr val="333333"/>
                </a:solidFill>
                <a:cs typeface="Arial" charset="0"/>
              </a:rPr>
              <a:t>Please visit </a:t>
            </a:r>
            <a:r>
              <a:rPr lang="en-US" dirty="0" smtClean="0">
                <a:solidFill>
                  <a:srgbClr val="333333"/>
                </a:solidFill>
                <a:cs typeface="Arial" charset="0"/>
                <a:hlinkClick r:id="rId2"/>
              </a:rPr>
              <a:t>www.wsgr.com</a:t>
            </a:r>
            <a:r>
              <a:rPr lang="en-US" dirty="0">
                <a:solidFill>
                  <a:srgbClr val="333333"/>
                </a:solidFill>
                <a:cs typeface="Arial" charset="0"/>
              </a:rPr>
              <a:t> f</a:t>
            </a:r>
            <a:r>
              <a:rPr lang="en-US" dirty="0" smtClean="0"/>
              <a:t>or more information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685800"/>
            <a:ext cx="2590800" cy="310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258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and Constitutional Law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Patents are expressly contemplated by the Constitution</a:t>
            </a:r>
          </a:p>
          <a:p>
            <a:r>
              <a:rPr lang="en-US" dirty="0" smtClean="0"/>
              <a:t>The Patent Act of 1790 was enacted by the First Congress (1 Stat. 109) and signed by George Washington</a:t>
            </a:r>
          </a:p>
          <a:p>
            <a:r>
              <a:rPr lang="en-US" dirty="0" smtClean="0"/>
              <a:t>Increasingly heavy IP docket at the Supreme Court</a:t>
            </a:r>
          </a:p>
          <a:p>
            <a:pPr lvl="1"/>
            <a:r>
              <a:rPr lang="en-US" dirty="0" smtClean="0"/>
              <a:t>Patents</a:t>
            </a:r>
          </a:p>
          <a:p>
            <a:pPr lvl="2"/>
            <a:r>
              <a:rPr lang="en-US" i="1" dirty="0" err="1" smtClean="0"/>
              <a:t>Helsinn</a:t>
            </a:r>
            <a:r>
              <a:rPr lang="en-US" i="1" dirty="0" smtClean="0"/>
              <a:t> </a:t>
            </a:r>
            <a:r>
              <a:rPr lang="en-US" i="1" dirty="0" smtClean="0"/>
              <a:t>Healthcare S.A. v. </a:t>
            </a:r>
            <a:r>
              <a:rPr lang="en-US" i="1" dirty="0" err="1" smtClean="0"/>
              <a:t>Teva</a:t>
            </a:r>
            <a:r>
              <a:rPr lang="en-US" i="1" dirty="0" smtClean="0"/>
              <a:t> Pharmaceuticals USA, Inc.</a:t>
            </a:r>
            <a:r>
              <a:rPr lang="en-US" dirty="0" smtClean="0"/>
              <a:t> – are confidential sales of patented products prior art for purposes of patentability? </a:t>
            </a:r>
          </a:p>
          <a:p>
            <a:pPr lvl="2"/>
            <a:r>
              <a:rPr lang="en-US" i="1" dirty="0" smtClean="0"/>
              <a:t>Return Mail v. United States Postal Service</a:t>
            </a:r>
            <a:r>
              <a:rPr lang="en-US" dirty="0" smtClean="0"/>
              <a:t> – is the U.S. Government a “person” for purposes of covered business method patent review?</a:t>
            </a:r>
          </a:p>
          <a:p>
            <a:pPr lvl="2"/>
            <a:r>
              <a:rPr lang="en-US" i="1" dirty="0" err="1" smtClean="0"/>
              <a:t>Ariosa</a:t>
            </a:r>
            <a:r>
              <a:rPr lang="en-US" i="1" dirty="0" smtClean="0"/>
              <a:t> Diagnostics v. Illumina</a:t>
            </a:r>
            <a:r>
              <a:rPr lang="en-US" dirty="0" smtClean="0"/>
              <a:t>? – CSG issued – must unexamined claims of pre-AIA patent publication have adequate §112 ¶1 support for unclaimed disclosures to constitute prior art?</a:t>
            </a:r>
          </a:p>
          <a:p>
            <a:pPr lvl="1"/>
            <a:r>
              <a:rPr lang="en-US" dirty="0" smtClean="0"/>
              <a:t>Copyrights</a:t>
            </a:r>
          </a:p>
          <a:p>
            <a:pPr lvl="2"/>
            <a:r>
              <a:rPr lang="en-US" i="1" dirty="0" smtClean="0"/>
              <a:t>Fourth </a:t>
            </a:r>
            <a:r>
              <a:rPr lang="en-US" i="1" dirty="0" smtClean="0"/>
              <a:t>Estate Public Benefit Corp. v. Wall-Street.com</a:t>
            </a:r>
            <a:r>
              <a:rPr lang="en-US" dirty="0" smtClean="0"/>
              <a:t> – when is a copyright “registered”?</a:t>
            </a:r>
          </a:p>
          <a:p>
            <a:pPr lvl="2"/>
            <a:r>
              <a:rPr lang="en-US" i="1" dirty="0" smtClean="0"/>
              <a:t>Rimini Street Inc. v. Oracle USA Inc.</a:t>
            </a:r>
            <a:r>
              <a:rPr lang="en-US" dirty="0" smtClean="0"/>
              <a:t> – is Copyright Act’s award of “full costs” limited to taxable costs defined by the Fee Act of 1853?</a:t>
            </a:r>
          </a:p>
          <a:p>
            <a:r>
              <a:rPr lang="en-US" dirty="0" smtClean="0"/>
              <a:t>What </a:t>
            </a:r>
            <a:r>
              <a:rPr lang="en-US" dirty="0"/>
              <a:t>do our newest Justices think</a:t>
            </a:r>
            <a:r>
              <a:rPr lang="en-US" dirty="0" smtClean="0"/>
              <a:t>?</a:t>
            </a:r>
            <a:endParaRPr lang="en-US" dirty="0"/>
          </a:p>
        </p:txBody>
      </p:sp>
    </p:spTree>
    <p:extLst>
      <p:ext uri="{BB962C8B-B14F-4D97-AF65-F5344CB8AC3E}">
        <p14:creationId xmlns:p14="http://schemas.microsoft.com/office/powerpoint/2010/main" val="182189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and Constitutional Law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Justice Gorsuch</a:t>
            </a:r>
          </a:p>
          <a:p>
            <a:pPr lvl="1"/>
            <a:r>
              <a:rPr lang="en-US" dirty="0"/>
              <a:t>T</a:t>
            </a:r>
            <a:r>
              <a:rPr lang="en-US" dirty="0" smtClean="0"/>
              <a:t>he PTAB is an administrative court usurping Article III judicial functions.  </a:t>
            </a:r>
            <a:r>
              <a:rPr lang="en-US" i="1" dirty="0" smtClean="0"/>
              <a:t>Oil States Energy </a:t>
            </a:r>
            <a:r>
              <a:rPr lang="en-US" i="1" dirty="0" err="1" smtClean="0"/>
              <a:t>Svcs</a:t>
            </a:r>
            <a:r>
              <a:rPr lang="en-US" i="1" dirty="0" smtClean="0"/>
              <a:t>. v. Greene’s Energy Group</a:t>
            </a:r>
            <a:r>
              <a:rPr lang="en-US" dirty="0" smtClean="0"/>
              <a:t>, 548 U.S. __, 138 S.Ct. 1365 (2018) (dissenting)</a:t>
            </a:r>
          </a:p>
          <a:p>
            <a:pPr lvl="1"/>
            <a:r>
              <a:rPr lang="en-US" dirty="0" smtClean="0"/>
              <a:t>But assuming PTAB is Constitutionally proper, AIA requires PTAB to address every challenged claim.  </a:t>
            </a:r>
            <a:r>
              <a:rPr lang="en-US" i="1" dirty="0" smtClean="0"/>
              <a:t>SAS Institute Inc. v. </a:t>
            </a:r>
            <a:r>
              <a:rPr lang="en-US" i="1" dirty="0" err="1" smtClean="0"/>
              <a:t>Iancu</a:t>
            </a:r>
            <a:r>
              <a:rPr lang="en-US" dirty="0" smtClean="0"/>
              <a:t>, 584 U.S. ___, 138 S.Ct. 1348 (2018)</a:t>
            </a:r>
          </a:p>
          <a:p>
            <a:pPr lvl="1"/>
            <a:r>
              <a:rPr lang="en-US" dirty="0" smtClean="0"/>
              <a:t>The Patent Act only reaches lost profits on U.S. sales.  </a:t>
            </a:r>
            <a:r>
              <a:rPr lang="en-US" i="1" dirty="0" err="1" smtClean="0"/>
              <a:t>WesternGeco</a:t>
            </a:r>
            <a:r>
              <a:rPr lang="en-US" i="1" dirty="0" smtClean="0"/>
              <a:t> LLC v. Ion Geophysical Corp.</a:t>
            </a:r>
            <a:r>
              <a:rPr lang="en-US" dirty="0" smtClean="0"/>
              <a:t>, 585 U.S. ___, 138 S.Ct. 2129 (2018) (dissenting)</a:t>
            </a:r>
          </a:p>
          <a:p>
            <a:pPr lvl="1"/>
            <a:r>
              <a:rPr lang="en-US" dirty="0" smtClean="0"/>
              <a:t>Hired 3 patent-experienced law clerks for the upcoming term</a:t>
            </a:r>
          </a:p>
          <a:p>
            <a:pPr lvl="2"/>
            <a:r>
              <a:rPr lang="en-US" dirty="0" smtClean="0"/>
              <a:t>Paul </a:t>
            </a:r>
            <a:r>
              <a:rPr lang="en-US" dirty="0" err="1" smtClean="0"/>
              <a:t>Mezzina</a:t>
            </a:r>
            <a:r>
              <a:rPr lang="en-US" dirty="0" smtClean="0"/>
              <a:t>, partner, King &amp; Spalding</a:t>
            </a:r>
          </a:p>
          <a:p>
            <a:pPr lvl="2"/>
            <a:r>
              <a:rPr lang="en-US" dirty="0" smtClean="0"/>
              <a:t>Stephen </a:t>
            </a:r>
            <a:r>
              <a:rPr lang="en-US" dirty="0" err="1" smtClean="0"/>
              <a:t>Yelderman</a:t>
            </a:r>
            <a:r>
              <a:rPr lang="en-US" dirty="0" smtClean="0"/>
              <a:t>, Notre Dame Law School, patent agent</a:t>
            </a:r>
          </a:p>
          <a:p>
            <a:pPr lvl="2"/>
            <a:r>
              <a:rPr lang="en-US" dirty="0" smtClean="0"/>
              <a:t>Jeff </a:t>
            </a:r>
            <a:r>
              <a:rPr lang="en-US" dirty="0" err="1" smtClean="0"/>
              <a:t>Quilici</a:t>
            </a:r>
            <a:r>
              <a:rPr lang="en-US" dirty="0" smtClean="0"/>
              <a:t>, ex-K&amp;L Gates and Baker </a:t>
            </a:r>
            <a:r>
              <a:rPr lang="en-US" dirty="0" err="1" smtClean="0"/>
              <a:t>Botts</a:t>
            </a:r>
            <a:r>
              <a:rPr lang="en-US" dirty="0" smtClean="0"/>
              <a:t>, software engineer</a:t>
            </a:r>
          </a:p>
          <a:p>
            <a:pPr lvl="3"/>
            <a:r>
              <a:rPr lang="en-US" dirty="0" smtClean="0"/>
              <a:t>h/t Scott Graham, </a:t>
            </a:r>
            <a:r>
              <a:rPr lang="en-US" i="1" dirty="0" smtClean="0"/>
              <a:t>Skilled in the Art</a:t>
            </a:r>
            <a:r>
              <a:rPr lang="en-US" dirty="0" smtClean="0"/>
              <a:t>, 11/13 and 11/16/18</a:t>
            </a:r>
            <a:endParaRPr lang="en-US" dirty="0"/>
          </a:p>
        </p:txBody>
      </p:sp>
    </p:spTree>
    <p:extLst>
      <p:ext uri="{BB962C8B-B14F-4D97-AF65-F5344CB8AC3E}">
        <p14:creationId xmlns:p14="http://schemas.microsoft.com/office/powerpoint/2010/main" val="266602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and Constitutional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Justice </a:t>
            </a:r>
            <a:r>
              <a:rPr lang="en-US" dirty="0" err="1" smtClean="0"/>
              <a:t>Kavanaugh</a:t>
            </a:r>
            <a:endParaRPr lang="en-US" dirty="0" smtClean="0"/>
          </a:p>
          <a:p>
            <a:pPr lvl="1"/>
            <a:r>
              <a:rPr lang="en-US" dirty="0" smtClean="0"/>
              <a:t>FDA’s failure to timely delist patent from hard-copy Orange Book did not give </a:t>
            </a:r>
            <a:r>
              <a:rPr lang="en-US" dirty="0" err="1" smtClean="0"/>
              <a:t>Teva</a:t>
            </a:r>
            <a:r>
              <a:rPr lang="en-US" dirty="0" smtClean="0"/>
              <a:t> an opportunity for market exclusivity under Hatch-Waxman paragraph IV.  </a:t>
            </a:r>
            <a:r>
              <a:rPr lang="en-US" i="1" dirty="0" err="1" smtClean="0"/>
              <a:t>Teva</a:t>
            </a:r>
            <a:r>
              <a:rPr lang="en-US" i="1" dirty="0" smtClean="0"/>
              <a:t> Pharmaceuticals USA, Inc. v. Leavitt</a:t>
            </a:r>
            <a:r>
              <a:rPr lang="en-US" dirty="0" smtClean="0"/>
              <a:t>, 548 F.3d 103 (D.C. Cir. 2008) (joining opinion by Brown, J.)</a:t>
            </a:r>
          </a:p>
          <a:p>
            <a:pPr lvl="1"/>
            <a:r>
              <a:rPr lang="en-US" dirty="0" smtClean="0"/>
              <a:t>Internal corporate documents supplied to general counsel to assess reverse-payment settlement are privileged.  </a:t>
            </a:r>
            <a:r>
              <a:rPr lang="en-US" i="1" dirty="0" smtClean="0"/>
              <a:t>FTC v. </a:t>
            </a:r>
            <a:r>
              <a:rPr lang="en-US" i="1" dirty="0" err="1" smtClean="0"/>
              <a:t>Boehringer</a:t>
            </a:r>
            <a:r>
              <a:rPr lang="en-US" i="1" dirty="0" smtClean="0"/>
              <a:t> </a:t>
            </a:r>
            <a:r>
              <a:rPr lang="en-US" i="1" dirty="0" err="1" smtClean="0"/>
              <a:t>Ingelheim</a:t>
            </a:r>
            <a:r>
              <a:rPr lang="en-US" i="1" dirty="0" smtClean="0"/>
              <a:t> Pharmaceuticals, Inc.</a:t>
            </a:r>
            <a:r>
              <a:rPr lang="en-US" dirty="0" smtClean="0"/>
              <a:t>, 892 F.3d 1264 (2018) (opinion</a:t>
            </a:r>
            <a:r>
              <a:rPr lang="en-US" dirty="0" smtClean="0"/>
              <a:t>)</a:t>
            </a:r>
          </a:p>
          <a:p>
            <a:pPr lvl="1"/>
            <a:r>
              <a:rPr lang="en-US" dirty="0" smtClean="0"/>
              <a:t>Copyright decisions show a similar disposition to J. Gorsuch</a:t>
            </a:r>
          </a:p>
          <a:p>
            <a:pPr lvl="2"/>
            <a:r>
              <a:rPr lang="en-US" dirty="0" smtClean="0"/>
              <a:t>First copyright concurrence questions whether Copyright Royalty Board appointments are Constitutional.  </a:t>
            </a:r>
            <a:r>
              <a:rPr lang="en-US" i="1" dirty="0" err="1" smtClean="0"/>
              <a:t>SoundExchange</a:t>
            </a:r>
            <a:r>
              <a:rPr lang="en-US" i="1" dirty="0" smtClean="0"/>
              <a:t> </a:t>
            </a:r>
            <a:r>
              <a:rPr lang="en-US" i="1" dirty="0"/>
              <a:t>v. Librarian of Congress</a:t>
            </a:r>
            <a:r>
              <a:rPr lang="en-US" dirty="0"/>
              <a:t>, 571 F.3d 1220 (D.C. Cir. 2009) (</a:t>
            </a:r>
            <a:r>
              <a:rPr lang="en-US" dirty="0" smtClean="0"/>
              <a:t>concurring)</a:t>
            </a:r>
          </a:p>
          <a:p>
            <a:pPr lvl="2"/>
            <a:r>
              <a:rPr lang="en-US" dirty="0" smtClean="0"/>
              <a:t>Subsequently affirmed multiple CRB determinations. </a:t>
            </a:r>
            <a:r>
              <a:rPr lang="en-US" i="1" dirty="0"/>
              <a:t>RIAA v. Librarian of Congress</a:t>
            </a:r>
            <a:r>
              <a:rPr lang="en-US" dirty="0"/>
              <a:t>, 608 F.3d 861 (D.C. Cir. 2010</a:t>
            </a:r>
            <a:r>
              <a:rPr lang="en-US" dirty="0" smtClean="0"/>
              <a:t>); </a:t>
            </a:r>
            <a:r>
              <a:rPr lang="en-US" i="1" dirty="0"/>
              <a:t>Independent Producers Group v. Librarian of Congress</a:t>
            </a:r>
            <a:r>
              <a:rPr lang="en-US" dirty="0"/>
              <a:t>, 792 F.3d 132 (D.C. Cir. 2015) </a:t>
            </a:r>
            <a:endParaRPr lang="en-US" dirty="0" smtClean="0"/>
          </a:p>
        </p:txBody>
      </p:sp>
    </p:spTree>
    <p:extLst>
      <p:ext uri="{BB962C8B-B14F-4D97-AF65-F5344CB8AC3E}">
        <p14:creationId xmlns:p14="http://schemas.microsoft.com/office/powerpoint/2010/main" val="223430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Immunity</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has often been said that one of the hardest things in the world is to sue the federal government.  This is no mere truism.  Government is protected from suit by the doctrine of sovereign immunity."  </a:t>
            </a:r>
            <a:r>
              <a:rPr lang="en-US" i="1" dirty="0"/>
              <a:t>AINS v. United States</a:t>
            </a:r>
            <a:r>
              <a:rPr lang="en-US" dirty="0"/>
              <a:t>, 56 Fed. Cl. 522, 524 (2002), aff'd, 365 F.3d 1333 (Fed. Cir. 2004).</a:t>
            </a:r>
          </a:p>
          <a:p>
            <a:r>
              <a:rPr lang="en-US" dirty="0" smtClean="0"/>
              <a:t>Courts </a:t>
            </a:r>
            <a:r>
              <a:rPr lang="en-US" dirty="0"/>
              <a:t>have jurisdiction "only where and to the extent that the government has waived its sovereign immunity, and any waiver of sovereign immunity cannot be implied but must be unequivocally expressed."  </a:t>
            </a:r>
            <a:r>
              <a:rPr lang="en-US" i="1" dirty="0"/>
              <a:t>Ledford v. United States</a:t>
            </a:r>
            <a:r>
              <a:rPr lang="en-US" dirty="0"/>
              <a:t>, 297 F.3d 1378, 1381 (Fed. Cir. 2002</a:t>
            </a:r>
            <a:r>
              <a:rPr lang="en-US" dirty="0" smtClean="0"/>
              <a:t>).</a:t>
            </a:r>
            <a:endParaRPr lang="en-US" dirty="0"/>
          </a:p>
        </p:txBody>
      </p:sp>
    </p:spTree>
    <p:extLst>
      <p:ext uri="{BB962C8B-B14F-4D97-AF65-F5344CB8AC3E}">
        <p14:creationId xmlns:p14="http://schemas.microsoft.com/office/powerpoint/2010/main" val="307815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F865A93-87D7-464E-B0DF-E99A6BF8F85C}" type="slidenum">
              <a:rPr lang="en-US" altLang="en-US"/>
              <a:pPr/>
              <a:t>7</a:t>
            </a:fld>
            <a:endParaRPr lang="en-US" altLang="en-US"/>
          </a:p>
        </p:txBody>
      </p:sp>
      <p:sp>
        <p:nvSpPr>
          <p:cNvPr id="385026" name="Rectangle 2"/>
          <p:cNvSpPr>
            <a:spLocks noGrp="1" noChangeArrowheads="1"/>
          </p:cNvSpPr>
          <p:nvPr>
            <p:ph type="title"/>
          </p:nvPr>
        </p:nvSpPr>
        <p:spPr/>
        <p:txBody>
          <a:bodyPr/>
          <a:lstStyle/>
          <a:p>
            <a:pPr marL="742950" indent="-742950"/>
            <a:r>
              <a:rPr lang="en-US" altLang="en-US"/>
              <a:t>State Sovereign Immunity</a:t>
            </a:r>
          </a:p>
        </p:txBody>
      </p:sp>
      <p:sp>
        <p:nvSpPr>
          <p:cNvPr id="385027" name="Rectangle 3"/>
          <p:cNvSpPr>
            <a:spLocks noGrp="1" noChangeArrowheads="1"/>
          </p:cNvSpPr>
          <p:nvPr>
            <p:ph type="body" idx="1"/>
          </p:nvPr>
        </p:nvSpPr>
        <p:spPr>
          <a:xfrm>
            <a:off x="1143000" y="1417638"/>
            <a:ext cx="9448800" cy="5059362"/>
          </a:xfrm>
        </p:spPr>
        <p:txBody>
          <a:bodyPr>
            <a:normAutofit fontScale="77500" lnSpcReduction="20000"/>
          </a:bodyPr>
          <a:lstStyle/>
          <a:p>
            <a:pPr marL="577850" indent="-577850">
              <a:lnSpc>
                <a:spcPct val="90000"/>
              </a:lnSpc>
            </a:pPr>
            <a:r>
              <a:rPr lang="en-US" altLang="en-US" sz="3000" dirty="0">
                <a:latin typeface="+mj-lt"/>
              </a:rPr>
              <a:t>State sovereign immunity must be expressly </a:t>
            </a:r>
            <a:r>
              <a:rPr lang="en-US" altLang="en-US" sz="3000" dirty="0" smtClean="0">
                <a:latin typeface="+mj-lt"/>
              </a:rPr>
              <a:t>waived</a:t>
            </a:r>
            <a:endParaRPr lang="en-US" altLang="en-US" sz="3000" dirty="0">
              <a:latin typeface="+mj-lt"/>
            </a:endParaRPr>
          </a:p>
          <a:p>
            <a:pPr marL="952500" lvl="1" indent="-495300">
              <a:lnSpc>
                <a:spcPct val="90000"/>
              </a:lnSpc>
            </a:pPr>
            <a:r>
              <a:rPr lang="en-US" altLang="en-US" sz="2400" i="1" dirty="0">
                <a:latin typeface="+mj-lt"/>
              </a:rPr>
              <a:t>United States v. Sherman</a:t>
            </a:r>
            <a:r>
              <a:rPr lang="en-US" altLang="en-US" sz="2400" dirty="0">
                <a:latin typeface="+mj-lt"/>
              </a:rPr>
              <a:t>, 312 U.S. 584 (1941); </a:t>
            </a:r>
            <a:r>
              <a:rPr lang="en-US" altLang="en-US" sz="2400" i="1" dirty="0">
                <a:latin typeface="+mj-lt"/>
              </a:rPr>
              <a:t>Atascadero State Hosp. v. Scanlon</a:t>
            </a:r>
            <a:r>
              <a:rPr lang="en-US" altLang="en-US" sz="2400" dirty="0">
                <a:latin typeface="+mj-lt"/>
              </a:rPr>
              <a:t>, 473 U.S. 234 (1985</a:t>
            </a:r>
            <a:r>
              <a:rPr lang="en-US" altLang="en-US" sz="2400" dirty="0" smtClean="0">
                <a:latin typeface="+mj-lt"/>
              </a:rPr>
              <a:t>)</a:t>
            </a:r>
            <a:endParaRPr lang="en-US" altLang="en-US" sz="2400" dirty="0">
              <a:latin typeface="+mj-lt"/>
            </a:endParaRPr>
          </a:p>
          <a:p>
            <a:pPr marL="577850" indent="-577850">
              <a:lnSpc>
                <a:spcPct val="90000"/>
              </a:lnSpc>
            </a:pPr>
            <a:r>
              <a:rPr lang="en-US" altLang="en-US" sz="3000" dirty="0" smtClean="0">
                <a:latin typeface="+mj-lt"/>
              </a:rPr>
              <a:t>State </a:t>
            </a:r>
            <a:r>
              <a:rPr lang="en-US" altLang="en-US" sz="3000" dirty="0">
                <a:latin typeface="+mj-lt"/>
              </a:rPr>
              <a:t>sovereign immunity cannot be waived by an Act of Congress, but rather must be waived by the State itself—either expressly or at the Constitutional </a:t>
            </a:r>
            <a:r>
              <a:rPr lang="en-US" altLang="en-US" sz="3000" dirty="0" smtClean="0">
                <a:latin typeface="+mj-lt"/>
              </a:rPr>
              <a:t>Convention</a:t>
            </a:r>
            <a:endParaRPr lang="en-US" altLang="en-US" sz="3000" dirty="0">
              <a:latin typeface="+mj-lt"/>
            </a:endParaRPr>
          </a:p>
          <a:p>
            <a:pPr marL="952500" lvl="1" indent="-495300">
              <a:lnSpc>
                <a:spcPct val="90000"/>
              </a:lnSpc>
            </a:pPr>
            <a:r>
              <a:rPr lang="en-US" altLang="en-US" sz="2400" i="1" dirty="0">
                <a:latin typeface="+mj-lt"/>
              </a:rPr>
              <a:t>Blatchford v. Native Village of Noatak</a:t>
            </a:r>
            <a:r>
              <a:rPr lang="en-US" altLang="en-US" sz="2400" dirty="0">
                <a:latin typeface="+mj-lt"/>
              </a:rPr>
              <a:t>, 501 U.S. 775 (</a:t>
            </a:r>
            <a:r>
              <a:rPr lang="en-US" altLang="en-US" sz="2400" dirty="0" smtClean="0">
                <a:latin typeface="+mj-lt"/>
              </a:rPr>
              <a:t>1991)</a:t>
            </a:r>
          </a:p>
          <a:p>
            <a:pPr marL="952500" lvl="1" indent="-495300">
              <a:lnSpc>
                <a:spcPct val="90000"/>
              </a:lnSpc>
            </a:pPr>
            <a:r>
              <a:rPr lang="en-US" altLang="en-US" sz="2400" dirty="0" smtClean="0">
                <a:latin typeface="+mj-lt"/>
              </a:rPr>
              <a:t>The </a:t>
            </a:r>
            <a:r>
              <a:rPr lang="en-US" altLang="en-US" sz="2400" dirty="0">
                <a:latin typeface="+mj-lt"/>
              </a:rPr>
              <a:t>Takings Clause </a:t>
            </a:r>
            <a:r>
              <a:rPr lang="en-US" altLang="en-US" sz="2400" dirty="0" smtClean="0">
                <a:latin typeface="+mj-lt"/>
              </a:rPr>
              <a:t>applies </a:t>
            </a:r>
            <a:r>
              <a:rPr lang="en-US" altLang="en-US" sz="2400" dirty="0">
                <a:latin typeface="+mj-lt"/>
              </a:rPr>
              <a:t>to the </a:t>
            </a:r>
            <a:r>
              <a:rPr lang="en-US" altLang="en-US" sz="2400" dirty="0" smtClean="0">
                <a:latin typeface="+mj-lt"/>
              </a:rPr>
              <a:t>States </a:t>
            </a:r>
            <a:endParaRPr lang="en-US" altLang="en-US" sz="2400" dirty="0">
              <a:latin typeface="+mj-lt"/>
            </a:endParaRPr>
          </a:p>
          <a:p>
            <a:pPr marL="1352550" lvl="2" indent="-495300">
              <a:lnSpc>
                <a:spcPct val="90000"/>
              </a:lnSpc>
            </a:pPr>
            <a:r>
              <a:rPr lang="en-US" altLang="en-US" sz="2000" i="1" dirty="0">
                <a:latin typeface="+mj-lt"/>
              </a:rPr>
              <a:t>Chicago, Burlington &amp; Quincey Railroad Co. v. City of Chicago</a:t>
            </a:r>
            <a:r>
              <a:rPr lang="en-US" altLang="en-US" sz="2000" dirty="0">
                <a:latin typeface="+mj-lt"/>
              </a:rPr>
              <a:t>, 166 U.S. 226 (1897</a:t>
            </a:r>
            <a:r>
              <a:rPr lang="en-US" altLang="en-US" sz="2000" dirty="0" smtClean="0">
                <a:latin typeface="+mj-lt"/>
              </a:rPr>
              <a:t>)</a:t>
            </a:r>
            <a:endParaRPr lang="en-US" altLang="en-US" sz="2400" dirty="0" smtClean="0">
              <a:latin typeface="+mj-lt"/>
            </a:endParaRPr>
          </a:p>
          <a:p>
            <a:pPr marL="552450" indent="-495300">
              <a:lnSpc>
                <a:spcPct val="90000"/>
              </a:lnSpc>
            </a:pPr>
            <a:r>
              <a:rPr lang="en-US" sz="3100" dirty="0" smtClean="0">
                <a:latin typeface="+mj-lt"/>
                <a:cs typeface="Arial" panose="020B0604020202020204" pitchFamily="34" charset="0"/>
              </a:rPr>
              <a:t>State </a:t>
            </a:r>
            <a:r>
              <a:rPr lang="en-US" sz="3100" dirty="0">
                <a:latin typeface="+mj-lt"/>
                <a:cs typeface="Arial" panose="020B0604020202020204" pitchFamily="34" charset="0"/>
              </a:rPr>
              <a:t>waivers run the gamut</a:t>
            </a:r>
          </a:p>
          <a:p>
            <a:pPr lvl="1"/>
            <a:r>
              <a:rPr lang="en-US" sz="2400" dirty="0">
                <a:latin typeface="+mj-lt"/>
                <a:cs typeface="Arial" panose="020B0604020202020204" pitchFamily="34" charset="0"/>
              </a:rPr>
              <a:t>“[T]he State of Alabama shall never be made a defendant in any court of law or equity.”  Ala. Const. art. I, § </a:t>
            </a:r>
            <a:r>
              <a:rPr lang="en-US" sz="2400" dirty="0" smtClean="0">
                <a:latin typeface="+mj-lt"/>
                <a:cs typeface="Arial" panose="020B0604020202020204" pitchFamily="34" charset="0"/>
              </a:rPr>
              <a:t>14</a:t>
            </a:r>
            <a:endParaRPr lang="en-US" sz="2400" dirty="0">
              <a:latin typeface="+mj-lt"/>
              <a:cs typeface="Arial" panose="020B0604020202020204" pitchFamily="34" charset="0"/>
            </a:endParaRPr>
          </a:p>
          <a:p>
            <a:pPr lvl="1"/>
            <a:r>
              <a:rPr lang="en-US" sz="2400" dirty="0">
                <a:latin typeface="+mj-lt"/>
                <a:cs typeface="Arial" panose="020B0604020202020204" pitchFamily="34" charset="0"/>
              </a:rPr>
              <a:t>Utah sovereign immunity “is waived as to any contractual obligation.”  </a:t>
            </a:r>
            <a:r>
              <a:rPr lang="en-US" sz="2400" dirty="0" err="1">
                <a:latin typeface="+mj-lt"/>
                <a:cs typeface="Arial" panose="020B0604020202020204" pitchFamily="34" charset="0"/>
              </a:rPr>
              <a:t>Ut.</a:t>
            </a:r>
            <a:r>
              <a:rPr lang="en-US" sz="2400" dirty="0">
                <a:latin typeface="+mj-lt"/>
                <a:cs typeface="Arial" panose="020B0604020202020204" pitchFamily="34" charset="0"/>
              </a:rPr>
              <a:t> Stat. § 63-30d-301 (1)(a</a:t>
            </a:r>
            <a:r>
              <a:rPr lang="en-US" sz="2400" dirty="0" smtClean="0">
                <a:latin typeface="+mj-lt"/>
                <a:cs typeface="Arial" panose="020B0604020202020204" pitchFamily="34" charset="0"/>
              </a:rPr>
              <a:t>)</a:t>
            </a:r>
            <a:endParaRPr lang="en-US" sz="2400" dirty="0">
              <a:latin typeface="+mj-lt"/>
              <a:cs typeface="Arial" panose="020B0604020202020204" pitchFamily="34" charset="0"/>
            </a:endParaRPr>
          </a:p>
          <a:p>
            <a:pPr lvl="1"/>
            <a:r>
              <a:rPr lang="en-US" sz="2400" dirty="0">
                <a:latin typeface="+mj-lt"/>
                <a:cs typeface="Arial" panose="020B0604020202020204" pitchFamily="34" charset="0"/>
              </a:rPr>
              <a:t>“The state of Vermont shall be liable for injury to persons or property . . . caused by the negligent or wrongful act or omission of an employee of the state while acting within the scope of employment, under the same circumstances, in the same manner and to the same extent as a private person would be liable to the claimant.”   12 V.S.A. § 5601 (a</a:t>
            </a:r>
            <a:r>
              <a:rPr lang="en-US" sz="2400" dirty="0" smtClean="0">
                <a:latin typeface="+mj-lt"/>
                <a:cs typeface="Arial" panose="020B0604020202020204" pitchFamily="34" charset="0"/>
              </a:rPr>
              <a:t>)</a:t>
            </a:r>
            <a:endParaRPr lang="en-US" sz="2400" dirty="0">
              <a:latin typeface="+mj-lt"/>
              <a:cs typeface="Arial" panose="020B0604020202020204" pitchFamily="34" charset="0"/>
            </a:endParaRPr>
          </a:p>
        </p:txBody>
      </p:sp>
    </p:spTree>
    <p:extLst>
      <p:ext uri="{BB962C8B-B14F-4D97-AF65-F5344CB8AC3E}">
        <p14:creationId xmlns:p14="http://schemas.microsoft.com/office/powerpoint/2010/main" val="2417583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Sovereign Immunity: Patent infringement</a:t>
            </a:r>
            <a:endParaRPr lang="en-US" dirty="0"/>
          </a:p>
        </p:txBody>
      </p:sp>
      <p:sp>
        <p:nvSpPr>
          <p:cNvPr id="3" name="Content Placeholder 2"/>
          <p:cNvSpPr>
            <a:spLocks noGrp="1"/>
          </p:cNvSpPr>
          <p:nvPr>
            <p:ph idx="1"/>
          </p:nvPr>
        </p:nvSpPr>
        <p:spPr/>
        <p:txBody>
          <a:bodyPr>
            <a:normAutofit lnSpcReduction="10000"/>
          </a:bodyPr>
          <a:lstStyle/>
          <a:p>
            <a:r>
              <a:rPr lang="en-US" altLang="en-US" i="1" dirty="0" smtClean="0"/>
              <a:t>Chew </a:t>
            </a:r>
            <a:r>
              <a:rPr lang="en-US" altLang="en-US" i="1" dirty="0"/>
              <a:t>v. California</a:t>
            </a:r>
            <a:r>
              <a:rPr lang="en-US" altLang="en-US" dirty="0"/>
              <a:t>, 893 F.2d 331 (Fed. Cir. 1990</a:t>
            </a:r>
            <a:r>
              <a:rPr lang="en-US" altLang="en-US" dirty="0" smtClean="0"/>
              <a:t>) (States immune from patent infringement liability under the Eleventh Amendment)</a:t>
            </a:r>
          </a:p>
          <a:p>
            <a:r>
              <a:rPr lang="en-US" sz="2800" i="1" dirty="0" smtClean="0">
                <a:latin typeface="Arial" panose="020B0604020202020204" pitchFamily="34" charset="0"/>
                <a:cs typeface="Arial" panose="020B0604020202020204" pitchFamily="34" charset="0"/>
              </a:rPr>
              <a:t>Florida </a:t>
            </a:r>
            <a:r>
              <a:rPr lang="en-US" sz="2800" i="1" dirty="0">
                <a:latin typeface="Arial" panose="020B0604020202020204" pitchFamily="34" charset="0"/>
                <a:cs typeface="Arial" panose="020B0604020202020204" pitchFamily="34" charset="0"/>
              </a:rPr>
              <a:t>Prepaid Postsecondary Education Expense Board v. College Savings Bank</a:t>
            </a:r>
            <a:r>
              <a:rPr lang="en-US" sz="2800" dirty="0">
                <a:latin typeface="Arial" panose="020B0604020202020204" pitchFamily="34" charset="0"/>
                <a:cs typeface="Arial" panose="020B0604020202020204" pitchFamily="34" charset="0"/>
              </a:rPr>
              <a:t>, 527 U.S. 627 (1999) </a:t>
            </a:r>
            <a:r>
              <a:rPr lang="en-US" sz="2800" dirty="0" smtClean="0">
                <a:latin typeface="Arial" panose="020B0604020202020204" pitchFamily="34" charset="0"/>
                <a:cs typeface="Arial" panose="020B0604020202020204" pitchFamily="34" charset="0"/>
              </a:rPr>
              <a:t>(the 14th Amendment’s Due Process Clause does not justify Patent </a:t>
            </a:r>
            <a:r>
              <a:rPr lang="en-US" sz="2800" dirty="0">
                <a:latin typeface="Arial" panose="020B0604020202020204" pitchFamily="34" charset="0"/>
                <a:cs typeface="Arial" panose="020B0604020202020204" pitchFamily="34" charset="0"/>
              </a:rPr>
              <a:t>Remedy Clarification </a:t>
            </a:r>
            <a:r>
              <a:rPr lang="en-US" sz="2800" dirty="0" smtClean="0">
                <a:latin typeface="Arial" panose="020B0604020202020204" pitchFamily="34" charset="0"/>
                <a:cs typeface="Arial" panose="020B0604020202020204" pitchFamily="34" charset="0"/>
              </a:rPr>
              <a:t>Act)</a:t>
            </a:r>
          </a:p>
          <a:p>
            <a:r>
              <a:rPr lang="en-US" sz="2800" i="1" dirty="0" err="1" smtClean="0">
                <a:latin typeface="Arial" panose="020B0604020202020204" pitchFamily="34" charset="0"/>
                <a:cs typeface="Arial" panose="020B0604020202020204" pitchFamily="34" charset="0"/>
              </a:rPr>
              <a:t>Xechem</a:t>
            </a:r>
            <a:r>
              <a:rPr lang="en-US" sz="2800" i="1" dirty="0" smtClean="0">
                <a:latin typeface="Arial" panose="020B0604020202020204" pitchFamily="34" charset="0"/>
                <a:cs typeface="Arial" panose="020B0604020202020204" pitchFamily="34" charset="0"/>
              </a:rPr>
              <a:t> Int’l, Inc. v. Univ. of Texas M.D. Anderson Cancer Center</a:t>
            </a:r>
            <a:r>
              <a:rPr lang="en-US" sz="2800" dirty="0" smtClean="0">
                <a:latin typeface="Arial" panose="020B0604020202020204" pitchFamily="34" charset="0"/>
                <a:cs typeface="Arial" panose="020B0604020202020204" pitchFamily="34" charset="0"/>
              </a:rPr>
              <a:t>, 382 F.3d 1324 (Fed. Cir. 2004) (State immune from inventorship correction claim unless it has waived immunity)</a:t>
            </a:r>
          </a:p>
        </p:txBody>
      </p:sp>
    </p:spTree>
    <p:extLst>
      <p:ext uri="{BB962C8B-B14F-4D97-AF65-F5344CB8AC3E}">
        <p14:creationId xmlns:p14="http://schemas.microsoft.com/office/powerpoint/2010/main" val="385723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Sovereign Immunity: Waivers</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Arial" panose="020B0604020202020204" pitchFamily="34" charset="0"/>
                <a:cs typeface="Arial" panose="020B0604020202020204" pitchFamily="34" charset="0"/>
              </a:rPr>
              <a:t>Can waive sovereign immunity by </a:t>
            </a:r>
            <a:r>
              <a:rPr lang="en-US" sz="2400" dirty="0" smtClean="0">
                <a:latin typeface="Arial" panose="020B0604020202020204" pitchFamily="34" charset="0"/>
                <a:cs typeface="Arial" panose="020B0604020202020204" pitchFamily="34" charset="0"/>
              </a:rPr>
              <a:t>conduct</a:t>
            </a:r>
          </a:p>
          <a:p>
            <a:pPr lvl="1"/>
            <a:r>
              <a:rPr lang="en-US" sz="2000" dirty="0" smtClean="0">
                <a:latin typeface="Arial" panose="020B0604020202020204" pitchFamily="34" charset="0"/>
                <a:cs typeface="Arial" panose="020B0604020202020204" pitchFamily="34" charset="0"/>
              </a:rPr>
              <a:t>Patent assertion activities: </a:t>
            </a:r>
            <a:r>
              <a:rPr lang="en-US" sz="2000" i="1" dirty="0" err="1">
                <a:latin typeface="Arial" panose="020B0604020202020204" pitchFamily="34" charset="0"/>
                <a:cs typeface="Arial" panose="020B0604020202020204" pitchFamily="34" charset="0"/>
              </a:rPr>
              <a:t>Tegic</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Commc’ns</a:t>
            </a:r>
            <a:r>
              <a:rPr lang="en-US" sz="2000" i="1" dirty="0">
                <a:latin typeface="Arial" panose="020B0604020202020204" pitchFamily="34" charset="0"/>
                <a:cs typeface="Arial" panose="020B0604020202020204" pitchFamily="34" charset="0"/>
              </a:rPr>
              <a:t> v. Bd. of Regents of the Univ. of Tex. Sys.</a:t>
            </a:r>
            <a:r>
              <a:rPr lang="en-US" sz="2000" dirty="0">
                <a:latin typeface="Arial" panose="020B0604020202020204" pitchFamily="34" charset="0"/>
                <a:cs typeface="Arial" panose="020B0604020202020204" pitchFamily="34" charset="0"/>
              </a:rPr>
              <a:t>, 458 F.3d 1335 (Fed. Cir. 2006); </a:t>
            </a:r>
            <a:r>
              <a:rPr lang="en-US" sz="2000" i="1" dirty="0">
                <a:latin typeface="Arial" panose="020B0604020202020204" pitchFamily="34" charset="0"/>
                <a:cs typeface="Arial" panose="020B0604020202020204" pitchFamily="34" charset="0"/>
              </a:rPr>
              <a:t>Regents of the Univ. of N.M. v. Knight</a:t>
            </a:r>
            <a:r>
              <a:rPr lang="en-US" sz="2000" dirty="0">
                <a:latin typeface="Arial" panose="020B0604020202020204" pitchFamily="34" charset="0"/>
                <a:cs typeface="Arial" panose="020B0604020202020204" pitchFamily="34" charset="0"/>
              </a:rPr>
              <a:t>, 321 F.3d 1111 (Fed. Cir. 2003)</a:t>
            </a:r>
            <a:endParaRPr lang="en-US" sz="20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Interference proceedings: </a:t>
            </a:r>
            <a:r>
              <a:rPr lang="en-US" sz="2000" i="1" dirty="0" smtClean="0">
                <a:latin typeface="Arial" panose="020B0604020202020204" pitchFamily="34" charset="0"/>
                <a:cs typeface="Arial" panose="020B0604020202020204" pitchFamily="34" charset="0"/>
              </a:rPr>
              <a:t>Vas-Cath, Inc. v. Curators of the University of Missouri</a:t>
            </a:r>
            <a:r>
              <a:rPr lang="en-US" sz="2000" dirty="0" smtClean="0">
                <a:latin typeface="Arial" panose="020B0604020202020204" pitchFamily="34" charset="0"/>
                <a:cs typeface="Arial" panose="020B0604020202020204" pitchFamily="34" charset="0"/>
              </a:rPr>
              <a:t>, 473 F.3d 1376 (Fed. Cir. 2007)</a:t>
            </a:r>
          </a:p>
          <a:p>
            <a:pPr lvl="1"/>
            <a:r>
              <a:rPr lang="en-US" sz="2000" dirty="0" smtClean="0">
                <a:latin typeface="Arial" panose="020B0604020202020204" pitchFamily="34" charset="0"/>
                <a:cs typeface="Arial" panose="020B0604020202020204" pitchFamily="34" charset="0"/>
              </a:rPr>
              <a:t>Cancellation proceedings: </a:t>
            </a:r>
            <a:r>
              <a:rPr lang="en-US" sz="2000" i="1" dirty="0" smtClean="0">
                <a:latin typeface="Arial" panose="020B0604020202020204" pitchFamily="34" charset="0"/>
                <a:cs typeface="Arial" panose="020B0604020202020204" pitchFamily="34" charset="0"/>
              </a:rPr>
              <a:t>U</a:t>
            </a:r>
            <a:r>
              <a:rPr lang="en-US" sz="2000" i="1" dirty="0">
                <a:latin typeface="Arial" panose="020B0604020202020204" pitchFamily="34" charset="0"/>
                <a:cs typeface="Arial" panose="020B0604020202020204" pitchFamily="34" charset="0"/>
              </a:rPr>
              <a:t>. Wisconsin v. Phoenix Software</a:t>
            </a:r>
            <a:r>
              <a:rPr lang="en-US" sz="2000" dirty="0">
                <a:latin typeface="Arial" panose="020B0604020202020204" pitchFamily="34" charset="0"/>
                <a:cs typeface="Arial" panose="020B0604020202020204" pitchFamily="34" charset="0"/>
              </a:rPr>
              <a:t>, 653 F.3d 448 (7th Cir. 2011) </a:t>
            </a: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waiver of trademark sovereign immunity re: cancellation proceedings by trademark </a:t>
            </a:r>
            <a:r>
              <a:rPr lang="en-US" sz="2000" dirty="0" smtClean="0">
                <a:latin typeface="Arial" panose="020B0604020202020204" pitchFamily="34" charset="0"/>
                <a:cs typeface="Arial" panose="020B0604020202020204" pitchFamily="34" charset="0"/>
              </a:rPr>
              <a:t>assertion)</a:t>
            </a:r>
          </a:p>
          <a:p>
            <a:r>
              <a:rPr lang="en-US" sz="2400" dirty="0" smtClean="0">
                <a:latin typeface="Arial" panose="020B0604020202020204" pitchFamily="34" charset="0"/>
                <a:cs typeface="Arial" panose="020B0604020202020204" pitchFamily="34" charset="0"/>
              </a:rPr>
              <a:t>What is the scope of that waiver?</a:t>
            </a:r>
            <a:endParaRPr lang="en-US" sz="2400" dirty="0">
              <a:latin typeface="Arial" panose="020B0604020202020204" pitchFamily="34" charset="0"/>
              <a:cs typeface="Arial" panose="020B0604020202020204" pitchFamily="34" charset="0"/>
            </a:endParaRPr>
          </a:p>
          <a:p>
            <a:pPr lvl="1"/>
            <a:r>
              <a:rPr lang="en-US" sz="2000" i="1" dirty="0" smtClean="0">
                <a:latin typeface="Arial" panose="020B0604020202020204" pitchFamily="34" charset="0"/>
                <a:cs typeface="Arial" panose="020B0604020202020204" pitchFamily="34" charset="0"/>
              </a:rPr>
              <a:t>University </a:t>
            </a:r>
            <a:r>
              <a:rPr lang="en-US" sz="2000" i="1" dirty="0">
                <a:latin typeface="Arial" panose="020B0604020202020204" pitchFamily="34" charset="0"/>
                <a:cs typeface="Arial" panose="020B0604020202020204" pitchFamily="34" charset="0"/>
              </a:rPr>
              <a:t>of Florida Research Foundation v. General Electric Co.</a:t>
            </a:r>
            <a:r>
              <a:rPr lang="en-US" sz="2000" dirty="0">
                <a:latin typeface="Arial" panose="020B0604020202020204" pitchFamily="34" charset="0"/>
                <a:cs typeface="Arial" panose="020B0604020202020204" pitchFamily="34" charset="0"/>
              </a:rPr>
              <a:t>, N.D. Fla. Case No. </a:t>
            </a:r>
            <a:r>
              <a:rPr lang="en-US" sz="2000" dirty="0" smtClean="0">
                <a:latin typeface="Arial" panose="020B0604020202020204" pitchFamily="34" charset="0"/>
                <a:cs typeface="Arial" panose="020B0604020202020204" pitchFamily="34" charset="0"/>
              </a:rPr>
              <a:t>1:17cv171MW/GRJ (Dkt</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40, 11/16/17</a:t>
            </a:r>
            <a:r>
              <a:rPr lang="en-US" sz="2000" dirty="0">
                <a:latin typeface="Arial" panose="020B0604020202020204" pitchFamily="34" charset="0"/>
                <a:cs typeface="Arial" panose="020B0604020202020204" pitchFamily="34" charset="0"/>
              </a:rPr>
              <a:t>) – UFRF patent invalidated under </a:t>
            </a:r>
            <a:r>
              <a:rPr lang="en-US" sz="2000" i="1" dirty="0">
                <a:latin typeface="Arial" panose="020B0604020202020204" pitchFamily="34" charset="0"/>
                <a:cs typeface="Arial" panose="020B0604020202020204" pitchFamily="34" charset="0"/>
              </a:rPr>
              <a:t>Alice</a:t>
            </a:r>
            <a:r>
              <a:rPr lang="en-US" sz="2000" dirty="0">
                <a:latin typeface="Arial" panose="020B0604020202020204" pitchFamily="34" charset="0"/>
                <a:cs typeface="Arial" panose="020B0604020202020204" pitchFamily="34" charset="0"/>
              </a:rPr>
              <a:t>; claims on </a:t>
            </a:r>
            <a:r>
              <a:rPr lang="en-US" sz="2000" dirty="0" smtClean="0">
                <a:latin typeface="Arial" panose="020B0604020202020204" pitchFamily="34" charset="0"/>
                <a:cs typeface="Arial" panose="020B0604020202020204" pitchFamily="34" charset="0"/>
              </a:rPr>
              <a:t>appeal </a:t>
            </a:r>
            <a:r>
              <a:rPr lang="en-US" sz="2000" dirty="0">
                <a:latin typeface="Arial" panose="020B0604020202020204" pitchFamily="34" charset="0"/>
                <a:cs typeface="Arial" panose="020B0604020202020204" pitchFamily="34" charset="0"/>
              </a:rPr>
              <a:t>(Fed. Cir. Case No. 2018-1284, argued 11/5/18) that patent-eligibility under 101 is not an affirmative defense and hence sovereign immunity </a:t>
            </a:r>
            <a:r>
              <a:rPr lang="en-US" sz="2000" dirty="0" smtClean="0">
                <a:latin typeface="Arial" panose="020B0604020202020204" pitchFamily="34" charset="0"/>
                <a:cs typeface="Arial" panose="020B0604020202020204" pitchFamily="34" charset="0"/>
              </a:rPr>
              <a:t>applies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036833"/>
      </p:ext>
    </p:extLst>
  </p:cSld>
  <p:clrMapOvr>
    <a:masterClrMapping/>
  </p:clrMapOvr>
</p:sld>
</file>

<file path=ppt/theme/theme1.xml><?xml version="1.0" encoding="utf-8"?>
<a:theme xmlns:a="http://schemas.openxmlformats.org/drawingml/2006/main" name="blank">
  <a:themeElements>
    <a:clrScheme name="W&amp;S">
      <a:dk1>
        <a:sysClr val="windowText" lastClr="000000"/>
      </a:dk1>
      <a:lt1>
        <a:sysClr val="window" lastClr="FFFFFF"/>
      </a:lt1>
      <a:dk2>
        <a:srgbClr val="83786F"/>
      </a:dk2>
      <a:lt2>
        <a:srgbClr val="61954D"/>
      </a:lt2>
      <a:accent1>
        <a:srgbClr val="009EDE"/>
      </a:accent1>
      <a:accent2>
        <a:srgbClr val="9E007E"/>
      </a:accent2>
      <a:accent3>
        <a:srgbClr val="E9A42C"/>
      </a:accent3>
      <a:accent4>
        <a:srgbClr val="DA291C"/>
      </a:accent4>
      <a:accent5>
        <a:srgbClr val="F0EEE9"/>
      </a:accent5>
      <a:accent6>
        <a:srgbClr val="61954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Presentation.potx" id="{2DED7A3D-16E9-44A1-8DD4-5E9D60662BD8}" vid="{29702259-CC1B-4358-965B-90F2A18D9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4061</Words>
  <Application>Microsoft Office PowerPoint</Application>
  <PresentationFormat>Widescreen</PresentationFormat>
  <Paragraphs>232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blank</vt:lpstr>
      <vt:lpstr>Patents, the PTAB, and Constitutional Law</vt:lpstr>
      <vt:lpstr>PowerPoint Presentation</vt:lpstr>
      <vt:lpstr>Patents and Constitutional Law</vt:lpstr>
      <vt:lpstr>Patents and Constitutional Law</vt:lpstr>
      <vt:lpstr>Patents and Constitutional Law</vt:lpstr>
      <vt:lpstr>Sovereign Immunity</vt:lpstr>
      <vt:lpstr>State Sovereign Immunity</vt:lpstr>
      <vt:lpstr>State Sovereign Immunity: Patent infringement</vt:lpstr>
      <vt:lpstr>State Sovereign Immunity: Waivers</vt:lpstr>
      <vt:lpstr>Tribal Sovereign Immunity</vt:lpstr>
      <vt:lpstr>Eleventh Amendment Immunity at the PTAB</vt:lpstr>
      <vt:lpstr>Limits on Sovereign Immunity at the PTAB: Immunity from Participation; No Right to Insulate Patents</vt:lpstr>
      <vt:lpstr>Limits on Sovereign Immunity at the PTAB: Waived by Asserting Involved Patent</vt:lpstr>
      <vt:lpstr>No Tribal Sovereign Immunity at the PTAB Mylan Pharms. et al. v. St. Regis Mohawk Tribe</vt:lpstr>
      <vt:lpstr>St. Regis: Federal Circuit Unanimously Affirms</vt:lpstr>
      <vt:lpstr>Differential Treatment of Tribes vs. States?</vt:lpstr>
      <vt:lpstr>Further Limits on Sovereign Immunity at PTAB</vt:lpstr>
      <vt:lpstr>The Takings Clause</vt:lpstr>
      <vt:lpstr>The Takings Clause: early cases</vt:lpstr>
      <vt:lpstr>The Takings Clause: Zoltek</vt:lpstr>
      <vt:lpstr>The Takings Clause: Supreme Court, post-Zoltek</vt:lpstr>
      <vt:lpstr>The Takings Clause: Christy v U.S.</vt:lpstr>
      <vt:lpstr>The Takings Clause: Christy v U.S.</vt:lpstr>
      <vt:lpstr>The Takings Clause: Security People</vt:lpstr>
      <vt:lpstr>The Takings Clause: Advanced Audio Devices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Patents, the PTAB, and Constitutional Law</dc:title>
  <cp:lastModifiedBy>Bloch, David</cp:lastModifiedBy>
  <cp:revision>2</cp:revision>
  <dcterms:modified xsi:type="dcterms:W3CDTF">2018-12-04T00:47:08Z</dcterms:modified>
</cp:coreProperties>
</file>