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6183" r:id="rId1"/>
  </p:sldMasterIdLst>
  <p:notesMasterIdLst>
    <p:notesMasterId r:id="rId9"/>
  </p:notesMasterIdLst>
  <p:handoutMasterIdLst>
    <p:handoutMasterId r:id="rId10"/>
  </p:handoutMasterIdLst>
  <p:sldIdLst>
    <p:sldId id="278" r:id="rId2"/>
    <p:sldId id="272" r:id="rId3"/>
    <p:sldId id="273" r:id="rId4"/>
    <p:sldId id="274" r:id="rId5"/>
    <p:sldId id="275" r:id="rId6"/>
    <p:sldId id="276" r:id="rId7"/>
    <p:sldId id="277" r:id="rId8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5">
          <p15:clr>
            <a:srgbClr val="A4A3A4"/>
          </p15:clr>
        </p15:guide>
        <p15:guide id="2" orient="horz" pos="1913">
          <p15:clr>
            <a:srgbClr val="A4A3A4"/>
          </p15:clr>
        </p15:guide>
        <p15:guide id="3" pos="555">
          <p15:clr>
            <a:srgbClr val="A4A3A4"/>
          </p15:clr>
        </p15:guide>
        <p15:guide id="4" pos="53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P. Brogan" initials="jpb" lastIdx="26" clrIdx="0"/>
  <p:cmAuthor id="2" name="Smith, Stephen" initials="SS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2033"/>
    <a:srgbClr val="0A1E46"/>
    <a:srgbClr val="2D272D"/>
    <a:srgbClr val="2D282D"/>
    <a:srgbClr val="FAFA69"/>
    <a:srgbClr val="DCDCDC"/>
    <a:srgbClr val="5046FF"/>
    <a:srgbClr val="B01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66667" autoAdjust="0"/>
  </p:normalViewPr>
  <p:slideViewPr>
    <p:cSldViewPr snapToGrid="0">
      <p:cViewPr varScale="1">
        <p:scale>
          <a:sx n="49" d="100"/>
          <a:sy n="49" d="100"/>
        </p:scale>
        <p:origin x="1675" y="48"/>
      </p:cViewPr>
      <p:guideLst>
        <p:guide orient="horz" pos="765"/>
        <p:guide orient="horz" pos="1913"/>
        <p:guide pos="555"/>
        <p:guide pos="53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060" y="-9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43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vert="horz" wrap="none" lIns="107611" tIns="53806" rIns="107611" bIns="53806" numCol="1" anchor="ctr" anchorCtr="0" compatLnSpc="1">
            <a:prstTxWarp prst="textNoShape">
              <a:avLst/>
            </a:prstTxWarp>
          </a:bodyPr>
          <a:lstStyle>
            <a:lvl1pPr defTabSz="1077895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vert="horz" wrap="none" lIns="107611" tIns="53806" rIns="107611" bIns="53806" numCol="1" anchor="ctr" anchorCtr="0" compatLnSpc="1">
            <a:prstTxWarp prst="textNoShape">
              <a:avLst/>
            </a:prstTxWarp>
          </a:bodyPr>
          <a:lstStyle>
            <a:lvl1pPr algn="r" defTabSz="1077895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3863" y="696913"/>
            <a:ext cx="6170612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5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398963"/>
            <a:ext cx="5146675" cy="4168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horz" wrap="square" lIns="107611" tIns="53806" rIns="107611" bIns="53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338"/>
            <a:ext cx="3038475" cy="461962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vert="horz" wrap="none" lIns="107611" tIns="53806" rIns="107611" bIns="53806" numCol="1" anchor="b" anchorCtr="0" compatLnSpc="1">
            <a:prstTxWarp prst="textNoShape">
              <a:avLst/>
            </a:prstTxWarp>
          </a:bodyPr>
          <a:lstStyle>
            <a:lvl1pPr defTabSz="1077895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338"/>
            <a:ext cx="3038475" cy="461962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vert="horz" wrap="none" lIns="107611" tIns="53806" rIns="107611" bIns="53806" numCol="1" anchor="b" anchorCtr="0" compatLnSpc="1">
            <a:prstTxWarp prst="textNoShape">
              <a:avLst/>
            </a:prstTxWarp>
          </a:bodyPr>
          <a:lstStyle>
            <a:lvl1pPr algn="r" defTabSz="1076325" eaLnBrk="0" hangingPunct="0">
              <a:defRPr sz="1400">
                <a:latin typeface="Arial" charset="0"/>
              </a:defRPr>
            </a:lvl1pPr>
          </a:lstStyle>
          <a:p>
            <a:fld id="{8D376A24-CCF2-0D4B-8755-BFE197594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5651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111125" indent="-111125" algn="l" rtl="0" eaLnBrk="0" fontAlgn="base" hangingPunct="0">
      <a:spcBef>
        <a:spcPct val="30000"/>
      </a:spcBef>
      <a:spcAft>
        <a:spcPct val="0"/>
      </a:spcAft>
      <a:buFont typeface="Wingdings" charset="2"/>
      <a:buChar char="§"/>
      <a:defRPr sz="1200" kern="1200">
        <a:solidFill>
          <a:schemeClr val="tx1"/>
        </a:solidFill>
        <a:latin typeface="Arial" pitchFamily="-110" charset="0"/>
        <a:ea typeface="MS PGothic" pitchFamily="34" charset="-128"/>
        <a:cs typeface="ＭＳ Ｐゴシック" pitchFamily="-65" charset="-128"/>
      </a:defRPr>
    </a:lvl1pPr>
    <a:lvl2pPr marL="574675" indent="-117475" algn="l" rtl="0" eaLnBrk="0" fontAlgn="base" hangingPunct="0">
      <a:spcBef>
        <a:spcPct val="30000"/>
      </a:spcBef>
      <a:spcAft>
        <a:spcPct val="0"/>
      </a:spcAft>
      <a:buFont typeface="Wingdings" charset="2"/>
      <a:buChar char="§"/>
      <a:defRPr sz="1200" kern="1200">
        <a:solidFill>
          <a:schemeClr val="tx1"/>
        </a:solidFill>
        <a:latin typeface="Arial" pitchFamily="-110" charset="0"/>
        <a:ea typeface="MS PGothic" pitchFamily="34" charset="-128"/>
        <a:cs typeface="ＭＳ Ｐゴシック"/>
      </a:defRPr>
    </a:lvl2pPr>
    <a:lvl3pPr marL="1025525" indent="-111125" algn="l" rtl="0" eaLnBrk="0" fontAlgn="base" hangingPunct="0">
      <a:spcBef>
        <a:spcPct val="30000"/>
      </a:spcBef>
      <a:spcAft>
        <a:spcPct val="0"/>
      </a:spcAft>
      <a:buFont typeface="Wingdings" charset="2"/>
      <a:buChar char="§"/>
      <a:defRPr sz="1200" kern="1200">
        <a:solidFill>
          <a:schemeClr val="tx1"/>
        </a:solidFill>
        <a:latin typeface="Arial" pitchFamily="-110" charset="0"/>
        <a:ea typeface="MS PGothic" pitchFamily="34" charset="-128"/>
        <a:cs typeface="ＭＳ Ｐゴシック"/>
      </a:defRPr>
    </a:lvl3pPr>
    <a:lvl4pPr marL="1489075" indent="-117475" algn="l" rtl="0" eaLnBrk="0" fontAlgn="base" hangingPunct="0">
      <a:spcBef>
        <a:spcPct val="30000"/>
      </a:spcBef>
      <a:spcAft>
        <a:spcPct val="0"/>
      </a:spcAft>
      <a:buFont typeface="Wingdings" charset="2"/>
      <a:buChar char="§"/>
      <a:defRPr sz="1200" kern="1200">
        <a:solidFill>
          <a:schemeClr val="tx1"/>
        </a:solidFill>
        <a:latin typeface="Arial" pitchFamily="-110" charset="0"/>
        <a:ea typeface="MS PGothic" pitchFamily="34" charset="-128"/>
        <a:cs typeface="ＭＳ Ｐゴシック"/>
      </a:defRPr>
    </a:lvl4pPr>
    <a:lvl5pPr marL="1939925" indent="-111125" algn="l" rtl="0" eaLnBrk="0" fontAlgn="base" hangingPunct="0">
      <a:spcBef>
        <a:spcPct val="30000"/>
      </a:spcBef>
      <a:spcAft>
        <a:spcPct val="0"/>
      </a:spcAft>
      <a:buFont typeface="Wingdings" charset="2"/>
      <a:buChar char="§"/>
      <a:defRPr sz="1200" kern="1200">
        <a:solidFill>
          <a:schemeClr val="tx1"/>
        </a:solidFill>
        <a:latin typeface="Arial" pitchFamily="-110" charset="0"/>
        <a:ea typeface="MS PGothic" pitchFamily="34" charset="-128"/>
        <a:cs typeface="ＭＳ Ｐゴシック"/>
      </a:defRPr>
    </a:lvl5pPr>
    <a:lvl6pPr marL="2285690" algn="l" defTabSz="4571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28" algn="l" defTabSz="4571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65" algn="l" defTabSz="4571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04" algn="l" defTabSz="45713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76A24-CCF2-0D4B-8755-BFE19759456C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39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376A24-CCF2-0D4B-8755-BFE19759456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78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861" y="825500"/>
            <a:ext cx="4076278" cy="19526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>
              <a:lnSpc>
                <a:spcPct val="105000"/>
              </a:lnSpc>
              <a:defRPr sz="2600">
                <a:solidFill>
                  <a:srgbClr val="000000"/>
                </a:solidFill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826000" y="3060700"/>
            <a:ext cx="4064000" cy="1295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spcBef>
                <a:spcPts val="0"/>
              </a:spcBef>
              <a:spcAft>
                <a:spcPts val="800"/>
              </a:spcAft>
              <a:buFontTx/>
              <a:buNone/>
              <a:defRPr sz="1800"/>
            </a:lvl1pPr>
            <a:lvl2pPr marL="389534" indent="0" algn="ctr">
              <a:buFontTx/>
              <a:buNone/>
              <a:defRPr/>
            </a:lvl2pPr>
            <a:lvl3pPr marL="727442" indent="0" algn="ctr">
              <a:buFontTx/>
              <a:buNone/>
              <a:defRPr/>
            </a:lvl3pPr>
            <a:lvl4pPr marL="1066915" indent="0" algn="ctr">
              <a:buFontTx/>
              <a:buNone/>
              <a:defRPr/>
            </a:lvl4pPr>
            <a:lvl5pPr marL="1404824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443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387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:9 Slate Std Content Page 1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924800" cy="3314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tx2"/>
              </a:buClr>
              <a:defRPr lang="en-US" sz="1800" dirty="0" smtClean="0"/>
            </a:lvl1pPr>
            <a:lvl2pPr>
              <a:buClr>
                <a:schemeClr val="tx2"/>
              </a:buClr>
              <a:defRPr lang="en-US" sz="1800" dirty="0" smtClean="0"/>
            </a:lvl2pPr>
            <a:lvl3pPr>
              <a:buClr>
                <a:schemeClr val="tx2"/>
              </a:buClr>
              <a:defRPr lang="en-US" sz="1800" dirty="0" smtClean="0"/>
            </a:lvl3pPr>
            <a:lvl4pPr>
              <a:buClr>
                <a:schemeClr val="tx2"/>
              </a:buClr>
              <a:defRPr lang="en-US" sz="1800" dirty="0" smtClean="0"/>
            </a:lvl4pPr>
            <a:lvl5pPr>
              <a:buClr>
                <a:schemeClr val="tx2"/>
              </a:buClr>
              <a:defRPr lang="en-US" sz="180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14122"/>
            <a:ext cx="7467600" cy="815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4296" y="4914392"/>
            <a:ext cx="599268" cy="324358"/>
          </a:xfrm>
          <a:prstGeom prst="rect">
            <a:avLst/>
          </a:prstGeom>
        </p:spPr>
        <p:txBody>
          <a:bodyPr/>
          <a:lstStyle/>
          <a:p>
            <a:fld id="{977CEEA6-DAFA-4BAC-B8A6-068A5282F1CC}" type="datetime6">
              <a:rPr lang="en-US" smtClean="0"/>
              <a:t>December 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164" y="4910722"/>
            <a:ext cx="614766" cy="328028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/>
              <a:t>Orrick |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4217" y="4910722"/>
            <a:ext cx="443864" cy="274637"/>
          </a:xfrm>
          <a:prstGeom prst="rect">
            <a:avLst/>
          </a:prstGeom>
        </p:spPr>
        <p:txBody>
          <a:bodyPr/>
          <a:lstStyle/>
          <a:p>
            <a:fld id="{A31399F6-7AD3-43C9-9F61-E7915521AA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9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">
    <p:bg>
      <p:bgPr>
        <a:solidFill>
          <a:srgbClr val="0A1E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oley-logo-white-2015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4383088"/>
            <a:ext cx="11049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621" y="2079621"/>
            <a:ext cx="7218759" cy="857250"/>
          </a:xfrm>
          <a:prstGeom prst="rect">
            <a:avLst/>
          </a:prstGeom>
        </p:spPr>
        <p:txBody>
          <a:bodyPr vert="horz" lIns="68681" tIns="34340" rIns="68681" bIns="34340" anchor="ctr"/>
          <a:lstStyle>
            <a:lvl1pPr algn="ctr">
              <a:defRPr sz="4000"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5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E92033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83030"/>
            <a:ext cx="8239805" cy="3520440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200"/>
            </a:lvl1pPr>
            <a:lvl2pPr marL="56474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2pPr>
            <a:lvl3pPr marL="844771" indent="-226837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3pPr>
            <a:lvl4pPr marL="113105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4pPr>
            <a:lvl5pPr marL="1409517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509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-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2D272D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83030"/>
            <a:ext cx="8239805" cy="3520440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200"/>
            </a:lvl1pPr>
            <a:lvl2pPr marL="56474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2pPr>
            <a:lvl3pPr marL="844771" indent="-226837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3pPr>
            <a:lvl4pPr marL="113105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4pPr>
            <a:lvl5pPr marL="1409517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49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roya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5046FF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83030"/>
            <a:ext cx="8239805" cy="3520440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200"/>
            </a:lvl1pPr>
            <a:lvl2pPr marL="56474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2pPr>
            <a:lvl3pPr marL="844771" indent="-226837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3pPr>
            <a:lvl4pPr marL="113105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4pPr>
            <a:lvl5pPr marL="1409517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269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-column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E92033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71450"/>
            <a:ext cx="8239125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3200" b="1" i="0">
                <a:solidFill>
                  <a:schemeClr val="tx1"/>
                </a:solidFill>
                <a:latin typeface="Georgia"/>
                <a:ea typeface="ＭＳ Ｐゴシック" pitchFamily="-65" charset="-128"/>
                <a:cs typeface="Georgia"/>
              </a:defRPr>
            </a:lvl1pPr>
            <a:lvl2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100">
                <a:solidFill>
                  <a:schemeClr val="bg1"/>
                </a:solidFill>
                <a:latin typeface="Arial" pitchFamily="-110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100">
                <a:solidFill>
                  <a:schemeClr val="bg1"/>
                </a:solidFill>
                <a:latin typeface="Arial" pitchFamily="-110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100">
                <a:solidFill>
                  <a:schemeClr val="bg1"/>
                </a:solidFill>
                <a:latin typeface="Arial" pitchFamily="-110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100">
                <a:solidFill>
                  <a:schemeClr val="bg1"/>
                </a:solidFill>
                <a:latin typeface="Arial" pitchFamily="-110" charset="0"/>
                <a:ea typeface="ＭＳ Ｐゴシック" pitchFamily="-65" charset="-128"/>
                <a:cs typeface="ＭＳ Ｐゴシック" pitchFamily="-65" charset="-128"/>
              </a:defRPr>
            </a:lvl5pPr>
            <a:lvl6pPr marL="599846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400">
                <a:solidFill>
                  <a:schemeClr val="tx2"/>
                </a:solidFill>
                <a:latin typeface="Arial" pitchFamily="-110" charset="0"/>
              </a:defRPr>
            </a:lvl6pPr>
            <a:lvl7pPr marL="1199693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400">
                <a:solidFill>
                  <a:schemeClr val="tx2"/>
                </a:solidFill>
                <a:latin typeface="Arial" pitchFamily="-110" charset="0"/>
              </a:defRPr>
            </a:lvl7pPr>
            <a:lvl8pPr marL="1799539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400">
                <a:solidFill>
                  <a:schemeClr val="tx2"/>
                </a:solidFill>
                <a:latin typeface="Arial" pitchFamily="-110" charset="0"/>
              </a:defRPr>
            </a:lvl8pPr>
            <a:lvl9pPr marL="2399386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3400">
                <a:solidFill>
                  <a:schemeClr val="tx2"/>
                </a:solidFill>
                <a:latin typeface="Arial" pitchFamily="-110" charset="0"/>
              </a:defRPr>
            </a:lvl9pPr>
          </a:lstStyle>
          <a:p>
            <a:pPr>
              <a:defRPr/>
            </a:pP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886200" cy="3314702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SzPct val="110000"/>
              <a:buFont typeface="Arial"/>
              <a:buChar char="•"/>
              <a:defRPr sz="2200"/>
            </a:lvl1pPr>
            <a:lvl2pPr marL="56474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71" indent="-226837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5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517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800600" y="1371600"/>
            <a:ext cx="3886200" cy="3314702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SzPct val="110000"/>
              <a:buFont typeface="Arial"/>
              <a:buChar char="•"/>
              <a:defRPr sz="2200"/>
            </a:lvl1pPr>
            <a:lvl2pPr marL="56474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71" indent="-226837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55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517" indent="-22527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418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E92033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61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2D272D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2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roy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rgbClr val="5046FF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171450"/>
            <a:ext cx="8239803" cy="85725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1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7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572000" cy="5143500"/>
          </a:xfrm>
          <a:prstGeom prst="rect">
            <a:avLst/>
          </a:prstGeom>
          <a:solidFill>
            <a:srgbClr val="E92033"/>
          </a:solidFill>
          <a:ln>
            <a:noFill/>
          </a:ln>
          <a:extLs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68681" tIns="34340" rIns="68681" bIns="34340" anchor="ctr"/>
          <a:lstStyle>
            <a:lvl1pPr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6858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900" dirty="0"/>
          </a:p>
        </p:txBody>
      </p:sp>
      <p:pic>
        <p:nvPicPr>
          <p:cNvPr id="1027" name="Picture 3" descr="cooley-logo-white-2015.ai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2314575"/>
            <a:ext cx="15779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689" r:id="rId1"/>
    <p:sldLayoutId id="2147486690" r:id="rId2"/>
    <p:sldLayoutId id="2147486691" r:id="rId3"/>
    <p:sldLayoutId id="2147486692" r:id="rId4"/>
    <p:sldLayoutId id="2147486693" r:id="rId5"/>
    <p:sldLayoutId id="2147486694" r:id="rId6"/>
    <p:sldLayoutId id="2147486695" r:id="rId7"/>
    <p:sldLayoutId id="2147486696" r:id="rId8"/>
    <p:sldLayoutId id="2147486697" r:id="rId9"/>
    <p:sldLayoutId id="2147486698" r:id="rId10"/>
    <p:sldLayoutId id="2147486699" r:id="rId11"/>
  </p:sldLayoutIdLst>
  <p:transition spd="med">
    <p:fade/>
  </p:transition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+mj-lt"/>
          <a:ea typeface="MS PGothic" pitchFamily="34" charset="-128"/>
          <a:cs typeface="ＭＳ Ｐゴシック" pitchFamily="-65" charset="-128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MS PGothic" pitchFamily="34" charset="-128"/>
          <a:cs typeface="ＭＳ Ｐゴシック" pitchFamily="-65" charset="-128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MS PGothic" pitchFamily="34" charset="-128"/>
          <a:cs typeface="ＭＳ Ｐゴシック" pitchFamily="-65" charset="-128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MS PGothic" pitchFamily="34" charset="-128"/>
          <a:cs typeface="ＭＳ Ｐゴシック" pitchFamily="-65" charset="-128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MS PGothic" pitchFamily="34" charset="-128"/>
          <a:cs typeface="ＭＳ Ｐゴシック" pitchFamily="-65" charset="-128"/>
        </a:defRPr>
      </a:lvl5pPr>
      <a:lvl6pPr marL="450544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6pPr>
      <a:lvl7pPr marL="901089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7pPr>
      <a:lvl8pPr marL="1351634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8pPr>
      <a:lvl9pPr marL="1802179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9pPr>
    </p:titleStyle>
    <p:bodyStyle>
      <a:lvl1pPr marL="276225" indent="-276225" algn="l" rtl="0" eaLnBrk="0" fontAlgn="base" hangingPunct="0">
        <a:spcBef>
          <a:spcPct val="20000"/>
        </a:spcBef>
        <a:spcAft>
          <a:spcPct val="20000"/>
        </a:spcAft>
        <a:buClr>
          <a:srgbClr val="B01C2E"/>
        </a:buClr>
        <a:buSzPct val="55000"/>
        <a:buFont typeface="Wingdings 3" charset="2"/>
        <a:buChar char="u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pitchFamily="-65" charset="-128"/>
        </a:defRPr>
      </a:lvl1pPr>
      <a:lvl2pPr marL="614363" indent="-223838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charset="2"/>
        <a:buChar char="u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954088" indent="-225425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charset="2"/>
        <a:buChar char="u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290638" indent="-223838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charset="2"/>
        <a:buChar char="u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1628775" indent="-223838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charset="2"/>
        <a:buChar char="u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080640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31184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2981730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32274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544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089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1634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179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2723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3267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3813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4357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91A82F-AB7F-6348-AE1C-94D4FD67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IPRs:  Coordination &amp; Estoppel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89CB8-EF2D-874C-831B-AF50D7046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0" y="1195387"/>
            <a:ext cx="5322883" cy="2076277"/>
          </a:xfrm>
        </p:spPr>
        <p:txBody>
          <a:bodyPr/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altLang="en-US" sz="2800" dirty="0">
                <a:latin typeface="Georgia" charset="0"/>
                <a:ea typeface="MS PGothic" charset="-128"/>
              </a:rPr>
              <a:t>Making sure the PTAB or the District Court doesn’t steal your </a:t>
            </a:r>
            <a:r>
              <a:rPr lang="en-US" altLang="en-US" sz="2800" dirty="0" smtClean="0">
                <a:latin typeface="Georgia" charset="0"/>
                <a:ea typeface="MS PGothic" charset="-128"/>
              </a:rPr>
              <a:t>Christmas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Heidi Keefe, Cooley</a:t>
            </a:r>
          </a:p>
          <a:p>
            <a:pPr marL="0" indent="0" algn="ctr">
              <a:buNone/>
            </a:pPr>
            <a:r>
              <a:rPr lang="en-US" dirty="0" smtClean="0"/>
              <a:t>Jared Bobrow, Orrick</a:t>
            </a:r>
          </a:p>
        </p:txBody>
      </p:sp>
      <p:pic>
        <p:nvPicPr>
          <p:cNvPr id="1026" name="CA2D60FA-2143-40B5-B7F5-3A2F6D0D141C" descr="imag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692108"/>
            <a:ext cx="2062479" cy="248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38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91A82F-AB7F-6348-AE1C-94D4FD67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89CB8-EF2D-874C-831B-AF50D7046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007" y="1355834"/>
            <a:ext cx="5133998" cy="3547636"/>
          </a:xfrm>
        </p:spPr>
        <p:txBody>
          <a:bodyPr/>
          <a:lstStyle/>
          <a:p>
            <a:pPr marL="276225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/>
              <a:t>1.  A beverage holder comprising: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/>
              <a:t>a base;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/>
              <a:t>a large vessel for holding liquid;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/>
              <a:t>happy holiday decorations;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/>
              <a:t>a </a:t>
            </a:r>
            <a:r>
              <a:rPr lang="en-US" altLang="en-US" dirty="0" smtClean="0"/>
              <a:t>handle; and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dirty="0" smtClean="0"/>
              <a:t>a warming mechanism that warms said liquid in said large vessel.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1027" name="ADD8CA56-CFAE-4F16-8633-DA54A6C916B9" descr="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50" y="1355834"/>
            <a:ext cx="2773363" cy="34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3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BD9E0-319B-B044-A8F9-836A6299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Infringer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23FC938D-BD32-0B48-A940-6215CD6794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5860" y="1605280"/>
            <a:ext cx="2857500" cy="304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7267592-DCB4-9240-A230-363BA4B87B84}"/>
              </a:ext>
            </a:extLst>
          </p:cNvPr>
          <p:cNvSpPr txBox="1"/>
          <p:nvPr/>
        </p:nvSpPr>
        <p:spPr>
          <a:xfrm>
            <a:off x="863600" y="1702281"/>
            <a:ext cx="4572000" cy="3098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/>
              <a:t>1.  A beverage holder comprising: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/>
              <a:t>a base;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/>
              <a:t>a large vessel for holding liquid;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/>
              <a:t>happy holiday decorations;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/>
              <a:t>a </a:t>
            </a:r>
            <a:r>
              <a:rPr lang="en-US" altLang="en-US" sz="2000" dirty="0" smtClean="0"/>
              <a:t>handle; and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000" dirty="0" smtClean="0"/>
              <a:t>a warming mechanism (microwave not shown)</a:t>
            </a:r>
            <a:endParaRPr lang="en-US" alt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2884DD-B1FA-3E40-B6C0-354A44E4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Prior 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0B6E3F-3468-DA49-BA95-8B14D4E7A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1383031"/>
            <a:ext cx="5313679" cy="3520440"/>
          </a:xfrm>
        </p:spPr>
        <p:txBody>
          <a:bodyPr/>
          <a:lstStyle/>
          <a:p>
            <a:pPr marL="276225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1.  A beverage holder comprising: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a base;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a large vessel for holding liquid;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happy holiday decorations;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a </a:t>
            </a:r>
            <a:r>
              <a:rPr lang="en-US" altLang="en-US" sz="2400" dirty="0" smtClean="0"/>
              <a:t>handle; and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 smtClean="0"/>
              <a:t>a warming mechanism (kettle not shown)</a:t>
            </a:r>
            <a:endParaRPr lang="en-US" alt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9BD2EAA-D4EE-394E-8A65-754192566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494" y="1260913"/>
            <a:ext cx="3157506" cy="364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8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67EC83-8916-614F-ACC4-2266BA18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would you do?</a:t>
            </a:r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xmlns="" id="{D1B179B5-7AF6-4E43-AA81-1F3D68E82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66240"/>
            <a:ext cx="2214879" cy="26720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42D0A78-4A26-844A-8B08-B110D63C10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4960" y="1260913"/>
            <a:ext cx="2479040" cy="3642558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F78CE3E0-4EE4-664F-80F9-FA828F12EC27}"/>
              </a:ext>
            </a:extLst>
          </p:cNvPr>
          <p:cNvSpPr txBox="1">
            <a:spLocks/>
          </p:cNvSpPr>
          <p:nvPr/>
        </p:nvSpPr>
        <p:spPr>
          <a:xfrm>
            <a:off x="1666241" y="1451610"/>
            <a:ext cx="5171439" cy="3520440"/>
          </a:xfrm>
          <a:prstGeom prst="rect">
            <a:avLst/>
          </a:prstGeom>
        </p:spPr>
        <p:txBody>
          <a:bodyPr lIns="90109" tIns="45055" rIns="90109" bIns="45055"/>
          <a:lstStyle>
            <a:lvl1pPr marL="276898" indent="-276898" algn="l" rtl="0" eaLnBrk="0" fontAlgn="base" hangingPunct="0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pitchFamily="-65" charset="-128"/>
              </a:defRPr>
            </a:lvl1pPr>
            <a:lvl2pPr marL="564745" indent="-225272" algn="l" rtl="0" eaLnBrk="0" fontAlgn="base" hangingPunct="0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844771" indent="-226837" algn="l" rtl="0" eaLnBrk="0" fontAlgn="base" hangingPunct="0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131055" indent="-225272" algn="l" rtl="0" eaLnBrk="0" fontAlgn="base" hangingPunct="0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409517" indent="-225272" algn="l" rtl="0" eaLnBrk="0" fontAlgn="base" hangingPunct="0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080640" indent="-225272" algn="l" rtl="0" eaLnBrk="1" fontAlgn="base" hangingPunct="1">
              <a:spcBef>
                <a:spcPct val="25000"/>
              </a:spcBef>
              <a:spcAft>
                <a:spcPct val="25000"/>
              </a:spcAft>
              <a:buClr>
                <a:srgbClr val="999999"/>
              </a:buClr>
              <a:buSzPct val="65000"/>
              <a:buFont typeface="Wingdings 3" pitchFamily="-110" charset="2"/>
              <a:buChar char="u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531184" indent="-225272" algn="l" rtl="0" eaLnBrk="1" fontAlgn="base" hangingPunct="1">
              <a:spcBef>
                <a:spcPct val="25000"/>
              </a:spcBef>
              <a:spcAft>
                <a:spcPct val="25000"/>
              </a:spcAft>
              <a:buClr>
                <a:srgbClr val="999999"/>
              </a:buClr>
              <a:buSzPct val="65000"/>
              <a:buFont typeface="Wingdings 3" pitchFamily="-110" charset="2"/>
              <a:buChar char="u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2981730" indent="-225272" algn="l" rtl="0" eaLnBrk="1" fontAlgn="base" hangingPunct="1">
              <a:spcBef>
                <a:spcPct val="25000"/>
              </a:spcBef>
              <a:spcAft>
                <a:spcPct val="25000"/>
              </a:spcAft>
              <a:buClr>
                <a:srgbClr val="999999"/>
              </a:buClr>
              <a:buSzPct val="65000"/>
              <a:buFont typeface="Wingdings 3" pitchFamily="-110" charset="2"/>
              <a:buChar char="u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432274" indent="-225272" algn="l" rtl="0" eaLnBrk="1" fontAlgn="base" hangingPunct="1">
              <a:spcBef>
                <a:spcPct val="25000"/>
              </a:spcBef>
              <a:spcAft>
                <a:spcPct val="25000"/>
              </a:spcAft>
              <a:buClr>
                <a:srgbClr val="999999"/>
              </a:buClr>
              <a:buSzPct val="65000"/>
              <a:buFont typeface="Wingdings 3" pitchFamily="-110" charset="2"/>
              <a:buChar char="u"/>
              <a:defRPr sz="2000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276225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kern="0" dirty="0"/>
              <a:t>1.  A beverage holder comprising: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kern="0" dirty="0"/>
              <a:t>a base;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kern="0" dirty="0"/>
              <a:t>a large vessel for holding liquid;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kern="0" dirty="0"/>
              <a:t>happy holiday decorations;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kern="0" dirty="0"/>
              <a:t>a </a:t>
            </a:r>
            <a:r>
              <a:rPr lang="en-US" altLang="en-US" sz="2400" kern="0" dirty="0" smtClean="0"/>
              <a:t>handle; and </a:t>
            </a:r>
          </a:p>
          <a:p>
            <a:pPr marL="564072" lvl="1" indent="-276225">
              <a:spcBef>
                <a:spcPts val="788"/>
              </a:spcBef>
              <a:spcAft>
                <a:spcPts val="200"/>
              </a:spcAft>
              <a:buFont typeface="Arial" charset="0"/>
              <a:buChar char="•"/>
              <a:defRPr/>
            </a:pPr>
            <a:r>
              <a:rPr lang="en-US" altLang="en-US" sz="2400" dirty="0"/>
              <a:t>a warming </a:t>
            </a:r>
            <a:r>
              <a:rPr lang="en-US" altLang="en-US" sz="2400" dirty="0" smtClean="0"/>
              <a:t>mechanism</a:t>
            </a:r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9077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C6B07C1D-72ED-4154-8E67-F3D86AC263EF}"/>
              </a:ext>
            </a:extLst>
          </p:cNvPr>
          <p:cNvSpPr/>
          <p:nvPr/>
        </p:nvSpPr>
        <p:spPr>
          <a:xfrm>
            <a:off x="237361" y="2210226"/>
            <a:ext cx="8749689" cy="6147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4130048-55F3-4BF3-A894-246303A66192}"/>
              </a:ext>
            </a:extLst>
          </p:cNvPr>
          <p:cNvSpPr/>
          <p:nvPr/>
        </p:nvSpPr>
        <p:spPr>
          <a:xfrm>
            <a:off x="569458" y="3626391"/>
            <a:ext cx="4644468" cy="6147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27FFFB7-46F6-4EFD-968C-53DF7399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N.D. Cal. Co-pending </a:t>
            </a:r>
            <a:r>
              <a:rPr lang="en-US" dirty="0"/>
              <a:t>Litigation Timeline</a:t>
            </a:r>
            <a:br>
              <a:rPr lang="en-US" dirty="0"/>
            </a:br>
            <a:r>
              <a:rPr lang="en-US" dirty="0"/>
              <a:t>(Early IPR Filing)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B6D1EE-5958-410F-9918-C0F77B3B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|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BB3758-71C3-411C-AC47-7C1930B4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99F6-7AD3-43C9-9F61-E7915521AAC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7B2386BA-C520-43CD-90B2-4D08B31206A9}"/>
              </a:ext>
            </a:extLst>
          </p:cNvPr>
          <p:cNvSpPr/>
          <p:nvPr/>
        </p:nvSpPr>
        <p:spPr>
          <a:xfrm>
            <a:off x="730155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7423EBB9-2F2F-4C88-8575-047515F55F84}"/>
              </a:ext>
            </a:extLst>
          </p:cNvPr>
          <p:cNvCxnSpPr>
            <a:cxnSpLocks/>
          </p:cNvCxnSpPr>
          <p:nvPr/>
        </p:nvCxnSpPr>
        <p:spPr>
          <a:xfrm>
            <a:off x="1098646" y="3910088"/>
            <a:ext cx="411480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AD2CB31D-E669-4D56-BD2E-B848F0FD5B95}"/>
              </a:ext>
            </a:extLst>
          </p:cNvPr>
          <p:cNvSpPr/>
          <p:nvPr/>
        </p:nvSpPr>
        <p:spPr>
          <a:xfrm>
            <a:off x="1535440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45CD5188-F26E-4D0C-AF78-ABB267D16711}"/>
              </a:ext>
            </a:extLst>
          </p:cNvPr>
          <p:cNvCxnSpPr>
            <a:cxnSpLocks/>
          </p:cNvCxnSpPr>
          <p:nvPr/>
        </p:nvCxnSpPr>
        <p:spPr>
          <a:xfrm>
            <a:off x="1904656" y="3910088"/>
            <a:ext cx="411480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70065551-9E0D-4E9B-B44D-A54D8FBA909F}"/>
              </a:ext>
            </a:extLst>
          </p:cNvPr>
          <p:cNvSpPr/>
          <p:nvPr/>
        </p:nvSpPr>
        <p:spPr>
          <a:xfrm>
            <a:off x="2346467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2C8AEF1D-0AA2-41F1-B4C9-AA95B03ADB8A}"/>
              </a:ext>
            </a:extLst>
          </p:cNvPr>
          <p:cNvCxnSpPr>
            <a:cxnSpLocks/>
          </p:cNvCxnSpPr>
          <p:nvPr/>
        </p:nvCxnSpPr>
        <p:spPr>
          <a:xfrm>
            <a:off x="2707483" y="3910088"/>
            <a:ext cx="1633821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F1E013DE-99CE-42A1-A854-E3F64044922A}"/>
              </a:ext>
            </a:extLst>
          </p:cNvPr>
          <p:cNvSpPr/>
          <p:nvPr/>
        </p:nvSpPr>
        <p:spPr>
          <a:xfrm>
            <a:off x="4372143" y="3747909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F6280A5-FC06-484D-AC9A-4997E664A855}"/>
              </a:ext>
            </a:extLst>
          </p:cNvPr>
          <p:cNvSpPr txBox="1"/>
          <p:nvPr/>
        </p:nvSpPr>
        <p:spPr>
          <a:xfrm>
            <a:off x="188128" y="3092084"/>
            <a:ext cx="151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PTAB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31981185-94A7-4594-B45D-A06938187BC0}"/>
              </a:ext>
            </a:extLst>
          </p:cNvPr>
          <p:cNvSpPr txBox="1"/>
          <p:nvPr/>
        </p:nvSpPr>
        <p:spPr>
          <a:xfrm>
            <a:off x="489195" y="4325993"/>
            <a:ext cx="811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Petition Filed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39B37D9-DC4B-4D2A-BBB3-F6DA03C66F50}"/>
              </a:ext>
            </a:extLst>
          </p:cNvPr>
          <p:cNvSpPr txBox="1"/>
          <p:nvPr/>
        </p:nvSpPr>
        <p:spPr>
          <a:xfrm>
            <a:off x="1262178" y="4325993"/>
            <a:ext cx="89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 Prelim Response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A2DEBB0-4FEC-4D36-BF7A-CB02261CB346}"/>
              </a:ext>
            </a:extLst>
          </p:cNvPr>
          <p:cNvSpPr txBox="1"/>
          <p:nvPr/>
        </p:nvSpPr>
        <p:spPr>
          <a:xfrm>
            <a:off x="2064095" y="4325993"/>
            <a:ext cx="89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Institution Decision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116F9FE-EC21-4E29-B00C-161A8E5D3A74}"/>
              </a:ext>
            </a:extLst>
          </p:cNvPr>
          <p:cNvSpPr txBox="1"/>
          <p:nvPr/>
        </p:nvSpPr>
        <p:spPr>
          <a:xfrm>
            <a:off x="976739" y="4014398"/>
            <a:ext cx="661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 months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F0C4FB2-F3D5-4447-8E39-2CC1D42DA123}"/>
              </a:ext>
            </a:extLst>
          </p:cNvPr>
          <p:cNvSpPr txBox="1"/>
          <p:nvPr/>
        </p:nvSpPr>
        <p:spPr>
          <a:xfrm>
            <a:off x="1801149" y="4010319"/>
            <a:ext cx="661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 months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FB46003-866E-4FCB-9A54-DD0C5B2AAEC6}"/>
              </a:ext>
            </a:extLst>
          </p:cNvPr>
          <p:cNvSpPr txBox="1"/>
          <p:nvPr/>
        </p:nvSpPr>
        <p:spPr>
          <a:xfrm>
            <a:off x="2745067" y="4010319"/>
            <a:ext cx="1391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No more than 12 months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241C69EC-DB70-45CE-9C97-1CE28A7603EF}"/>
              </a:ext>
            </a:extLst>
          </p:cNvPr>
          <p:cNvSpPr txBox="1"/>
          <p:nvPr/>
        </p:nvSpPr>
        <p:spPr>
          <a:xfrm>
            <a:off x="3995185" y="4325993"/>
            <a:ext cx="108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Final Written Decision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="" xmlns:a16="http://schemas.microsoft.com/office/drawing/2014/main" id="{44EC5418-D7B8-4798-847D-7231E84B8F8C}"/>
              </a:ext>
            </a:extLst>
          </p:cNvPr>
          <p:cNvSpPr/>
          <p:nvPr/>
        </p:nvSpPr>
        <p:spPr>
          <a:xfrm>
            <a:off x="418526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D9C4798-FC4A-4782-BF66-E832580D8572}"/>
              </a:ext>
            </a:extLst>
          </p:cNvPr>
          <p:cNvSpPr txBox="1"/>
          <p:nvPr/>
        </p:nvSpPr>
        <p:spPr>
          <a:xfrm>
            <a:off x="121023" y="1684210"/>
            <a:ext cx="89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Complaint Filed</a:t>
            </a:r>
          </a:p>
        </p:txBody>
      </p: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F7E2E1F7-D8E2-4A9A-A145-820B6074AD00}"/>
              </a:ext>
            </a:extLst>
          </p:cNvPr>
          <p:cNvSpPr/>
          <p:nvPr/>
        </p:nvSpPr>
        <p:spPr>
          <a:xfrm>
            <a:off x="1583112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="" xmlns:a16="http://schemas.microsoft.com/office/drawing/2014/main" id="{E2C45720-4032-481A-82AE-DE5C2CC4B605}"/>
              </a:ext>
            </a:extLst>
          </p:cNvPr>
          <p:cNvSpPr/>
          <p:nvPr/>
        </p:nvSpPr>
        <p:spPr>
          <a:xfrm>
            <a:off x="8430913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75C777A2-7929-4BEB-840A-4EAB68CF2D99}"/>
              </a:ext>
            </a:extLst>
          </p:cNvPr>
          <p:cNvCxnSpPr>
            <a:cxnSpLocks/>
          </p:cNvCxnSpPr>
          <p:nvPr/>
        </p:nvCxnSpPr>
        <p:spPr>
          <a:xfrm>
            <a:off x="795484" y="2516254"/>
            <a:ext cx="731520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2F68AA66-183D-4DBA-863A-A5484931D8F2}"/>
              </a:ext>
            </a:extLst>
          </p:cNvPr>
          <p:cNvSpPr txBox="1"/>
          <p:nvPr/>
        </p:nvSpPr>
        <p:spPr>
          <a:xfrm>
            <a:off x="1184415" y="1573174"/>
            <a:ext cx="115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3-1 Infringement Contentions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BA63D86F-AB31-43B8-BE10-5BD82F8126BE}"/>
              </a:ext>
            </a:extLst>
          </p:cNvPr>
          <p:cNvSpPr txBox="1"/>
          <p:nvPr/>
        </p:nvSpPr>
        <p:spPr>
          <a:xfrm>
            <a:off x="721482" y="2587157"/>
            <a:ext cx="7406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~ 5 months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="" xmlns:a16="http://schemas.microsoft.com/office/drawing/2014/main" id="{53960FFA-39CD-4EA4-80B8-81E695CD0551}"/>
              </a:ext>
            </a:extLst>
          </p:cNvPr>
          <p:cNvSpPr/>
          <p:nvPr/>
        </p:nvSpPr>
        <p:spPr>
          <a:xfrm>
            <a:off x="3087591" y="2349801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54803E5A-D620-412A-9C80-E9B13B085249}"/>
              </a:ext>
            </a:extLst>
          </p:cNvPr>
          <p:cNvCxnSpPr>
            <a:cxnSpLocks/>
          </p:cNvCxnSpPr>
          <p:nvPr/>
        </p:nvCxnSpPr>
        <p:spPr>
          <a:xfrm>
            <a:off x="1972412" y="2511980"/>
            <a:ext cx="1081059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12685E30-E3FF-481C-91C0-309BD8428341}"/>
              </a:ext>
            </a:extLst>
          </p:cNvPr>
          <p:cNvSpPr txBox="1"/>
          <p:nvPr/>
        </p:nvSpPr>
        <p:spPr>
          <a:xfrm>
            <a:off x="2707483" y="1573174"/>
            <a:ext cx="115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Claim Construction Hearing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="" xmlns:a16="http://schemas.microsoft.com/office/drawing/2014/main" id="{7D4B7138-3728-42E2-B306-AF3ED061B652}"/>
              </a:ext>
            </a:extLst>
          </p:cNvPr>
          <p:cNvCxnSpPr>
            <a:cxnSpLocks/>
          </p:cNvCxnSpPr>
          <p:nvPr/>
        </p:nvCxnSpPr>
        <p:spPr>
          <a:xfrm>
            <a:off x="3464577" y="2511980"/>
            <a:ext cx="4937760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AD1366B7-EFE4-4E55-84A4-19F249A2B44F}"/>
              </a:ext>
            </a:extLst>
          </p:cNvPr>
          <p:cNvSpPr txBox="1"/>
          <p:nvPr/>
        </p:nvSpPr>
        <p:spPr>
          <a:xfrm>
            <a:off x="8113254" y="1821149"/>
            <a:ext cx="894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Trial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98934747-CE75-4041-8A7F-7A59E4A78094}"/>
              </a:ext>
            </a:extLst>
          </p:cNvPr>
          <p:cNvSpPr txBox="1"/>
          <p:nvPr/>
        </p:nvSpPr>
        <p:spPr>
          <a:xfrm>
            <a:off x="4996878" y="2580123"/>
            <a:ext cx="1873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~ 30 to 36 months from filing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="" xmlns:a16="http://schemas.microsoft.com/office/drawing/2014/main" id="{38494A5D-C4FD-4DC3-8D86-8BB8501772A5}"/>
              </a:ext>
            </a:extLst>
          </p:cNvPr>
          <p:cNvCxnSpPr>
            <a:cxnSpLocks/>
          </p:cNvCxnSpPr>
          <p:nvPr/>
        </p:nvCxnSpPr>
        <p:spPr>
          <a:xfrm>
            <a:off x="2511059" y="2571750"/>
            <a:ext cx="0" cy="1143377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844DD750-644C-44A6-8ED5-119484D62DA5}"/>
              </a:ext>
            </a:extLst>
          </p:cNvPr>
          <p:cNvSpPr txBox="1"/>
          <p:nvPr/>
        </p:nvSpPr>
        <p:spPr>
          <a:xfrm>
            <a:off x="1949340" y="2612211"/>
            <a:ext cx="932400" cy="1415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" tIns="9144" rIns="9144" bIns="9144" rtlCol="0">
            <a:spAutoFit/>
          </a:bodyPr>
          <a:lstStyle/>
          <a:p>
            <a:pPr algn="ctr"/>
            <a:r>
              <a:rPr lang="en-US" sz="800" b="1" dirty="0"/>
              <a:t>~ 5 to 7 months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DE90A043-1E7C-48E6-9F24-C1B3F7350CA6}"/>
              </a:ext>
            </a:extLst>
          </p:cNvPr>
          <p:cNvSpPr txBox="1"/>
          <p:nvPr/>
        </p:nvSpPr>
        <p:spPr>
          <a:xfrm>
            <a:off x="2071075" y="2935029"/>
            <a:ext cx="8939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Request for Stay?</a:t>
            </a:r>
          </a:p>
        </p:txBody>
      </p:sp>
    </p:spTree>
    <p:extLst>
      <p:ext uri="{BB962C8B-B14F-4D97-AF65-F5344CB8AC3E}">
        <p14:creationId xmlns:p14="http://schemas.microsoft.com/office/powerpoint/2010/main" val="358112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C6B07C1D-72ED-4154-8E67-F3D86AC263EF}"/>
              </a:ext>
            </a:extLst>
          </p:cNvPr>
          <p:cNvSpPr/>
          <p:nvPr/>
        </p:nvSpPr>
        <p:spPr>
          <a:xfrm>
            <a:off x="237361" y="2210226"/>
            <a:ext cx="8749689" cy="6147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4130048-55F3-4BF3-A894-246303A66192}"/>
              </a:ext>
            </a:extLst>
          </p:cNvPr>
          <p:cNvSpPr/>
          <p:nvPr/>
        </p:nvSpPr>
        <p:spPr>
          <a:xfrm>
            <a:off x="1714200" y="3626391"/>
            <a:ext cx="4644468" cy="6147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27FFFB7-46F6-4EFD-968C-53DF7399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N.D. Cal. Co-pending </a:t>
            </a:r>
            <a:r>
              <a:rPr lang="en-US" dirty="0"/>
              <a:t>Litigation Timeline</a:t>
            </a:r>
            <a:br>
              <a:rPr lang="en-US" dirty="0"/>
            </a:br>
            <a:r>
              <a:rPr lang="en-US" dirty="0"/>
              <a:t>(Late IPR Filing)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B6D1EE-5958-410F-9918-C0F77B3B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BB3758-71C3-411C-AC47-7C1930B4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99F6-7AD3-43C9-9F61-E7915521AAC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7B2386BA-C520-43CD-90B2-4D08B31206A9}"/>
              </a:ext>
            </a:extLst>
          </p:cNvPr>
          <p:cNvSpPr/>
          <p:nvPr/>
        </p:nvSpPr>
        <p:spPr>
          <a:xfrm>
            <a:off x="1874897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7423EBB9-2F2F-4C88-8575-047515F55F84}"/>
              </a:ext>
            </a:extLst>
          </p:cNvPr>
          <p:cNvCxnSpPr>
            <a:cxnSpLocks/>
          </p:cNvCxnSpPr>
          <p:nvPr/>
        </p:nvCxnSpPr>
        <p:spPr>
          <a:xfrm>
            <a:off x="2243388" y="3910088"/>
            <a:ext cx="411480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AD2CB31D-E669-4D56-BD2E-B848F0FD5B95}"/>
              </a:ext>
            </a:extLst>
          </p:cNvPr>
          <p:cNvSpPr/>
          <p:nvPr/>
        </p:nvSpPr>
        <p:spPr>
          <a:xfrm>
            <a:off x="2680182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45CD5188-F26E-4D0C-AF78-ABB267D16711}"/>
              </a:ext>
            </a:extLst>
          </p:cNvPr>
          <p:cNvCxnSpPr>
            <a:cxnSpLocks/>
          </p:cNvCxnSpPr>
          <p:nvPr/>
        </p:nvCxnSpPr>
        <p:spPr>
          <a:xfrm>
            <a:off x="3049398" y="3910088"/>
            <a:ext cx="411480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70065551-9E0D-4E9B-B44D-A54D8FBA909F}"/>
              </a:ext>
            </a:extLst>
          </p:cNvPr>
          <p:cNvSpPr/>
          <p:nvPr/>
        </p:nvSpPr>
        <p:spPr>
          <a:xfrm>
            <a:off x="3491209" y="3749728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2C8AEF1D-0AA2-41F1-B4C9-AA95B03ADB8A}"/>
              </a:ext>
            </a:extLst>
          </p:cNvPr>
          <p:cNvCxnSpPr>
            <a:cxnSpLocks/>
          </p:cNvCxnSpPr>
          <p:nvPr/>
        </p:nvCxnSpPr>
        <p:spPr>
          <a:xfrm>
            <a:off x="3852225" y="3910088"/>
            <a:ext cx="1633821" cy="0"/>
          </a:xfrm>
          <a:prstGeom prst="straightConnector1">
            <a:avLst/>
          </a:prstGeom>
          <a:ln w="57150">
            <a:solidFill>
              <a:srgbClr val="D6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F1E013DE-99CE-42A1-A854-E3F64044922A}"/>
              </a:ext>
            </a:extLst>
          </p:cNvPr>
          <p:cNvSpPr/>
          <p:nvPr/>
        </p:nvSpPr>
        <p:spPr>
          <a:xfrm>
            <a:off x="5516885" y="3747909"/>
            <a:ext cx="329184" cy="324358"/>
          </a:xfrm>
          <a:prstGeom prst="ellipse">
            <a:avLst/>
          </a:prstGeom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F6280A5-FC06-484D-AC9A-4997E664A855}"/>
              </a:ext>
            </a:extLst>
          </p:cNvPr>
          <p:cNvSpPr txBox="1"/>
          <p:nvPr/>
        </p:nvSpPr>
        <p:spPr>
          <a:xfrm>
            <a:off x="188128" y="3092084"/>
            <a:ext cx="151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PTAB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31981185-94A7-4594-B45D-A06938187BC0}"/>
              </a:ext>
            </a:extLst>
          </p:cNvPr>
          <p:cNvSpPr txBox="1"/>
          <p:nvPr/>
        </p:nvSpPr>
        <p:spPr>
          <a:xfrm>
            <a:off x="1633937" y="4325993"/>
            <a:ext cx="811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Petition Filed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39B37D9-DC4B-4D2A-BBB3-F6DA03C66F50}"/>
              </a:ext>
            </a:extLst>
          </p:cNvPr>
          <p:cNvSpPr txBox="1"/>
          <p:nvPr/>
        </p:nvSpPr>
        <p:spPr>
          <a:xfrm>
            <a:off x="2406920" y="4325993"/>
            <a:ext cx="89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PO Prelim Response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A2DEBB0-4FEC-4D36-BF7A-CB02261CB346}"/>
              </a:ext>
            </a:extLst>
          </p:cNvPr>
          <p:cNvSpPr txBox="1"/>
          <p:nvPr/>
        </p:nvSpPr>
        <p:spPr>
          <a:xfrm>
            <a:off x="3208837" y="4325993"/>
            <a:ext cx="89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Institution Decision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116F9FE-EC21-4E29-B00C-161A8E5D3A74}"/>
              </a:ext>
            </a:extLst>
          </p:cNvPr>
          <p:cNvSpPr txBox="1"/>
          <p:nvPr/>
        </p:nvSpPr>
        <p:spPr>
          <a:xfrm>
            <a:off x="2121481" y="4014398"/>
            <a:ext cx="661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 months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F0C4FB2-F3D5-4447-8E39-2CC1D42DA123}"/>
              </a:ext>
            </a:extLst>
          </p:cNvPr>
          <p:cNvSpPr txBox="1"/>
          <p:nvPr/>
        </p:nvSpPr>
        <p:spPr>
          <a:xfrm>
            <a:off x="2945891" y="4010319"/>
            <a:ext cx="6619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3 months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FB46003-866E-4FCB-9A54-DD0C5B2AAEC6}"/>
              </a:ext>
            </a:extLst>
          </p:cNvPr>
          <p:cNvSpPr txBox="1"/>
          <p:nvPr/>
        </p:nvSpPr>
        <p:spPr>
          <a:xfrm>
            <a:off x="3889809" y="4010319"/>
            <a:ext cx="1391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No more than 12 months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241C69EC-DB70-45CE-9C97-1CE28A7603EF}"/>
              </a:ext>
            </a:extLst>
          </p:cNvPr>
          <p:cNvSpPr txBox="1"/>
          <p:nvPr/>
        </p:nvSpPr>
        <p:spPr>
          <a:xfrm>
            <a:off x="5139927" y="4325993"/>
            <a:ext cx="108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Final Written Decision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="" xmlns:a16="http://schemas.microsoft.com/office/drawing/2014/main" id="{44EC5418-D7B8-4798-847D-7231E84B8F8C}"/>
              </a:ext>
            </a:extLst>
          </p:cNvPr>
          <p:cNvSpPr/>
          <p:nvPr/>
        </p:nvSpPr>
        <p:spPr>
          <a:xfrm>
            <a:off x="418526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D9C4798-FC4A-4782-BF66-E832580D8572}"/>
              </a:ext>
            </a:extLst>
          </p:cNvPr>
          <p:cNvSpPr txBox="1"/>
          <p:nvPr/>
        </p:nvSpPr>
        <p:spPr>
          <a:xfrm>
            <a:off x="121023" y="1684210"/>
            <a:ext cx="89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Complaint Filed</a:t>
            </a:r>
          </a:p>
        </p:txBody>
      </p: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F7E2E1F7-D8E2-4A9A-A145-820B6074AD00}"/>
              </a:ext>
            </a:extLst>
          </p:cNvPr>
          <p:cNvSpPr/>
          <p:nvPr/>
        </p:nvSpPr>
        <p:spPr>
          <a:xfrm>
            <a:off x="1583112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="" xmlns:a16="http://schemas.microsoft.com/office/drawing/2014/main" id="{E2C45720-4032-481A-82AE-DE5C2CC4B605}"/>
              </a:ext>
            </a:extLst>
          </p:cNvPr>
          <p:cNvSpPr/>
          <p:nvPr/>
        </p:nvSpPr>
        <p:spPr>
          <a:xfrm>
            <a:off x="8430913" y="2354075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75C777A2-7929-4BEB-840A-4EAB68CF2D99}"/>
              </a:ext>
            </a:extLst>
          </p:cNvPr>
          <p:cNvCxnSpPr>
            <a:cxnSpLocks/>
          </p:cNvCxnSpPr>
          <p:nvPr/>
        </p:nvCxnSpPr>
        <p:spPr>
          <a:xfrm>
            <a:off x="795484" y="2516254"/>
            <a:ext cx="731520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2F68AA66-183D-4DBA-863A-A5484931D8F2}"/>
              </a:ext>
            </a:extLst>
          </p:cNvPr>
          <p:cNvSpPr txBox="1"/>
          <p:nvPr/>
        </p:nvSpPr>
        <p:spPr>
          <a:xfrm>
            <a:off x="1184415" y="1573174"/>
            <a:ext cx="115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3-1 Infringement Contentions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="" xmlns:a16="http://schemas.microsoft.com/office/drawing/2014/main" id="{53960FFA-39CD-4EA4-80B8-81E695CD0551}"/>
              </a:ext>
            </a:extLst>
          </p:cNvPr>
          <p:cNvSpPr/>
          <p:nvPr/>
        </p:nvSpPr>
        <p:spPr>
          <a:xfrm>
            <a:off x="3087591" y="2349801"/>
            <a:ext cx="329184" cy="32435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54803E5A-D620-412A-9C80-E9B13B085249}"/>
              </a:ext>
            </a:extLst>
          </p:cNvPr>
          <p:cNvCxnSpPr>
            <a:cxnSpLocks/>
          </p:cNvCxnSpPr>
          <p:nvPr/>
        </p:nvCxnSpPr>
        <p:spPr>
          <a:xfrm>
            <a:off x="1972412" y="2511980"/>
            <a:ext cx="1081059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12685E30-E3FF-481C-91C0-309BD8428341}"/>
              </a:ext>
            </a:extLst>
          </p:cNvPr>
          <p:cNvSpPr txBox="1"/>
          <p:nvPr/>
        </p:nvSpPr>
        <p:spPr>
          <a:xfrm>
            <a:off x="2707483" y="1573174"/>
            <a:ext cx="115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Claim Construction Hearing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="" xmlns:a16="http://schemas.microsoft.com/office/drawing/2014/main" id="{7D4B7138-3728-42E2-B306-AF3ED061B652}"/>
              </a:ext>
            </a:extLst>
          </p:cNvPr>
          <p:cNvCxnSpPr>
            <a:cxnSpLocks/>
          </p:cNvCxnSpPr>
          <p:nvPr/>
        </p:nvCxnSpPr>
        <p:spPr>
          <a:xfrm>
            <a:off x="3464577" y="2511980"/>
            <a:ext cx="4937760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AD1366B7-EFE4-4E55-84A4-19F249A2B44F}"/>
              </a:ext>
            </a:extLst>
          </p:cNvPr>
          <p:cNvSpPr txBox="1"/>
          <p:nvPr/>
        </p:nvSpPr>
        <p:spPr>
          <a:xfrm>
            <a:off x="8113254" y="1821149"/>
            <a:ext cx="894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Trial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="" xmlns:a16="http://schemas.microsoft.com/office/drawing/2014/main" id="{38494A5D-C4FD-4DC3-8D86-8BB8501772A5}"/>
              </a:ext>
            </a:extLst>
          </p:cNvPr>
          <p:cNvCxnSpPr>
            <a:cxnSpLocks/>
          </p:cNvCxnSpPr>
          <p:nvPr/>
        </p:nvCxnSpPr>
        <p:spPr>
          <a:xfrm>
            <a:off x="3648821" y="2571750"/>
            <a:ext cx="0" cy="1143377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DE90A043-1E7C-48E6-9F24-C1B3F7350CA6}"/>
              </a:ext>
            </a:extLst>
          </p:cNvPr>
          <p:cNvSpPr txBox="1"/>
          <p:nvPr/>
        </p:nvSpPr>
        <p:spPr>
          <a:xfrm>
            <a:off x="3187897" y="2935029"/>
            <a:ext cx="8939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Request for Stay?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30BEB421-EA15-4CF9-9CCA-789DF3A3E75B}"/>
              </a:ext>
            </a:extLst>
          </p:cNvPr>
          <p:cNvSpPr txBox="1"/>
          <p:nvPr/>
        </p:nvSpPr>
        <p:spPr>
          <a:xfrm>
            <a:off x="721482" y="2587157"/>
            <a:ext cx="7406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~ 5 months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E2CE5479-C2BE-4718-811A-B5DA1FEA8E03}"/>
              </a:ext>
            </a:extLst>
          </p:cNvPr>
          <p:cNvSpPr txBox="1"/>
          <p:nvPr/>
        </p:nvSpPr>
        <p:spPr>
          <a:xfrm>
            <a:off x="4996878" y="2580123"/>
            <a:ext cx="1873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~ 30 to 36 months from filing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6A23BD2E-A59B-443D-9C2C-0A5FF86A4684}"/>
              </a:ext>
            </a:extLst>
          </p:cNvPr>
          <p:cNvSpPr txBox="1"/>
          <p:nvPr/>
        </p:nvSpPr>
        <p:spPr>
          <a:xfrm>
            <a:off x="1949340" y="2612211"/>
            <a:ext cx="932400" cy="1415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" tIns="9144" rIns="9144" bIns="9144" rtlCol="0">
            <a:spAutoFit/>
          </a:bodyPr>
          <a:lstStyle/>
          <a:p>
            <a:pPr algn="ctr"/>
            <a:r>
              <a:rPr lang="en-US" sz="800" b="1" dirty="0"/>
              <a:t>~ 5 to 7 months</a:t>
            </a:r>
          </a:p>
        </p:txBody>
      </p:sp>
    </p:spTree>
    <p:extLst>
      <p:ext uri="{BB962C8B-B14F-4D97-AF65-F5344CB8AC3E}">
        <p14:creationId xmlns:p14="http://schemas.microsoft.com/office/powerpoint/2010/main" val="389709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ley Template 2015 Wide">
  <a:themeElements>
    <a:clrScheme name="Cooley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01C2E"/>
      </a:accent1>
      <a:accent2>
        <a:srgbClr val="810A28"/>
      </a:accent2>
      <a:accent3>
        <a:srgbClr val="C9D4D9"/>
      </a:accent3>
      <a:accent4>
        <a:srgbClr val="B09A70"/>
      </a:accent4>
      <a:accent5>
        <a:srgbClr val="7E7067"/>
      </a:accent5>
      <a:accent6>
        <a:srgbClr val="536067"/>
      </a:accent6>
      <a:hlink>
        <a:srgbClr val="810A28"/>
      </a:hlink>
      <a:folHlink>
        <a:srgbClr val="810A28"/>
      </a:folHlink>
    </a:clrScheme>
    <a:fontScheme name="CGK PacketWiz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lnDef>
  </a:objectDefaults>
  <a:extraClrSchemeLst>
    <a:extraClrScheme>
      <a:clrScheme name="CGK PacketWiz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K PacketWiz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</Words>
  <Application>Microsoft Office PowerPoint</Application>
  <PresentationFormat>On-screen Show (16:9)</PresentationFormat>
  <Paragraphs>73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PGothic</vt:lpstr>
      <vt:lpstr>MS PGothic</vt:lpstr>
      <vt:lpstr>Arial</vt:lpstr>
      <vt:lpstr>Georgia</vt:lpstr>
      <vt:lpstr>Times New Roman</vt:lpstr>
      <vt:lpstr>Wingdings</vt:lpstr>
      <vt:lpstr>Wingdings 3</vt:lpstr>
      <vt:lpstr>Cooley Template 2015 Wide</vt:lpstr>
      <vt:lpstr>IPRs:  Coordination &amp; Estoppel </vt:lpstr>
      <vt:lpstr>The Claim</vt:lpstr>
      <vt:lpstr>The Infringer</vt:lpstr>
      <vt:lpstr>The Prior Art</vt:lpstr>
      <vt:lpstr>What would you do?</vt:lpstr>
      <vt:lpstr>N.D. Cal. Co-pending Litigation Timeline (Early IPR Filing)</vt:lpstr>
      <vt:lpstr>N.D. Cal. Co-pending Litigation Timeline (Late IPR Filing)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sure the PTAB or the District Court doesn’t steal your Christmas</dc:title>
  <dc:creator>Bobrow, Jared</dc:creator>
  <cp:keywords/>
  <cp:lastModifiedBy>Bobrow, Jared</cp:lastModifiedBy>
  <cp:revision>8</cp:revision>
  <dcterms:modified xsi:type="dcterms:W3CDTF">2018-12-07T23:01:21Z</dcterms:modified>
</cp:coreProperties>
</file>