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5"/>
  </p:notesMasterIdLst>
  <p:handoutMasterIdLst>
    <p:handoutMasterId r:id="rId36"/>
  </p:handoutMasterIdLst>
  <p:sldIdLst>
    <p:sldId id="256" r:id="rId2"/>
    <p:sldId id="378" r:id="rId3"/>
    <p:sldId id="379" r:id="rId4"/>
    <p:sldId id="394" r:id="rId5"/>
    <p:sldId id="395" r:id="rId6"/>
    <p:sldId id="396" r:id="rId7"/>
    <p:sldId id="397" r:id="rId8"/>
    <p:sldId id="381" r:id="rId9"/>
    <p:sldId id="380" r:id="rId10"/>
    <p:sldId id="365" r:id="rId11"/>
    <p:sldId id="382" r:id="rId12"/>
    <p:sldId id="385" r:id="rId13"/>
    <p:sldId id="383" r:id="rId14"/>
    <p:sldId id="384" r:id="rId15"/>
    <p:sldId id="387" r:id="rId16"/>
    <p:sldId id="388" r:id="rId17"/>
    <p:sldId id="386" r:id="rId18"/>
    <p:sldId id="389" r:id="rId19"/>
    <p:sldId id="400" r:id="rId20"/>
    <p:sldId id="367" r:id="rId21"/>
    <p:sldId id="368" r:id="rId22"/>
    <p:sldId id="369" r:id="rId23"/>
    <p:sldId id="398" r:id="rId24"/>
    <p:sldId id="399" r:id="rId25"/>
    <p:sldId id="392" r:id="rId26"/>
    <p:sldId id="372" r:id="rId27"/>
    <p:sldId id="373" r:id="rId28"/>
    <p:sldId id="391" r:id="rId29"/>
    <p:sldId id="282" r:id="rId30"/>
    <p:sldId id="374" r:id="rId31"/>
    <p:sldId id="375" r:id="rId32"/>
    <p:sldId id="377" r:id="rId33"/>
    <p:sldId id="376" r:id="rId34"/>
  </p:sldIdLst>
  <p:sldSz cx="9144000" cy="6858000" type="screen4x3"/>
  <p:notesSz cx="9309100" cy="70231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92">
          <p15:clr>
            <a:srgbClr val="A4A3A4"/>
          </p15:clr>
        </p15:guide>
        <p15:guide id="2" orient="horz" pos="474">
          <p15:clr>
            <a:srgbClr val="A4A3A4"/>
          </p15:clr>
        </p15:guide>
        <p15:guide id="3" orient="horz" pos="4319">
          <p15:clr>
            <a:srgbClr val="A4A3A4"/>
          </p15:clr>
        </p15:guide>
        <p15:guide id="4" orient="horz" pos="3888">
          <p15:clr>
            <a:srgbClr val="A4A3A4"/>
          </p15:clr>
        </p15:guide>
        <p15:guide id="5" orient="horz" pos="981">
          <p15:clr>
            <a:srgbClr val="A4A3A4"/>
          </p15:clr>
        </p15:guide>
        <p15:guide id="6" orient="horz" pos="1133">
          <p15:clr>
            <a:srgbClr val="A4A3A4"/>
          </p15:clr>
        </p15:guide>
        <p15:guide id="7" orient="horz" pos="735">
          <p15:clr>
            <a:srgbClr val="A4A3A4"/>
          </p15:clr>
        </p15:guide>
        <p15:guide id="8" pos="2886">
          <p15:clr>
            <a:srgbClr val="A4A3A4"/>
          </p15:clr>
        </p15:guide>
        <p15:guide id="9" pos="684">
          <p15:clr>
            <a:srgbClr val="A4A3A4"/>
          </p15:clr>
        </p15:guide>
        <p15:guide id="10" pos="2882">
          <p15:clr>
            <a:srgbClr val="A4A3A4"/>
          </p15:clr>
        </p15:guide>
        <p15:guide id="11" pos="2879">
          <p15:clr>
            <a:srgbClr val="A4A3A4"/>
          </p15:clr>
        </p15:guide>
        <p15:guide id="12" pos="430">
          <p15:clr>
            <a:srgbClr val="A4A3A4"/>
          </p15:clr>
        </p15:guide>
        <p15:guide id="13" pos="5399">
          <p15:clr>
            <a:srgbClr val="A4A3A4"/>
          </p15:clr>
        </p15:guide>
        <p15:guide id="14" pos="1590">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5"/>
    <a:srgbClr val="C9E7FF"/>
    <a:srgbClr val="CC00CC"/>
    <a:srgbClr val="6600CC"/>
    <a:srgbClr val="9191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16" autoAdjust="0"/>
    <p:restoredTop sz="93294" autoAdjust="0"/>
  </p:normalViewPr>
  <p:slideViewPr>
    <p:cSldViewPr snapToGrid="0">
      <p:cViewPr varScale="1">
        <p:scale>
          <a:sx n="76" d="100"/>
          <a:sy n="76" d="100"/>
        </p:scale>
        <p:origin x="96" y="3138"/>
      </p:cViewPr>
      <p:guideLst>
        <p:guide orient="horz" pos="292"/>
        <p:guide orient="horz" pos="474"/>
        <p:guide orient="horz" pos="4319"/>
        <p:guide orient="horz" pos="3888"/>
        <p:guide orient="horz" pos="981"/>
        <p:guide orient="horz" pos="1133"/>
        <p:guide orient="horz" pos="735"/>
        <p:guide pos="2886"/>
        <p:guide pos="684"/>
        <p:guide pos="2882"/>
        <p:guide pos="2879"/>
        <p:guide pos="430"/>
        <p:guide pos="5399"/>
        <p:guide pos="15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16"/>
    </p:cViewPr>
  </p:sorterViewPr>
  <p:notesViewPr>
    <p:cSldViewPr snapToGrid="0">
      <p:cViewPr varScale="1">
        <p:scale>
          <a:sx n="118" d="100"/>
          <a:sy n="118" d="100"/>
        </p:scale>
        <p:origin x="102" y="2520"/>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4034579" cy="351474"/>
          </a:xfrm>
          <a:prstGeom prst="rect">
            <a:avLst/>
          </a:prstGeom>
          <a:noFill/>
          <a:ln w="9525">
            <a:noFill/>
            <a:miter lim="800000"/>
            <a:headEnd/>
            <a:tailEnd/>
          </a:ln>
          <a:effectLst/>
        </p:spPr>
        <p:txBody>
          <a:bodyPr vert="horz" wrap="square" lIns="93956" tIns="46978" rIns="93956" bIns="46978" numCol="1" anchor="t" anchorCtr="0" compatLnSpc="1">
            <a:prstTxWarp prst="textNoShape">
              <a:avLst/>
            </a:prstTxWarp>
          </a:bodyPr>
          <a:lstStyle>
            <a:lvl1pPr defTabSz="933166" eaLnBrk="1" hangingPunct="1">
              <a:defRPr sz="1200"/>
            </a:lvl1pPr>
          </a:lstStyle>
          <a:p>
            <a:pPr>
              <a:defRPr/>
            </a:pPr>
            <a:endParaRPr lang="en-US"/>
          </a:p>
        </p:txBody>
      </p:sp>
      <p:sp>
        <p:nvSpPr>
          <p:cNvPr id="4099" name="Rectangle 3"/>
          <p:cNvSpPr>
            <a:spLocks noGrp="1" noChangeArrowheads="1"/>
          </p:cNvSpPr>
          <p:nvPr>
            <p:ph type="dt" sz="quarter" idx="1"/>
          </p:nvPr>
        </p:nvSpPr>
        <p:spPr bwMode="auto">
          <a:xfrm>
            <a:off x="5272933" y="0"/>
            <a:ext cx="4034579" cy="351474"/>
          </a:xfrm>
          <a:prstGeom prst="rect">
            <a:avLst/>
          </a:prstGeom>
          <a:noFill/>
          <a:ln w="9525">
            <a:noFill/>
            <a:miter lim="800000"/>
            <a:headEnd/>
            <a:tailEnd/>
          </a:ln>
          <a:effectLst/>
        </p:spPr>
        <p:txBody>
          <a:bodyPr vert="horz" wrap="square" lIns="93956" tIns="46978" rIns="93956" bIns="46978" numCol="1" anchor="t" anchorCtr="0" compatLnSpc="1">
            <a:prstTxWarp prst="textNoShape">
              <a:avLst/>
            </a:prstTxWarp>
          </a:bodyPr>
          <a:lstStyle>
            <a:lvl1pPr algn="r" defTabSz="933166" eaLnBrk="1" hangingPunct="1">
              <a:defRPr sz="1200"/>
            </a:lvl1pPr>
          </a:lstStyle>
          <a:p>
            <a:pPr>
              <a:defRPr/>
            </a:pPr>
            <a:endParaRPr lang="en-US"/>
          </a:p>
        </p:txBody>
      </p:sp>
      <p:sp>
        <p:nvSpPr>
          <p:cNvPr id="4100" name="Rectangle 4"/>
          <p:cNvSpPr>
            <a:spLocks noGrp="1" noChangeArrowheads="1"/>
          </p:cNvSpPr>
          <p:nvPr>
            <p:ph type="ftr" sz="quarter" idx="2"/>
          </p:nvPr>
        </p:nvSpPr>
        <p:spPr bwMode="auto">
          <a:xfrm>
            <a:off x="2" y="6670036"/>
            <a:ext cx="4034579" cy="351474"/>
          </a:xfrm>
          <a:prstGeom prst="rect">
            <a:avLst/>
          </a:prstGeom>
          <a:noFill/>
          <a:ln w="9525">
            <a:noFill/>
            <a:miter lim="800000"/>
            <a:headEnd/>
            <a:tailEnd/>
          </a:ln>
          <a:effectLst/>
        </p:spPr>
        <p:txBody>
          <a:bodyPr vert="horz" wrap="square" lIns="93956" tIns="46978" rIns="93956" bIns="46978" numCol="1" anchor="b" anchorCtr="0" compatLnSpc="1">
            <a:prstTxWarp prst="textNoShape">
              <a:avLst/>
            </a:prstTxWarp>
          </a:bodyPr>
          <a:lstStyle>
            <a:lvl1pPr defTabSz="933166" eaLnBrk="1" hangingPunct="1">
              <a:defRPr sz="1200"/>
            </a:lvl1pPr>
          </a:lstStyle>
          <a:p>
            <a:pPr>
              <a:defRPr/>
            </a:pPr>
            <a:endParaRPr lang="en-US"/>
          </a:p>
        </p:txBody>
      </p:sp>
      <p:sp>
        <p:nvSpPr>
          <p:cNvPr id="4101" name="Rectangle 5"/>
          <p:cNvSpPr>
            <a:spLocks noGrp="1" noChangeArrowheads="1"/>
          </p:cNvSpPr>
          <p:nvPr>
            <p:ph type="sldNum" sz="quarter" idx="3"/>
          </p:nvPr>
        </p:nvSpPr>
        <p:spPr bwMode="auto">
          <a:xfrm>
            <a:off x="5272933" y="6670036"/>
            <a:ext cx="4034579" cy="351474"/>
          </a:xfrm>
          <a:prstGeom prst="rect">
            <a:avLst/>
          </a:prstGeom>
          <a:noFill/>
          <a:ln w="9525">
            <a:noFill/>
            <a:miter lim="800000"/>
            <a:headEnd/>
            <a:tailEnd/>
          </a:ln>
          <a:effectLst/>
        </p:spPr>
        <p:txBody>
          <a:bodyPr vert="horz" wrap="square" lIns="93956" tIns="46978" rIns="93956" bIns="46978" numCol="1" anchor="b" anchorCtr="0" compatLnSpc="1">
            <a:prstTxWarp prst="textNoShape">
              <a:avLst/>
            </a:prstTxWarp>
          </a:bodyPr>
          <a:lstStyle>
            <a:lvl1pPr algn="r" defTabSz="933166" eaLnBrk="1" hangingPunct="1">
              <a:defRPr sz="1200"/>
            </a:lvl1pPr>
          </a:lstStyle>
          <a:p>
            <a:pPr>
              <a:defRPr/>
            </a:pPr>
            <a:fld id="{9AE1F556-E520-43FB-A224-723F3A996070}" type="slidenum">
              <a:rPr lang="en-US"/>
              <a:pPr>
                <a:defRPr/>
              </a:pPr>
              <a:t>‹#›</a:t>
            </a:fld>
            <a:endParaRPr lang="en-US"/>
          </a:p>
        </p:txBody>
      </p:sp>
    </p:spTree>
    <p:extLst>
      <p:ext uri="{BB962C8B-B14F-4D97-AF65-F5344CB8AC3E}">
        <p14:creationId xmlns:p14="http://schemas.microsoft.com/office/powerpoint/2010/main" val="1613828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4034579" cy="351474"/>
          </a:xfrm>
          <a:prstGeom prst="rect">
            <a:avLst/>
          </a:prstGeom>
          <a:noFill/>
          <a:ln w="9525">
            <a:noFill/>
            <a:miter lim="800000"/>
            <a:headEnd/>
            <a:tailEnd/>
          </a:ln>
          <a:effectLst/>
        </p:spPr>
        <p:txBody>
          <a:bodyPr vert="horz" wrap="square" lIns="93956" tIns="46978" rIns="93956" bIns="46978" numCol="1" anchor="t" anchorCtr="0" compatLnSpc="1">
            <a:prstTxWarp prst="textNoShape">
              <a:avLst/>
            </a:prstTxWarp>
          </a:bodyPr>
          <a:lstStyle>
            <a:lvl1pPr defTabSz="933166" eaLnBrk="1" hangingPunct="1">
              <a:defRPr sz="1200"/>
            </a:lvl1pPr>
          </a:lstStyle>
          <a:p>
            <a:pPr>
              <a:defRPr/>
            </a:pPr>
            <a:endParaRPr lang="en-US"/>
          </a:p>
        </p:txBody>
      </p:sp>
      <p:sp>
        <p:nvSpPr>
          <p:cNvPr id="3075" name="Rectangle 3"/>
          <p:cNvSpPr>
            <a:spLocks noGrp="1" noChangeArrowheads="1"/>
          </p:cNvSpPr>
          <p:nvPr>
            <p:ph type="dt" idx="1"/>
          </p:nvPr>
        </p:nvSpPr>
        <p:spPr bwMode="auto">
          <a:xfrm>
            <a:off x="5272933" y="0"/>
            <a:ext cx="4034579" cy="351474"/>
          </a:xfrm>
          <a:prstGeom prst="rect">
            <a:avLst/>
          </a:prstGeom>
          <a:noFill/>
          <a:ln w="9525">
            <a:noFill/>
            <a:miter lim="800000"/>
            <a:headEnd/>
            <a:tailEnd/>
          </a:ln>
          <a:effectLst/>
        </p:spPr>
        <p:txBody>
          <a:bodyPr vert="horz" wrap="square" lIns="93956" tIns="46978" rIns="93956" bIns="46978" numCol="1" anchor="t" anchorCtr="0" compatLnSpc="1">
            <a:prstTxWarp prst="textNoShape">
              <a:avLst/>
            </a:prstTxWarp>
          </a:bodyPr>
          <a:lstStyle>
            <a:lvl1pPr algn="r" defTabSz="933166" eaLnBrk="1" hangingPunct="1">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2900363" y="528638"/>
            <a:ext cx="3508375" cy="2630487"/>
          </a:xfrm>
          <a:prstGeom prst="rect">
            <a:avLst/>
          </a:prstGeom>
          <a:noFill/>
          <a:ln w="12700">
            <a:solidFill>
              <a:srgbClr val="000000"/>
            </a:solidFill>
            <a:miter lim="800000"/>
            <a:headEnd/>
            <a:tailEnd/>
          </a:ln>
        </p:spPr>
      </p:sp>
      <p:sp>
        <p:nvSpPr>
          <p:cNvPr id="3077" name="Rectangle 5"/>
          <p:cNvSpPr>
            <a:spLocks noGrp="1" noChangeArrowheads="1"/>
          </p:cNvSpPr>
          <p:nvPr>
            <p:ph type="body" sz="quarter" idx="3"/>
          </p:nvPr>
        </p:nvSpPr>
        <p:spPr bwMode="auto">
          <a:xfrm>
            <a:off x="931546" y="3336610"/>
            <a:ext cx="7446008" cy="3160077"/>
          </a:xfrm>
          <a:prstGeom prst="rect">
            <a:avLst/>
          </a:prstGeom>
          <a:noFill/>
          <a:ln w="9525">
            <a:noFill/>
            <a:miter lim="800000"/>
            <a:headEnd/>
            <a:tailEnd/>
          </a:ln>
          <a:effectLst/>
        </p:spPr>
        <p:txBody>
          <a:bodyPr vert="horz" wrap="square" lIns="93956" tIns="46978" rIns="93956" bIns="4697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2" y="6670036"/>
            <a:ext cx="4034579" cy="351474"/>
          </a:xfrm>
          <a:prstGeom prst="rect">
            <a:avLst/>
          </a:prstGeom>
          <a:noFill/>
          <a:ln w="9525">
            <a:noFill/>
            <a:miter lim="800000"/>
            <a:headEnd/>
            <a:tailEnd/>
          </a:ln>
          <a:effectLst/>
        </p:spPr>
        <p:txBody>
          <a:bodyPr vert="horz" wrap="square" lIns="93956" tIns="46978" rIns="93956" bIns="46978" numCol="1" anchor="b" anchorCtr="0" compatLnSpc="1">
            <a:prstTxWarp prst="textNoShape">
              <a:avLst/>
            </a:prstTxWarp>
          </a:bodyPr>
          <a:lstStyle>
            <a:lvl1pPr defTabSz="933166" eaLnBrk="1" hangingPunct="1">
              <a:defRPr sz="1200"/>
            </a:lvl1pPr>
          </a:lstStyle>
          <a:p>
            <a:pPr>
              <a:defRPr/>
            </a:pPr>
            <a:endParaRPr lang="en-US"/>
          </a:p>
        </p:txBody>
      </p:sp>
      <p:sp>
        <p:nvSpPr>
          <p:cNvPr id="3079" name="Rectangle 7"/>
          <p:cNvSpPr>
            <a:spLocks noGrp="1" noChangeArrowheads="1"/>
          </p:cNvSpPr>
          <p:nvPr>
            <p:ph type="sldNum" sz="quarter" idx="5"/>
          </p:nvPr>
        </p:nvSpPr>
        <p:spPr bwMode="auto">
          <a:xfrm>
            <a:off x="5272933" y="6670036"/>
            <a:ext cx="4034579" cy="351474"/>
          </a:xfrm>
          <a:prstGeom prst="rect">
            <a:avLst/>
          </a:prstGeom>
          <a:noFill/>
          <a:ln w="9525">
            <a:noFill/>
            <a:miter lim="800000"/>
            <a:headEnd/>
            <a:tailEnd/>
          </a:ln>
          <a:effectLst/>
        </p:spPr>
        <p:txBody>
          <a:bodyPr vert="horz" wrap="square" lIns="93956" tIns="46978" rIns="93956" bIns="46978" numCol="1" anchor="b" anchorCtr="0" compatLnSpc="1">
            <a:prstTxWarp prst="textNoShape">
              <a:avLst/>
            </a:prstTxWarp>
          </a:bodyPr>
          <a:lstStyle>
            <a:lvl1pPr algn="r" defTabSz="933166" eaLnBrk="1" hangingPunct="1">
              <a:defRPr sz="1200"/>
            </a:lvl1pPr>
          </a:lstStyle>
          <a:p>
            <a:pPr>
              <a:defRPr/>
            </a:pPr>
            <a:fld id="{2BD5BA44-A61D-4421-ACA6-B7686A65186B}" type="slidenum">
              <a:rPr lang="en-US"/>
              <a:pPr>
                <a:defRPr/>
              </a:pPr>
              <a:t>‹#›</a:t>
            </a:fld>
            <a:endParaRPr lang="en-US"/>
          </a:p>
        </p:txBody>
      </p:sp>
    </p:spTree>
    <p:extLst>
      <p:ext uri="{BB962C8B-B14F-4D97-AF65-F5344CB8AC3E}">
        <p14:creationId xmlns:p14="http://schemas.microsoft.com/office/powerpoint/2010/main" val="22052772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3C3CBCD-930A-47B4-9BA2-F0A865A82473}" type="slidenum">
              <a:rPr lang="en-US" smtClean="0"/>
              <a:pPr/>
              <a:t>1</a:t>
            </a:fld>
            <a:endParaRPr lang="en-US"/>
          </a:p>
        </p:txBody>
      </p:sp>
      <p:sp>
        <p:nvSpPr>
          <p:cNvPr id="17411" name="Rectangle 2"/>
          <p:cNvSpPr>
            <a:spLocks noGrp="1" noRot="1" noChangeAspect="1" noChangeArrowheads="1" noTextEdit="1"/>
          </p:cNvSpPr>
          <p:nvPr>
            <p:ph type="sldImg"/>
          </p:nvPr>
        </p:nvSpPr>
        <p:spPr>
          <a:ln cap="flat"/>
        </p:spPr>
      </p:sp>
      <p:sp>
        <p:nvSpPr>
          <p:cNvPr id="174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53991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deloitte.wsj.com</a:t>
            </a:r>
            <a:r>
              <a:rPr lang="en-US" dirty="0"/>
              <a:t>/</a:t>
            </a:r>
            <a:r>
              <a:rPr lang="en-US" dirty="0" err="1"/>
              <a:t>cio</a:t>
            </a:r>
            <a:r>
              <a:rPr lang="en-US" dirty="0"/>
              <a:t>/2018/02/21/6-ways-to-prepare-for-gdpr/</a:t>
            </a:r>
          </a:p>
          <a:p>
            <a:endParaRPr lang="en-US" dirty="0"/>
          </a:p>
          <a:p>
            <a:r>
              <a:rPr lang="en-US" dirty="0"/>
              <a:t>https://</a:t>
            </a:r>
            <a:r>
              <a:rPr lang="en-US" dirty="0" err="1"/>
              <a:t>www.nytimes.com</a:t>
            </a:r>
            <a:r>
              <a:rPr lang="en-US" dirty="0"/>
              <a:t>/2018/01/28/technology/</a:t>
            </a:r>
            <a:r>
              <a:rPr lang="en-US" dirty="0" err="1"/>
              <a:t>europe</a:t>
            </a:r>
            <a:r>
              <a:rPr lang="en-US" dirty="0"/>
              <a:t>-data-privacy-</a:t>
            </a:r>
            <a:r>
              <a:rPr lang="en-US" dirty="0" err="1"/>
              <a:t>rules.html</a:t>
            </a:r>
            <a:endParaRPr lang="en-US" dirty="0"/>
          </a:p>
          <a:p>
            <a:endParaRPr lang="en-US" dirty="0"/>
          </a:p>
          <a:p>
            <a:r>
              <a:rPr lang="en-US" dirty="0"/>
              <a:t>(same link for Brill quote)</a:t>
            </a:r>
          </a:p>
          <a:p>
            <a:endParaRPr lang="en-US" dirty="0"/>
          </a:p>
          <a:p>
            <a:r>
              <a:rPr lang="en-US" dirty="0"/>
              <a:t>Alternative</a:t>
            </a:r>
            <a:r>
              <a:rPr lang="en-US" baseline="0" dirty="0"/>
              <a:t> quote from the same NYT article (above): </a:t>
            </a:r>
            <a:r>
              <a:rPr lang="en-US" dirty="0"/>
              <a:t> Angelo </a:t>
            </a:r>
            <a:r>
              <a:rPr lang="en-US" dirty="0" err="1"/>
              <a:t>Spenillo</a:t>
            </a:r>
            <a:r>
              <a:rPr lang="en-US" dirty="0"/>
              <a:t>, general counsel for </a:t>
            </a:r>
            <a:r>
              <a:rPr lang="en-US" dirty="0" err="1"/>
              <a:t>Siteimprove</a:t>
            </a:r>
            <a:r>
              <a:rPr lang="en-US" dirty="0"/>
              <a:t>, which helps companies manage their presence online, said many little tech companies have been looking toward Google and Facebook for how user privacy and data will be managed online. “</a:t>
            </a:r>
            <a:r>
              <a:rPr lang="en-US" b="1" dirty="0"/>
              <a:t>Where the bigger companies go, the smaller companies will follow suit</a:t>
            </a:r>
            <a:r>
              <a:rPr lang="en-US" dirty="0"/>
              <a:t>.”</a:t>
            </a:r>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10</a:t>
            </a:fld>
            <a:endParaRPr lang="en-US"/>
          </a:p>
        </p:txBody>
      </p:sp>
    </p:spTree>
    <p:extLst>
      <p:ext uri="{BB962C8B-B14F-4D97-AF65-F5344CB8AC3E}">
        <p14:creationId xmlns:p14="http://schemas.microsoft.com/office/powerpoint/2010/main" val="871687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11</a:t>
            </a:fld>
            <a:endParaRPr lang="en-US"/>
          </a:p>
        </p:txBody>
      </p:sp>
    </p:spTree>
    <p:extLst>
      <p:ext uri="{BB962C8B-B14F-4D97-AF65-F5344CB8AC3E}">
        <p14:creationId xmlns:p14="http://schemas.microsoft.com/office/powerpoint/2010/main" val="4164180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12</a:t>
            </a:fld>
            <a:endParaRPr lang="en-US"/>
          </a:p>
        </p:txBody>
      </p:sp>
    </p:spTree>
    <p:extLst>
      <p:ext uri="{BB962C8B-B14F-4D97-AF65-F5344CB8AC3E}">
        <p14:creationId xmlns:p14="http://schemas.microsoft.com/office/powerpoint/2010/main" val="1486510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13</a:t>
            </a:fld>
            <a:endParaRPr lang="en-US"/>
          </a:p>
        </p:txBody>
      </p:sp>
    </p:spTree>
    <p:extLst>
      <p:ext uri="{BB962C8B-B14F-4D97-AF65-F5344CB8AC3E}">
        <p14:creationId xmlns:p14="http://schemas.microsoft.com/office/powerpoint/2010/main" val="3485035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 privacy laws are not a treaty, not a WTO-trade dispute, and not a result of the Internet’s architecture like ICANN</a:t>
            </a:r>
          </a:p>
          <a:p>
            <a:endParaRPr lang="en-US" dirty="0"/>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14</a:t>
            </a:fld>
            <a:endParaRPr lang="en-US"/>
          </a:p>
        </p:txBody>
      </p:sp>
    </p:spTree>
    <p:extLst>
      <p:ext uri="{BB962C8B-B14F-4D97-AF65-F5344CB8AC3E}">
        <p14:creationId xmlns:p14="http://schemas.microsoft.com/office/powerpoint/2010/main" val="1923362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943" indent="-228943">
              <a:buAutoNum type="arabicParenBoth"/>
            </a:pPr>
            <a:r>
              <a:rPr lang="en-US" dirty="0" smtClean="0"/>
              <a:t>Coercion – ability to restrict data transfers to US.  Coercion escalates the “benefits of conformity or costs of nonconformity through material rewards and punishments.”</a:t>
            </a:r>
          </a:p>
          <a:p>
            <a:pPr marL="228943" indent="-228943">
              <a:buAutoNum type="arabicParenBoth"/>
            </a:pPr>
            <a:r>
              <a:rPr lang="en-US" dirty="0" smtClean="0"/>
              <a:t>Persuasion – lots of formal and informal institutional environments, such as Privacy Shield, for consultations and discussions.  Int’l dialogue.</a:t>
            </a:r>
          </a:p>
          <a:p>
            <a:pPr marL="228943" indent="-228943">
              <a:buAutoNum type="arabicParenBoth"/>
            </a:pPr>
            <a:r>
              <a:rPr lang="en-US" dirty="0" smtClean="0"/>
              <a:t>Acculturation– creation of new privacy norms among global community of privacy professionals</a:t>
            </a:r>
          </a:p>
          <a:p>
            <a:pPr marL="228943" indent="-228943">
              <a:buAutoNum type="arabicParenBoth"/>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15</a:t>
            </a:fld>
            <a:endParaRPr lang="en-US"/>
          </a:p>
        </p:txBody>
      </p:sp>
    </p:spTree>
    <p:extLst>
      <p:ext uri="{BB962C8B-B14F-4D97-AF65-F5344CB8AC3E}">
        <p14:creationId xmlns:p14="http://schemas.microsoft.com/office/powerpoint/2010/main" val="2349107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16</a:t>
            </a:fld>
            <a:endParaRPr lang="en-US"/>
          </a:p>
        </p:txBody>
      </p:sp>
    </p:spTree>
    <p:extLst>
      <p:ext uri="{BB962C8B-B14F-4D97-AF65-F5344CB8AC3E}">
        <p14:creationId xmlns:p14="http://schemas.microsoft.com/office/powerpoint/2010/main" val="2847719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17</a:t>
            </a:fld>
            <a:endParaRPr lang="en-US"/>
          </a:p>
        </p:txBody>
      </p:sp>
    </p:spTree>
    <p:extLst>
      <p:ext uri="{BB962C8B-B14F-4D97-AF65-F5344CB8AC3E}">
        <p14:creationId xmlns:p14="http://schemas.microsoft.com/office/powerpoint/2010/main" val="2370509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the world outside the EU-US?</a:t>
            </a:r>
            <a:endParaRPr lang="en-US" dirty="0"/>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18</a:t>
            </a:fld>
            <a:endParaRPr lang="en-US"/>
          </a:p>
        </p:txBody>
      </p:sp>
    </p:spTree>
    <p:extLst>
      <p:ext uri="{BB962C8B-B14F-4D97-AF65-F5344CB8AC3E}">
        <p14:creationId xmlns:p14="http://schemas.microsoft.com/office/powerpoint/2010/main" val="372435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the world outside the EU-US?</a:t>
            </a:r>
            <a:endParaRPr lang="en-US" dirty="0"/>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19</a:t>
            </a:fld>
            <a:endParaRPr lang="en-US"/>
          </a:p>
        </p:txBody>
      </p:sp>
    </p:spTree>
    <p:extLst>
      <p:ext uri="{BB962C8B-B14F-4D97-AF65-F5344CB8AC3E}">
        <p14:creationId xmlns:p14="http://schemas.microsoft.com/office/powerpoint/2010/main" val="248343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2</a:t>
            </a:fld>
            <a:endParaRPr lang="en-US"/>
          </a:p>
        </p:txBody>
      </p:sp>
    </p:spTree>
    <p:extLst>
      <p:ext uri="{BB962C8B-B14F-4D97-AF65-F5344CB8AC3E}">
        <p14:creationId xmlns:p14="http://schemas.microsoft.com/office/powerpoint/2010/main" val="3854032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20</a:t>
            </a:fld>
            <a:endParaRPr lang="en-US"/>
          </a:p>
        </p:txBody>
      </p:sp>
    </p:spTree>
    <p:extLst>
      <p:ext uri="{BB962C8B-B14F-4D97-AF65-F5344CB8AC3E}">
        <p14:creationId xmlns:p14="http://schemas.microsoft.com/office/powerpoint/2010/main" val="1191382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21</a:t>
            </a:fld>
            <a:endParaRPr lang="en-US"/>
          </a:p>
        </p:txBody>
      </p:sp>
    </p:spTree>
    <p:extLst>
      <p:ext uri="{BB962C8B-B14F-4D97-AF65-F5344CB8AC3E}">
        <p14:creationId xmlns:p14="http://schemas.microsoft.com/office/powerpoint/2010/main" val="2008300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22</a:t>
            </a:fld>
            <a:endParaRPr lang="en-US"/>
          </a:p>
        </p:txBody>
      </p:sp>
    </p:spTree>
    <p:extLst>
      <p:ext uri="{BB962C8B-B14F-4D97-AF65-F5344CB8AC3E}">
        <p14:creationId xmlns:p14="http://schemas.microsoft.com/office/powerpoint/2010/main" val="1608110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23</a:t>
            </a:fld>
            <a:endParaRPr lang="en-US"/>
          </a:p>
        </p:txBody>
      </p:sp>
    </p:spTree>
    <p:extLst>
      <p:ext uri="{BB962C8B-B14F-4D97-AF65-F5344CB8AC3E}">
        <p14:creationId xmlns:p14="http://schemas.microsoft.com/office/powerpoint/2010/main" val="3141706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24</a:t>
            </a:fld>
            <a:endParaRPr lang="en-US"/>
          </a:p>
        </p:txBody>
      </p:sp>
    </p:spTree>
    <p:extLst>
      <p:ext uri="{BB962C8B-B14F-4D97-AF65-F5344CB8AC3E}">
        <p14:creationId xmlns:p14="http://schemas.microsoft.com/office/powerpoint/2010/main" val="2592111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25</a:t>
            </a:fld>
            <a:endParaRPr lang="en-US"/>
          </a:p>
        </p:txBody>
      </p:sp>
    </p:spTree>
    <p:extLst>
      <p:ext uri="{BB962C8B-B14F-4D97-AF65-F5344CB8AC3E}">
        <p14:creationId xmlns:p14="http://schemas.microsoft.com/office/powerpoint/2010/main" val="4223849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https://ec.europa.eu/commission/sites/beta-political/files/data-protection-factsheet-business_en.pdf</a:t>
            </a:r>
          </a:p>
          <a:p>
            <a:endParaRPr lang="en-US" dirty="0"/>
          </a:p>
          <a:p>
            <a:r>
              <a:rPr lang="en-US" dirty="0"/>
              <a:t>https://ec.europa.eu/commission/commissioners/2014-2019/ansip/blog/online-privacy-building-trust-digital-age_en</a:t>
            </a:r>
          </a:p>
          <a:p>
            <a:endParaRPr lang="en-US" dirty="0"/>
          </a:p>
          <a:p>
            <a:r>
              <a:rPr lang="en-US" dirty="0"/>
              <a:t>https://www.isaca.org/Journal/archives/2016/volume-6/Pages/the-new-eu-general-data-protection-regulation.aspx#4</a:t>
            </a:r>
          </a:p>
          <a:p>
            <a:endParaRPr lang="en-US" dirty="0"/>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26</a:t>
            </a:fld>
            <a:endParaRPr lang="en-US"/>
          </a:p>
        </p:txBody>
      </p:sp>
    </p:spTree>
    <p:extLst>
      <p:ext uri="{BB962C8B-B14F-4D97-AF65-F5344CB8AC3E}">
        <p14:creationId xmlns:p14="http://schemas.microsoft.com/office/powerpoint/2010/main" val="3448543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https://ec.europa.eu/commission/sites/beta-political/files/data-protection-factsheet-business_en.pdf</a:t>
            </a:r>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27</a:t>
            </a:fld>
            <a:endParaRPr lang="en-US"/>
          </a:p>
        </p:txBody>
      </p:sp>
    </p:spTree>
    <p:extLst>
      <p:ext uri="{BB962C8B-B14F-4D97-AF65-F5344CB8AC3E}">
        <p14:creationId xmlns:p14="http://schemas.microsoft.com/office/powerpoint/2010/main" val="1960064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28</a:t>
            </a:fld>
            <a:endParaRPr lang="en-US"/>
          </a:p>
        </p:txBody>
      </p:sp>
    </p:spTree>
    <p:extLst>
      <p:ext uri="{BB962C8B-B14F-4D97-AF65-F5344CB8AC3E}">
        <p14:creationId xmlns:p14="http://schemas.microsoft.com/office/powerpoint/2010/main" val="64190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29</a:t>
            </a:fld>
            <a:endParaRPr lang="en-US"/>
          </a:p>
        </p:txBody>
      </p:sp>
    </p:spTree>
    <p:extLst>
      <p:ext uri="{BB962C8B-B14F-4D97-AF65-F5344CB8AC3E}">
        <p14:creationId xmlns:p14="http://schemas.microsoft.com/office/powerpoint/2010/main" val="94085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3</a:t>
            </a:fld>
            <a:endParaRPr lang="en-US"/>
          </a:p>
        </p:txBody>
      </p:sp>
    </p:spTree>
    <p:extLst>
      <p:ext uri="{BB962C8B-B14F-4D97-AF65-F5344CB8AC3E}">
        <p14:creationId xmlns:p14="http://schemas.microsoft.com/office/powerpoint/2010/main" val="2562716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https://ec.europa.eu/commission/sites/beta-political/files/data-protection-factsheet-business_en.pdf</a:t>
            </a:r>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30</a:t>
            </a:fld>
            <a:endParaRPr lang="en-US"/>
          </a:p>
        </p:txBody>
      </p:sp>
    </p:spTree>
    <p:extLst>
      <p:ext uri="{BB962C8B-B14F-4D97-AF65-F5344CB8AC3E}">
        <p14:creationId xmlns:p14="http://schemas.microsoft.com/office/powerpoint/2010/main" val="2250129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https://ec.europa.eu/commission/sites/beta-political/files/data-protection-factsheet-business_en.pdf</a:t>
            </a:r>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31</a:t>
            </a:fld>
            <a:endParaRPr lang="en-US"/>
          </a:p>
        </p:txBody>
      </p:sp>
    </p:spTree>
    <p:extLst>
      <p:ext uri="{BB962C8B-B14F-4D97-AF65-F5344CB8AC3E}">
        <p14:creationId xmlns:p14="http://schemas.microsoft.com/office/powerpoint/2010/main" val="344205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https://ec.europa.eu/commission/sites/beta-political/files/data-protection-factsheet-business_en.pdf</a:t>
            </a:r>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32</a:t>
            </a:fld>
            <a:endParaRPr lang="en-US"/>
          </a:p>
        </p:txBody>
      </p:sp>
    </p:spTree>
    <p:extLst>
      <p:ext uri="{BB962C8B-B14F-4D97-AF65-F5344CB8AC3E}">
        <p14:creationId xmlns:p14="http://schemas.microsoft.com/office/powerpoint/2010/main" val="267082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https://ec.europa.eu/commission/sites/beta-political/files/data-protection-factsheet-business_en.pdf</a:t>
            </a:r>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33</a:t>
            </a:fld>
            <a:endParaRPr lang="en-US"/>
          </a:p>
        </p:txBody>
      </p:sp>
    </p:spTree>
    <p:extLst>
      <p:ext uri="{BB962C8B-B14F-4D97-AF65-F5344CB8AC3E}">
        <p14:creationId xmlns:p14="http://schemas.microsoft.com/office/powerpoint/2010/main" val="198841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44A91C0-9FD2-4A78-A178-DE2F78D5AD29}" type="slidenum">
              <a:rPr lang="en-US" smtClean="0"/>
              <a:pPr/>
              <a:t>4</a:t>
            </a:fld>
            <a:endParaRPr lang="en-US" smtClean="0"/>
          </a:p>
        </p:txBody>
      </p:sp>
      <p:sp>
        <p:nvSpPr>
          <p:cNvPr id="18435" name="Rectangle 2"/>
          <p:cNvSpPr>
            <a:spLocks noGrp="1" noRot="1" noChangeAspect="1" noChangeArrowheads="1" noTextEdit="1"/>
          </p:cNvSpPr>
          <p:nvPr>
            <p:ph type="sldImg"/>
          </p:nvPr>
        </p:nvSpPr>
        <p:spPr>
          <a:ln cap="flat"/>
        </p:spPr>
      </p:sp>
      <p:sp>
        <p:nvSpPr>
          <p:cNvPr id="184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190820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44A91C0-9FD2-4A78-A178-DE2F78D5AD29}" type="slidenum">
              <a:rPr lang="en-US" smtClean="0"/>
              <a:pPr/>
              <a:t>5</a:t>
            </a:fld>
            <a:endParaRPr lang="en-US" smtClean="0"/>
          </a:p>
        </p:txBody>
      </p:sp>
      <p:sp>
        <p:nvSpPr>
          <p:cNvPr id="18435" name="Rectangle 2"/>
          <p:cNvSpPr>
            <a:spLocks noGrp="1" noRot="1" noChangeAspect="1" noChangeArrowheads="1" noTextEdit="1"/>
          </p:cNvSpPr>
          <p:nvPr>
            <p:ph type="sldImg"/>
          </p:nvPr>
        </p:nvSpPr>
        <p:spPr>
          <a:ln cap="flat"/>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80223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6</a:t>
            </a:fld>
            <a:endParaRPr lang="en-US"/>
          </a:p>
        </p:txBody>
      </p:sp>
    </p:spTree>
    <p:extLst>
      <p:ext uri="{BB962C8B-B14F-4D97-AF65-F5344CB8AC3E}">
        <p14:creationId xmlns:p14="http://schemas.microsoft.com/office/powerpoint/2010/main" val="2444033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7</a:t>
            </a:fld>
            <a:endParaRPr lang="en-US"/>
          </a:p>
        </p:txBody>
      </p:sp>
    </p:spTree>
    <p:extLst>
      <p:ext uri="{BB962C8B-B14F-4D97-AF65-F5344CB8AC3E}">
        <p14:creationId xmlns:p14="http://schemas.microsoft.com/office/powerpoint/2010/main" val="2524385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deloitte.wsj.com</a:t>
            </a:r>
            <a:r>
              <a:rPr lang="en-US" dirty="0"/>
              <a:t>/</a:t>
            </a:r>
            <a:r>
              <a:rPr lang="en-US" dirty="0" err="1"/>
              <a:t>cio</a:t>
            </a:r>
            <a:r>
              <a:rPr lang="en-US" dirty="0"/>
              <a:t>/2018/02/21/6-ways-to-prepare-for-gdpr/</a:t>
            </a:r>
          </a:p>
          <a:p>
            <a:endParaRPr lang="en-US" dirty="0"/>
          </a:p>
          <a:p>
            <a:r>
              <a:rPr lang="en-US" dirty="0"/>
              <a:t>https://</a:t>
            </a:r>
            <a:r>
              <a:rPr lang="en-US" dirty="0" err="1"/>
              <a:t>www.nytimes.com</a:t>
            </a:r>
            <a:r>
              <a:rPr lang="en-US" dirty="0"/>
              <a:t>/2018/01/28/technology/</a:t>
            </a:r>
            <a:r>
              <a:rPr lang="en-US" dirty="0" err="1"/>
              <a:t>europe</a:t>
            </a:r>
            <a:r>
              <a:rPr lang="en-US" dirty="0"/>
              <a:t>-data-privacy-</a:t>
            </a:r>
            <a:r>
              <a:rPr lang="en-US" dirty="0" err="1"/>
              <a:t>rules.html</a:t>
            </a:r>
            <a:endParaRPr lang="en-US" dirty="0"/>
          </a:p>
          <a:p>
            <a:endParaRPr lang="en-US" dirty="0"/>
          </a:p>
          <a:p>
            <a:r>
              <a:rPr lang="en-US" dirty="0"/>
              <a:t>(same link for Brill quote)</a:t>
            </a:r>
          </a:p>
          <a:p>
            <a:endParaRPr lang="en-US" dirty="0"/>
          </a:p>
          <a:p>
            <a:r>
              <a:rPr lang="en-US" dirty="0"/>
              <a:t>Alternative</a:t>
            </a:r>
            <a:r>
              <a:rPr lang="en-US" baseline="0" dirty="0"/>
              <a:t> quote from the same NYT article (above): </a:t>
            </a:r>
            <a:r>
              <a:rPr lang="en-US" dirty="0"/>
              <a:t> Angelo </a:t>
            </a:r>
            <a:r>
              <a:rPr lang="en-US" dirty="0" err="1"/>
              <a:t>Spenillo</a:t>
            </a:r>
            <a:r>
              <a:rPr lang="en-US" dirty="0"/>
              <a:t>, general counsel for </a:t>
            </a:r>
            <a:r>
              <a:rPr lang="en-US" dirty="0" err="1"/>
              <a:t>Siteimprove</a:t>
            </a:r>
            <a:r>
              <a:rPr lang="en-US" dirty="0"/>
              <a:t>, which helps companies manage their presence online, said many little tech companies have been looking toward Google and Facebook for how user privacy and data will be managed online. “</a:t>
            </a:r>
            <a:r>
              <a:rPr lang="en-US" b="1" dirty="0"/>
              <a:t>Where the bigger companies go, the smaller companies will follow suit</a:t>
            </a:r>
            <a:r>
              <a:rPr lang="en-US" dirty="0"/>
              <a:t>.”</a:t>
            </a:r>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8</a:t>
            </a:fld>
            <a:endParaRPr lang="en-US"/>
          </a:p>
        </p:txBody>
      </p:sp>
    </p:spTree>
    <p:extLst>
      <p:ext uri="{BB962C8B-B14F-4D97-AF65-F5344CB8AC3E}">
        <p14:creationId xmlns:p14="http://schemas.microsoft.com/office/powerpoint/2010/main" val="314490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D5BA44-A61D-4421-ACA6-B7686A65186B}" type="slidenum">
              <a:rPr lang="en-US" smtClean="0"/>
              <a:pPr>
                <a:defRPr/>
              </a:pPr>
              <a:t>9</a:t>
            </a:fld>
            <a:endParaRPr lang="en-US"/>
          </a:p>
        </p:txBody>
      </p:sp>
    </p:spTree>
    <p:extLst>
      <p:ext uri="{BB962C8B-B14F-4D97-AF65-F5344CB8AC3E}">
        <p14:creationId xmlns:p14="http://schemas.microsoft.com/office/powerpoint/2010/main" val="3493068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rrowheads="1"/>
          </p:cNvPicPr>
          <p:nvPr/>
        </p:nvPicPr>
        <p:blipFill>
          <a:blip r:embed="rId2" cstate="print"/>
          <a:srcRect/>
          <a:stretch>
            <a:fillRect/>
          </a:stretch>
        </p:blipFill>
        <p:spPr bwMode="auto">
          <a:xfrm>
            <a:off x="2590800" y="1419225"/>
            <a:ext cx="6565900" cy="5451475"/>
          </a:xfrm>
          <a:prstGeom prst="rect">
            <a:avLst/>
          </a:prstGeom>
          <a:noFill/>
          <a:ln w="9525">
            <a:noFill/>
            <a:miter lim="800000"/>
            <a:headEnd/>
            <a:tailEnd/>
          </a:ln>
        </p:spPr>
      </p:pic>
      <p:pic>
        <p:nvPicPr>
          <p:cNvPr id="5" name="Picture 5"/>
          <p:cNvPicPr>
            <a:picLocks noChangeArrowheads="1"/>
          </p:cNvPicPr>
          <p:nvPr/>
        </p:nvPicPr>
        <p:blipFill>
          <a:blip r:embed="rId3" cstate="print"/>
          <a:srcRect/>
          <a:stretch>
            <a:fillRect/>
          </a:stretch>
        </p:blipFill>
        <p:spPr bwMode="auto">
          <a:xfrm>
            <a:off x="422275" y="198438"/>
            <a:ext cx="2370138" cy="979487"/>
          </a:xfrm>
          <a:prstGeom prst="rect">
            <a:avLst/>
          </a:prstGeom>
          <a:noFill/>
          <a:ln w="9525">
            <a:noFill/>
            <a:miter lim="800000"/>
            <a:headEnd/>
            <a:tailEnd/>
          </a:ln>
        </p:spPr>
      </p:pic>
      <p:pic>
        <p:nvPicPr>
          <p:cNvPr id="6" name="Picture 8"/>
          <p:cNvPicPr>
            <a:picLocks noChangeArrowheads="1"/>
          </p:cNvPicPr>
          <p:nvPr userDrawn="1"/>
        </p:nvPicPr>
        <p:blipFill>
          <a:blip r:embed="rId3" cstate="print"/>
          <a:srcRect/>
          <a:stretch>
            <a:fillRect/>
          </a:stretch>
        </p:blipFill>
        <p:spPr bwMode="auto">
          <a:xfrm>
            <a:off x="422275" y="141288"/>
            <a:ext cx="2370138" cy="979487"/>
          </a:xfrm>
          <a:prstGeom prst="rect">
            <a:avLst/>
          </a:prstGeom>
          <a:noFill/>
          <a:ln w="9525">
            <a:noFill/>
            <a:miter lim="800000"/>
            <a:headEnd/>
            <a:tailEnd/>
          </a:ln>
        </p:spPr>
      </p:pic>
      <p:sp>
        <p:nvSpPr>
          <p:cNvPr id="7" name="Line 9"/>
          <p:cNvSpPr>
            <a:spLocks noChangeShapeType="1"/>
          </p:cNvSpPr>
          <p:nvPr userDrawn="1"/>
        </p:nvSpPr>
        <p:spPr bwMode="auto">
          <a:xfrm>
            <a:off x="600075" y="1020763"/>
            <a:ext cx="8543925" cy="0"/>
          </a:xfrm>
          <a:prstGeom prst="line">
            <a:avLst/>
          </a:prstGeom>
          <a:noFill/>
          <a:ln w="12700">
            <a:solidFill>
              <a:srgbClr val="919194"/>
            </a:solidFill>
            <a:round/>
            <a:headEnd type="none" w="sm" len="sm"/>
            <a:tailEnd type="none" w="sm" len="sm"/>
          </a:ln>
        </p:spPr>
        <p:txBody>
          <a:bodyPr/>
          <a:lstStyle/>
          <a:p>
            <a:endParaRPr lang="en-US"/>
          </a:p>
        </p:txBody>
      </p:sp>
      <p:pic>
        <p:nvPicPr>
          <p:cNvPr id="8" name="Picture 12" descr="bclt-horizontal-image"/>
          <p:cNvPicPr>
            <a:picLocks noChangeAspect="1" noChangeArrowheads="1"/>
          </p:cNvPicPr>
          <p:nvPr userDrawn="1"/>
        </p:nvPicPr>
        <p:blipFill>
          <a:blip r:embed="rId4" cstate="print"/>
          <a:srcRect/>
          <a:stretch>
            <a:fillRect/>
          </a:stretch>
        </p:blipFill>
        <p:spPr bwMode="auto">
          <a:xfrm>
            <a:off x="682625" y="1219200"/>
            <a:ext cx="3600450" cy="646113"/>
          </a:xfrm>
          <a:prstGeom prst="rect">
            <a:avLst/>
          </a:prstGeom>
          <a:noFill/>
          <a:ln w="9525">
            <a:noFill/>
            <a:miter lim="800000"/>
            <a:headEnd/>
            <a:tailEnd/>
          </a:ln>
        </p:spPr>
      </p:pic>
      <p:sp>
        <p:nvSpPr>
          <p:cNvPr id="155651" name="Rectangle 3"/>
          <p:cNvSpPr>
            <a:spLocks noGrp="1" noChangeArrowheads="1"/>
          </p:cNvSpPr>
          <p:nvPr>
            <p:ph type="ctrTitle" sz="quarter"/>
          </p:nvPr>
        </p:nvSpPr>
        <p:spPr>
          <a:xfrm>
            <a:off x="588963" y="2122488"/>
            <a:ext cx="7981950" cy="841375"/>
          </a:xfrm>
        </p:spPr>
        <p:txBody>
          <a:bodyPr lIns="92075" tIns="46038" rIns="92075" bIns="46038"/>
          <a:lstStyle>
            <a:lvl1pPr>
              <a:defRPr/>
            </a:lvl1pPr>
          </a:lstStyle>
          <a:p>
            <a:r>
              <a:rPr lang="en-US"/>
              <a:t>Click to edit Master title style</a:t>
            </a:r>
          </a:p>
        </p:txBody>
      </p:sp>
      <p:sp>
        <p:nvSpPr>
          <p:cNvPr id="155652" name="Rectangle 4"/>
          <p:cNvSpPr>
            <a:spLocks noGrp="1" noChangeArrowheads="1"/>
          </p:cNvSpPr>
          <p:nvPr>
            <p:ph type="subTitle" sz="quarter" idx="1"/>
          </p:nvPr>
        </p:nvSpPr>
        <p:spPr>
          <a:xfrm>
            <a:off x="588963" y="3090863"/>
            <a:ext cx="7981950" cy="2751137"/>
          </a:xfrm>
        </p:spPr>
        <p:txBody>
          <a:bodyPr lIns="92075" tIns="46038" rIns="92075" bIns="46038"/>
          <a:lstStyle>
            <a:lvl1pPr algn="ctr">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5" y="419100"/>
            <a:ext cx="2020888" cy="565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9588" y="419100"/>
            <a:ext cx="5913437" cy="565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9588" y="1525588"/>
            <a:ext cx="3967162" cy="4551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25588"/>
            <a:ext cx="3967163" cy="4551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2625" y="419100"/>
            <a:ext cx="7888288" cy="9540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09588" y="1525588"/>
            <a:ext cx="8086725" cy="4551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Line 6"/>
          <p:cNvSpPr>
            <a:spLocks noChangeShapeType="1"/>
          </p:cNvSpPr>
          <p:nvPr/>
        </p:nvSpPr>
        <p:spPr bwMode="auto">
          <a:xfrm>
            <a:off x="661988" y="6175375"/>
            <a:ext cx="8458200" cy="0"/>
          </a:xfrm>
          <a:prstGeom prst="line">
            <a:avLst/>
          </a:prstGeom>
          <a:noFill/>
          <a:ln w="12700">
            <a:solidFill>
              <a:schemeClr val="bg2"/>
            </a:solidFill>
            <a:round/>
            <a:headEnd type="none" w="sm" len="sm"/>
            <a:tailEnd type="none" w="sm" len="sm"/>
          </a:ln>
        </p:spPr>
        <p:txBody>
          <a:bodyPr/>
          <a:lstStyle/>
          <a:p>
            <a:endParaRPr lang="en-US"/>
          </a:p>
        </p:txBody>
      </p:sp>
      <p:sp>
        <p:nvSpPr>
          <p:cNvPr id="1029" name="Line 8"/>
          <p:cNvSpPr>
            <a:spLocks noChangeShapeType="1"/>
          </p:cNvSpPr>
          <p:nvPr userDrawn="1"/>
        </p:nvSpPr>
        <p:spPr bwMode="auto">
          <a:xfrm>
            <a:off x="685800" y="992188"/>
            <a:ext cx="8458200" cy="0"/>
          </a:xfrm>
          <a:prstGeom prst="line">
            <a:avLst/>
          </a:prstGeom>
          <a:noFill/>
          <a:ln w="12700">
            <a:solidFill>
              <a:srgbClr val="919194"/>
            </a:solidFill>
            <a:round/>
            <a:headEnd type="none" w="sm" len="sm"/>
            <a:tailEnd type="none" w="sm" len="sm"/>
          </a:ln>
        </p:spPr>
        <p:txBody>
          <a:bodyPr/>
          <a:lstStyle/>
          <a:p>
            <a:endParaRPr lang="en-US"/>
          </a:p>
        </p:txBody>
      </p:sp>
      <p:pic>
        <p:nvPicPr>
          <p:cNvPr id="1030" name="Picture 9"/>
          <p:cNvPicPr>
            <a:picLocks noChangeArrowheads="1"/>
          </p:cNvPicPr>
          <p:nvPr userDrawn="1"/>
        </p:nvPicPr>
        <p:blipFill>
          <a:blip r:embed="rId13" cstate="print"/>
          <a:srcRect/>
          <a:stretch>
            <a:fillRect/>
          </a:stretch>
        </p:blipFill>
        <p:spPr bwMode="auto">
          <a:xfrm>
            <a:off x="4589463" y="6188075"/>
            <a:ext cx="1550987" cy="641350"/>
          </a:xfrm>
          <a:prstGeom prst="rect">
            <a:avLst/>
          </a:prstGeom>
          <a:noFill/>
          <a:ln w="9525">
            <a:noFill/>
            <a:miter lim="800000"/>
            <a:headEnd/>
            <a:tailEnd/>
          </a:ln>
        </p:spPr>
      </p:pic>
      <p:sp>
        <p:nvSpPr>
          <p:cNvPr id="1031" name="Line 10"/>
          <p:cNvSpPr>
            <a:spLocks noChangeShapeType="1"/>
          </p:cNvSpPr>
          <p:nvPr userDrawn="1"/>
        </p:nvSpPr>
        <p:spPr bwMode="auto">
          <a:xfrm flipH="1" flipV="1">
            <a:off x="6076950" y="6305550"/>
            <a:ext cx="0" cy="449263"/>
          </a:xfrm>
          <a:prstGeom prst="line">
            <a:avLst/>
          </a:prstGeom>
          <a:noFill/>
          <a:ln w="12700">
            <a:solidFill>
              <a:srgbClr val="919194"/>
            </a:solidFill>
            <a:round/>
            <a:headEnd type="none" w="sm" len="sm"/>
            <a:tailEnd type="none" w="sm" len="sm"/>
          </a:ln>
        </p:spPr>
        <p:txBody>
          <a:bodyPr/>
          <a:lstStyle/>
          <a:p>
            <a:endParaRPr lang="en-US"/>
          </a:p>
        </p:txBody>
      </p:sp>
      <p:pic>
        <p:nvPicPr>
          <p:cNvPr id="1032" name="Picture 7" descr="bclt-horizontal-image"/>
          <p:cNvPicPr>
            <a:picLocks noChangeAspect="1" noChangeArrowheads="1"/>
          </p:cNvPicPr>
          <p:nvPr userDrawn="1"/>
        </p:nvPicPr>
        <p:blipFill>
          <a:blip r:embed="rId14" cstate="print"/>
          <a:srcRect/>
          <a:stretch>
            <a:fillRect/>
          </a:stretch>
        </p:blipFill>
        <p:spPr bwMode="auto">
          <a:xfrm>
            <a:off x="6135688" y="6278563"/>
            <a:ext cx="2844800" cy="511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7"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rtl="0" eaLnBrk="0" fontAlgn="base" hangingPunct="0">
        <a:lnSpc>
          <a:spcPts val="3200"/>
        </a:lnSpc>
        <a:spcBef>
          <a:spcPct val="0"/>
        </a:spcBef>
        <a:spcAft>
          <a:spcPct val="0"/>
        </a:spcAft>
        <a:defRPr sz="2800">
          <a:solidFill>
            <a:srgbClr val="005295"/>
          </a:solidFill>
          <a:latin typeface="+mj-lt"/>
          <a:ea typeface="+mj-ea"/>
          <a:cs typeface="+mj-cs"/>
        </a:defRPr>
      </a:lvl1pPr>
      <a:lvl2pPr algn="l" rtl="0" eaLnBrk="0" fontAlgn="base" hangingPunct="0">
        <a:lnSpc>
          <a:spcPts val="3200"/>
        </a:lnSpc>
        <a:spcBef>
          <a:spcPct val="0"/>
        </a:spcBef>
        <a:spcAft>
          <a:spcPct val="0"/>
        </a:spcAft>
        <a:defRPr sz="2800">
          <a:solidFill>
            <a:srgbClr val="005295"/>
          </a:solidFill>
          <a:latin typeface="Gill Sans MT" pitchFamily="34" charset="0"/>
        </a:defRPr>
      </a:lvl2pPr>
      <a:lvl3pPr algn="l" rtl="0" eaLnBrk="0" fontAlgn="base" hangingPunct="0">
        <a:lnSpc>
          <a:spcPts val="3200"/>
        </a:lnSpc>
        <a:spcBef>
          <a:spcPct val="0"/>
        </a:spcBef>
        <a:spcAft>
          <a:spcPct val="0"/>
        </a:spcAft>
        <a:defRPr sz="2800">
          <a:solidFill>
            <a:srgbClr val="005295"/>
          </a:solidFill>
          <a:latin typeface="Gill Sans MT" pitchFamily="34" charset="0"/>
        </a:defRPr>
      </a:lvl3pPr>
      <a:lvl4pPr algn="l" rtl="0" eaLnBrk="0" fontAlgn="base" hangingPunct="0">
        <a:lnSpc>
          <a:spcPts val="3200"/>
        </a:lnSpc>
        <a:spcBef>
          <a:spcPct val="0"/>
        </a:spcBef>
        <a:spcAft>
          <a:spcPct val="0"/>
        </a:spcAft>
        <a:defRPr sz="2800">
          <a:solidFill>
            <a:srgbClr val="005295"/>
          </a:solidFill>
          <a:latin typeface="Gill Sans MT" pitchFamily="34" charset="0"/>
        </a:defRPr>
      </a:lvl4pPr>
      <a:lvl5pPr algn="l" rtl="0" eaLnBrk="0" fontAlgn="base" hangingPunct="0">
        <a:lnSpc>
          <a:spcPts val="3200"/>
        </a:lnSpc>
        <a:spcBef>
          <a:spcPct val="0"/>
        </a:spcBef>
        <a:spcAft>
          <a:spcPct val="0"/>
        </a:spcAft>
        <a:defRPr sz="2800">
          <a:solidFill>
            <a:srgbClr val="005295"/>
          </a:solidFill>
          <a:latin typeface="Gill Sans MT" pitchFamily="34" charset="0"/>
        </a:defRPr>
      </a:lvl5pPr>
      <a:lvl6pPr marL="457200" algn="l" rtl="0" fontAlgn="base">
        <a:lnSpc>
          <a:spcPts val="3200"/>
        </a:lnSpc>
        <a:spcBef>
          <a:spcPct val="0"/>
        </a:spcBef>
        <a:spcAft>
          <a:spcPct val="0"/>
        </a:spcAft>
        <a:defRPr sz="2800">
          <a:solidFill>
            <a:srgbClr val="005295"/>
          </a:solidFill>
          <a:latin typeface="Gill Sans MT" pitchFamily="34" charset="0"/>
        </a:defRPr>
      </a:lvl6pPr>
      <a:lvl7pPr marL="914400" algn="l" rtl="0" fontAlgn="base">
        <a:lnSpc>
          <a:spcPts val="3200"/>
        </a:lnSpc>
        <a:spcBef>
          <a:spcPct val="0"/>
        </a:spcBef>
        <a:spcAft>
          <a:spcPct val="0"/>
        </a:spcAft>
        <a:defRPr sz="2800">
          <a:solidFill>
            <a:srgbClr val="005295"/>
          </a:solidFill>
          <a:latin typeface="Gill Sans MT" pitchFamily="34" charset="0"/>
        </a:defRPr>
      </a:lvl7pPr>
      <a:lvl8pPr marL="1371600" algn="l" rtl="0" fontAlgn="base">
        <a:lnSpc>
          <a:spcPts val="3200"/>
        </a:lnSpc>
        <a:spcBef>
          <a:spcPct val="0"/>
        </a:spcBef>
        <a:spcAft>
          <a:spcPct val="0"/>
        </a:spcAft>
        <a:defRPr sz="2800">
          <a:solidFill>
            <a:srgbClr val="005295"/>
          </a:solidFill>
          <a:latin typeface="Gill Sans MT" pitchFamily="34" charset="0"/>
        </a:defRPr>
      </a:lvl8pPr>
      <a:lvl9pPr marL="1828800" algn="l" rtl="0" fontAlgn="base">
        <a:lnSpc>
          <a:spcPts val="3200"/>
        </a:lnSpc>
        <a:spcBef>
          <a:spcPct val="0"/>
        </a:spcBef>
        <a:spcAft>
          <a:spcPct val="0"/>
        </a:spcAft>
        <a:defRPr sz="2800">
          <a:solidFill>
            <a:srgbClr val="005295"/>
          </a:solidFill>
          <a:latin typeface="Gill Sans MT" pitchFamily="34" charset="0"/>
        </a:defRPr>
      </a:lvl9pPr>
    </p:titleStyle>
    <p:bodyStyle>
      <a:lvl1pPr marL="342900" indent="-342900" algn="l" rtl="0" eaLnBrk="0" fontAlgn="base" hangingPunct="0">
        <a:lnSpc>
          <a:spcPts val="2600"/>
        </a:lnSpc>
        <a:spcBef>
          <a:spcPct val="0"/>
        </a:spcBef>
        <a:spcAft>
          <a:spcPct val="0"/>
        </a:spcAft>
        <a:tabLst>
          <a:tab pos="168275" algn="l"/>
        </a:tabLst>
        <a:defRPr sz="2000">
          <a:solidFill>
            <a:srgbClr val="005295"/>
          </a:solidFill>
          <a:latin typeface="+mn-lt"/>
          <a:ea typeface="+mn-ea"/>
          <a:cs typeface="+mn-cs"/>
        </a:defRPr>
      </a:lvl1pPr>
      <a:lvl2pPr marL="349250" indent="-180975" algn="l" rtl="0" eaLnBrk="0" fontAlgn="base" hangingPunct="0">
        <a:lnSpc>
          <a:spcPts val="2600"/>
        </a:lnSpc>
        <a:spcBef>
          <a:spcPct val="0"/>
        </a:spcBef>
        <a:spcAft>
          <a:spcPct val="0"/>
        </a:spcAft>
        <a:tabLst>
          <a:tab pos="168275" algn="l"/>
        </a:tabLst>
        <a:defRPr sz="2000">
          <a:solidFill>
            <a:srgbClr val="919194"/>
          </a:solidFill>
          <a:latin typeface="+mn-lt"/>
        </a:defRPr>
      </a:lvl2pPr>
      <a:lvl3pPr marL="677863" indent="-168275" algn="l" rtl="0" eaLnBrk="0" fontAlgn="base" hangingPunct="0">
        <a:spcBef>
          <a:spcPct val="20000"/>
        </a:spcBef>
        <a:spcAft>
          <a:spcPct val="0"/>
        </a:spcAft>
        <a:buChar char="•"/>
        <a:tabLst>
          <a:tab pos="168275" algn="l"/>
        </a:tabLst>
        <a:defRPr sz="2000">
          <a:solidFill>
            <a:srgbClr val="919194"/>
          </a:solidFill>
          <a:latin typeface="+mn-lt"/>
        </a:defRPr>
      </a:lvl3pPr>
      <a:lvl4pPr marL="914400" indent="-107950" algn="l" rtl="0" eaLnBrk="0" fontAlgn="base" hangingPunct="0">
        <a:spcBef>
          <a:spcPct val="20000"/>
        </a:spcBef>
        <a:spcAft>
          <a:spcPct val="0"/>
        </a:spcAft>
        <a:buChar char="–"/>
        <a:tabLst>
          <a:tab pos="168275" algn="l"/>
        </a:tabLst>
        <a:defRPr sz="2000">
          <a:solidFill>
            <a:srgbClr val="919194"/>
          </a:solidFill>
          <a:latin typeface="+mn-lt"/>
        </a:defRPr>
      </a:lvl4pPr>
      <a:lvl5pPr marL="1203325" indent="-120650" algn="l" rtl="0" eaLnBrk="0" fontAlgn="base" hangingPunct="0">
        <a:spcBef>
          <a:spcPct val="20000"/>
        </a:spcBef>
        <a:spcAft>
          <a:spcPct val="0"/>
        </a:spcAft>
        <a:tabLst>
          <a:tab pos="168275" algn="l"/>
        </a:tabLst>
        <a:defRPr sz="2000">
          <a:solidFill>
            <a:srgbClr val="919194"/>
          </a:solidFill>
          <a:latin typeface="+mn-lt"/>
        </a:defRPr>
      </a:lvl5pPr>
      <a:lvl6pPr marL="1660525" indent="-120650" algn="l" rtl="0" fontAlgn="base">
        <a:spcBef>
          <a:spcPct val="20000"/>
        </a:spcBef>
        <a:spcAft>
          <a:spcPct val="0"/>
        </a:spcAft>
        <a:tabLst>
          <a:tab pos="168275" algn="l"/>
        </a:tabLst>
        <a:defRPr sz="2000">
          <a:solidFill>
            <a:srgbClr val="919194"/>
          </a:solidFill>
          <a:latin typeface="+mn-lt"/>
        </a:defRPr>
      </a:lvl6pPr>
      <a:lvl7pPr marL="2117725" indent="-120650" algn="l" rtl="0" fontAlgn="base">
        <a:spcBef>
          <a:spcPct val="20000"/>
        </a:spcBef>
        <a:spcAft>
          <a:spcPct val="0"/>
        </a:spcAft>
        <a:tabLst>
          <a:tab pos="168275" algn="l"/>
        </a:tabLst>
        <a:defRPr sz="2000">
          <a:solidFill>
            <a:srgbClr val="919194"/>
          </a:solidFill>
          <a:latin typeface="+mn-lt"/>
        </a:defRPr>
      </a:lvl7pPr>
      <a:lvl8pPr marL="2574925" indent="-120650" algn="l" rtl="0" fontAlgn="base">
        <a:spcBef>
          <a:spcPct val="20000"/>
        </a:spcBef>
        <a:spcAft>
          <a:spcPct val="0"/>
        </a:spcAft>
        <a:tabLst>
          <a:tab pos="168275" algn="l"/>
        </a:tabLst>
        <a:defRPr sz="2000">
          <a:solidFill>
            <a:srgbClr val="919194"/>
          </a:solidFill>
          <a:latin typeface="+mn-lt"/>
        </a:defRPr>
      </a:lvl8pPr>
      <a:lvl9pPr marL="3032125" indent="-120650" algn="l" rtl="0" fontAlgn="base">
        <a:spcBef>
          <a:spcPct val="20000"/>
        </a:spcBef>
        <a:spcAft>
          <a:spcPct val="0"/>
        </a:spcAft>
        <a:tabLst>
          <a:tab pos="168275" algn="l"/>
        </a:tabLst>
        <a:defRPr sz="2000">
          <a:solidFill>
            <a:srgbClr val="91919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48506" y="2078712"/>
            <a:ext cx="7646988" cy="2467861"/>
          </a:xfrm>
          <a:noFill/>
        </p:spPr>
        <p:txBody>
          <a:bodyPr/>
          <a:lstStyle/>
          <a:p>
            <a:pPr algn="ctr"/>
            <a:r>
              <a:rPr lang="en-US" sz="2400" b="1" dirty="0"/>
              <a:t>Global Data Privacy Law and the Diffusion (or not) of EU Data Protection</a:t>
            </a:r>
            <a:br>
              <a:rPr lang="en-US" sz="2400" b="1" dirty="0"/>
            </a:br>
            <a:r>
              <a:rPr lang="en-US" sz="2400" b="1" dirty="0"/>
              <a:t>BCLT Privacy Forum</a:t>
            </a:r>
            <a:br>
              <a:rPr lang="en-US" sz="2400" b="1" dirty="0"/>
            </a:br>
            <a:r>
              <a:rPr lang="en-US" sz="2400" b="1" dirty="0"/>
              <a:t>Palo Alto, CA</a:t>
            </a:r>
            <a:br>
              <a:rPr lang="en-US" sz="2400" b="1" dirty="0"/>
            </a:br>
            <a:r>
              <a:rPr lang="en-US" sz="2400" b="1" dirty="0"/>
              <a:t>March 23, 2018</a:t>
            </a:r>
          </a:p>
        </p:txBody>
      </p:sp>
      <p:sp>
        <p:nvSpPr>
          <p:cNvPr id="3075" name="Rectangle 3"/>
          <p:cNvSpPr>
            <a:spLocks noGrp="1" noChangeArrowheads="1"/>
          </p:cNvSpPr>
          <p:nvPr>
            <p:ph type="subTitle" idx="1"/>
          </p:nvPr>
        </p:nvSpPr>
        <p:spPr>
          <a:xfrm>
            <a:off x="414670" y="4138274"/>
            <a:ext cx="5720315" cy="1486011"/>
          </a:xfrm>
          <a:noFill/>
        </p:spPr>
        <p:txBody>
          <a:bodyPr/>
          <a:lstStyle/>
          <a:p>
            <a:pPr marL="0" indent="0" algn="l" eaLnBrk="1" hangingPunct="1">
              <a:lnSpc>
                <a:spcPct val="100000"/>
              </a:lnSpc>
            </a:pPr>
            <a:r>
              <a:rPr lang="en-US" dirty="0"/>
              <a:t>Moderated by:</a:t>
            </a:r>
          </a:p>
          <a:p>
            <a:pPr marL="0" indent="0" algn="l" eaLnBrk="1" hangingPunct="1">
              <a:lnSpc>
                <a:spcPct val="100000"/>
              </a:lnSpc>
            </a:pPr>
            <a:r>
              <a:rPr lang="en-US" b="1" dirty="0"/>
              <a:t>Paul M. Schwartz</a:t>
            </a:r>
            <a:endParaRPr lang="en-US" dirty="0"/>
          </a:p>
          <a:p>
            <a:pPr marL="0" indent="0" algn="l" eaLnBrk="1" hangingPunct="1">
              <a:lnSpc>
                <a:spcPct val="100000"/>
              </a:lnSpc>
            </a:pPr>
            <a:r>
              <a:rPr lang="en-US" dirty="0"/>
              <a:t>Berkeley Law School</a:t>
            </a:r>
          </a:p>
          <a:p>
            <a:pPr marL="0" indent="0" algn="l" eaLnBrk="1" hangingPunct="1">
              <a:lnSpc>
                <a:spcPct val="100000"/>
              </a:lnSpc>
            </a:pPr>
            <a:r>
              <a:rPr lang="en-US" dirty="0"/>
              <a:t>Presentation: Annual BCLT Privacy Forum</a:t>
            </a:r>
          </a:p>
          <a:p>
            <a:pPr marL="0" indent="0" algn="l" eaLnBrk="1" hangingPunct="1">
              <a:lnSpc>
                <a:spcPct val="100000"/>
              </a:lnSpc>
            </a:pPr>
            <a:r>
              <a:rPr lang="en-US" dirty="0"/>
              <a:t>March 23, 2018</a:t>
            </a:r>
          </a:p>
          <a:p>
            <a:pPr marL="0" indent="0" algn="l" eaLnBrk="1" hangingPunct="1"/>
            <a:r>
              <a:rPr lang="en-US" dirty="0"/>
              <a:t>Twitter: @</a:t>
            </a:r>
            <a:r>
              <a:rPr lang="en-US" dirty="0" err="1"/>
              <a:t>paulmschwartz</a:t>
            </a:r>
            <a:endParaRPr lang="en-US" dirty="0"/>
          </a:p>
          <a:p>
            <a:pPr marL="0" indent="0" algn="l" eaLnBrk="1" hangingPunct="1"/>
            <a:endParaRPr lang="en-US" dirty="0">
              <a:solidFill>
                <a:schemeClr val="accent2"/>
              </a:solidFill>
            </a:endParaRPr>
          </a:p>
          <a:p>
            <a:pPr marL="0" indent="0" algn="l" eaLnBrk="1" hangingPunct="1"/>
            <a:endParaRPr lang="en-US" sz="1600" dirty="0">
              <a:solidFill>
                <a:schemeClr val="accent2"/>
              </a:solidFill>
            </a:endParaRPr>
          </a:p>
          <a:p>
            <a:pPr marL="0" indent="0" algn="l" eaLnBrk="1" hangingPunct="1"/>
            <a:endParaRPr lang="en-US" dirty="0">
              <a:solidFill>
                <a:schemeClr val="accent2"/>
              </a:solidFill>
            </a:endParaRPr>
          </a:p>
          <a:p>
            <a:pPr marL="0" indent="0" algn="l" eaLnBrk="1" hangingPunct="1"/>
            <a:endParaRPr lang="en-US"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GDPR: The New Privacy Benchmark</a:t>
            </a:r>
          </a:p>
        </p:txBody>
      </p:sp>
      <p:sp>
        <p:nvSpPr>
          <p:cNvPr id="3" name="Content Placeholder 2"/>
          <p:cNvSpPr>
            <a:spLocks noGrp="1"/>
          </p:cNvSpPr>
          <p:nvPr>
            <p:ph idx="1"/>
          </p:nvPr>
        </p:nvSpPr>
        <p:spPr>
          <a:xfrm>
            <a:off x="292100" y="1152144"/>
            <a:ext cx="8304213" cy="4924806"/>
          </a:xfrm>
        </p:spPr>
        <p:txBody>
          <a:bodyPr/>
          <a:lstStyle/>
          <a:p>
            <a:pPr>
              <a:lnSpc>
                <a:spcPct val="100000"/>
              </a:lnSpc>
              <a:buFont typeface="Arial" charset="0"/>
              <a:buChar char="•"/>
            </a:pPr>
            <a:r>
              <a:rPr lang="en-US" sz="3200" dirty="0" smtClean="0"/>
              <a:t>“Europe </a:t>
            </a:r>
            <a:r>
              <a:rPr lang="en-US" sz="3200" dirty="0"/>
              <a:t>has set the regulatory standard in reining in the immense power of tech </a:t>
            </a:r>
            <a:r>
              <a:rPr lang="en-US" sz="3200" dirty="0" smtClean="0"/>
              <a:t>giants” </a:t>
            </a:r>
            <a:r>
              <a:rPr lang="en-US" sz="3200" i="1" dirty="0" smtClean="0"/>
              <a:t>NY Times </a:t>
            </a:r>
            <a:r>
              <a:rPr lang="en-US" sz="3200" dirty="0" smtClean="0"/>
              <a:t>(Jan. 28, 2018)</a:t>
            </a:r>
          </a:p>
          <a:p>
            <a:pPr>
              <a:lnSpc>
                <a:spcPct val="100000"/>
              </a:lnSpc>
              <a:buFont typeface="Arial" charset="0"/>
              <a:buChar char="•"/>
            </a:pPr>
            <a:r>
              <a:rPr lang="en-US" sz="3200" dirty="0" smtClean="0"/>
              <a:t>“The </a:t>
            </a:r>
            <a:r>
              <a:rPr lang="en-US" sz="3200" dirty="0"/>
              <a:t>rules are significant because they are some of the most robust since the dawn of the Internet exceeding consumer protection in the United States</a:t>
            </a:r>
            <a:r>
              <a:rPr lang="en-US" sz="3200" dirty="0" smtClean="0"/>
              <a:t>.” </a:t>
            </a:r>
            <a:r>
              <a:rPr lang="en-US" sz="3200" i="1" dirty="0" smtClean="0"/>
              <a:t>Washington Post </a:t>
            </a:r>
            <a:r>
              <a:rPr lang="en-US" sz="3200" dirty="0" smtClean="0"/>
              <a:t>(Jan. 29, 2018)</a:t>
            </a:r>
          </a:p>
          <a:p>
            <a:pPr>
              <a:lnSpc>
                <a:spcPct val="100000"/>
              </a:lnSpc>
              <a:buFont typeface="Arial" charset="0"/>
              <a:buChar char="•"/>
            </a:pPr>
            <a:r>
              <a:rPr lang="en-US" sz="3200" dirty="0" smtClean="0"/>
              <a:t>“Avoidance isn’t an option.” </a:t>
            </a:r>
            <a:r>
              <a:rPr lang="en-US" sz="3200" i="1" dirty="0" smtClean="0"/>
              <a:t>Wired</a:t>
            </a:r>
            <a:r>
              <a:rPr lang="en-US" sz="3200" dirty="0" smtClean="0"/>
              <a:t> (March 19, 2018)</a:t>
            </a:r>
          </a:p>
          <a:p>
            <a:pPr>
              <a:lnSpc>
                <a:spcPct val="100000"/>
              </a:lnSpc>
              <a:buFont typeface="Arial" charset="0"/>
              <a:buChar char="•"/>
            </a:pPr>
            <a:endParaRPr lang="en-US" sz="1800" i="1" dirty="0" smtClean="0"/>
          </a:p>
          <a:p>
            <a:pPr>
              <a:buFont typeface="Arial" charset="0"/>
              <a:buChar char="•"/>
            </a:pPr>
            <a:endParaRPr lang="en-US" sz="1800" i="1" dirty="0"/>
          </a:p>
          <a:p>
            <a:pPr>
              <a:buFont typeface="Arial" charset="0"/>
              <a:buChar char="•"/>
            </a:pPr>
            <a:endParaRPr lang="en-US" sz="1800" i="1" dirty="0" smtClean="0"/>
          </a:p>
          <a:p>
            <a:pPr>
              <a:buFont typeface="Arial" charset="0"/>
              <a:buChar char="•"/>
            </a:pPr>
            <a:endParaRPr lang="en-US" sz="1800" i="1" dirty="0"/>
          </a:p>
          <a:p>
            <a:pPr>
              <a:buFont typeface="Arial" charset="0"/>
              <a:buChar char="•"/>
            </a:pPr>
            <a:endParaRPr lang="en-US" sz="1800" i="1" dirty="0" smtClean="0"/>
          </a:p>
          <a:p>
            <a:pPr>
              <a:buFont typeface="Arial" charset="0"/>
              <a:buChar char="•"/>
            </a:pPr>
            <a:endParaRPr lang="en-US" sz="1800" i="1" dirty="0"/>
          </a:p>
          <a:p>
            <a:pPr>
              <a:buFont typeface="Arial" charset="0"/>
              <a:buChar char="•"/>
            </a:pPr>
            <a:endParaRPr lang="en-US" sz="1800" i="1" dirty="0"/>
          </a:p>
        </p:txBody>
      </p:sp>
    </p:spTree>
    <p:extLst>
      <p:ext uri="{BB962C8B-B14F-4D97-AF65-F5344CB8AC3E}">
        <p14:creationId xmlns:p14="http://schemas.microsoft.com/office/powerpoint/2010/main" val="43805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09588" y="1244600"/>
            <a:ext cx="8086725" cy="4832350"/>
          </a:xfrm>
        </p:spPr>
        <p:txBody>
          <a:bodyPr/>
          <a:lstStyle/>
          <a:p>
            <a:pPr>
              <a:lnSpc>
                <a:spcPct val="100000"/>
              </a:lnSpc>
              <a:buFont typeface="Arial" panose="020B0604020202020204" pitchFamily="34" charset="0"/>
              <a:buChar char="•"/>
            </a:pPr>
            <a:r>
              <a:rPr lang="en-US" sz="6000" dirty="0" smtClean="0"/>
              <a:t>How did EU privacy law become the global benchmark?</a:t>
            </a:r>
          </a:p>
          <a:p>
            <a:pPr>
              <a:lnSpc>
                <a:spcPct val="100000"/>
              </a:lnSpc>
              <a:buFont typeface="Arial" panose="020B0604020202020204" pitchFamily="34" charset="0"/>
              <a:buChar char="•"/>
            </a:pPr>
            <a:r>
              <a:rPr lang="en-US" sz="6000" dirty="0" smtClean="0"/>
              <a:t>What does that mean for U.S. companies?</a:t>
            </a:r>
          </a:p>
          <a:p>
            <a:endParaRPr lang="en-US" dirty="0"/>
          </a:p>
        </p:txBody>
      </p:sp>
    </p:spTree>
    <p:extLst>
      <p:ext uri="{BB962C8B-B14F-4D97-AF65-F5344CB8AC3E}">
        <p14:creationId xmlns:p14="http://schemas.microsoft.com/office/powerpoint/2010/main" val="227102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9" name="Right Arrow 8"/>
          <p:cNvSpPr/>
          <p:nvPr/>
        </p:nvSpPr>
        <p:spPr bwMode="auto">
          <a:xfrm>
            <a:off x="903514" y="248444"/>
            <a:ext cx="1721602" cy="647700"/>
          </a:xfrm>
          <a:prstGeom prst="rightArrow">
            <a:avLst/>
          </a:prstGeom>
          <a:solidFill>
            <a:srgbClr val="C0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C00000"/>
              </a:solidFill>
              <a:effectLst/>
              <a:latin typeface="Arial" charset="0"/>
            </a:endParaRPr>
          </a:p>
        </p:txBody>
      </p:sp>
      <p:pic>
        <p:nvPicPr>
          <p:cNvPr id="3" name="Content Placeholder 2"/>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16903"/>
          <a:stretch/>
        </p:blipFill>
        <p:spPr>
          <a:xfrm>
            <a:off x="2846005" y="254000"/>
            <a:ext cx="5089901" cy="5638800"/>
          </a:xfrm>
        </p:spPr>
      </p:pic>
    </p:spTree>
    <p:extLst>
      <p:ext uri="{BB962C8B-B14F-4D97-AF65-F5344CB8AC3E}">
        <p14:creationId xmlns:p14="http://schemas.microsoft.com/office/powerpoint/2010/main" val="123335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0200" y="165100"/>
            <a:ext cx="8240713" cy="1208088"/>
          </a:xfrm>
        </p:spPr>
        <p:txBody>
          <a:bodyPr/>
          <a:lstStyle/>
          <a:p>
            <a:r>
              <a:rPr lang="en-US" dirty="0" smtClean="0"/>
              <a:t>Jack Goldsmith &amp; Tim Wu, Who Controls the Internet? (2006)</a:t>
            </a:r>
            <a:endParaRPr lang="en-US" dirty="0"/>
          </a:p>
        </p:txBody>
      </p:sp>
      <p:pic>
        <p:nvPicPr>
          <p:cNvPr id="7" name="Content Placeholder 6"/>
          <p:cNvPicPr>
            <a:picLocks noGrp="1" noChangeAspect="1"/>
          </p:cNvPicPr>
          <p:nvPr>
            <p:ph sz="half" idx="1"/>
          </p:nvPr>
        </p:nvPicPr>
        <p:blipFill>
          <a:blip r:embed="rId3"/>
          <a:stretch>
            <a:fillRect/>
          </a:stretch>
        </p:blipFill>
        <p:spPr>
          <a:xfrm>
            <a:off x="330200" y="1124771"/>
            <a:ext cx="3215442" cy="4952179"/>
          </a:xfrm>
          <a:prstGeom prst="rect">
            <a:avLst/>
          </a:prstGeom>
        </p:spPr>
      </p:pic>
      <p:sp>
        <p:nvSpPr>
          <p:cNvPr id="6" name="Content Placeholder 5"/>
          <p:cNvSpPr>
            <a:spLocks noGrp="1"/>
          </p:cNvSpPr>
          <p:nvPr>
            <p:ph sz="half" idx="2"/>
          </p:nvPr>
        </p:nvSpPr>
        <p:spPr>
          <a:xfrm>
            <a:off x="3644900" y="1124771"/>
            <a:ext cx="4951413" cy="4952179"/>
          </a:xfrm>
        </p:spPr>
        <p:txBody>
          <a:bodyPr/>
          <a:lstStyle/>
          <a:p>
            <a:pPr marL="457200" indent="-457200">
              <a:lnSpc>
                <a:spcPct val="100000"/>
              </a:lnSpc>
              <a:buFont typeface="Arial" panose="020B0604020202020204" pitchFamily="34" charset="0"/>
              <a:buChar char="•"/>
            </a:pPr>
            <a:r>
              <a:rPr lang="en-US" sz="3200" dirty="0" smtClean="0"/>
              <a:t>“For many purposes, the EU is today the effective sovereign of global privacy law.”</a:t>
            </a:r>
          </a:p>
          <a:p>
            <a:pPr marL="457200" indent="-457200">
              <a:lnSpc>
                <a:spcPct val="100000"/>
              </a:lnSpc>
              <a:buFont typeface="Arial" panose="020B0604020202020204" pitchFamily="34" charset="0"/>
              <a:buChar char="•"/>
            </a:pPr>
            <a:r>
              <a:rPr lang="en-US" sz="3200" dirty="0" smtClean="0"/>
              <a:t>“Unilateral global law of the sort doled out by the EU in the privacy context depends on significant market power</a:t>
            </a:r>
            <a:endParaRPr lang="en-US" sz="3200" dirty="0"/>
          </a:p>
        </p:txBody>
      </p:sp>
    </p:spTree>
    <p:extLst>
      <p:ext uri="{BB962C8B-B14F-4D97-AF65-F5344CB8AC3E}">
        <p14:creationId xmlns:p14="http://schemas.microsoft.com/office/powerpoint/2010/main" val="113421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barn(inVertical)">
                                      <p:cBhvr>
                                        <p:cTn id="1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0200" y="165100"/>
            <a:ext cx="8240713" cy="1208088"/>
          </a:xfrm>
        </p:spPr>
        <p:txBody>
          <a:bodyPr/>
          <a:lstStyle/>
          <a:p>
            <a:r>
              <a:rPr lang="en-US" dirty="0" smtClean="0"/>
              <a:t>Jack Goldsmith &amp; Tim Wu, Who Controls the Internet? (2006)</a:t>
            </a:r>
            <a:endParaRPr lang="en-US" dirty="0"/>
          </a:p>
        </p:txBody>
      </p:sp>
      <p:pic>
        <p:nvPicPr>
          <p:cNvPr id="7" name="Content Placeholder 6"/>
          <p:cNvPicPr>
            <a:picLocks noGrp="1" noChangeAspect="1"/>
          </p:cNvPicPr>
          <p:nvPr>
            <p:ph sz="half" idx="1"/>
          </p:nvPr>
        </p:nvPicPr>
        <p:blipFill>
          <a:blip r:embed="rId3"/>
          <a:stretch>
            <a:fillRect/>
          </a:stretch>
        </p:blipFill>
        <p:spPr>
          <a:xfrm>
            <a:off x="330200" y="1124771"/>
            <a:ext cx="3215442" cy="4952179"/>
          </a:xfrm>
          <a:prstGeom prst="rect">
            <a:avLst/>
          </a:prstGeom>
        </p:spPr>
      </p:pic>
      <p:sp>
        <p:nvSpPr>
          <p:cNvPr id="6" name="Content Placeholder 5"/>
          <p:cNvSpPr>
            <a:spLocks noGrp="1"/>
          </p:cNvSpPr>
          <p:nvPr>
            <p:ph sz="half" idx="2"/>
          </p:nvPr>
        </p:nvSpPr>
        <p:spPr>
          <a:xfrm>
            <a:off x="3644900" y="1124771"/>
            <a:ext cx="4951413" cy="4952179"/>
          </a:xfrm>
        </p:spPr>
        <p:txBody>
          <a:bodyPr/>
          <a:lstStyle/>
          <a:p>
            <a:pPr marL="457200" indent="-457200">
              <a:lnSpc>
                <a:spcPct val="100000"/>
              </a:lnSpc>
              <a:buFont typeface="Arial" panose="020B0604020202020204" pitchFamily="34" charset="0"/>
              <a:buChar char="•"/>
            </a:pPr>
            <a:r>
              <a:rPr lang="en-US" sz="4000" dirty="0" smtClean="0"/>
              <a:t>“[A] global law that results from the unusual combination of Europe’s market power and its unusual concern for its citizen’s privacy.”</a:t>
            </a:r>
            <a:endParaRPr lang="en-US" sz="4000" dirty="0"/>
          </a:p>
        </p:txBody>
      </p:sp>
    </p:spTree>
    <p:extLst>
      <p:ext uri="{BB962C8B-B14F-4D97-AF65-F5344CB8AC3E}">
        <p14:creationId xmlns:p14="http://schemas.microsoft.com/office/powerpoint/2010/main" val="251862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9588" y="165100"/>
            <a:ext cx="8061325" cy="1208088"/>
          </a:xfrm>
        </p:spPr>
        <p:txBody>
          <a:bodyPr/>
          <a:lstStyle/>
          <a:p>
            <a:r>
              <a:rPr lang="en-US" dirty="0" smtClean="0"/>
              <a:t>Schwartz &amp; </a:t>
            </a:r>
            <a:r>
              <a:rPr lang="en-US" dirty="0" err="1" smtClean="0"/>
              <a:t>Peifer</a:t>
            </a:r>
            <a:r>
              <a:rPr lang="en-US" dirty="0" smtClean="0"/>
              <a:t>, Transatlantic Data Privacy Law, 106 Geo L.J. 115 (2017)</a:t>
            </a:r>
            <a:endParaRPr lang="en-US"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93688" y="1256600"/>
            <a:ext cx="3529012" cy="4706050"/>
          </a:xfrm>
        </p:spPr>
      </p:pic>
      <p:sp>
        <p:nvSpPr>
          <p:cNvPr id="6" name="Content Placeholder 5"/>
          <p:cNvSpPr>
            <a:spLocks noGrp="1"/>
          </p:cNvSpPr>
          <p:nvPr>
            <p:ph sz="half" idx="2"/>
          </p:nvPr>
        </p:nvSpPr>
        <p:spPr>
          <a:xfrm>
            <a:off x="3924300" y="1054100"/>
            <a:ext cx="5092700" cy="5022850"/>
          </a:xfrm>
        </p:spPr>
        <p:txBody>
          <a:bodyPr/>
          <a:lstStyle/>
          <a:p>
            <a:pPr marL="457200" indent="-457200">
              <a:lnSpc>
                <a:spcPct val="100000"/>
              </a:lnSpc>
              <a:buFont typeface="Arial" panose="020B0604020202020204" pitchFamily="34" charset="0"/>
              <a:buChar char="•"/>
            </a:pPr>
            <a:r>
              <a:rPr lang="en-US" sz="4000" dirty="0" smtClean="0"/>
              <a:t>Goodman-</a:t>
            </a:r>
            <a:r>
              <a:rPr lang="en-US" sz="4000" dirty="0" err="1" smtClean="0"/>
              <a:t>Jinks</a:t>
            </a:r>
            <a:r>
              <a:rPr lang="en-US" sz="4000" dirty="0" smtClean="0"/>
              <a:t> Model: states seek to influence other states and institutions in three ways:</a:t>
            </a:r>
          </a:p>
          <a:p>
            <a:pPr marL="463550" lvl="1" indent="-457200">
              <a:lnSpc>
                <a:spcPct val="100000"/>
              </a:lnSpc>
              <a:buFont typeface="Arial" panose="020B0604020202020204" pitchFamily="34" charset="0"/>
              <a:buChar char="•"/>
            </a:pPr>
            <a:r>
              <a:rPr lang="en-US" sz="4000" dirty="0" smtClean="0">
                <a:solidFill>
                  <a:schemeClr val="tx1"/>
                </a:solidFill>
              </a:rPr>
              <a:t>Coercion;</a:t>
            </a:r>
          </a:p>
          <a:p>
            <a:pPr marL="463550" lvl="1" indent="-457200">
              <a:lnSpc>
                <a:spcPct val="100000"/>
              </a:lnSpc>
              <a:buFont typeface="Arial" panose="020B0604020202020204" pitchFamily="34" charset="0"/>
              <a:buChar char="•"/>
            </a:pPr>
            <a:r>
              <a:rPr lang="en-US" sz="4000" dirty="0" smtClean="0">
                <a:solidFill>
                  <a:schemeClr val="tx1"/>
                </a:solidFill>
              </a:rPr>
              <a:t>Persuasion;</a:t>
            </a:r>
          </a:p>
          <a:p>
            <a:pPr marL="463550" lvl="1" indent="-457200">
              <a:lnSpc>
                <a:spcPct val="100000"/>
              </a:lnSpc>
              <a:buFont typeface="Arial" panose="020B0604020202020204" pitchFamily="34" charset="0"/>
              <a:buChar char="•"/>
            </a:pPr>
            <a:r>
              <a:rPr lang="en-US" sz="4000" dirty="0" smtClean="0">
                <a:solidFill>
                  <a:schemeClr val="tx1"/>
                </a:solidFill>
              </a:rPr>
              <a:t>Acculturation</a:t>
            </a:r>
            <a:endParaRPr lang="en-US" sz="4000" dirty="0">
              <a:solidFill>
                <a:schemeClr val="tx1"/>
              </a:solidFill>
            </a:endParaRPr>
          </a:p>
        </p:txBody>
      </p:sp>
    </p:spTree>
    <p:extLst>
      <p:ext uri="{BB962C8B-B14F-4D97-AF65-F5344CB8AC3E}">
        <p14:creationId xmlns:p14="http://schemas.microsoft.com/office/powerpoint/2010/main" val="827743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Coercion, Persuasion, and Acculturation</a:t>
            </a:r>
            <a:endParaRPr lang="en-US" dirty="0"/>
          </a:p>
        </p:txBody>
      </p:sp>
      <p:pic>
        <p:nvPicPr>
          <p:cNvPr id="7" name="Content Placeholder 6"/>
          <p:cNvPicPr>
            <a:picLocks noGrp="1" noChangeAspect="1"/>
          </p:cNvPicPr>
          <p:nvPr>
            <p:ph sz="half" idx="2"/>
          </p:nvPr>
        </p:nvPicPr>
        <p:blipFill>
          <a:blip r:embed="rId3"/>
          <a:stretch>
            <a:fillRect/>
          </a:stretch>
        </p:blipFill>
        <p:spPr>
          <a:xfrm>
            <a:off x="1924050" y="1525588"/>
            <a:ext cx="3967163" cy="1113872"/>
          </a:xfrm>
          <a:prstGeom prst="rect">
            <a:avLst/>
          </a:prstGeom>
        </p:spPr>
      </p:pic>
      <p:sp>
        <p:nvSpPr>
          <p:cNvPr id="6" name="Content Placeholder 5"/>
          <p:cNvSpPr>
            <a:spLocks noGrp="1"/>
          </p:cNvSpPr>
          <p:nvPr>
            <p:ph sz="half" idx="1"/>
          </p:nvPr>
        </p:nvSpPr>
        <p:spPr/>
        <p:txBody>
          <a:bodyPr/>
          <a:lstStyle/>
          <a:p>
            <a:endParaRPr lang="en-US" dirty="0"/>
          </a:p>
        </p:txBody>
      </p:sp>
      <p:pic>
        <p:nvPicPr>
          <p:cNvPr id="8" name="Picture 7"/>
          <p:cNvPicPr>
            <a:picLocks noChangeAspect="1"/>
          </p:cNvPicPr>
          <p:nvPr/>
        </p:nvPicPr>
        <p:blipFill rotWithShape="1">
          <a:blip r:embed="rId4"/>
          <a:srcRect l="-1093" t="17653" r="1093" b="62190"/>
          <a:stretch/>
        </p:blipFill>
        <p:spPr>
          <a:xfrm>
            <a:off x="1307307" y="2791860"/>
            <a:ext cx="6973887" cy="2197100"/>
          </a:xfrm>
          <a:prstGeom prst="rect">
            <a:avLst/>
          </a:prstGeom>
        </p:spPr>
      </p:pic>
    </p:spTree>
    <p:extLst>
      <p:ext uri="{BB962C8B-B14F-4D97-AF65-F5344CB8AC3E}">
        <p14:creationId xmlns:p14="http://schemas.microsoft.com/office/powerpoint/2010/main" val="3586836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9588" y="165100"/>
            <a:ext cx="8061325" cy="1208088"/>
          </a:xfrm>
        </p:spPr>
        <p:txBody>
          <a:bodyPr/>
          <a:lstStyle/>
          <a:p>
            <a:r>
              <a:rPr lang="en-US" dirty="0" smtClean="0"/>
              <a:t>Schwartz &amp; </a:t>
            </a:r>
            <a:r>
              <a:rPr lang="en-US" dirty="0" err="1" smtClean="0"/>
              <a:t>Peifer</a:t>
            </a:r>
            <a:r>
              <a:rPr lang="en-US" dirty="0" smtClean="0"/>
              <a:t>, Transatlantic Data Privacy Law, 106 Geo L.J. 115 (2017)</a:t>
            </a:r>
            <a:endParaRPr lang="en-US"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5888" y="1225200"/>
            <a:ext cx="3529012" cy="4706050"/>
          </a:xfrm>
        </p:spPr>
      </p:pic>
      <p:sp>
        <p:nvSpPr>
          <p:cNvPr id="6" name="Content Placeholder 5"/>
          <p:cNvSpPr>
            <a:spLocks noGrp="1"/>
          </p:cNvSpPr>
          <p:nvPr>
            <p:ph sz="half" idx="2"/>
          </p:nvPr>
        </p:nvSpPr>
        <p:spPr>
          <a:xfrm>
            <a:off x="3822700" y="1079500"/>
            <a:ext cx="5141913" cy="4997450"/>
          </a:xfrm>
        </p:spPr>
        <p:txBody>
          <a:bodyPr/>
          <a:lstStyle/>
          <a:p>
            <a:pPr marL="457200" indent="-457200">
              <a:lnSpc>
                <a:spcPct val="100000"/>
              </a:lnSpc>
              <a:buFont typeface="Arial" panose="020B0604020202020204" pitchFamily="34" charset="0"/>
              <a:buChar char="•"/>
            </a:pPr>
            <a:r>
              <a:rPr lang="en-US" dirty="0" smtClean="0"/>
              <a:t>“[L]</a:t>
            </a:r>
            <a:r>
              <a:rPr lang="en-US" dirty="0" err="1" smtClean="0"/>
              <a:t>ike</a:t>
            </a:r>
            <a:r>
              <a:rPr lang="en-US" dirty="0" smtClean="0"/>
              <a:t> the Safe </a:t>
            </a:r>
            <a:r>
              <a:rPr lang="en-US" dirty="0" err="1" smtClean="0"/>
              <a:t>Habor</a:t>
            </a:r>
            <a:r>
              <a:rPr lang="en-US" dirty="0" smtClean="0"/>
              <a:t> before it, the Privacy Shield creates a normative infrastructure for bringing EU-style privacy practices into the United States.”</a:t>
            </a:r>
          </a:p>
          <a:p>
            <a:pPr marL="457200" indent="-457200">
              <a:lnSpc>
                <a:spcPct val="100000"/>
              </a:lnSpc>
              <a:buFont typeface="Arial" panose="020B0604020202020204" pitchFamily="34" charset="0"/>
              <a:buChar char="•"/>
            </a:pPr>
            <a:r>
              <a:rPr lang="en-US" dirty="0" smtClean="0"/>
              <a:t>BCR and other mechanisms </a:t>
            </a:r>
          </a:p>
          <a:p>
            <a:pPr marL="457200" indent="-457200">
              <a:lnSpc>
                <a:spcPct val="100000"/>
              </a:lnSpc>
              <a:buFont typeface="Arial" panose="020B0604020202020204" pitchFamily="34" charset="0"/>
              <a:buChar char="•"/>
            </a:pPr>
            <a:r>
              <a:rPr lang="en-US" dirty="0" smtClean="0"/>
              <a:t>“These processes create a force for acculturation and conformity within a global community of privacy professionals.”</a:t>
            </a:r>
            <a:endParaRPr lang="en-US" dirty="0"/>
          </a:p>
        </p:txBody>
      </p:sp>
    </p:spTree>
    <p:extLst>
      <p:ext uri="{BB962C8B-B14F-4D97-AF65-F5344CB8AC3E}">
        <p14:creationId xmlns:p14="http://schemas.microsoft.com/office/powerpoint/2010/main" val="212378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barn(inVertical)">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the rest of the world?</a:t>
            </a:r>
            <a:endParaRPr lang="en-US" dirty="0"/>
          </a:p>
        </p:txBody>
      </p:sp>
      <p:pic>
        <p:nvPicPr>
          <p:cNvPr id="6" name="Content Placeholder 5"/>
          <p:cNvPicPr>
            <a:picLocks noGrp="1" noChangeAspect="1"/>
          </p:cNvPicPr>
          <p:nvPr>
            <p:ph sz="half" idx="1"/>
          </p:nvPr>
        </p:nvPicPr>
        <p:blipFill>
          <a:blip r:embed="rId3"/>
          <a:stretch>
            <a:fillRect/>
          </a:stretch>
        </p:blipFill>
        <p:spPr>
          <a:xfrm>
            <a:off x="358385" y="1652589"/>
            <a:ext cx="4711411" cy="3529011"/>
          </a:xfrm>
          <a:prstGeom prst="rect">
            <a:avLst/>
          </a:prstGeom>
          <a:ln>
            <a:solidFill>
              <a:schemeClr val="tx1"/>
            </a:solidFill>
          </a:ln>
        </p:spPr>
      </p:pic>
      <p:pic>
        <p:nvPicPr>
          <p:cNvPr id="5" name="Content Placeholder 4"/>
          <p:cNvPicPr>
            <a:picLocks noGrp="1" noChangeAspect="1"/>
          </p:cNvPicPr>
          <p:nvPr>
            <p:ph sz="half" idx="2"/>
          </p:nvPr>
        </p:nvPicPr>
        <p:blipFill>
          <a:blip r:embed="rId4"/>
          <a:stretch>
            <a:fillRect/>
          </a:stretch>
        </p:blipFill>
        <p:spPr>
          <a:xfrm>
            <a:off x="5344320" y="1652589"/>
            <a:ext cx="3389312" cy="3389312"/>
          </a:xfrm>
          <a:prstGeom prst="rect">
            <a:avLst/>
          </a:prstGeom>
        </p:spPr>
      </p:pic>
    </p:spTree>
    <p:extLst>
      <p:ext uri="{BB962C8B-B14F-4D97-AF65-F5344CB8AC3E}">
        <p14:creationId xmlns:p14="http://schemas.microsoft.com/office/powerpoint/2010/main" val="209377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the rest of the world?</a:t>
            </a:r>
            <a:endParaRPr lang="en-US" dirty="0"/>
          </a:p>
        </p:txBody>
      </p:sp>
      <p:pic>
        <p:nvPicPr>
          <p:cNvPr id="9" name="Content Placeholder 8"/>
          <p:cNvPicPr>
            <a:picLocks noGrp="1" noChangeAspect="1"/>
          </p:cNvPicPr>
          <p:nvPr>
            <p:ph idx="1"/>
          </p:nvPr>
        </p:nvPicPr>
        <p:blipFill rotWithShape="1">
          <a:blip r:embed="rId3"/>
          <a:srcRect l="9273" t="10867" r="25622" b="48417"/>
          <a:stretch/>
        </p:blipFill>
        <p:spPr>
          <a:xfrm>
            <a:off x="2578100" y="1064915"/>
            <a:ext cx="4978400" cy="4865985"/>
          </a:xfrm>
          <a:prstGeom prst="rect">
            <a:avLst/>
          </a:prstGeom>
        </p:spPr>
      </p:pic>
    </p:spTree>
    <p:extLst>
      <p:ext uri="{BB962C8B-B14F-4D97-AF65-F5344CB8AC3E}">
        <p14:creationId xmlns:p14="http://schemas.microsoft.com/office/powerpoint/2010/main" val="1829957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Dream Team</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Charles </a:t>
            </a:r>
            <a:r>
              <a:rPr lang="en-US" dirty="0"/>
              <a:t>Barkley, Larry Bird, Clyde Drexler, Patrick Ewing, Magic Johnson, Michael Jordan, Christian Laettner, Karl Malone, Chris Mullin, Scottie Pippen, David Robinson and John Stockton.</a:t>
            </a:r>
          </a:p>
        </p:txBody>
      </p:sp>
      <p:pic>
        <p:nvPicPr>
          <p:cNvPr id="4" name="Picture 3"/>
          <p:cNvPicPr>
            <a:picLocks noChangeAspect="1"/>
          </p:cNvPicPr>
          <p:nvPr/>
        </p:nvPicPr>
        <p:blipFill>
          <a:blip r:embed="rId3"/>
          <a:stretch>
            <a:fillRect/>
          </a:stretch>
        </p:blipFill>
        <p:spPr>
          <a:xfrm>
            <a:off x="2311400" y="1309688"/>
            <a:ext cx="4800600" cy="3600450"/>
          </a:xfrm>
          <a:prstGeom prst="rect">
            <a:avLst/>
          </a:prstGeom>
        </p:spPr>
      </p:pic>
    </p:spTree>
    <p:extLst>
      <p:ext uri="{BB962C8B-B14F-4D97-AF65-F5344CB8AC3E}">
        <p14:creationId xmlns:p14="http://schemas.microsoft.com/office/powerpoint/2010/main" val="339698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animEffect transition="in" filter="fade">
                                      <p:cBhvr>
                                        <p:cTn id="13" dur="1000"/>
                                        <p:tgtEl>
                                          <p:spTgt spid="3">
                                            <p:txEl>
                                              <p:pRg st="11" end="11"/>
                                            </p:txEl>
                                          </p:spTgt>
                                        </p:tgtEl>
                                      </p:cBhvr>
                                    </p:animEffect>
                                    <p:anim calcmode="lin" valueType="num">
                                      <p:cBhvr>
                                        <p:cTn id="1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D3662-A98E-41AA-8D82-A41C400FA5D4}"/>
              </a:ext>
            </a:extLst>
          </p:cNvPr>
          <p:cNvSpPr>
            <a:spLocks noGrp="1"/>
          </p:cNvSpPr>
          <p:nvPr>
            <p:ph type="title"/>
          </p:nvPr>
        </p:nvSpPr>
        <p:spPr/>
        <p:txBody>
          <a:bodyPr/>
          <a:lstStyle/>
          <a:p>
            <a:r>
              <a:rPr lang="en-US" dirty="0"/>
              <a:t>APEC Privacy Regulations: The Basics </a:t>
            </a:r>
          </a:p>
        </p:txBody>
      </p:sp>
      <p:sp>
        <p:nvSpPr>
          <p:cNvPr id="3" name="Content Placeholder 2">
            <a:extLst>
              <a:ext uri="{FF2B5EF4-FFF2-40B4-BE49-F238E27FC236}">
                <a16:creationId xmlns:a16="http://schemas.microsoft.com/office/drawing/2014/main" id="{31088E2C-C501-4537-B657-C1BFD6CA2A87}"/>
              </a:ext>
            </a:extLst>
          </p:cNvPr>
          <p:cNvSpPr>
            <a:spLocks noGrp="1"/>
          </p:cNvSpPr>
          <p:nvPr>
            <p:ph idx="1"/>
          </p:nvPr>
        </p:nvSpPr>
        <p:spPr>
          <a:xfrm>
            <a:off x="509588" y="1041400"/>
            <a:ext cx="8086725" cy="5035550"/>
          </a:xfrm>
        </p:spPr>
        <p:txBody>
          <a:bodyPr/>
          <a:lstStyle/>
          <a:p>
            <a:pPr>
              <a:lnSpc>
                <a:spcPct val="100000"/>
              </a:lnSpc>
              <a:buFont typeface="Arial" panose="020B0604020202020204" pitchFamily="34" charset="0"/>
              <a:buChar char="•"/>
            </a:pPr>
            <a:r>
              <a:rPr lang="en-US" sz="2800" dirty="0"/>
              <a:t>Asia-Pacific Economic Cooperation (APEC) is a cooperative of economies located along the Pacific Ocean</a:t>
            </a:r>
          </a:p>
          <a:p>
            <a:pPr lvl="2">
              <a:buFont typeface="Arial" panose="020B0604020202020204" pitchFamily="34" charset="0"/>
              <a:buChar char="•"/>
            </a:pPr>
            <a:r>
              <a:rPr lang="en-US" sz="2800" dirty="0">
                <a:solidFill>
                  <a:schemeClr val="tx1"/>
                </a:solidFill>
              </a:rPr>
              <a:t>Includes: U.S., China, Japan, Russia, New Zealand, Peru, Indonesia, Mexico, Singapore, Thailand, and Vietnam</a:t>
            </a:r>
          </a:p>
          <a:p>
            <a:pPr lvl="1">
              <a:lnSpc>
                <a:spcPct val="100000"/>
              </a:lnSpc>
              <a:buFont typeface="Arial" panose="020B0604020202020204" pitchFamily="34" charset="0"/>
              <a:buChar char="•"/>
            </a:pPr>
            <a:r>
              <a:rPr lang="en-US" sz="2800" dirty="0" smtClean="0">
                <a:solidFill>
                  <a:schemeClr val="accent2"/>
                </a:solidFill>
              </a:rPr>
              <a:t>APEC </a:t>
            </a:r>
            <a:r>
              <a:rPr lang="en-US" sz="2800" dirty="0">
                <a:solidFill>
                  <a:schemeClr val="accent2"/>
                </a:solidFill>
              </a:rPr>
              <a:t>Privacy framework, based on OECD Privacy Guidelines, adopted 11/24/2004</a:t>
            </a:r>
          </a:p>
          <a:p>
            <a:pPr lvl="1">
              <a:buFont typeface="Arial" panose="020B0604020202020204" pitchFamily="34" charset="0"/>
              <a:buChar char="•"/>
            </a:pPr>
            <a:endParaRPr lang="en-US" dirty="0">
              <a:solidFill>
                <a:schemeClr val="accent2"/>
              </a:solidFill>
            </a:endParaRPr>
          </a:p>
          <a:p>
            <a:pPr lvl="1">
              <a:buFont typeface="Arial" panose="020B0604020202020204" pitchFamily="34" charset="0"/>
              <a:buChar char="•"/>
            </a:pPr>
            <a:endParaRPr lang="en-US" dirty="0">
              <a:solidFill>
                <a:schemeClr val="accent2"/>
              </a:solidFill>
            </a:endParaRPr>
          </a:p>
          <a:p>
            <a:pPr lvl="1">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AD5C5D8C-CB63-4395-90F3-1D803627CA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25" y="4699000"/>
            <a:ext cx="2686050" cy="1543050"/>
          </a:xfrm>
          <a:prstGeom prst="rect">
            <a:avLst/>
          </a:prstGeom>
        </p:spPr>
      </p:pic>
    </p:spTree>
    <p:extLst>
      <p:ext uri="{BB962C8B-B14F-4D97-AF65-F5344CB8AC3E}">
        <p14:creationId xmlns:p14="http://schemas.microsoft.com/office/powerpoint/2010/main" val="3793456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D87E-F399-4914-891A-CB3EFAE90875}"/>
              </a:ext>
            </a:extLst>
          </p:cNvPr>
          <p:cNvSpPr>
            <a:spLocks noGrp="1"/>
          </p:cNvSpPr>
          <p:nvPr>
            <p:ph type="title"/>
          </p:nvPr>
        </p:nvSpPr>
        <p:spPr/>
        <p:txBody>
          <a:bodyPr/>
          <a:lstStyle/>
          <a:p>
            <a:r>
              <a:rPr lang="en-US" dirty="0"/>
              <a:t>APEC Privacy Principles</a:t>
            </a:r>
          </a:p>
        </p:txBody>
      </p:sp>
      <p:sp>
        <p:nvSpPr>
          <p:cNvPr id="3" name="Content Placeholder 2">
            <a:extLst>
              <a:ext uri="{FF2B5EF4-FFF2-40B4-BE49-F238E27FC236}">
                <a16:creationId xmlns:a16="http://schemas.microsoft.com/office/drawing/2014/main" id="{CD1E57E2-4C64-4B10-8BD8-586EF54FAEAE}"/>
              </a:ext>
            </a:extLst>
          </p:cNvPr>
          <p:cNvSpPr>
            <a:spLocks noGrp="1"/>
          </p:cNvSpPr>
          <p:nvPr>
            <p:ph idx="1"/>
          </p:nvPr>
        </p:nvSpPr>
        <p:spPr/>
        <p:txBody>
          <a:bodyPr/>
          <a:lstStyle/>
          <a:p>
            <a:pPr marL="457200" indent="-457200">
              <a:buFont typeface="+mj-lt"/>
              <a:buAutoNum type="arabicPeriod"/>
            </a:pPr>
            <a:r>
              <a:rPr lang="en-US" sz="2400" dirty="0"/>
              <a:t>Preventing harm</a:t>
            </a:r>
          </a:p>
          <a:p>
            <a:pPr marL="457200" indent="-457200">
              <a:buFont typeface="+mj-lt"/>
              <a:buAutoNum type="arabicPeriod"/>
            </a:pPr>
            <a:r>
              <a:rPr lang="en-US" sz="2400" dirty="0"/>
              <a:t>Notice</a:t>
            </a:r>
          </a:p>
          <a:p>
            <a:pPr marL="457200" indent="-457200">
              <a:buFont typeface="+mj-lt"/>
              <a:buAutoNum type="arabicPeriod"/>
            </a:pPr>
            <a:r>
              <a:rPr lang="en-US" sz="2400" dirty="0"/>
              <a:t>Collection limitation</a:t>
            </a:r>
          </a:p>
          <a:p>
            <a:pPr marL="457200" indent="-457200">
              <a:buFont typeface="+mj-lt"/>
              <a:buAutoNum type="arabicPeriod"/>
            </a:pPr>
            <a:r>
              <a:rPr lang="en-US" sz="2400" dirty="0"/>
              <a:t>Use of Personal Information</a:t>
            </a:r>
          </a:p>
          <a:p>
            <a:pPr marL="457200" indent="-457200">
              <a:buFont typeface="+mj-lt"/>
              <a:buAutoNum type="arabicPeriod"/>
            </a:pPr>
            <a:r>
              <a:rPr lang="en-US" sz="2400" dirty="0"/>
              <a:t>Choice</a:t>
            </a:r>
          </a:p>
          <a:p>
            <a:pPr marL="457200" indent="-457200">
              <a:buFont typeface="+mj-lt"/>
              <a:buAutoNum type="arabicPeriod"/>
            </a:pPr>
            <a:r>
              <a:rPr lang="en-US" sz="2400" dirty="0"/>
              <a:t>Integrity</a:t>
            </a:r>
          </a:p>
          <a:p>
            <a:pPr marL="457200" indent="-457200">
              <a:buFont typeface="+mj-lt"/>
              <a:buAutoNum type="arabicPeriod"/>
            </a:pPr>
            <a:r>
              <a:rPr lang="en-US" sz="2400" dirty="0"/>
              <a:t>Security safeguards</a:t>
            </a:r>
          </a:p>
          <a:p>
            <a:pPr marL="457200" indent="-457200">
              <a:buFont typeface="+mj-lt"/>
              <a:buAutoNum type="arabicPeriod"/>
            </a:pPr>
            <a:r>
              <a:rPr lang="en-US" sz="2400" dirty="0"/>
              <a:t>Access and correction</a:t>
            </a:r>
          </a:p>
          <a:p>
            <a:pPr marL="457200" indent="-457200">
              <a:buFont typeface="+mj-lt"/>
              <a:buAutoNum type="arabicPeriod"/>
            </a:pPr>
            <a:r>
              <a:rPr lang="en-US" sz="2400" dirty="0"/>
              <a:t>Accountability</a:t>
            </a:r>
          </a:p>
          <a:p>
            <a:pPr marL="0" indent="0"/>
            <a:endParaRPr lang="en-US" sz="2800" dirty="0"/>
          </a:p>
          <a:p>
            <a:pPr marL="457200" indent="-457200">
              <a:lnSpc>
                <a:spcPct val="100000"/>
              </a:lnSpc>
              <a:buFont typeface="Arial" panose="020B0604020202020204" pitchFamily="34" charset="0"/>
              <a:buChar char="•"/>
            </a:pPr>
            <a:r>
              <a:rPr lang="en-US" sz="2800" dirty="0"/>
              <a:t>The APEC Framework is not binding upon APEC nations, and does not prohibit data transfers to countries that do not comply with it.</a:t>
            </a:r>
          </a:p>
        </p:txBody>
      </p:sp>
    </p:spTree>
    <p:extLst>
      <p:ext uri="{BB962C8B-B14F-4D97-AF65-F5344CB8AC3E}">
        <p14:creationId xmlns:p14="http://schemas.microsoft.com/office/powerpoint/2010/main" val="1513672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696B7-B48B-4AB2-AF00-7947A2CEF981}"/>
              </a:ext>
            </a:extLst>
          </p:cNvPr>
          <p:cNvSpPr>
            <a:spLocks noGrp="1"/>
          </p:cNvSpPr>
          <p:nvPr>
            <p:ph type="title"/>
          </p:nvPr>
        </p:nvSpPr>
        <p:spPr/>
        <p:txBody>
          <a:bodyPr/>
          <a:lstStyle/>
          <a:p>
            <a:r>
              <a:rPr lang="en-US" dirty="0"/>
              <a:t>APEC Cross Border Privacy Rules (CBPR)</a:t>
            </a:r>
          </a:p>
        </p:txBody>
      </p:sp>
      <p:sp>
        <p:nvSpPr>
          <p:cNvPr id="3" name="Content Placeholder 2">
            <a:extLst>
              <a:ext uri="{FF2B5EF4-FFF2-40B4-BE49-F238E27FC236}">
                <a16:creationId xmlns:a16="http://schemas.microsoft.com/office/drawing/2014/main" id="{DC805337-8ED0-4FBA-82FF-10C3AF65848F}"/>
              </a:ext>
            </a:extLst>
          </p:cNvPr>
          <p:cNvSpPr>
            <a:spLocks noGrp="1"/>
          </p:cNvSpPr>
          <p:nvPr>
            <p:ph idx="1"/>
          </p:nvPr>
        </p:nvSpPr>
        <p:spPr>
          <a:xfrm>
            <a:off x="509588" y="1168400"/>
            <a:ext cx="8086725" cy="4908550"/>
          </a:xfrm>
        </p:spPr>
        <p:txBody>
          <a:bodyPr/>
          <a:lstStyle/>
          <a:p>
            <a:pPr>
              <a:lnSpc>
                <a:spcPct val="100000"/>
              </a:lnSpc>
              <a:buFont typeface="Arial" panose="020B0604020202020204" pitchFamily="34" charset="0"/>
              <a:buChar char="•"/>
            </a:pPr>
            <a:r>
              <a:rPr lang="en-US" sz="2800" dirty="0"/>
              <a:t>System of voluntary cross-border privacy rules (adopted in 2011).</a:t>
            </a:r>
          </a:p>
          <a:p>
            <a:pPr>
              <a:lnSpc>
                <a:spcPct val="100000"/>
              </a:lnSpc>
              <a:buFont typeface="Arial" panose="020B0604020202020204" pitchFamily="34" charset="0"/>
              <a:buChar char="•"/>
            </a:pPr>
            <a:endParaRPr lang="en-US" sz="2800" dirty="0"/>
          </a:p>
          <a:p>
            <a:pPr marL="0" indent="0" algn="ctr">
              <a:lnSpc>
                <a:spcPct val="100000"/>
              </a:lnSpc>
            </a:pPr>
            <a:r>
              <a:rPr lang="en-US" sz="2800" dirty="0"/>
              <a:t>Four Elements</a:t>
            </a:r>
          </a:p>
          <a:p>
            <a:pPr marL="463550" lvl="1" indent="-457200">
              <a:lnSpc>
                <a:spcPct val="100000"/>
              </a:lnSpc>
              <a:buFont typeface="+mj-lt"/>
              <a:buAutoNum type="arabicPeriod"/>
            </a:pPr>
            <a:r>
              <a:rPr lang="en-US" sz="2800" dirty="0">
                <a:solidFill>
                  <a:schemeClr val="tx1"/>
                </a:solidFill>
              </a:rPr>
              <a:t>Self-assessment</a:t>
            </a:r>
          </a:p>
          <a:p>
            <a:pPr marL="463550" lvl="1" indent="-457200">
              <a:lnSpc>
                <a:spcPct val="100000"/>
              </a:lnSpc>
              <a:buFont typeface="+mj-lt"/>
              <a:buAutoNum type="arabicPeriod"/>
            </a:pPr>
            <a:r>
              <a:rPr lang="en-US" sz="2800" dirty="0">
                <a:solidFill>
                  <a:schemeClr val="tx1"/>
                </a:solidFill>
              </a:rPr>
              <a:t>Compliance review</a:t>
            </a:r>
          </a:p>
          <a:p>
            <a:pPr marL="463550" lvl="1" indent="-457200">
              <a:lnSpc>
                <a:spcPct val="100000"/>
              </a:lnSpc>
              <a:buFont typeface="+mj-lt"/>
              <a:buAutoNum type="arabicPeriod"/>
            </a:pPr>
            <a:r>
              <a:rPr lang="en-US" sz="2800" dirty="0">
                <a:solidFill>
                  <a:schemeClr val="tx1"/>
                </a:solidFill>
              </a:rPr>
              <a:t>Recognition/acceptance</a:t>
            </a:r>
          </a:p>
          <a:p>
            <a:pPr marL="463550" lvl="1" indent="-457200">
              <a:lnSpc>
                <a:spcPct val="100000"/>
              </a:lnSpc>
              <a:buFont typeface="+mj-lt"/>
              <a:buAutoNum type="arabicPeriod"/>
            </a:pPr>
            <a:r>
              <a:rPr lang="en-US" sz="2800" dirty="0">
                <a:solidFill>
                  <a:schemeClr val="tx1"/>
                </a:solidFill>
              </a:rPr>
              <a:t>Dispute resolution and enforcement</a:t>
            </a:r>
          </a:p>
          <a:p>
            <a:pPr marL="0" indent="0">
              <a:lnSpc>
                <a:spcPct val="100000"/>
              </a:lnSpc>
            </a:pPr>
            <a:endParaRPr lang="en-US" sz="2800" dirty="0">
              <a:solidFill>
                <a:schemeClr val="accent2"/>
              </a:solidFill>
            </a:endParaRPr>
          </a:p>
          <a:p>
            <a:pPr marL="457200" indent="-457200">
              <a:lnSpc>
                <a:spcPct val="100000"/>
              </a:lnSpc>
              <a:buFont typeface="Arial" panose="020B0604020202020204" pitchFamily="34" charset="0"/>
              <a:buChar char="•"/>
            </a:pPr>
            <a:r>
              <a:rPr lang="en-US" sz="2800" dirty="0" smtClean="0"/>
              <a:t>Five</a:t>
            </a:r>
            <a:r>
              <a:rPr lang="en-US" sz="2800" dirty="0" smtClean="0"/>
              <a:t> </a:t>
            </a:r>
            <a:r>
              <a:rPr lang="en-US" sz="2800" dirty="0"/>
              <a:t>countries currently participating: </a:t>
            </a:r>
            <a:r>
              <a:rPr lang="en-US" sz="2800" dirty="0" smtClean="0"/>
              <a:t>Canada, Japan</a:t>
            </a:r>
            <a:r>
              <a:rPr lang="en-US" sz="2800" dirty="0"/>
              <a:t>, </a:t>
            </a:r>
            <a:r>
              <a:rPr lang="en-US" sz="2800" dirty="0" smtClean="0"/>
              <a:t>Republic of </a:t>
            </a:r>
            <a:r>
              <a:rPr lang="en-US" sz="2800" dirty="0" smtClean="0"/>
              <a:t>Korea, </a:t>
            </a:r>
            <a:r>
              <a:rPr lang="en-US" sz="2800" dirty="0" smtClean="0"/>
              <a:t>Mexico, and the U.S.</a:t>
            </a:r>
            <a:endParaRPr lang="en-US" sz="2800" dirty="0"/>
          </a:p>
          <a:p>
            <a:pPr marL="457200" indent="-457200">
              <a:buFont typeface="Arial" panose="020B0604020202020204" pitchFamily="34" charset="0"/>
              <a:buChar char="•"/>
            </a:pPr>
            <a:endParaRPr lang="en-US" sz="2400"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790705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srcRect l="11302" t="22665" r="19861" b="57115"/>
          <a:stretch/>
        </p:blipFill>
        <p:spPr>
          <a:xfrm>
            <a:off x="310301" y="1373188"/>
            <a:ext cx="8554299" cy="3926974"/>
          </a:xfrm>
          <a:prstGeom prst="rect">
            <a:avLst/>
          </a:prstGeom>
          <a:ln>
            <a:solidFill>
              <a:schemeClr val="tx1"/>
            </a:solidFill>
          </a:ln>
        </p:spPr>
      </p:pic>
    </p:spTree>
    <p:extLst>
      <p:ext uri="{BB962C8B-B14F-4D97-AF65-F5344CB8AC3E}">
        <p14:creationId xmlns:p14="http://schemas.microsoft.com/office/powerpoint/2010/main" val="3662157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215300" y="776288"/>
            <a:ext cx="4048015" cy="3973512"/>
          </a:xfrm>
          <a:prstGeom prst="rect">
            <a:avLst/>
          </a:prstGeom>
        </p:spPr>
      </p:pic>
      <p:pic>
        <p:nvPicPr>
          <p:cNvPr id="5" name="Picture 4"/>
          <p:cNvPicPr>
            <a:picLocks noChangeAspect="1"/>
          </p:cNvPicPr>
          <p:nvPr/>
        </p:nvPicPr>
        <p:blipFill>
          <a:blip r:embed="rId4"/>
          <a:stretch>
            <a:fillRect/>
          </a:stretch>
        </p:blipFill>
        <p:spPr>
          <a:xfrm>
            <a:off x="4730640" y="776288"/>
            <a:ext cx="3973512" cy="3973512"/>
          </a:xfrm>
          <a:prstGeom prst="rect">
            <a:avLst/>
          </a:prstGeom>
        </p:spPr>
      </p:pic>
    </p:spTree>
    <p:extLst>
      <p:ext uri="{BB962C8B-B14F-4D97-AF65-F5344CB8AC3E}">
        <p14:creationId xmlns:p14="http://schemas.microsoft.com/office/powerpoint/2010/main" val="2838081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srcRect l="2285" t="8307" r="22291" b="59136"/>
          <a:stretch/>
        </p:blipFill>
        <p:spPr>
          <a:xfrm>
            <a:off x="682625" y="266492"/>
            <a:ext cx="7737475" cy="5219908"/>
          </a:xfrm>
          <a:prstGeom prst="rect">
            <a:avLst/>
          </a:prstGeom>
        </p:spPr>
      </p:pic>
    </p:spTree>
    <p:extLst>
      <p:ext uri="{BB962C8B-B14F-4D97-AF65-F5344CB8AC3E}">
        <p14:creationId xmlns:p14="http://schemas.microsoft.com/office/powerpoint/2010/main" val="2698211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DC53B-4A20-4C17-B859-2982718E2AB1}"/>
              </a:ext>
            </a:extLst>
          </p:cNvPr>
          <p:cNvSpPr>
            <a:spLocks noGrp="1"/>
          </p:cNvSpPr>
          <p:nvPr>
            <p:ph type="title"/>
          </p:nvPr>
        </p:nvSpPr>
        <p:spPr/>
        <p:txBody>
          <a:bodyPr/>
          <a:lstStyle/>
          <a:p>
            <a:r>
              <a:rPr lang="en-US" dirty="0"/>
              <a:t>EU officials: How GDPR is good for digital businesses</a:t>
            </a:r>
          </a:p>
        </p:txBody>
      </p:sp>
      <p:pic>
        <p:nvPicPr>
          <p:cNvPr id="5" name="Picture 4">
            <a:extLst>
              <a:ext uri="{FF2B5EF4-FFF2-40B4-BE49-F238E27FC236}">
                <a16:creationId xmlns:a16="http://schemas.microsoft.com/office/drawing/2014/main" id="{6A43DE5E-BA6C-451F-A828-10BF43175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01" y="3062977"/>
            <a:ext cx="1291202" cy="1865069"/>
          </a:xfrm>
          <a:prstGeom prst="rect">
            <a:avLst/>
          </a:prstGeom>
        </p:spPr>
      </p:pic>
      <p:sp>
        <p:nvSpPr>
          <p:cNvPr id="7" name="TextBox 6">
            <a:extLst>
              <a:ext uri="{FF2B5EF4-FFF2-40B4-BE49-F238E27FC236}">
                <a16:creationId xmlns:a16="http://schemas.microsoft.com/office/drawing/2014/main" id="{4245925B-35A0-4EAA-9BCB-5907DC3292F9}"/>
              </a:ext>
            </a:extLst>
          </p:cNvPr>
          <p:cNvSpPr txBox="1"/>
          <p:nvPr/>
        </p:nvSpPr>
        <p:spPr>
          <a:xfrm>
            <a:off x="695437" y="1434213"/>
            <a:ext cx="8299938" cy="892552"/>
          </a:xfrm>
          <a:prstGeom prst="rect">
            <a:avLst/>
          </a:prstGeom>
          <a:solidFill>
            <a:schemeClr val="bg1"/>
          </a:solidFill>
        </p:spPr>
        <p:txBody>
          <a:bodyPr wrap="square" rtlCol="0">
            <a:spAutoFit/>
          </a:bodyPr>
          <a:lstStyle/>
          <a:p>
            <a:r>
              <a:rPr lang="en-US" sz="2600" dirty="0">
                <a:solidFill>
                  <a:srgbClr val="005295"/>
                </a:solidFill>
                <a:latin typeface="+mn-lt"/>
              </a:rPr>
              <a:t>“GDPR will help businesses fully benefit from the digital economy throughout the EU’s Digital Single Market (DSM)”</a:t>
            </a:r>
          </a:p>
        </p:txBody>
      </p:sp>
      <p:sp>
        <p:nvSpPr>
          <p:cNvPr id="11" name="TextBox 10">
            <a:extLst>
              <a:ext uri="{FF2B5EF4-FFF2-40B4-BE49-F238E27FC236}">
                <a16:creationId xmlns:a16="http://schemas.microsoft.com/office/drawing/2014/main" id="{687EBCA5-95F0-4D8D-A782-218B2CA6F7F2}"/>
              </a:ext>
            </a:extLst>
          </p:cNvPr>
          <p:cNvSpPr txBox="1"/>
          <p:nvPr/>
        </p:nvSpPr>
        <p:spPr>
          <a:xfrm>
            <a:off x="2013684" y="2838464"/>
            <a:ext cx="6611815" cy="2585323"/>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n-lt"/>
              </a:rPr>
              <a:t>GDPR implementation in all member countries lays foundation for DSM project</a:t>
            </a:r>
          </a:p>
          <a:p>
            <a:pPr marL="342900" indent="-342900">
              <a:buFont typeface="Arial" panose="020B0604020202020204" pitchFamily="34" charset="0"/>
              <a:buChar char="•"/>
            </a:pPr>
            <a:r>
              <a:rPr lang="en-US" sz="2400" dirty="0">
                <a:latin typeface="+mn-lt"/>
              </a:rPr>
              <a:t>DSM is an initiative to boost the digital economy by enabling European citizens and businesses to fully exploit the benefits of globalization and e-commerce</a:t>
            </a:r>
          </a:p>
          <a:p>
            <a:endParaRPr lang="en-US" dirty="0"/>
          </a:p>
        </p:txBody>
      </p:sp>
    </p:spTree>
    <p:extLst>
      <p:ext uri="{BB962C8B-B14F-4D97-AF65-F5344CB8AC3E}">
        <p14:creationId xmlns:p14="http://schemas.microsoft.com/office/powerpoint/2010/main" val="4279888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FE07-4CAA-4FCA-85A9-62F760B2F4F2}"/>
              </a:ext>
            </a:extLst>
          </p:cNvPr>
          <p:cNvSpPr>
            <a:spLocks noGrp="1"/>
          </p:cNvSpPr>
          <p:nvPr>
            <p:ph type="title"/>
          </p:nvPr>
        </p:nvSpPr>
        <p:spPr/>
        <p:txBody>
          <a:bodyPr/>
          <a:lstStyle/>
          <a:p>
            <a:r>
              <a:rPr lang="en-US" dirty="0"/>
              <a:t>EU officials: How GDPR is good for digital businesses</a:t>
            </a:r>
          </a:p>
        </p:txBody>
      </p:sp>
      <p:pic>
        <p:nvPicPr>
          <p:cNvPr id="5" name="Picture 4">
            <a:extLst>
              <a:ext uri="{FF2B5EF4-FFF2-40B4-BE49-F238E27FC236}">
                <a16:creationId xmlns:a16="http://schemas.microsoft.com/office/drawing/2014/main" id="{F70DA763-0D33-462F-82B4-DCC8B89E4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8734" y="1243645"/>
            <a:ext cx="1295400" cy="885825"/>
          </a:xfrm>
          <a:prstGeom prst="rect">
            <a:avLst/>
          </a:prstGeom>
        </p:spPr>
      </p:pic>
      <p:sp>
        <p:nvSpPr>
          <p:cNvPr id="7" name="TextBox 6">
            <a:extLst>
              <a:ext uri="{FF2B5EF4-FFF2-40B4-BE49-F238E27FC236}">
                <a16:creationId xmlns:a16="http://schemas.microsoft.com/office/drawing/2014/main" id="{A315B324-DD72-4764-B5E2-19D400E3F38F}"/>
              </a:ext>
            </a:extLst>
          </p:cNvPr>
          <p:cNvSpPr txBox="1"/>
          <p:nvPr/>
        </p:nvSpPr>
        <p:spPr>
          <a:xfrm>
            <a:off x="355600" y="1117601"/>
            <a:ext cx="6303719" cy="954107"/>
          </a:xfrm>
          <a:prstGeom prst="rect">
            <a:avLst/>
          </a:prstGeom>
          <a:noFill/>
        </p:spPr>
        <p:txBody>
          <a:bodyPr wrap="square" rtlCol="0">
            <a:spAutoFit/>
          </a:bodyPr>
          <a:lstStyle/>
          <a:p>
            <a:r>
              <a:rPr lang="en-US" sz="2800" dirty="0">
                <a:solidFill>
                  <a:srgbClr val="005295"/>
                </a:solidFill>
                <a:latin typeface="+mn-lt"/>
              </a:rPr>
              <a:t>“One set of rules, one interlocutor and one interpretation across the EU”</a:t>
            </a:r>
          </a:p>
        </p:txBody>
      </p:sp>
      <p:sp>
        <p:nvSpPr>
          <p:cNvPr id="10" name="TextBox 9">
            <a:extLst>
              <a:ext uri="{FF2B5EF4-FFF2-40B4-BE49-F238E27FC236}">
                <a16:creationId xmlns:a16="http://schemas.microsoft.com/office/drawing/2014/main" id="{A6C34767-2F8E-4F78-A1C7-DC7619717BB5}"/>
              </a:ext>
            </a:extLst>
          </p:cNvPr>
          <p:cNvSpPr txBox="1"/>
          <p:nvPr/>
        </p:nvSpPr>
        <p:spPr>
          <a:xfrm>
            <a:off x="254441" y="2313831"/>
            <a:ext cx="8690776" cy="3877985"/>
          </a:xfrm>
          <a:prstGeom prst="rect">
            <a:avLst/>
          </a:prstGeom>
          <a:noFill/>
        </p:spPr>
        <p:txBody>
          <a:bodyPr wrap="square" rtlCol="0">
            <a:spAutoFit/>
          </a:bodyPr>
          <a:lstStyle/>
          <a:p>
            <a:r>
              <a:rPr lang="en-US" sz="2800" dirty="0">
                <a:latin typeface="+mn-lt"/>
              </a:rPr>
              <a:t>“ … businesses in the EU had to deal with 28 different data protection laws. For many companies looking to access new markets, this fragmentation created costly administrative burdens. The new regulation will cut red tape. It will do away with, for example, the obligation for businesses to notify different national data protection authorities about the personal data they are processing. …”</a:t>
            </a:r>
          </a:p>
          <a:p>
            <a:endParaRPr lang="en-US" sz="2200" dirty="0">
              <a:solidFill>
                <a:srgbClr val="919194"/>
              </a:solidFill>
              <a:latin typeface="+mn-lt"/>
            </a:endParaRPr>
          </a:p>
        </p:txBody>
      </p:sp>
    </p:spTree>
    <p:extLst>
      <p:ext uri="{BB962C8B-B14F-4D97-AF65-F5344CB8AC3E}">
        <p14:creationId xmlns:p14="http://schemas.microsoft.com/office/powerpoint/2010/main" val="3823623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with the Dream Team</a:t>
            </a:r>
            <a:endParaRPr lang="en-US" dirty="0"/>
          </a:p>
        </p:txBody>
      </p:sp>
      <p:pic>
        <p:nvPicPr>
          <p:cNvPr id="4" name="Picture 2" descr="File:CampanileMtTamalpiasSunset-original.jpg"/>
          <p:cNvPicPr>
            <a:picLocks noChangeAspect="1" noChangeArrowheads="1"/>
          </p:cNvPicPr>
          <p:nvPr/>
        </p:nvPicPr>
        <p:blipFill rotWithShape="1">
          <a:blip r:embed="rId3">
            <a:extLst>
              <a:ext uri="{28A0092B-C50C-407E-A947-70E740481C1C}">
                <a14:useLocalDpi xmlns:a14="http://schemas.microsoft.com/office/drawing/2010/main" val="0"/>
              </a:ext>
            </a:extLst>
          </a:blip>
          <a:srcRect t="5147" b="5147"/>
          <a:stretch/>
        </p:blipFill>
        <p:spPr bwMode="auto">
          <a:xfrm>
            <a:off x="2294999" y="1105482"/>
            <a:ext cx="5045342" cy="489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59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and Answer Period</a:t>
            </a:r>
          </a:p>
        </p:txBody>
      </p:sp>
      <p:pic>
        <p:nvPicPr>
          <p:cNvPr id="4" name="Picture 2" descr="File:CampanileMtTamalpiasSunset-original.jpg"/>
          <p:cNvPicPr>
            <a:picLocks noChangeAspect="1" noChangeArrowheads="1"/>
          </p:cNvPicPr>
          <p:nvPr/>
        </p:nvPicPr>
        <p:blipFill rotWithShape="1">
          <a:blip r:embed="rId3">
            <a:extLst>
              <a:ext uri="{28A0092B-C50C-407E-A947-70E740481C1C}">
                <a14:useLocalDpi xmlns:a14="http://schemas.microsoft.com/office/drawing/2010/main" val="0"/>
              </a:ext>
            </a:extLst>
          </a:blip>
          <a:srcRect t="5147" b="5147"/>
          <a:stretch/>
        </p:blipFill>
        <p:spPr bwMode="auto">
          <a:xfrm>
            <a:off x="2294999" y="1105482"/>
            <a:ext cx="5045342" cy="489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04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Dream Team</a:t>
            </a:r>
            <a:endParaRPr lang="en-US" dirty="0"/>
          </a:p>
        </p:txBody>
      </p:sp>
      <p:sp>
        <p:nvSpPr>
          <p:cNvPr id="3" name="Content Placeholder 2"/>
          <p:cNvSpPr>
            <a:spLocks noGrp="1"/>
          </p:cNvSpPr>
          <p:nvPr>
            <p:ph idx="1"/>
          </p:nvPr>
        </p:nvSpPr>
        <p:spPr/>
        <p:txBody>
          <a:bodyPr/>
          <a:lstStyle/>
          <a:p>
            <a:pPr>
              <a:lnSpc>
                <a:spcPct val="100000"/>
              </a:lnSpc>
            </a:pPr>
            <a:r>
              <a:rPr lang="en-US" sz="3600" dirty="0" err="1" smtClean="0"/>
              <a:t>Lothar</a:t>
            </a:r>
            <a:r>
              <a:rPr lang="en-US" sz="3600" dirty="0" smtClean="0"/>
              <a:t> </a:t>
            </a:r>
            <a:r>
              <a:rPr lang="en-US" sz="3600" dirty="0" err="1"/>
              <a:t>Determann</a:t>
            </a:r>
            <a:r>
              <a:rPr lang="en-US" sz="3600" dirty="0"/>
              <a:t>, Baker McKenzie</a:t>
            </a:r>
          </a:p>
          <a:p>
            <a:pPr>
              <a:lnSpc>
                <a:spcPct val="100000"/>
              </a:lnSpc>
            </a:pPr>
            <a:endParaRPr lang="en-US" sz="3600" dirty="0"/>
          </a:p>
          <a:p>
            <a:pPr>
              <a:lnSpc>
                <a:spcPct val="100000"/>
              </a:lnSpc>
            </a:pPr>
            <a:r>
              <a:rPr lang="en-US" sz="3600" dirty="0" smtClean="0"/>
              <a:t>Alison </a:t>
            </a:r>
            <a:r>
              <a:rPr lang="en-US" sz="3600" dirty="0"/>
              <a:t>Howard, Microsoft</a:t>
            </a:r>
          </a:p>
          <a:p>
            <a:pPr>
              <a:lnSpc>
                <a:spcPct val="100000"/>
              </a:lnSpc>
            </a:pPr>
            <a:endParaRPr lang="en-US" sz="3600" dirty="0" smtClean="0"/>
          </a:p>
          <a:p>
            <a:pPr>
              <a:lnSpc>
                <a:spcPct val="100000"/>
              </a:lnSpc>
            </a:pPr>
            <a:r>
              <a:rPr lang="en-US" sz="3600" dirty="0" smtClean="0"/>
              <a:t>Michael </a:t>
            </a:r>
            <a:r>
              <a:rPr lang="en-US" sz="3600" dirty="0"/>
              <a:t>Rubin, Latham &amp; Watkins </a:t>
            </a:r>
            <a:r>
              <a:rPr lang="en-US" sz="3600" dirty="0" smtClean="0"/>
              <a:t>LLP</a:t>
            </a:r>
            <a:endParaRPr lang="en-US" sz="3600" dirty="0"/>
          </a:p>
          <a:p>
            <a:pPr>
              <a:lnSpc>
                <a:spcPct val="100000"/>
              </a:lnSpc>
            </a:pPr>
            <a:endParaRPr lang="en-US" sz="3600" dirty="0"/>
          </a:p>
          <a:p>
            <a:pPr>
              <a:lnSpc>
                <a:spcPct val="100000"/>
              </a:lnSpc>
            </a:pPr>
            <a:r>
              <a:rPr lang="en-US" sz="3600" dirty="0" smtClean="0"/>
              <a:t>Lindsey </a:t>
            </a:r>
            <a:r>
              <a:rPr lang="en-US" sz="3600" dirty="0" err="1"/>
              <a:t>Tonsager</a:t>
            </a:r>
            <a:r>
              <a:rPr lang="en-US" sz="3600" dirty="0"/>
              <a:t>, Covington</a:t>
            </a:r>
          </a:p>
          <a:p>
            <a:endParaRPr lang="en-US" dirty="0"/>
          </a:p>
        </p:txBody>
      </p:sp>
    </p:spTree>
    <p:extLst>
      <p:ext uri="{BB962C8B-B14F-4D97-AF65-F5344CB8AC3E}">
        <p14:creationId xmlns:p14="http://schemas.microsoft.com/office/powerpoint/2010/main" val="8249989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ED0C4-C106-4761-9669-1806FB393B9C}"/>
              </a:ext>
            </a:extLst>
          </p:cNvPr>
          <p:cNvSpPr>
            <a:spLocks noGrp="1"/>
          </p:cNvSpPr>
          <p:nvPr>
            <p:ph type="title"/>
          </p:nvPr>
        </p:nvSpPr>
        <p:spPr/>
        <p:txBody>
          <a:bodyPr/>
          <a:lstStyle/>
          <a:p>
            <a:r>
              <a:rPr lang="en-US" dirty="0"/>
              <a:t>EU officials: How GDPR is good for digital businesses</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id="{0BCD8921-EB12-4A20-A6B4-E8BB850DF696}"/>
              </a:ext>
            </a:extLst>
          </p:cNvPr>
          <p:cNvSpPr>
            <a:spLocks noGrp="1"/>
          </p:cNvSpPr>
          <p:nvPr>
            <p:ph idx="1"/>
          </p:nvPr>
        </p:nvSpPr>
        <p:spPr>
          <a:xfrm>
            <a:off x="1903364" y="1204180"/>
            <a:ext cx="5337271" cy="389181"/>
          </a:xfrm>
        </p:spPr>
        <p:txBody>
          <a:bodyPr/>
          <a:lstStyle/>
          <a:p>
            <a:r>
              <a:rPr lang="en-US" sz="2800" dirty="0"/>
              <a:t>The benefits for smaller companies</a:t>
            </a:r>
          </a:p>
        </p:txBody>
      </p:sp>
      <p:sp>
        <p:nvSpPr>
          <p:cNvPr id="4" name="TextBox 3">
            <a:extLst>
              <a:ext uri="{FF2B5EF4-FFF2-40B4-BE49-F238E27FC236}">
                <a16:creationId xmlns:a16="http://schemas.microsoft.com/office/drawing/2014/main" id="{C7EAAF1A-2234-4A8A-B81C-EA04FD14B5A7}"/>
              </a:ext>
            </a:extLst>
          </p:cNvPr>
          <p:cNvSpPr txBox="1"/>
          <p:nvPr/>
        </p:nvSpPr>
        <p:spPr>
          <a:xfrm>
            <a:off x="627856" y="1686319"/>
            <a:ext cx="7888288" cy="4393510"/>
          </a:xfrm>
          <a:prstGeom prst="rect">
            <a:avLst/>
          </a:prstGeom>
          <a:noFill/>
        </p:spPr>
        <p:txBody>
          <a:bodyPr wrap="square" rtlCol="0">
            <a:spAutoFit/>
          </a:bodyPr>
          <a:lstStyle/>
          <a:p>
            <a:r>
              <a:rPr lang="en-US" sz="2150" dirty="0">
                <a:solidFill>
                  <a:srgbClr val="919194"/>
                </a:solidFill>
                <a:latin typeface="+mn-lt"/>
              </a:rPr>
              <a:t>“The GDPR aims to remove any undue administrative requirements that could be too burdensome for smaller companies. … </a:t>
            </a:r>
          </a:p>
          <a:p>
            <a:endParaRPr lang="en-US" sz="2150" dirty="0">
              <a:solidFill>
                <a:srgbClr val="919194"/>
              </a:solidFill>
              <a:latin typeface="+mn-lt"/>
            </a:endParaRPr>
          </a:p>
          <a:p>
            <a:pPr marL="342900" indent="-342900">
              <a:buFont typeface="Arial" panose="020B0604020202020204" pitchFamily="34" charset="0"/>
              <a:buChar char="•"/>
            </a:pPr>
            <a:r>
              <a:rPr lang="en-US" sz="2150" dirty="0">
                <a:solidFill>
                  <a:srgbClr val="919194"/>
                </a:solidFill>
                <a:latin typeface="+mn-lt"/>
              </a:rPr>
              <a:t>companies with fewer than 250 employees don’t need to keep records of their processing activities unless processing of personal data is a regular activity, poses a threat to individuals’ rights and freedoms, or concerns sensitive data or criminal records. </a:t>
            </a:r>
          </a:p>
          <a:p>
            <a:pPr marL="342900" indent="-342900">
              <a:buFont typeface="Arial" panose="020B0604020202020204" pitchFamily="34" charset="0"/>
              <a:buChar char="•"/>
            </a:pPr>
            <a:endParaRPr lang="en-US" sz="2150" dirty="0">
              <a:solidFill>
                <a:srgbClr val="919194"/>
              </a:solidFill>
              <a:latin typeface="+mn-lt"/>
            </a:endParaRPr>
          </a:p>
          <a:p>
            <a:pPr marL="342900" indent="-342900">
              <a:buFont typeface="Arial" panose="020B0604020202020204" pitchFamily="34" charset="0"/>
              <a:buChar char="•"/>
            </a:pPr>
            <a:r>
              <a:rPr lang="en-US" sz="2150" dirty="0">
                <a:solidFill>
                  <a:srgbClr val="919194"/>
                </a:solidFill>
                <a:latin typeface="+mn-lt"/>
              </a:rPr>
              <a:t>… many SMEs will benefit from the fact that companies are not required to appoint a Data Protection Officer, unless their business are activities that present specific data protection risks … But even those who are required to do so don’t have to hire a full-time employee…”</a:t>
            </a:r>
          </a:p>
        </p:txBody>
      </p:sp>
    </p:spTree>
    <p:extLst>
      <p:ext uri="{BB962C8B-B14F-4D97-AF65-F5344CB8AC3E}">
        <p14:creationId xmlns:p14="http://schemas.microsoft.com/office/powerpoint/2010/main" val="42209874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72958-2375-4FCB-8A24-272C9C43C204}"/>
              </a:ext>
            </a:extLst>
          </p:cNvPr>
          <p:cNvSpPr>
            <a:spLocks noGrp="1"/>
          </p:cNvSpPr>
          <p:nvPr>
            <p:ph type="title"/>
          </p:nvPr>
        </p:nvSpPr>
        <p:spPr/>
        <p:txBody>
          <a:bodyPr/>
          <a:lstStyle/>
          <a:p>
            <a:r>
              <a:rPr lang="en-US" dirty="0"/>
              <a:t>EU officials: How GDPR is good for digital businesses</a:t>
            </a:r>
          </a:p>
        </p:txBody>
      </p:sp>
      <p:sp>
        <p:nvSpPr>
          <p:cNvPr id="3" name="Content Placeholder 2">
            <a:extLst>
              <a:ext uri="{FF2B5EF4-FFF2-40B4-BE49-F238E27FC236}">
                <a16:creationId xmlns:a16="http://schemas.microsoft.com/office/drawing/2014/main" id="{47E312F9-E83B-4D1B-B5D7-3BC083D275DE}"/>
              </a:ext>
            </a:extLst>
          </p:cNvPr>
          <p:cNvSpPr>
            <a:spLocks noGrp="1"/>
          </p:cNvSpPr>
          <p:nvPr>
            <p:ph idx="1"/>
          </p:nvPr>
        </p:nvSpPr>
        <p:spPr>
          <a:xfrm>
            <a:off x="2807570" y="1529334"/>
            <a:ext cx="3402399" cy="717427"/>
          </a:xfrm>
        </p:spPr>
        <p:txBody>
          <a:bodyPr/>
          <a:lstStyle/>
          <a:p>
            <a:r>
              <a:rPr lang="en-US" sz="2800" dirty="0"/>
              <a:t>Encouraging innovation</a:t>
            </a:r>
          </a:p>
        </p:txBody>
      </p:sp>
      <p:sp>
        <p:nvSpPr>
          <p:cNvPr id="4" name="TextBox 3">
            <a:extLst>
              <a:ext uri="{FF2B5EF4-FFF2-40B4-BE49-F238E27FC236}">
                <a16:creationId xmlns:a16="http://schemas.microsoft.com/office/drawing/2014/main" id="{A91B1C35-518A-418A-9DBE-7003472E1494}"/>
              </a:ext>
            </a:extLst>
          </p:cNvPr>
          <p:cNvSpPr txBox="1"/>
          <p:nvPr/>
        </p:nvSpPr>
        <p:spPr>
          <a:xfrm>
            <a:off x="682625" y="2375877"/>
            <a:ext cx="7888288" cy="3046988"/>
          </a:xfrm>
          <a:prstGeom prst="rect">
            <a:avLst/>
          </a:prstGeom>
          <a:noFill/>
        </p:spPr>
        <p:txBody>
          <a:bodyPr wrap="square" rtlCol="0">
            <a:spAutoFit/>
          </a:bodyPr>
          <a:lstStyle/>
          <a:p>
            <a:r>
              <a:rPr lang="en-US" sz="2400" dirty="0">
                <a:solidFill>
                  <a:srgbClr val="919194"/>
                </a:solidFill>
                <a:latin typeface="+mn-lt"/>
              </a:rPr>
              <a:t>“The GDPR gives businesses the flexibility they need to make innovative use of big data while protecting individuals’ fundamental rights. Building data protection safeguards into products and services from the earliest stages of development – data protection by design – is now an essential principle of doing business. It </a:t>
            </a:r>
            <a:r>
              <a:rPr lang="en-US" sz="2400" dirty="0" err="1">
                <a:solidFill>
                  <a:srgbClr val="919194"/>
                </a:solidFill>
                <a:latin typeface="+mn-lt"/>
              </a:rPr>
              <a:t>incentivises</a:t>
            </a:r>
            <a:r>
              <a:rPr lang="en-US" sz="2400" dirty="0">
                <a:solidFill>
                  <a:srgbClr val="919194"/>
                </a:solidFill>
                <a:latin typeface="+mn-lt"/>
              </a:rPr>
              <a:t> businesses to innovate and develop new ideas, methods and technologies for securing and protecting personal data.”</a:t>
            </a:r>
          </a:p>
        </p:txBody>
      </p:sp>
    </p:spTree>
    <p:extLst>
      <p:ext uri="{BB962C8B-B14F-4D97-AF65-F5344CB8AC3E}">
        <p14:creationId xmlns:p14="http://schemas.microsoft.com/office/powerpoint/2010/main" val="1469443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452F-A3E3-44D8-82CC-AC3FA817D7A2}"/>
              </a:ext>
            </a:extLst>
          </p:cNvPr>
          <p:cNvSpPr>
            <a:spLocks noGrp="1"/>
          </p:cNvSpPr>
          <p:nvPr>
            <p:ph type="title"/>
          </p:nvPr>
        </p:nvSpPr>
        <p:spPr/>
        <p:txBody>
          <a:bodyPr/>
          <a:lstStyle/>
          <a:p>
            <a:r>
              <a:rPr lang="en-US" dirty="0"/>
              <a:t>EU officials: How GDPR is good for digital businesses</a:t>
            </a:r>
          </a:p>
        </p:txBody>
      </p:sp>
      <p:sp>
        <p:nvSpPr>
          <p:cNvPr id="3" name="Content Placeholder 2">
            <a:extLst>
              <a:ext uri="{FF2B5EF4-FFF2-40B4-BE49-F238E27FC236}">
                <a16:creationId xmlns:a16="http://schemas.microsoft.com/office/drawing/2014/main" id="{F5510338-72F6-4D84-B673-EA685AA0AEFF}"/>
              </a:ext>
            </a:extLst>
          </p:cNvPr>
          <p:cNvSpPr>
            <a:spLocks noGrp="1"/>
          </p:cNvSpPr>
          <p:nvPr>
            <p:ph idx="1"/>
          </p:nvPr>
        </p:nvSpPr>
        <p:spPr>
          <a:xfrm>
            <a:off x="1733384" y="1373188"/>
            <a:ext cx="5133961" cy="592381"/>
          </a:xfrm>
        </p:spPr>
        <p:txBody>
          <a:bodyPr/>
          <a:lstStyle/>
          <a:p>
            <a:r>
              <a:rPr lang="en-US" sz="2800" dirty="0"/>
              <a:t>Facilitating international data flows</a:t>
            </a:r>
          </a:p>
        </p:txBody>
      </p:sp>
      <p:sp>
        <p:nvSpPr>
          <p:cNvPr id="4" name="TextBox 3">
            <a:extLst>
              <a:ext uri="{FF2B5EF4-FFF2-40B4-BE49-F238E27FC236}">
                <a16:creationId xmlns:a16="http://schemas.microsoft.com/office/drawing/2014/main" id="{10DD5613-E20D-4AF2-B03C-B829878502AC}"/>
              </a:ext>
            </a:extLst>
          </p:cNvPr>
          <p:cNvSpPr txBox="1"/>
          <p:nvPr/>
        </p:nvSpPr>
        <p:spPr>
          <a:xfrm>
            <a:off x="986651" y="1995029"/>
            <a:ext cx="7500083" cy="3816429"/>
          </a:xfrm>
          <a:prstGeom prst="rect">
            <a:avLst/>
          </a:prstGeom>
          <a:noFill/>
        </p:spPr>
        <p:txBody>
          <a:bodyPr wrap="square" rtlCol="0">
            <a:spAutoFit/>
          </a:bodyPr>
          <a:lstStyle/>
          <a:p>
            <a:r>
              <a:rPr lang="en-US" sz="2200" dirty="0">
                <a:solidFill>
                  <a:srgbClr val="919194"/>
                </a:solidFill>
                <a:latin typeface="+mn-lt"/>
              </a:rPr>
              <a:t>“The General Data Protection Regulation clarifies the conditions under which a company can transfer Europeans’ personal data to countries outside the EU, while guaranteeing a high level of protection for the data travelling abroad. The new rules expand the possibilities for companies to use existing instruments like standard contractual clauses and binding corporate rules, and reduce red tape by abolishing the requirement of prior notification to Data Protection Authorities. They also introduce new instruments for international transfers, such as approved codes of conduct or certification mechanisms (privacy seals or marks).”</a:t>
            </a:r>
          </a:p>
        </p:txBody>
      </p:sp>
      <p:pic>
        <p:nvPicPr>
          <p:cNvPr id="6" name="Picture 5">
            <a:extLst>
              <a:ext uri="{FF2B5EF4-FFF2-40B4-BE49-F238E27FC236}">
                <a16:creationId xmlns:a16="http://schemas.microsoft.com/office/drawing/2014/main" id="{B2FDDC83-B821-4C4A-BAB8-8BD98C616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332" y="1258912"/>
            <a:ext cx="1033463" cy="1014413"/>
          </a:xfrm>
          <a:prstGeom prst="rect">
            <a:avLst/>
          </a:prstGeom>
        </p:spPr>
      </p:pic>
    </p:spTree>
    <p:extLst>
      <p:ext uri="{BB962C8B-B14F-4D97-AF65-F5344CB8AC3E}">
        <p14:creationId xmlns:p14="http://schemas.microsoft.com/office/powerpoint/2010/main" val="3865634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8A20-885E-4E0A-AB93-258A2D52B64D}"/>
              </a:ext>
            </a:extLst>
          </p:cNvPr>
          <p:cNvSpPr>
            <a:spLocks noGrp="1"/>
          </p:cNvSpPr>
          <p:nvPr>
            <p:ph type="title"/>
          </p:nvPr>
        </p:nvSpPr>
        <p:spPr/>
        <p:txBody>
          <a:bodyPr/>
          <a:lstStyle/>
          <a:p>
            <a:r>
              <a:rPr lang="en-US" dirty="0"/>
              <a:t>EU officials: How GDPR is good for digital businesses</a:t>
            </a:r>
          </a:p>
        </p:txBody>
      </p:sp>
      <p:sp>
        <p:nvSpPr>
          <p:cNvPr id="3" name="Content Placeholder 2">
            <a:extLst>
              <a:ext uri="{FF2B5EF4-FFF2-40B4-BE49-F238E27FC236}">
                <a16:creationId xmlns:a16="http://schemas.microsoft.com/office/drawing/2014/main" id="{BC821319-F3D1-4C57-AE7A-DCF0243A63AB}"/>
              </a:ext>
            </a:extLst>
          </p:cNvPr>
          <p:cNvSpPr>
            <a:spLocks noGrp="1"/>
          </p:cNvSpPr>
          <p:nvPr>
            <p:ph idx="1"/>
          </p:nvPr>
        </p:nvSpPr>
        <p:spPr>
          <a:xfrm>
            <a:off x="1495571" y="1387417"/>
            <a:ext cx="6789689" cy="710637"/>
          </a:xfrm>
        </p:spPr>
        <p:txBody>
          <a:bodyPr/>
          <a:lstStyle/>
          <a:p>
            <a:r>
              <a:rPr lang="en-US" sz="2800" dirty="0"/>
              <a:t>“It’s all about consumer trust, also online”</a:t>
            </a:r>
          </a:p>
        </p:txBody>
      </p:sp>
      <p:sp>
        <p:nvSpPr>
          <p:cNvPr id="4" name="TextBox 3">
            <a:extLst>
              <a:ext uri="{FF2B5EF4-FFF2-40B4-BE49-F238E27FC236}">
                <a16:creationId xmlns:a16="http://schemas.microsoft.com/office/drawing/2014/main" id="{9BAC96A1-49CF-45FD-9B79-39BA04295D8B}"/>
              </a:ext>
            </a:extLst>
          </p:cNvPr>
          <p:cNvSpPr txBox="1"/>
          <p:nvPr/>
        </p:nvSpPr>
        <p:spPr>
          <a:xfrm>
            <a:off x="424405" y="2217327"/>
            <a:ext cx="8675076" cy="3785652"/>
          </a:xfrm>
          <a:prstGeom prst="rect">
            <a:avLst/>
          </a:prstGeom>
          <a:noFill/>
        </p:spPr>
        <p:txBody>
          <a:bodyPr wrap="square" rtlCol="0">
            <a:spAutoFit/>
          </a:bodyPr>
          <a:lstStyle/>
          <a:p>
            <a:r>
              <a:rPr lang="en-US" sz="2200" dirty="0">
                <a:solidFill>
                  <a:srgbClr val="919194"/>
                </a:solidFill>
                <a:latin typeface="+mn-lt"/>
              </a:rPr>
              <a:t>“Consumers highly value their privacy online. Businesses who fail to adequately protect an individual’s personal data risk losing their trust.”</a:t>
            </a:r>
          </a:p>
          <a:p>
            <a:endParaRPr lang="en-US" sz="2200" dirty="0">
              <a:solidFill>
                <a:srgbClr val="919194"/>
              </a:solidFill>
              <a:latin typeface="+mn-lt"/>
            </a:endParaRPr>
          </a:p>
          <a:p>
            <a:r>
              <a:rPr lang="en-US" sz="2200" dirty="0">
                <a:solidFill>
                  <a:srgbClr val="919194"/>
                </a:solidFill>
                <a:latin typeface="+mn-lt"/>
              </a:rPr>
              <a:t>“The GDPR addresses citizens’ concerns and helps businesses regain consumer trust. Under the GDPR, citizens have a number of rights that give them more control over their personal data. These include . . . the right to move their personal data from one service provider to another.</a:t>
            </a:r>
          </a:p>
          <a:p>
            <a:r>
              <a:rPr lang="en-US" sz="2200" dirty="0">
                <a:solidFill>
                  <a:srgbClr val="919194"/>
                </a:solidFill>
                <a:latin typeface="+mn-lt"/>
              </a:rPr>
              <a:t> The ability to move personal data from one provider to another means start-ups and smaller companies can now access data markets once dominated by digital giants. “</a:t>
            </a:r>
          </a:p>
          <a:p>
            <a:endParaRPr lang="en-US" sz="2000" dirty="0">
              <a:solidFill>
                <a:srgbClr val="919194"/>
              </a:solidFill>
              <a:latin typeface="+mn-lt"/>
            </a:endParaRPr>
          </a:p>
        </p:txBody>
      </p:sp>
    </p:spTree>
    <p:extLst>
      <p:ext uri="{BB962C8B-B14F-4D97-AF65-F5344CB8AC3E}">
        <p14:creationId xmlns:p14="http://schemas.microsoft.com/office/powerpoint/2010/main" val="3599244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93936" y="1863506"/>
            <a:ext cx="4656288" cy="4031873"/>
          </a:xfrm>
          <a:prstGeom prst="rect">
            <a:avLst/>
          </a:prstGeom>
          <a:noFill/>
        </p:spPr>
        <p:txBody>
          <a:bodyPr wrap="square" rtlCol="0">
            <a:spAutoFit/>
          </a:bodyPr>
          <a:lstStyle/>
          <a:p>
            <a:r>
              <a:rPr lang="en-US" sz="3200" dirty="0" err="1">
                <a:latin typeface="+mn-lt"/>
              </a:rPr>
              <a:t>Lothar</a:t>
            </a:r>
            <a:r>
              <a:rPr lang="en-US" sz="3200" dirty="0">
                <a:latin typeface="+mn-lt"/>
              </a:rPr>
              <a:t> </a:t>
            </a:r>
            <a:r>
              <a:rPr lang="en-US" sz="3200" dirty="0" err="1">
                <a:latin typeface="+mn-lt"/>
              </a:rPr>
              <a:t>Determann</a:t>
            </a:r>
            <a:endParaRPr lang="en-US" sz="3200" dirty="0">
              <a:latin typeface="+mn-lt"/>
            </a:endParaRPr>
          </a:p>
          <a:p>
            <a:r>
              <a:rPr lang="en-US" sz="3200">
                <a:solidFill>
                  <a:srgbClr val="000000"/>
                </a:solidFill>
                <a:latin typeface="Gill Sans MT"/>
              </a:rPr>
              <a:t>Baker </a:t>
            </a:r>
            <a:r>
              <a:rPr lang="en-US" sz="3200" smtClean="0">
                <a:solidFill>
                  <a:srgbClr val="000000"/>
                </a:solidFill>
                <a:latin typeface="Gill Sans MT"/>
              </a:rPr>
              <a:t>McKenzie</a:t>
            </a:r>
            <a:r>
              <a:rPr lang="en-US" sz="3200" dirty="0" smtClean="0">
                <a:solidFill>
                  <a:srgbClr val="000000"/>
                </a:solidFill>
                <a:latin typeface="Gill Sans MT"/>
              </a:rPr>
              <a:t>, </a:t>
            </a:r>
            <a:r>
              <a:rPr lang="en-US" sz="3200" dirty="0" smtClean="0">
                <a:latin typeface="+mn-lt"/>
              </a:rPr>
              <a:t>Partner</a:t>
            </a:r>
          </a:p>
          <a:p>
            <a:r>
              <a:rPr lang="en-US" sz="3200" dirty="0">
                <a:latin typeface="+mn-lt"/>
              </a:rPr>
              <a:t>D</a:t>
            </a:r>
            <a:r>
              <a:rPr lang="en-US" sz="3200" dirty="0" smtClean="0">
                <a:latin typeface="+mn-lt"/>
              </a:rPr>
              <a:t>ata Privacy, Information </a:t>
            </a:r>
            <a:r>
              <a:rPr lang="en-US" sz="3200" dirty="0">
                <a:latin typeface="+mn-lt"/>
              </a:rPr>
              <a:t>T</a:t>
            </a:r>
            <a:r>
              <a:rPr lang="en-US" sz="3200" dirty="0" smtClean="0">
                <a:latin typeface="+mn-lt"/>
              </a:rPr>
              <a:t>echnology</a:t>
            </a:r>
            <a:r>
              <a:rPr lang="en-US" sz="3200" dirty="0">
                <a:latin typeface="+mn-lt"/>
              </a:rPr>
              <a:t>, </a:t>
            </a:r>
            <a:r>
              <a:rPr lang="en-US" sz="3200" dirty="0" smtClean="0">
                <a:latin typeface="+mn-lt"/>
              </a:rPr>
              <a:t>Copyright, </a:t>
            </a:r>
            <a:r>
              <a:rPr lang="en-US" sz="3200" dirty="0">
                <a:latin typeface="+mn-lt"/>
              </a:rPr>
              <a:t>P</a:t>
            </a:r>
            <a:r>
              <a:rPr lang="en-US" sz="3200" dirty="0" smtClean="0">
                <a:latin typeface="+mn-lt"/>
              </a:rPr>
              <a:t>roduct Regulations, </a:t>
            </a:r>
            <a:r>
              <a:rPr lang="en-US" sz="3200" dirty="0">
                <a:latin typeface="+mn-lt"/>
              </a:rPr>
              <a:t>and </a:t>
            </a:r>
            <a:r>
              <a:rPr lang="en-US" sz="3200" dirty="0" smtClean="0">
                <a:latin typeface="+mn-lt"/>
              </a:rPr>
              <a:t>International </a:t>
            </a:r>
            <a:r>
              <a:rPr lang="en-US" sz="3200" dirty="0">
                <a:latin typeface="+mn-lt"/>
              </a:rPr>
              <a:t>C</a:t>
            </a:r>
            <a:r>
              <a:rPr lang="en-US" sz="3200" dirty="0" smtClean="0">
                <a:latin typeface="+mn-lt"/>
              </a:rPr>
              <a:t>ommercial </a:t>
            </a:r>
            <a:r>
              <a:rPr lang="en-US" sz="3200" dirty="0">
                <a:latin typeface="+mn-lt"/>
              </a:rPr>
              <a:t>L</a:t>
            </a:r>
            <a:r>
              <a:rPr lang="en-US" sz="3200" dirty="0" smtClean="0">
                <a:latin typeface="+mn-lt"/>
              </a:rPr>
              <a:t>aw</a:t>
            </a:r>
            <a:endParaRPr lang="en-US" sz="3200" dirty="0">
              <a:latin typeface="+mn-lt"/>
            </a:endParaRPr>
          </a:p>
          <a:p>
            <a:endParaRPr lang="en-US" sz="3200" dirty="0" smtClean="0">
              <a:latin typeface="+mn-lt"/>
            </a:endParaRPr>
          </a:p>
        </p:txBody>
      </p:sp>
      <p:pic>
        <p:nvPicPr>
          <p:cNvPr id="2" name="Picture 1"/>
          <p:cNvPicPr>
            <a:picLocks noChangeAspect="1"/>
          </p:cNvPicPr>
          <p:nvPr/>
        </p:nvPicPr>
        <p:blipFill>
          <a:blip r:embed="rId3"/>
          <a:stretch>
            <a:fillRect/>
          </a:stretch>
        </p:blipFill>
        <p:spPr>
          <a:xfrm>
            <a:off x="1042416" y="2011679"/>
            <a:ext cx="2560320" cy="3157911"/>
          </a:xfrm>
          <a:prstGeom prst="rect">
            <a:avLst/>
          </a:prstGeom>
        </p:spPr>
      </p:pic>
    </p:spTree>
    <p:extLst>
      <p:ext uri="{BB962C8B-B14F-4D97-AF65-F5344CB8AC3E}">
        <p14:creationId xmlns:p14="http://schemas.microsoft.com/office/powerpoint/2010/main" val="378655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32431" y="2532903"/>
            <a:ext cx="4590945" cy="1077218"/>
          </a:xfrm>
          <a:prstGeom prst="rect">
            <a:avLst/>
          </a:prstGeom>
          <a:noFill/>
        </p:spPr>
        <p:txBody>
          <a:bodyPr wrap="square" rtlCol="0">
            <a:spAutoFit/>
          </a:bodyPr>
          <a:lstStyle/>
          <a:p>
            <a:r>
              <a:rPr lang="en-US" sz="3200" dirty="0" smtClean="0">
                <a:latin typeface="+mn-lt"/>
              </a:rPr>
              <a:t>Alison Howard</a:t>
            </a:r>
            <a:r>
              <a:rPr lang="en-US" sz="3200" smtClean="0">
                <a:latin typeface="+mn-lt"/>
              </a:rPr>
              <a:t>, Microsoft</a:t>
            </a:r>
          </a:p>
          <a:p>
            <a:r>
              <a:rPr lang="en-US" sz="3200" dirty="0" smtClean="0">
                <a:latin typeface="+mn-lt"/>
              </a:rPr>
              <a:t>Assistant General Counsel</a:t>
            </a:r>
            <a:endParaRPr lang="en-US" sz="3200" dirty="0">
              <a:latin typeface="+mn-lt"/>
            </a:endParaRPr>
          </a:p>
        </p:txBody>
      </p:sp>
      <p:pic>
        <p:nvPicPr>
          <p:cNvPr id="2" name="Picture 1"/>
          <p:cNvPicPr>
            <a:picLocks noChangeAspect="1"/>
          </p:cNvPicPr>
          <p:nvPr/>
        </p:nvPicPr>
        <p:blipFill>
          <a:blip r:embed="rId3"/>
          <a:stretch>
            <a:fillRect/>
          </a:stretch>
        </p:blipFill>
        <p:spPr>
          <a:xfrm>
            <a:off x="929640" y="2172754"/>
            <a:ext cx="2834310" cy="2874734"/>
          </a:xfrm>
          <a:prstGeom prst="rect">
            <a:avLst/>
          </a:prstGeom>
        </p:spPr>
      </p:pic>
    </p:spTree>
    <p:extLst>
      <p:ext uri="{BB962C8B-B14F-4D97-AF65-F5344CB8AC3E}">
        <p14:creationId xmlns:p14="http://schemas.microsoft.com/office/powerpoint/2010/main" val="173144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srcRect l="18370" r="14291"/>
          <a:stretch/>
        </p:blipFill>
        <p:spPr>
          <a:xfrm>
            <a:off x="682625" y="2411380"/>
            <a:ext cx="3285214" cy="1959451"/>
          </a:xfrm>
          <a:prstGeom prst="rect">
            <a:avLst/>
          </a:prstGeom>
        </p:spPr>
      </p:pic>
      <p:sp>
        <p:nvSpPr>
          <p:cNvPr id="7" name="TextBox 6"/>
          <p:cNvSpPr txBox="1"/>
          <p:nvPr/>
        </p:nvSpPr>
        <p:spPr>
          <a:xfrm>
            <a:off x="4162848" y="2411380"/>
            <a:ext cx="4371489" cy="2554545"/>
          </a:xfrm>
          <a:prstGeom prst="rect">
            <a:avLst/>
          </a:prstGeom>
          <a:noFill/>
        </p:spPr>
        <p:txBody>
          <a:bodyPr wrap="square" rtlCol="0">
            <a:spAutoFit/>
          </a:bodyPr>
          <a:lstStyle/>
          <a:p>
            <a:r>
              <a:rPr lang="en-US" sz="3200" dirty="0" smtClean="0">
                <a:latin typeface="Gill Sans MT" charset="0"/>
                <a:ea typeface="Gill Sans MT" charset="0"/>
                <a:cs typeface="Gill Sans MT" charset="0"/>
              </a:rPr>
              <a:t>Michael Rubin, Latham &amp; Watkins, Partner</a:t>
            </a:r>
          </a:p>
          <a:p>
            <a:r>
              <a:rPr lang="en-US" sz="3200" dirty="0" smtClean="0">
                <a:latin typeface="Gill Sans MT" charset="0"/>
                <a:ea typeface="Gill Sans MT" charset="0"/>
                <a:cs typeface="Gill Sans MT" charset="0"/>
              </a:rPr>
              <a:t>Information </a:t>
            </a:r>
            <a:r>
              <a:rPr lang="en-US" sz="3200" dirty="0">
                <a:latin typeface="Gill Sans MT" charset="0"/>
                <a:ea typeface="Gill Sans MT" charset="0"/>
                <a:cs typeface="Gill Sans MT" charset="0"/>
              </a:rPr>
              <a:t>Law, Data Privacy &amp; Cybersecurity Practice</a:t>
            </a:r>
          </a:p>
        </p:txBody>
      </p:sp>
    </p:spTree>
    <p:extLst>
      <p:ext uri="{BB962C8B-B14F-4D97-AF65-F5344CB8AC3E}">
        <p14:creationId xmlns:p14="http://schemas.microsoft.com/office/powerpoint/2010/main" val="64896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15893" y="1982788"/>
            <a:ext cx="4355020" cy="3393884"/>
          </a:xfrm>
        </p:spPr>
        <p:txBody>
          <a:bodyPr/>
          <a:lstStyle/>
          <a:p>
            <a:pPr marL="0" lvl="0" indent="0">
              <a:lnSpc>
                <a:spcPct val="100000"/>
              </a:lnSpc>
              <a:tabLst/>
            </a:pPr>
            <a:r>
              <a:rPr lang="en-US" sz="3200" kern="1200" dirty="0" smtClean="0">
                <a:solidFill>
                  <a:srgbClr val="000000"/>
                </a:solidFill>
                <a:latin typeface="Gill Sans MT" charset="0"/>
                <a:ea typeface="Gill Sans MT" charset="0"/>
                <a:cs typeface="Gill Sans MT" charset="0"/>
              </a:rPr>
              <a:t>Lindsey L. </a:t>
            </a:r>
            <a:r>
              <a:rPr lang="en-US" sz="3200" kern="1200" dirty="0" err="1" smtClean="0">
                <a:solidFill>
                  <a:srgbClr val="000000"/>
                </a:solidFill>
                <a:latin typeface="Gill Sans MT" charset="0"/>
                <a:ea typeface="Gill Sans MT" charset="0"/>
                <a:cs typeface="Gill Sans MT" charset="0"/>
              </a:rPr>
              <a:t>Tonsager</a:t>
            </a:r>
            <a:r>
              <a:rPr lang="en-US" sz="3200" kern="1200" dirty="0" smtClean="0">
                <a:solidFill>
                  <a:srgbClr val="000000"/>
                </a:solidFill>
                <a:latin typeface="Gill Sans MT" charset="0"/>
                <a:ea typeface="Gill Sans MT" charset="0"/>
                <a:cs typeface="Gill Sans MT" charset="0"/>
              </a:rPr>
              <a:t>, Covington &amp; Burling,</a:t>
            </a:r>
            <a:endParaRPr lang="en-US" sz="3200" kern="1200" dirty="0">
              <a:solidFill>
                <a:srgbClr val="000000"/>
              </a:solidFill>
              <a:latin typeface="Gill Sans MT" charset="0"/>
              <a:ea typeface="Gill Sans MT" charset="0"/>
              <a:cs typeface="Gill Sans MT" charset="0"/>
            </a:endParaRPr>
          </a:p>
          <a:p>
            <a:pPr marL="0" lvl="0" indent="0">
              <a:lnSpc>
                <a:spcPct val="100000"/>
              </a:lnSpc>
              <a:tabLst/>
            </a:pPr>
            <a:r>
              <a:rPr lang="en-US" sz="3200" kern="1200" dirty="0">
                <a:solidFill>
                  <a:srgbClr val="000000"/>
                </a:solidFill>
                <a:latin typeface="Gill Sans MT" charset="0"/>
                <a:ea typeface="Gill Sans MT" charset="0"/>
                <a:cs typeface="Gill Sans MT" charset="0"/>
              </a:rPr>
              <a:t>Partner, </a:t>
            </a:r>
            <a:r>
              <a:rPr lang="en-US" sz="3200" kern="1200" dirty="0" smtClean="0">
                <a:solidFill>
                  <a:srgbClr val="000000"/>
                </a:solidFill>
                <a:latin typeface="Gill Sans MT" charset="0"/>
                <a:ea typeface="Gill Sans MT" charset="0"/>
                <a:cs typeface="Gill Sans MT" charset="0"/>
              </a:rPr>
              <a:t>Data Privacy &amp; Cybersecurity, Communications &amp; Media, Advertising &amp; Consumer Law</a:t>
            </a:r>
            <a:endParaRPr lang="en-US" sz="3200" kern="1200" dirty="0">
              <a:solidFill>
                <a:srgbClr val="000000"/>
              </a:solidFill>
              <a:latin typeface="Gill Sans MT" charset="0"/>
              <a:ea typeface="Gill Sans MT" charset="0"/>
              <a:cs typeface="Gill Sans MT" charset="0"/>
            </a:endParaRPr>
          </a:p>
          <a:p>
            <a:endParaRPr lang="en-US" dirty="0"/>
          </a:p>
        </p:txBody>
      </p:sp>
      <p:pic>
        <p:nvPicPr>
          <p:cNvPr id="5" name="Picture 4"/>
          <p:cNvPicPr>
            <a:picLocks noChangeAspect="1"/>
          </p:cNvPicPr>
          <p:nvPr/>
        </p:nvPicPr>
        <p:blipFill>
          <a:blip r:embed="rId3"/>
          <a:stretch>
            <a:fillRect/>
          </a:stretch>
        </p:blipFill>
        <p:spPr>
          <a:xfrm>
            <a:off x="1143000" y="2261370"/>
            <a:ext cx="2286000" cy="2540000"/>
          </a:xfrm>
          <a:prstGeom prst="rect">
            <a:avLst/>
          </a:prstGeom>
        </p:spPr>
      </p:pic>
    </p:spTree>
    <p:extLst>
      <p:ext uri="{BB962C8B-B14F-4D97-AF65-F5344CB8AC3E}">
        <p14:creationId xmlns:p14="http://schemas.microsoft.com/office/powerpoint/2010/main" val="2853563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GDPR: The New Privacy Benchmark</a:t>
            </a:r>
          </a:p>
        </p:txBody>
      </p:sp>
      <p:sp>
        <p:nvSpPr>
          <p:cNvPr id="3" name="Content Placeholder 2"/>
          <p:cNvSpPr>
            <a:spLocks noGrp="1"/>
          </p:cNvSpPr>
          <p:nvPr>
            <p:ph idx="1"/>
          </p:nvPr>
        </p:nvSpPr>
        <p:spPr>
          <a:xfrm>
            <a:off x="509588" y="1152144"/>
            <a:ext cx="8086725" cy="4924806"/>
          </a:xfrm>
        </p:spPr>
        <p:txBody>
          <a:bodyPr/>
          <a:lstStyle/>
          <a:p>
            <a:pPr>
              <a:buFont typeface="Arial" charset="0"/>
              <a:buChar char="•"/>
            </a:pPr>
            <a:endParaRPr lang="en-US" sz="1800" i="1" dirty="0"/>
          </a:p>
          <a:p>
            <a:pPr>
              <a:buFont typeface="Arial" charset="0"/>
              <a:buChar char="•"/>
            </a:pPr>
            <a:endParaRPr lang="en-US" sz="1800" i="1" dirty="0" smtClean="0"/>
          </a:p>
          <a:p>
            <a:pPr>
              <a:buFont typeface="Arial" charset="0"/>
              <a:buChar char="•"/>
            </a:pPr>
            <a:endParaRPr lang="en-US" sz="1800" i="1" dirty="0"/>
          </a:p>
          <a:p>
            <a:pPr>
              <a:buFont typeface="Arial" charset="0"/>
              <a:buChar char="•"/>
            </a:pPr>
            <a:endParaRPr lang="en-US" sz="1800" i="1" dirty="0" smtClean="0"/>
          </a:p>
          <a:p>
            <a:pPr>
              <a:buFont typeface="Arial" charset="0"/>
              <a:buChar char="•"/>
            </a:pPr>
            <a:endParaRPr lang="en-US" sz="1800" i="1" dirty="0"/>
          </a:p>
          <a:p>
            <a:pPr>
              <a:buFont typeface="Arial" charset="0"/>
              <a:buChar char="•"/>
            </a:pPr>
            <a:endParaRPr lang="en-US" sz="1800" i="1" dirty="0"/>
          </a:p>
        </p:txBody>
      </p:sp>
      <p:pic>
        <p:nvPicPr>
          <p:cNvPr id="4" name="Picture 3"/>
          <p:cNvPicPr>
            <a:picLocks noChangeAspect="1"/>
          </p:cNvPicPr>
          <p:nvPr/>
        </p:nvPicPr>
        <p:blipFill rotWithShape="1">
          <a:blip r:embed="rId3"/>
          <a:srcRect l="1909" t="13661" r="30534" b="77181"/>
          <a:stretch/>
        </p:blipFill>
        <p:spPr>
          <a:xfrm>
            <a:off x="260997" y="2642589"/>
            <a:ext cx="8883003" cy="1881992"/>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9800" t="36438" r="9401" b="29062"/>
          <a:stretch/>
        </p:blipFill>
        <p:spPr>
          <a:xfrm>
            <a:off x="773113" y="1373188"/>
            <a:ext cx="3392487" cy="579410"/>
          </a:xfrm>
          <a:prstGeom prst="rect">
            <a:avLst/>
          </a:prstGeom>
        </p:spPr>
      </p:pic>
    </p:spTree>
    <p:extLst>
      <p:ext uri="{BB962C8B-B14F-4D97-AF65-F5344CB8AC3E}">
        <p14:creationId xmlns:p14="http://schemas.microsoft.com/office/powerpoint/2010/main" val="2887537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t="19750" b="68123"/>
          <a:stretch/>
        </p:blipFill>
        <p:spPr>
          <a:xfrm>
            <a:off x="530225" y="2781298"/>
            <a:ext cx="8324673" cy="1612901"/>
          </a:xfrm>
          <a:prstGeom prst="rect">
            <a:avLst/>
          </a:prstGeom>
        </p:spPr>
      </p:pic>
      <p:sp>
        <p:nvSpPr>
          <p:cNvPr id="2" name="Title 1"/>
          <p:cNvSpPr>
            <a:spLocks noGrp="1"/>
          </p:cNvSpPr>
          <p:nvPr>
            <p:ph type="title"/>
          </p:nvPr>
        </p:nvSpPr>
        <p:spPr/>
        <p:txBody>
          <a:bodyPr/>
          <a:lstStyle/>
          <a:p>
            <a:r>
              <a:rPr lang="en-US" dirty="0"/>
              <a:t>GDPR: The New Privacy Benchmark</a:t>
            </a:r>
          </a:p>
        </p:txBody>
      </p:sp>
      <p:pic>
        <p:nvPicPr>
          <p:cNvPr id="5" name="Picture 4"/>
          <p:cNvPicPr>
            <a:picLocks noChangeAspect="1"/>
          </p:cNvPicPr>
          <p:nvPr/>
        </p:nvPicPr>
        <p:blipFill>
          <a:blip r:embed="rId4"/>
          <a:stretch>
            <a:fillRect/>
          </a:stretch>
        </p:blipFill>
        <p:spPr>
          <a:xfrm>
            <a:off x="1816100" y="1119187"/>
            <a:ext cx="4724400" cy="962025"/>
          </a:xfrm>
          <a:prstGeom prst="rect">
            <a:avLst/>
          </a:prstGeom>
        </p:spPr>
      </p:pic>
    </p:spTree>
    <p:extLst>
      <p:ext uri="{BB962C8B-B14F-4D97-AF65-F5344CB8AC3E}">
        <p14:creationId xmlns:p14="http://schemas.microsoft.com/office/powerpoint/2010/main" val="353672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TotalTime>
  <Words>1472</Words>
  <Application>Microsoft Office PowerPoint</Application>
  <PresentationFormat>On-screen Show (4:3)</PresentationFormat>
  <Paragraphs>192</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Gill Sans MT</vt:lpstr>
      <vt:lpstr>Default Design</vt:lpstr>
      <vt:lpstr>Global Data Privacy Law and the Diffusion (or not) of EU Data Protection BCLT Privacy Forum Palo Alto, CA March 23, 2018</vt:lpstr>
      <vt:lpstr>Introducing the Dream Team</vt:lpstr>
      <vt:lpstr>Introducing the Dream Team</vt:lpstr>
      <vt:lpstr>PowerPoint Presentation</vt:lpstr>
      <vt:lpstr>PowerPoint Presentation</vt:lpstr>
      <vt:lpstr>PowerPoint Presentation</vt:lpstr>
      <vt:lpstr>PowerPoint Presentation</vt:lpstr>
      <vt:lpstr>GDPR: The New Privacy Benchmark</vt:lpstr>
      <vt:lpstr>GDPR: The New Privacy Benchmark</vt:lpstr>
      <vt:lpstr>GDPR: The New Privacy Benchmark</vt:lpstr>
      <vt:lpstr>PowerPoint Presentation</vt:lpstr>
      <vt:lpstr>PowerPoint Presentation</vt:lpstr>
      <vt:lpstr>Jack Goldsmith &amp; Tim Wu, Who Controls the Internet? (2006)</vt:lpstr>
      <vt:lpstr>Jack Goldsmith &amp; Tim Wu, Who Controls the Internet? (2006)</vt:lpstr>
      <vt:lpstr>Schwartz &amp; Peifer, Transatlantic Data Privacy Law, 106 Geo L.J. 115 (2017)</vt:lpstr>
      <vt:lpstr>Coercion, Persuasion, and Acculturation</vt:lpstr>
      <vt:lpstr>Schwartz &amp; Peifer, Transatlantic Data Privacy Law, 106 Geo L.J. 115 (2017)</vt:lpstr>
      <vt:lpstr>What about the rest of the world?</vt:lpstr>
      <vt:lpstr>What about the rest of the world?</vt:lpstr>
      <vt:lpstr>APEC Privacy Regulations: The Basics </vt:lpstr>
      <vt:lpstr>APEC Privacy Principles</vt:lpstr>
      <vt:lpstr>APEC Cross Border Privacy Rules (CBPR)</vt:lpstr>
      <vt:lpstr>PowerPoint Presentation</vt:lpstr>
      <vt:lpstr>PowerPoint Presentation</vt:lpstr>
      <vt:lpstr>PowerPoint Presentation</vt:lpstr>
      <vt:lpstr>EU officials: How GDPR is good for digital businesses</vt:lpstr>
      <vt:lpstr>EU officials: How GDPR is good for digital businesses</vt:lpstr>
      <vt:lpstr>Discussion with the Dream Team</vt:lpstr>
      <vt:lpstr>Question and Answer Period</vt:lpstr>
      <vt:lpstr>EU officials: How GDPR is good for digital businesses  </vt:lpstr>
      <vt:lpstr>EU officials: How GDPR is good for digital businesses</vt:lpstr>
      <vt:lpstr>EU officials: How GDPR is good for digital businesses</vt:lpstr>
      <vt:lpstr>EU officials: How GDPR is good for digital businesses</vt:lpstr>
    </vt:vector>
  </TitlesOfParts>
  <Company>M. Seth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Slide</dc:title>
  <dc:creator>Schwartz M. Paul</dc:creator>
  <cp:lastModifiedBy>Paul Schwartz</cp:lastModifiedBy>
  <cp:revision>287</cp:revision>
  <cp:lastPrinted>2018-03-22T22:45:38Z</cp:lastPrinted>
  <dcterms:modified xsi:type="dcterms:W3CDTF">2018-03-22T23:14:30Z</dcterms:modified>
</cp:coreProperties>
</file>