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86" r:id="rId2"/>
    <p:sldId id="306" r:id="rId3"/>
    <p:sldId id="303" r:id="rId4"/>
    <p:sldId id="319" r:id="rId5"/>
    <p:sldId id="311" r:id="rId6"/>
    <p:sldId id="312" r:id="rId7"/>
    <p:sldId id="291" r:id="rId8"/>
    <p:sldId id="289" r:id="rId9"/>
    <p:sldId id="290" r:id="rId10"/>
    <p:sldId id="288" r:id="rId11"/>
    <p:sldId id="287" r:id="rId12"/>
    <p:sldId id="320" r:id="rId13"/>
    <p:sldId id="313" r:id="rId14"/>
    <p:sldId id="315" r:id="rId15"/>
    <p:sldId id="308" r:id="rId16"/>
    <p:sldId id="307" r:id="rId17"/>
    <p:sldId id="318" r:id="rId18"/>
    <p:sldId id="300" r:id="rId19"/>
    <p:sldId id="310" r:id="rId20"/>
    <p:sldId id="299" r:id="rId21"/>
    <p:sldId id="297" r:id="rId22"/>
    <p:sldId id="296" r:id="rId23"/>
    <p:sldId id="298" r:id="rId24"/>
    <p:sldId id="317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E1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56346" autoAdjust="0"/>
  </p:normalViewPr>
  <p:slideViewPr>
    <p:cSldViewPr>
      <p:cViewPr varScale="1">
        <p:scale>
          <a:sx n="51" d="100"/>
          <a:sy n="51" d="100"/>
        </p:scale>
        <p:origin x="600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675"/>
    </p:cViewPr>
  </p:sorterViewPr>
  <p:notesViewPr>
    <p:cSldViewPr>
      <p:cViewPr varScale="1">
        <p:scale>
          <a:sx n="65" d="100"/>
          <a:sy n="65" d="100"/>
        </p:scale>
        <p:origin x="-178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027328820739513E-2"/>
          <c:y val="5.8247940356852893E-2"/>
          <c:w val="0.85968561495602713"/>
          <c:h val="0.9174705882352935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</c:v>
                </c:pt>
              </c:strCache>
            </c:strRef>
          </c:tx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0A5-4E74-8521-AB38FDE652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D'</c:v>
                </c:pt>
              </c:strCache>
            </c:strRef>
          </c:tx>
          <c:spPr>
            <a:ln>
              <a:solidFill>
                <a:srgbClr val="745A94"/>
              </a:solidFill>
            </a:ln>
          </c:spPr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0A5-4E74-8521-AB38FDE65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6011200"/>
        <c:axId val="676020992"/>
      </c:scatterChart>
      <c:valAx>
        <c:axId val="676011200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676020992"/>
        <c:crossesAt val="12"/>
        <c:crossBetween val="midCat"/>
      </c:valAx>
      <c:valAx>
        <c:axId val="676020992"/>
        <c:scaling>
          <c:orientation val="minMax"/>
          <c:max val="12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$/ton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7.3099415204678359E-3"/>
              <c:y val="5.6313400014187439E-3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 w="25400"/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676011200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spPr>
    <a:solidFill>
      <a:schemeClr val="bg1"/>
    </a:solidFill>
    <a:ln w="28575"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572E27-CC58-4491-AED9-217D52686DE7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2510DB-9047-4AC8-AB04-1CE45C33F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31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45C3C6-B586-448D-8A07-81C12ABA68E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DF5DF2-FD26-49A6-B904-5DCA52D57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93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5928A-49A1-4E03-86B0-A871211319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46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5DF2-FD26-49A6-B904-5DCA52D5749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14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5DF2-FD26-49A6-B904-5DCA52D5749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18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5DF2-FD26-49A6-B904-5DCA52D5749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25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A8E996B-734D-43B6-AF61-B481917B617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21188"/>
            <a:ext cx="5616575" cy="4186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6141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5928A-49A1-4E03-86B0-A871211319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64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A8E996B-734D-43B6-AF61-B481917B617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21188"/>
            <a:ext cx="5616575" cy="4186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15021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A8E996B-734D-43B6-AF61-B481917B617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21188"/>
            <a:ext cx="5616575" cy="4186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5857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A8E996B-734D-43B6-AF61-B481917B6171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21188"/>
            <a:ext cx="5616575" cy="4186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55284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5DF2-FD26-49A6-B904-5DCA52D5749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9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A8E996B-734D-43B6-AF61-B481917B6171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21188"/>
            <a:ext cx="5616575" cy="4186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94548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C0FE4E3-DFF5-4319-9C41-FE6381E180C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49787" cy="3487738"/>
          </a:xfrm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687" tIns="45843" rIns="91687" bIns="45843"/>
          <a:lstStyle/>
          <a:p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1267221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5DF2-FD26-49A6-B904-5DCA52D5749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16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5DF2-FD26-49A6-B904-5DCA52D57494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69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5DF2-FD26-49A6-B904-5DCA52D57494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347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5DF2-FD26-49A6-B904-5DCA52D57494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914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5DF2-FD26-49A6-B904-5DCA52D57494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98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A8E996B-734D-43B6-AF61-B481917B617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21188"/>
            <a:ext cx="5616575" cy="4186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6826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A8E996B-734D-43B6-AF61-B481917B617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21188"/>
            <a:ext cx="5616575" cy="4186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1515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A8E996B-734D-43B6-AF61-B481917B617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21188"/>
            <a:ext cx="5616575" cy="4186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4768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A8E996B-734D-43B6-AF61-B481917B617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21188"/>
            <a:ext cx="5616575" cy="4186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3617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5DF2-FD26-49A6-B904-5DCA52D5749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1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5DF2-FD26-49A6-B904-5DCA52D5749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77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5DF2-FD26-49A6-B904-5DCA52D5749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7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299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88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2B6C1-7F8B-4688-B89F-A5DEB2D66D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1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464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2B6C1-7F8B-4688-B89F-A5DEB2D66D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04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2B6C1-7F8B-4688-B89F-A5DEB2D66D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49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CE91-285F-4EA8-926A-12FCE24D00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4296-3E20-477F-B8D6-E088E89B91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5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/>
          </a:bodyPr>
          <a:lstStyle>
            <a:lvl1pPr>
              <a:defRPr sz="4800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525963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>
                <a:latin typeface="Segoe UI" pitchFamily="34" charset="0"/>
                <a:cs typeface="Segoe UI" pitchFamily="34" charset="0"/>
              </a:defRPr>
            </a:lvl1pPr>
            <a:lvl2pPr marL="914400" indent="-457200">
              <a:buFont typeface="Arial" pitchFamily="34" charset="0"/>
              <a:buChar char="•"/>
              <a:defRPr>
                <a:latin typeface="Segoe UI" pitchFamily="34" charset="0"/>
                <a:cs typeface="Segoe UI" pitchFamily="34" charset="0"/>
              </a:defRPr>
            </a:lvl2pPr>
            <a:lvl3pPr marL="1257300" indent="-342900">
              <a:buFont typeface="Arial" pitchFamily="34" charset="0"/>
              <a:buChar char="•"/>
              <a:defRPr>
                <a:latin typeface="Segoe UI" pitchFamily="34" charset="0"/>
                <a:cs typeface="Segoe UI" pitchFamily="34" charset="0"/>
              </a:defRPr>
            </a:lvl3pPr>
            <a:lvl4pPr marL="1714500" indent="-342900">
              <a:buFont typeface="Arial" pitchFamily="34" charset="0"/>
              <a:buChar char="•"/>
              <a:defRPr>
                <a:latin typeface="Segoe UI" pitchFamily="34" charset="0"/>
                <a:cs typeface="Segoe UI" pitchFamily="34" charset="0"/>
              </a:defRPr>
            </a:lvl4pPr>
            <a:lvl5pPr marL="2171700" indent="-342900">
              <a:buFont typeface="Arial" pitchFamily="34" charset="0"/>
              <a:buChar char="•"/>
              <a:defRPr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1B45-0F80-4DB2-BF29-E26592E7DA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4296-3E20-477F-B8D6-E088E89B91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71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2B6C1-7F8B-4688-B89F-A5DEB2D66D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7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F8F8F8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458200" cy="19050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The Initial Distribution of Asset Value Created through Carbon Pricing</a:t>
            </a:r>
            <a:endParaRPr lang="en-US" sz="2000" i="1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3505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Dallas Burtraw 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Resources for the Future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381000" y="609600"/>
            <a:ext cx="82296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831" y="4953000"/>
            <a:ext cx="1506404" cy="1558801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76200" y="4953000"/>
            <a:ext cx="6781800" cy="17526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6075" algn="l"/>
            <a:r>
              <a:rPr lang="de-DE" sz="2000" dirty="0" smtClean="0">
                <a:ln w="11430"/>
                <a:solidFill>
                  <a:srgbClr val="FF6C22"/>
                </a:solidFill>
                <a:latin typeface="BemboBook-Bold"/>
              </a:rPr>
              <a:t>California-Germany </a:t>
            </a:r>
            <a:r>
              <a:rPr lang="de-DE" sz="2000" dirty="0">
                <a:ln w="11430"/>
                <a:solidFill>
                  <a:srgbClr val="FF6C22"/>
                </a:solidFill>
                <a:latin typeface="BemboBook-Bold"/>
              </a:rPr>
              <a:t>Climate Policy Workshop</a:t>
            </a:r>
          </a:p>
          <a:p>
            <a:pPr marL="346075" algn="l"/>
            <a:r>
              <a:rPr lang="en-US" sz="2000" dirty="0" err="1">
                <a:ln w="11430"/>
                <a:solidFill>
                  <a:srgbClr val="FF6C22"/>
                </a:solidFill>
                <a:latin typeface="BemboBook-Bold"/>
              </a:rPr>
              <a:t>Boalt</a:t>
            </a:r>
            <a:r>
              <a:rPr lang="en-US" sz="2000" dirty="0">
                <a:ln w="11430"/>
                <a:solidFill>
                  <a:srgbClr val="FF6C22"/>
                </a:solidFill>
                <a:latin typeface="BemboBook-Bold"/>
              </a:rPr>
              <a:t> Hall</a:t>
            </a:r>
          </a:p>
          <a:p>
            <a:pPr marL="346075" algn="l"/>
            <a:r>
              <a:rPr lang="en-US" sz="2000" dirty="0">
                <a:ln w="11430"/>
                <a:solidFill>
                  <a:srgbClr val="FF6C22"/>
                </a:solidFill>
                <a:latin typeface="BemboBook-Bold"/>
              </a:rPr>
              <a:t>Berkeley, 2 October 2017</a:t>
            </a:r>
            <a:endParaRPr lang="en-US" sz="2000" dirty="0">
              <a:solidFill>
                <a:srgbClr val="FF6C22"/>
              </a:solidFill>
              <a:latin typeface="BemboBoo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24" y="0"/>
            <a:ext cx="614855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6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5B5FF-E529-495B-99C1-96F241ADF8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 idx="4294967295"/>
          </p:nvPr>
        </p:nvSpPr>
        <p:spPr>
          <a:xfrm>
            <a:off x="419099" y="0"/>
            <a:ext cx="8382000" cy="902940"/>
          </a:xfrm>
          <a:prstGeom prst="rect">
            <a:avLst/>
          </a:prstGeom>
          <a:extLst/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EU Emissions Trading System Carbon Allowance Prices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5742015"/>
            <a:ext cx="3929062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Source: Thomson Reuters.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506" y="1377545"/>
            <a:ext cx="7268294" cy="427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0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5B5FF-E529-495B-99C1-96F241ADF8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 idx="4294967295"/>
          </p:nvPr>
        </p:nvSpPr>
        <p:spPr>
          <a:xfrm>
            <a:off x="304800" y="240060"/>
            <a:ext cx="8382000" cy="902940"/>
          </a:xfrm>
          <a:prstGeom prst="rect">
            <a:avLst/>
          </a:prstGeom>
          <a:extLst/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RGGI Carbon Allowance Prices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5650901"/>
            <a:ext cx="4343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Note: Auction prices are used where market prices are not available.</a:t>
            </a:r>
          </a:p>
          <a:p>
            <a:pPr>
              <a:defRPr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Sources: Thomson Reuters; RGGI.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143000"/>
            <a:ext cx="7495448" cy="450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5B5FF-E529-495B-99C1-96F241ADF8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 idx="4294967295"/>
          </p:nvPr>
        </p:nvSpPr>
        <p:spPr>
          <a:xfrm>
            <a:off x="304800" y="240060"/>
            <a:ext cx="8382000" cy="902940"/>
          </a:xfrm>
          <a:prstGeom prst="rect">
            <a:avLst/>
          </a:prstGeom>
          <a:extLst/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California and Quebec Carbon Allowance Prices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5893713"/>
            <a:ext cx="55626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Note: Auction prices are used where market prices are not available.</a:t>
            </a:r>
          </a:p>
          <a:p>
            <a:pPr>
              <a:defRPr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Sources: Thomson Reuters; California ARB; Quebec MDDELCC.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388" y="1295401"/>
            <a:ext cx="7645777" cy="459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9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History of allowance prices….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919401"/>
            <a:ext cx="84582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Recognizing gravity as the strong force in atmosphere emissions markets.  Why?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Over-allocation – political economy, who is in the </a:t>
            </a:r>
            <a:r>
              <a:rPr lang="en-US" sz="2400" dirty="0" smtClean="0">
                <a:latin typeface="Calibri" panose="020F0502020204030204" pitchFamily="34" charset="0"/>
              </a:rPr>
              <a:t>room?</a:t>
            </a:r>
            <a:endParaRPr lang="en-US" sz="2400" dirty="0">
              <a:latin typeface="Calibri" panose="020F050202020403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Incentives work to find ways to lower costs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Companion policies, </a:t>
            </a:r>
            <a:r>
              <a:rPr lang="en-US" sz="2400" dirty="0">
                <a:latin typeface="Calibri" panose="020F0502020204030204" pitchFamily="34" charset="0"/>
              </a:rPr>
              <a:t>serving additional concerns: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sz="2400" dirty="0">
                <a:latin typeface="Calibri" panose="020F0502020204030204" pitchFamily="34" charset="0"/>
              </a:rPr>
              <a:t>air quality, job creation, economic development strategy, </a:t>
            </a:r>
            <a:r>
              <a:rPr lang="en-US" sz="2400" dirty="0" smtClean="0">
                <a:latin typeface="Calibri" panose="020F0502020204030204" pitchFamily="34" charset="0"/>
              </a:rPr>
              <a:t>and </a:t>
            </a:r>
            <a:r>
              <a:rPr lang="en-US" sz="2400" dirty="0">
                <a:latin typeface="Calibri" panose="020F0502020204030204" pitchFamily="34" charset="0"/>
              </a:rPr>
              <a:t>good old fashioned fighting for rents. 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Sub-jurisdictional efforts, and the powerful </a:t>
            </a:r>
            <a:r>
              <a:rPr lang="en-US" sz="2400" dirty="0">
                <a:latin typeface="Calibri" panose="020F0502020204030204" pitchFamily="34" charset="0"/>
              </a:rPr>
              <a:t>force of </a:t>
            </a:r>
            <a:r>
              <a:rPr lang="en-US" sz="2400" dirty="0" smtClean="0">
                <a:latin typeface="Calibri" panose="020F0502020204030204" pitchFamily="34" charset="0"/>
              </a:rPr>
              <a:t>federalism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Program related spending</a:t>
            </a:r>
            <a:endParaRPr lang="en-US" sz="240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But, a fixed supply of allowances</a:t>
            </a:r>
            <a:r>
              <a:rPr lang="en-US" sz="28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create a </a:t>
            </a:r>
            <a:r>
              <a:rPr lang="en-US" sz="2800" i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waterbed</a:t>
            </a:r>
            <a:r>
              <a:rPr lang="en-US" sz="28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effect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4" name="Picture 3" descr="&lt;strong&gt;Waterbed&lt;/strong&gt; for the backyard | Flickr - Photo Sharing!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8768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2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"/>
          <p:cNvGraphicFramePr/>
          <p:nvPr>
            <p:extLst/>
          </p:nvPr>
        </p:nvGraphicFramePr>
        <p:xfrm>
          <a:off x="114298" y="762000"/>
          <a:ext cx="8686800" cy="5924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82563" y="162580"/>
            <a:ext cx="9061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</a:rPr>
              <a:t>RGGI’s </a:t>
            </a:r>
            <a:r>
              <a:rPr lang="en-US" altLang="en-US" sz="2400" dirty="0" smtClean="0">
                <a:solidFill>
                  <a:schemeClr val="bg1"/>
                </a:solidFill>
              </a:rPr>
              <a:t>price floor innovation. </a:t>
            </a:r>
            <a:r>
              <a:rPr lang="en-US" altLang="en-US" sz="2400" dirty="0">
                <a:solidFill>
                  <a:schemeClr val="bg1"/>
                </a:solidFill>
              </a:rPr>
              <a:t>Now an “adaptive cap.”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38199" y="1371600"/>
            <a:ext cx="4800601" cy="4350762"/>
            <a:chOff x="838199" y="1371600"/>
            <a:chExt cx="4800601" cy="4350762"/>
          </a:xfrm>
        </p:grpSpPr>
        <p:cxnSp>
          <p:nvCxnSpPr>
            <p:cNvPr id="34" name="Trigger"/>
            <p:cNvCxnSpPr/>
            <p:nvPr/>
          </p:nvCxnSpPr>
          <p:spPr>
            <a:xfrm>
              <a:off x="4968240" y="1990344"/>
              <a:ext cx="670560" cy="0"/>
            </a:xfrm>
            <a:prstGeom prst="line">
              <a:avLst/>
            </a:prstGeom>
            <a:ln w="222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838199" y="1371600"/>
              <a:ext cx="4800601" cy="4350762"/>
              <a:chOff x="838199" y="1371600"/>
              <a:chExt cx="4800601" cy="4350762"/>
            </a:xfrm>
          </p:grpSpPr>
          <p:cxnSp>
            <p:nvCxnSpPr>
              <p:cNvPr id="11" name="Cap Line (dark)"/>
              <p:cNvCxnSpPr/>
              <p:nvPr/>
            </p:nvCxnSpPr>
            <p:spPr>
              <a:xfrm flipH="1">
                <a:off x="4953001" y="2033985"/>
                <a:ext cx="24382" cy="3688377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ap - CCR line"/>
              <p:cNvCxnSpPr/>
              <p:nvPr/>
            </p:nvCxnSpPr>
            <p:spPr>
              <a:xfrm>
                <a:off x="5638800" y="1371600"/>
                <a:ext cx="0" cy="609818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P line"/>
              <p:cNvCxnSpPr/>
              <p:nvPr/>
            </p:nvCxnSpPr>
            <p:spPr>
              <a:xfrm>
                <a:off x="838199" y="5710615"/>
                <a:ext cx="4114801" cy="11747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7" name="Trigger"/>
          <p:cNvCxnSpPr/>
          <p:nvPr/>
        </p:nvCxnSpPr>
        <p:spPr>
          <a:xfrm>
            <a:off x="603504" y="6479781"/>
            <a:ext cx="7620000" cy="4542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rice = P"/>
          <p:cNvSpPr txBox="1"/>
          <p:nvPr/>
        </p:nvSpPr>
        <p:spPr>
          <a:xfrm>
            <a:off x="114298" y="1749623"/>
            <a:ext cx="685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CCR</a:t>
            </a:r>
            <a:endParaRPr lang="en-US" sz="1200" baseline="30000" dirty="0"/>
          </a:p>
        </p:txBody>
      </p:sp>
      <p:grpSp>
        <p:nvGrpSpPr>
          <p:cNvPr id="65" name="Group 64"/>
          <p:cNvGrpSpPr/>
          <p:nvPr/>
        </p:nvGrpSpPr>
        <p:grpSpPr>
          <a:xfrm>
            <a:off x="3886200" y="933430"/>
            <a:ext cx="1981200" cy="971570"/>
            <a:chOff x="3886200" y="1219200"/>
            <a:chExt cx="1981200" cy="1522424"/>
          </a:xfrm>
        </p:grpSpPr>
        <p:sp>
          <p:nvSpPr>
            <p:cNvPr id="14" name="Cap"/>
            <p:cNvSpPr txBox="1"/>
            <p:nvPr/>
          </p:nvSpPr>
          <p:spPr>
            <a:xfrm>
              <a:off x="3886200" y="1219200"/>
              <a:ext cx="1981200" cy="578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Intended Cap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flipH="1">
              <a:off x="4977383" y="1865531"/>
              <a:ext cx="15241" cy="87609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P-dot (dark)"/>
          <p:cNvSpPr/>
          <p:nvPr/>
        </p:nvSpPr>
        <p:spPr>
          <a:xfrm>
            <a:off x="3953256" y="4154424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81" name="P-dot (dark)"/>
          <p:cNvSpPr/>
          <p:nvPr/>
        </p:nvSpPr>
        <p:spPr>
          <a:xfrm>
            <a:off x="4876800" y="44958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1048512" y="3048000"/>
            <a:ext cx="7467600" cy="3034772"/>
            <a:chOff x="925067" y="1407854"/>
            <a:chExt cx="7467600" cy="3034772"/>
          </a:xfrm>
        </p:grpSpPr>
        <p:cxnSp>
          <p:nvCxnSpPr>
            <p:cNvPr id="86" name="D line"/>
            <p:cNvCxnSpPr/>
            <p:nvPr/>
          </p:nvCxnSpPr>
          <p:spPr>
            <a:xfrm>
              <a:off x="925067" y="1407854"/>
              <a:ext cx="7467600" cy="29718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D"/>
            <p:cNvSpPr txBox="1"/>
            <p:nvPr/>
          </p:nvSpPr>
          <p:spPr>
            <a:xfrm>
              <a:off x="6833274" y="4104072"/>
              <a:ext cx="9494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D</a:t>
              </a:r>
              <a:r>
                <a:rPr lang="en-US" sz="1600" baseline="30000" dirty="0" err="1" smtClean="0"/>
                <a:t>Low</a:t>
              </a:r>
              <a:endParaRPr lang="en-US" sz="1600" baseline="300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38199" y="1990344"/>
            <a:ext cx="4800601" cy="3724656"/>
            <a:chOff x="838199" y="1990344"/>
            <a:chExt cx="4800601" cy="3724656"/>
          </a:xfrm>
        </p:grpSpPr>
        <p:cxnSp>
          <p:nvCxnSpPr>
            <p:cNvPr id="55" name="Trigger"/>
            <p:cNvCxnSpPr/>
            <p:nvPr/>
          </p:nvCxnSpPr>
          <p:spPr>
            <a:xfrm>
              <a:off x="4968240" y="1990344"/>
              <a:ext cx="670560" cy="0"/>
            </a:xfrm>
            <a:prstGeom prst="line">
              <a:avLst/>
            </a:prstGeom>
            <a:ln w="222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ap Line (dark)"/>
            <p:cNvCxnSpPr/>
            <p:nvPr/>
          </p:nvCxnSpPr>
          <p:spPr>
            <a:xfrm>
              <a:off x="4977383" y="2033985"/>
              <a:ext cx="0" cy="2221507"/>
            </a:xfrm>
            <a:prstGeom prst="line">
              <a:avLst/>
            </a:prstGeom>
            <a:ln w="222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 line"/>
            <p:cNvCxnSpPr/>
            <p:nvPr/>
          </p:nvCxnSpPr>
          <p:spPr>
            <a:xfrm>
              <a:off x="838199" y="5710615"/>
              <a:ext cx="2784353" cy="4385"/>
            </a:xfrm>
            <a:prstGeom prst="line">
              <a:avLst/>
            </a:prstGeom>
            <a:ln w="222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Trigger"/>
            <p:cNvCxnSpPr/>
            <p:nvPr/>
          </p:nvCxnSpPr>
          <p:spPr>
            <a:xfrm>
              <a:off x="3752634" y="4233174"/>
              <a:ext cx="1200366" cy="34026"/>
            </a:xfrm>
            <a:prstGeom prst="line">
              <a:avLst/>
            </a:prstGeom>
            <a:ln w="222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ap Line (dark)"/>
            <p:cNvCxnSpPr/>
            <p:nvPr/>
          </p:nvCxnSpPr>
          <p:spPr>
            <a:xfrm>
              <a:off x="3644870" y="4233174"/>
              <a:ext cx="12730" cy="1481826"/>
            </a:xfrm>
            <a:prstGeom prst="line">
              <a:avLst/>
            </a:prstGeom>
            <a:ln w="222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838199" y="1981200"/>
            <a:ext cx="4800601" cy="3733800"/>
            <a:chOff x="838199" y="1848504"/>
            <a:chExt cx="4800601" cy="3733800"/>
          </a:xfrm>
        </p:grpSpPr>
        <p:cxnSp>
          <p:nvCxnSpPr>
            <p:cNvPr id="91" name="Trigger"/>
            <p:cNvCxnSpPr/>
            <p:nvPr/>
          </p:nvCxnSpPr>
          <p:spPr>
            <a:xfrm>
              <a:off x="4968240" y="1848504"/>
              <a:ext cx="670560" cy="0"/>
            </a:xfrm>
            <a:prstGeom prst="line">
              <a:avLst/>
            </a:prstGeom>
            <a:ln w="222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P line"/>
            <p:cNvCxnSpPr/>
            <p:nvPr/>
          </p:nvCxnSpPr>
          <p:spPr>
            <a:xfrm>
              <a:off x="838199" y="5562600"/>
              <a:ext cx="2132459" cy="19704"/>
            </a:xfrm>
            <a:prstGeom prst="line">
              <a:avLst/>
            </a:prstGeom>
            <a:ln w="222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Price = P"/>
          <p:cNvSpPr txBox="1"/>
          <p:nvPr/>
        </p:nvSpPr>
        <p:spPr>
          <a:xfrm>
            <a:off x="82563" y="5541407"/>
            <a:ext cx="685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</a:t>
            </a:r>
            <a:r>
              <a:rPr lang="en-US" sz="1400" baseline="-25000" dirty="0" err="1" smtClean="0"/>
              <a:t>min</a:t>
            </a:r>
            <a:endParaRPr lang="en-US" sz="1200" baseline="30000" dirty="0"/>
          </a:p>
        </p:txBody>
      </p:sp>
      <p:sp>
        <p:nvSpPr>
          <p:cNvPr id="104" name="D"/>
          <p:cNvSpPr txBox="1"/>
          <p:nvPr/>
        </p:nvSpPr>
        <p:spPr>
          <a:xfrm>
            <a:off x="6898807" y="4144018"/>
            <a:ext cx="949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</a:t>
            </a:r>
            <a:r>
              <a:rPr lang="en-US" sz="1600" baseline="30000" dirty="0" err="1" smtClean="0"/>
              <a:t>Expected</a:t>
            </a:r>
            <a:endParaRPr lang="en-US" sz="1600" baseline="30000" dirty="0"/>
          </a:p>
        </p:txBody>
      </p:sp>
      <p:cxnSp>
        <p:nvCxnSpPr>
          <p:cNvPr id="105" name="D line"/>
          <p:cNvCxnSpPr/>
          <p:nvPr/>
        </p:nvCxnSpPr>
        <p:spPr>
          <a:xfrm>
            <a:off x="990600" y="1295400"/>
            <a:ext cx="7467600" cy="29718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600200" y="2724087"/>
            <a:ext cx="3227966" cy="646331"/>
          </a:xfrm>
          <a:prstGeom prst="rect">
            <a:avLst/>
          </a:prstGeom>
          <a:solidFill>
            <a:schemeClr val="tx2">
              <a:lumMod val="20000"/>
              <a:lumOff val="80000"/>
              <a:alpha val="88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Savings are “shared” with the environmental goal.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982381" y="4255491"/>
            <a:ext cx="3124200" cy="2180693"/>
            <a:chOff x="2979327" y="4272729"/>
            <a:chExt cx="3124200" cy="2233919"/>
          </a:xfrm>
        </p:grpSpPr>
        <p:grpSp>
          <p:nvGrpSpPr>
            <p:cNvPr id="62" name="Group 61"/>
            <p:cNvGrpSpPr/>
            <p:nvPr/>
          </p:nvGrpSpPr>
          <p:grpSpPr>
            <a:xfrm>
              <a:off x="2979327" y="5910866"/>
              <a:ext cx="3124200" cy="595782"/>
              <a:chOff x="2979327" y="5910866"/>
              <a:chExt cx="3124200" cy="595782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2979327" y="6137316"/>
                <a:ext cx="3124200" cy="36933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  <a:alpha val="88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This quantity is not sold.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7" name="Left Brace 66"/>
              <p:cNvSpPr/>
              <p:nvPr/>
            </p:nvSpPr>
            <p:spPr>
              <a:xfrm rot="16200000">
                <a:off x="4376834" y="5573818"/>
                <a:ext cx="226450" cy="900545"/>
              </a:xfrm>
              <a:prstGeom prst="leftBrac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4" name="Straight Connector 63"/>
            <p:cNvCxnSpPr/>
            <p:nvPr/>
          </p:nvCxnSpPr>
          <p:spPr>
            <a:xfrm flipH="1" flipV="1">
              <a:off x="4039787" y="4362783"/>
              <a:ext cx="634" cy="1519645"/>
            </a:xfrm>
            <a:prstGeom prst="line">
              <a:avLst/>
            </a:prstGeom>
            <a:ln w="2222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4948627" y="4272729"/>
              <a:ext cx="1319" cy="1618605"/>
            </a:xfrm>
            <a:prstGeom prst="line">
              <a:avLst/>
            </a:prstGeom>
            <a:ln w="2222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Down Arrow 69"/>
          <p:cNvSpPr/>
          <p:nvPr/>
        </p:nvSpPr>
        <p:spPr>
          <a:xfrm rot="2113050">
            <a:off x="4427905" y="2846587"/>
            <a:ext cx="226144" cy="1405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1" name="Down Arrow 70"/>
          <p:cNvSpPr/>
          <p:nvPr/>
        </p:nvSpPr>
        <p:spPr>
          <a:xfrm>
            <a:off x="5067432" y="2978843"/>
            <a:ext cx="190099" cy="15577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rice = P"/>
          <p:cNvSpPr txBox="1"/>
          <p:nvPr/>
        </p:nvSpPr>
        <p:spPr>
          <a:xfrm>
            <a:off x="84839" y="4076735"/>
            <a:ext cx="685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ECR</a:t>
            </a:r>
            <a:endParaRPr lang="en-US" sz="1200" baseline="30000" dirty="0"/>
          </a:p>
        </p:txBody>
      </p:sp>
      <p:sp>
        <p:nvSpPr>
          <p:cNvPr id="42" name="P-dot (dark)"/>
          <p:cNvSpPr/>
          <p:nvPr/>
        </p:nvSpPr>
        <p:spPr>
          <a:xfrm>
            <a:off x="4886080" y="2802663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3605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9" grpId="0" animBg="1"/>
      <p:bldP spid="81" grpId="0" animBg="1"/>
      <p:bldP spid="103" grpId="0"/>
      <p:bldP spid="104" grpId="0"/>
      <p:bldP spid="107" grpId="0" animBg="1"/>
      <p:bldP spid="70" grpId="0" animBg="1"/>
      <p:bldP spid="71" grpId="0" animBg="1"/>
      <p:bldP spid="45" grpId="0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685800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solidFill>
                  <a:schemeClr val="bg1"/>
                </a:solidFill>
              </a:rPr>
              <a:t>RGGI’s new design is a big deal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57200" y="1371600"/>
            <a:ext cx="73152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dirty="0" smtClean="0">
                <a:latin typeface="+mn-lt"/>
              </a:rPr>
              <a:t>It further infuses economic ideas into environmental policy</a:t>
            </a:r>
          </a:p>
          <a:p>
            <a:endParaRPr lang="en-US" altLang="en-US" sz="2400" dirty="0">
              <a:latin typeface="+mn-lt"/>
            </a:endParaRPr>
          </a:p>
          <a:p>
            <a:pPr marL="457200" lvl="1" indent="-1588"/>
            <a:r>
              <a:rPr lang="en-US" altLang="en-US" sz="2400" dirty="0" smtClean="0">
                <a:latin typeface="+mn-lt"/>
              </a:rPr>
              <a:t>Relevance to the discussion of price supports in the EU setting?</a:t>
            </a:r>
          </a:p>
          <a:p>
            <a:endParaRPr lang="en-US" altLang="en-US" sz="2400" dirty="0">
              <a:latin typeface="+mn-lt"/>
            </a:endParaRPr>
          </a:p>
          <a:p>
            <a:r>
              <a:rPr lang="en-US" altLang="en-US" sz="2400" dirty="0" smtClean="0">
                <a:latin typeface="+mn-lt"/>
              </a:rPr>
              <a:t>As </a:t>
            </a:r>
            <a:r>
              <a:rPr lang="en-US" altLang="en-US" sz="2400" dirty="0" smtClean="0">
                <a:latin typeface="+mn-lt"/>
              </a:rPr>
              <a:t>RGGI is effectively a program that “links” </a:t>
            </a:r>
            <a:r>
              <a:rPr lang="en-US" altLang="en-US" sz="2400" dirty="0" smtClean="0">
                <a:latin typeface="+mn-lt"/>
              </a:rPr>
              <a:t>nine there </a:t>
            </a:r>
            <a:r>
              <a:rPr lang="en-US" altLang="en-US" sz="2400" dirty="0" smtClean="0">
                <a:latin typeface="+mn-lt"/>
              </a:rPr>
              <a:t>is implied transfer </a:t>
            </a:r>
            <a:r>
              <a:rPr lang="en-US" altLang="en-US" sz="2400" dirty="0" smtClean="0">
                <a:latin typeface="+mn-lt"/>
              </a:rPr>
              <a:t>to the two states </a:t>
            </a:r>
            <a:r>
              <a:rPr lang="en-US" altLang="en-US" sz="2400" dirty="0" smtClean="0">
                <a:latin typeface="+mn-lt"/>
              </a:rPr>
              <a:t>that will not implement the price step</a:t>
            </a:r>
          </a:p>
          <a:p>
            <a:endParaRPr lang="en-US" altLang="en-US" sz="2400" dirty="0">
              <a:latin typeface="+mn-lt"/>
            </a:endParaRPr>
          </a:p>
          <a:p>
            <a:pPr lvl="1"/>
            <a:r>
              <a:rPr lang="en-US" altLang="en-US" sz="2400" dirty="0" smtClean="0">
                <a:latin typeface="+mn-lt"/>
              </a:rPr>
              <a:t>Further relevance for implied transfers in the EU?</a:t>
            </a:r>
            <a:endParaRPr lang="en-US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069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943714"/>
              </p:ext>
            </p:extLst>
          </p:nvPr>
        </p:nvGraphicFramePr>
        <p:xfrm>
          <a:off x="1061010" y="1066800"/>
          <a:ext cx="716859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Photo Editor Photo" r:id="rId4" imgW="7935433" imgH="5285714" progId="MSPhotoEd.3">
                  <p:embed/>
                </p:oleObj>
              </mc:Choice>
              <mc:Fallback>
                <p:oleObj name="Photo Editor Photo" r:id="rId4" imgW="7935433" imgH="5285714" progId="MSPhotoEd.3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5570" r="26503"/>
                      <a:stretch>
                        <a:fillRect/>
                      </a:stretch>
                    </p:blipFill>
                    <p:spPr bwMode="auto">
                      <a:xfrm>
                        <a:off x="1061010" y="1066800"/>
                        <a:ext cx="716859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9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Economy-wide CO</a:t>
            </a:r>
            <a:r>
              <a:rPr lang="en-US" sz="2000" baseline="-25000" dirty="0" smtClean="0">
                <a:solidFill>
                  <a:schemeClr val="bg1"/>
                </a:solidFill>
              </a:rPr>
              <a:t>2 </a:t>
            </a:r>
            <a:r>
              <a:rPr lang="en-US" sz="2000" dirty="0" smtClean="0">
                <a:solidFill>
                  <a:schemeClr val="bg1"/>
                </a:solidFill>
              </a:rPr>
              <a:t>pricing would constitute the </a:t>
            </a:r>
            <a:r>
              <a:rPr lang="en-US" sz="2000" dirty="0">
                <a:solidFill>
                  <a:schemeClr val="bg1"/>
                </a:solidFill>
              </a:rPr>
              <a:t>largest distribution of a federally-enforced property </a:t>
            </a:r>
            <a:r>
              <a:rPr lang="en-US" sz="2000" dirty="0" smtClean="0">
                <a:solidFill>
                  <a:schemeClr val="bg1"/>
                </a:solidFill>
              </a:rPr>
              <a:t>right </a:t>
            </a:r>
            <a:r>
              <a:rPr lang="en-US" sz="2000" dirty="0">
                <a:solidFill>
                  <a:schemeClr val="bg1"/>
                </a:solidFill>
              </a:rPr>
              <a:t>since the 19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century American west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493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685800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solidFill>
                  <a:srgbClr val="8BE1FF"/>
                </a:solidFill>
              </a:rPr>
              <a:t>Efficiency. Equity. Efficacy.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57201" y="1752600"/>
            <a:ext cx="7315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dirty="0" smtClean="0">
                <a:latin typeface="+mn-lt"/>
              </a:rPr>
              <a:t>What we do with the allowance asset value trades off among these standards.</a:t>
            </a:r>
          </a:p>
          <a:p>
            <a:endParaRPr lang="en-US" altLang="en-US" sz="2400" dirty="0">
              <a:latin typeface="+mn-lt"/>
            </a:endParaRPr>
          </a:p>
          <a:p>
            <a:r>
              <a:rPr lang="en-US" altLang="en-US" sz="2400" dirty="0" smtClean="0">
                <a:latin typeface="+mn-lt"/>
              </a:rPr>
              <a:t>Note importantly, the outcome is not static. </a:t>
            </a:r>
          </a:p>
          <a:p>
            <a:r>
              <a:rPr lang="en-US" altLang="en-US" sz="2400" dirty="0" smtClean="0">
                <a:latin typeface="+mn-lt"/>
              </a:rPr>
              <a:t>What enables the next step?</a:t>
            </a:r>
          </a:p>
          <a:p>
            <a:endParaRPr lang="en-US" altLang="en-US" sz="2400" dirty="0">
              <a:latin typeface="+mn-lt"/>
            </a:endParaRPr>
          </a:p>
          <a:p>
            <a:r>
              <a:rPr lang="en-US" altLang="en-US" sz="2400" dirty="0" smtClean="0">
                <a:latin typeface="+mn-lt"/>
              </a:rPr>
              <a:t>Is there a policy sequence?</a:t>
            </a:r>
            <a:endParaRPr lang="en-US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944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5B5FF-E529-495B-99C1-96F241ADF8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 idx="4294967295"/>
          </p:nvPr>
        </p:nvSpPr>
        <p:spPr>
          <a:xfrm>
            <a:off x="304800" y="240060"/>
            <a:ext cx="8382000" cy="902940"/>
          </a:xfrm>
          <a:prstGeom prst="rect">
            <a:avLst/>
          </a:prstGeom>
          <a:extLst/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Distributional effects – by income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89"/>
          <a:stretch/>
        </p:blipFill>
        <p:spPr bwMode="auto">
          <a:xfrm>
            <a:off x="990601" y="5334000"/>
            <a:ext cx="7315200" cy="782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90600" y="1066800"/>
            <a:ext cx="7315201" cy="4248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914400" y="6096000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Lump sum rebate is more than twice as expensive but about two-thirds of households are net winners. </a:t>
            </a:r>
            <a:r>
              <a:rPr lang="en-US" i="1" dirty="0" err="1">
                <a:ln w="11430"/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NatTaxJ</a:t>
            </a:r>
            <a:r>
              <a:rPr lang="en-US" i="1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743200" y="3276600"/>
            <a:ext cx="11430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69047" y="3603625"/>
            <a:ext cx="11430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67400" y="1219200"/>
            <a:ext cx="1447800" cy="3124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73314" y="4759188"/>
            <a:ext cx="422423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result is accentuated by geography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3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Evolution in atmosphere resource markets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0" y="5181600"/>
            <a:ext cx="58674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166688"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Public finance goals – tax 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swaps (not observed)</a:t>
            </a:r>
            <a:endParaRPr lang="en-US" sz="2000" dirty="0"/>
          </a:p>
          <a:p>
            <a:pPr marL="800100" lvl="1" indent="-166688"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Compensation &amp; Environmental Justice</a:t>
            </a:r>
          </a:p>
          <a:p>
            <a:pPr marL="800100" lvl="1" indent="-166688"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Combating 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leakage</a:t>
            </a:r>
          </a:p>
          <a:p>
            <a:pPr marL="800100" lvl="1" indent="-166688"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Program related spending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903" y="990600"/>
            <a:ext cx="5290809" cy="381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Arrow Connector 3"/>
          <p:cNvCxnSpPr/>
          <p:nvPr/>
        </p:nvCxnSpPr>
        <p:spPr>
          <a:xfrm flipH="1">
            <a:off x="4366846" y="4730262"/>
            <a:ext cx="410308" cy="381000"/>
          </a:xfrm>
          <a:prstGeom prst="straightConnector1">
            <a:avLst/>
          </a:prstGeom>
          <a:ln w="4445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934200" y="5181600"/>
            <a:ext cx="19812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5" lvl="1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Efficiency</a:t>
            </a:r>
            <a:endParaRPr lang="en-US" sz="2000" dirty="0">
              <a:solidFill>
                <a:srgbClr val="00B0F0"/>
              </a:solidFill>
            </a:endParaRPr>
          </a:p>
          <a:p>
            <a:pPr marL="460375" lvl="1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Equity</a:t>
            </a:r>
          </a:p>
          <a:p>
            <a:pPr marL="460375" lvl="1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B0F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60375" lvl="1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Efficacy</a:t>
            </a:r>
            <a:endParaRPr lang="en-US" sz="2000" dirty="0">
              <a:solidFill>
                <a:srgbClr val="00B0F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52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/>
              <a:t>Public Perception of Trading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Media reactions to first SO</a:t>
            </a:r>
            <a:r>
              <a:rPr lang="en-US" alt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allowance trades in 1992:</a:t>
            </a:r>
          </a:p>
          <a:p>
            <a:pPr marL="228600" lvl="1" indent="-228600">
              <a:spcBef>
                <a:spcPts val="1200"/>
              </a:spcBef>
            </a:pPr>
            <a:r>
              <a:rPr lang="en-US" altLang="en-US" sz="2800" dirty="0" smtClean="0">
                <a:latin typeface="Garamond" panose="02020404030301010803" pitchFamily="18" charset="0"/>
              </a:rPr>
              <a:t> “What’s next, the L.A. Police Department trying to buy civil rights credits in Wisconsin?” (quote from A.P. wire story)</a:t>
            </a:r>
          </a:p>
          <a:p>
            <a:pPr marL="228600" lvl="1" indent="-228600">
              <a:spcBef>
                <a:spcPts val="1200"/>
              </a:spcBef>
            </a:pPr>
            <a:r>
              <a:rPr lang="en-US" altLang="en-US" sz="2800" dirty="0" smtClean="0">
                <a:latin typeface="Garamond" panose="02020404030301010803" pitchFamily="18" charset="0"/>
              </a:rPr>
              <a:t>“Why applaud a deal that lets companies buy pollution rights?  </a:t>
            </a:r>
            <a:r>
              <a:rPr lang="en-US" altLang="en-US" sz="2800" i="1" dirty="0" smtClean="0">
                <a:latin typeface="Garamond" panose="02020404030301010803" pitchFamily="18" charset="0"/>
              </a:rPr>
              <a:t>People will die.”  </a:t>
            </a:r>
            <a:r>
              <a:rPr lang="en-US" altLang="en-US" sz="2800" dirty="0" smtClean="0">
                <a:latin typeface="Garamond" panose="02020404030301010803" pitchFamily="18" charset="0"/>
              </a:rPr>
              <a:t>(op. ed. in USA Today)</a:t>
            </a:r>
          </a:p>
        </p:txBody>
      </p:sp>
    </p:spTree>
    <p:extLst>
      <p:ext uri="{BB962C8B-B14F-4D97-AF65-F5344CB8AC3E}">
        <p14:creationId xmlns:p14="http://schemas.microsoft.com/office/powerpoint/2010/main" val="194983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5B5FF-E529-495B-99C1-96F241ADF8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 idx="4294967295"/>
          </p:nvPr>
        </p:nvSpPr>
        <p:spPr>
          <a:xfrm>
            <a:off x="304800" y="240060"/>
            <a:ext cx="8382000" cy="902940"/>
          </a:xfrm>
          <a:prstGeom prst="rect">
            <a:avLst/>
          </a:prstGeom>
          <a:extLst/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EU ETS Distribution of Asset Value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4953000"/>
            <a:ext cx="41599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Source: Thomson Reuters.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447800"/>
            <a:ext cx="4197539" cy="3124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1455697"/>
            <a:ext cx="4953000" cy="43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1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5B5FF-E529-495B-99C1-96F241ADF8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 idx="4294967295"/>
          </p:nvPr>
        </p:nvSpPr>
        <p:spPr>
          <a:xfrm>
            <a:off x="304800" y="240060"/>
            <a:ext cx="8382000" cy="902940"/>
          </a:xfrm>
          <a:prstGeom prst="rect">
            <a:avLst/>
          </a:prstGeom>
          <a:extLst/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RGGI Distribution of Asset Value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800600"/>
            <a:ext cx="4343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Note: Auction prices are used where market prices are not available.</a:t>
            </a:r>
          </a:p>
          <a:p>
            <a:pPr>
              <a:defRPr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Sources: Thomson Reuters; RGGI.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676400"/>
            <a:ext cx="4013873" cy="3017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7337" y="1524000"/>
            <a:ext cx="5276663" cy="43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5B5FF-E529-495B-99C1-96F241ADF8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 idx="4294967295"/>
          </p:nvPr>
        </p:nvSpPr>
        <p:spPr>
          <a:xfrm>
            <a:off x="304800" y="240060"/>
            <a:ext cx="8382000" cy="902940"/>
          </a:xfrm>
          <a:prstGeom prst="rect">
            <a:avLst/>
          </a:prstGeom>
          <a:extLst/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California Distribution of Asset Value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47800"/>
            <a:ext cx="3657600" cy="27496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4267200"/>
            <a:ext cx="3886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Note: Auction prices are used where market prices are not available.</a:t>
            </a:r>
          </a:p>
          <a:p>
            <a:pPr>
              <a:defRPr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Sources: Thomson Reuters; California ARB.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1447800"/>
            <a:ext cx="5635651" cy="442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2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5B5FF-E529-495B-99C1-96F241ADF8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 idx="4294967295"/>
          </p:nvPr>
        </p:nvSpPr>
        <p:spPr>
          <a:xfrm>
            <a:off x="304800" y="240060"/>
            <a:ext cx="8382000" cy="902940"/>
          </a:xfrm>
          <a:prstGeom prst="rect">
            <a:avLst/>
          </a:prstGeom>
          <a:extLst/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Quebec Distribution of Asset Value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4480560"/>
            <a:ext cx="39583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Note: Auction prices are used where market prices are not available.</a:t>
            </a:r>
          </a:p>
          <a:p>
            <a:pPr>
              <a:defRPr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Sources: Quebec MDDELCC.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52" y="1371600"/>
            <a:ext cx="4135505" cy="31089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622" y="1371600"/>
            <a:ext cx="5119378" cy="444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3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5B5FF-E529-495B-99C1-96F241ADF8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 idx="4294967295"/>
          </p:nvPr>
        </p:nvSpPr>
        <p:spPr>
          <a:xfrm>
            <a:off x="304800" y="240060"/>
            <a:ext cx="8382000" cy="902940"/>
          </a:xfrm>
          <a:prstGeom prst="rect">
            <a:avLst/>
          </a:prstGeom>
          <a:extLst/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8BE1FF"/>
                </a:solidFill>
                <a:cs typeface="Arial" pitchFamily="34" charset="0"/>
              </a:rPr>
              <a:t>Efficiency. Equity. Efficacy.</a:t>
            </a:r>
            <a:endParaRPr lang="en-US" sz="3200" dirty="0">
              <a:solidFill>
                <a:srgbClr val="8BE1FF"/>
              </a:solidFill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609600" y="990600"/>
            <a:ext cx="8153400" cy="5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Designed</a:t>
            </a:r>
            <a:r>
              <a:rPr lang="en-US" dirty="0" smtClean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policy approaches have not been realized. We do not observe a tax swap in carbon markets, and we observe dividends only rarely</a:t>
            </a:r>
            <a:r>
              <a:rPr lang="en-US" dirty="0" smtClean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.  In practice…</a:t>
            </a:r>
            <a:endParaRPr lang="en-US" dirty="0" smtClean="0">
              <a:ln w="11430"/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>
              <a:ln w="11430"/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dirty="0" smtClean="0">
                <a:ln w="11430"/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Equity and efficacy perspective are prominent:</a:t>
            </a:r>
            <a:r>
              <a:rPr lang="en-US" dirty="0" smtClean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Compensation to consumers and program related spending has yielded incremental progress. Why?</a:t>
            </a: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dirty="0" smtClean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Reinforces downward pressure on allowance prices</a:t>
            </a: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dirty="0" smtClean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Protects against competitive threats</a:t>
            </a: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dirty="0" smtClean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Minimizes tax interaction effects</a:t>
            </a: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dirty="0" smtClean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Addresses environmental justice issues</a:t>
            </a:r>
          </a:p>
          <a:p>
            <a:pPr lvl="1" eaLnBrk="1" hangingPunct="1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Creates new constituencies that balance incumbent interests</a:t>
            </a:r>
          </a:p>
          <a:p>
            <a:pPr lvl="1" eaLnBrk="1" hangingPunct="1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dirty="0">
              <a:ln w="11430"/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dirty="0" smtClean="0">
              <a:ln w="11430"/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dirty="0">
              <a:ln w="11430"/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dirty="0" smtClean="0">
              <a:ln w="11430"/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dirty="0">
              <a:ln w="11430"/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A challenge for economics is to infuse greater efficiency over time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862" y="4572000"/>
            <a:ext cx="2162313" cy="1530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050" y="4578626"/>
            <a:ext cx="29527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Reactions to Early Trades</a:t>
            </a:r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236312"/>
              </p:ext>
            </p:extLst>
          </p:nvPr>
        </p:nvGraphicFramePr>
        <p:xfrm>
          <a:off x="2514600" y="1238012"/>
          <a:ext cx="3971925" cy="546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Picture" r:id="rId4" imgW="5479616" imgH="7542530" progId="Word.Picture.8">
                  <p:embed/>
                </p:oleObj>
              </mc:Choice>
              <mc:Fallback>
                <p:oleObj name="Picture" r:id="rId4" imgW="5479616" imgH="7542530" progId="Word.Picture.8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238012"/>
                        <a:ext cx="3971925" cy="546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650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Evolution in atmosphere resource markets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903" y="990600"/>
            <a:ext cx="5290809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0" y="3924300"/>
            <a:ext cx="6096000" cy="1752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84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Roadmap for presentation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143000"/>
            <a:ext cx="8382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Three standards </a:t>
            </a:r>
            <a:r>
              <a:rPr 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(and tradeoffs) to </a:t>
            </a: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keep in mind for evaluation.</a:t>
            </a:r>
          </a:p>
          <a:p>
            <a:pPr marL="914400">
              <a:spcBef>
                <a:spcPts val="1200"/>
              </a:spcBef>
            </a:pPr>
            <a:r>
              <a:rPr lang="en-US" sz="2400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Efficiency. Equity. Efficacy.</a:t>
            </a:r>
            <a:endParaRPr lang="en-US" sz="2400" dirty="0">
              <a:solidFill>
                <a:srgbClr val="00B0F0"/>
              </a:solidFill>
            </a:endParaRPr>
          </a:p>
          <a:p>
            <a:pPr>
              <a:spcBef>
                <a:spcPts val="1200"/>
              </a:spcBef>
            </a:pP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Outline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allowance prices in atmosphere resource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markets.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allowance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asset value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initially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distributed and used. 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 aim to show how these outcomes are related.</a:t>
            </a:r>
          </a:p>
          <a:p>
            <a:pPr lvl="1">
              <a:spcBef>
                <a:spcPts val="1200"/>
              </a:spcBef>
            </a:pPr>
            <a:endParaRPr lang="en-US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en-US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9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History of allowance prices….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75260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Recognizing gravity as the strong force in atmosphere emissions markets….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75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5B5FF-E529-495B-99C1-96F241ADF8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8382000" cy="902940"/>
          </a:xfrm>
          <a:prstGeom prst="rect">
            <a:avLst/>
          </a:prstGeom>
          <a:extLst/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Illinois Emissions Reduction Market System VOC Allowance Prices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715000"/>
            <a:ext cx="42672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Note: Auction prices are used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as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market prices are not available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>
              <a:defRPr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Source: Illinois EPA.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304" y="1355121"/>
            <a:ext cx="7109695" cy="427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7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5B5FF-E529-495B-99C1-96F241ADF8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 idx="4294967295"/>
          </p:nvPr>
        </p:nvSpPr>
        <p:spPr>
          <a:xfrm>
            <a:off x="304800" y="240060"/>
            <a:ext cx="8382000" cy="902940"/>
          </a:xfrm>
          <a:prstGeom prst="rect">
            <a:avLst/>
          </a:prstGeom>
          <a:extLst/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US SO</a:t>
            </a:r>
            <a:r>
              <a:rPr lang="en-US" baseline="-25000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Allowance Prices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5644247"/>
            <a:ext cx="3929062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Sources: Cantor Fitzgerald; T. Huetteman.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267151"/>
            <a:ext cx="7395315" cy="438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5B5FF-E529-495B-99C1-96F241ADF8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 idx="4294967295"/>
          </p:nvPr>
        </p:nvSpPr>
        <p:spPr>
          <a:xfrm>
            <a:off x="304800" y="240060"/>
            <a:ext cx="8382000" cy="902940"/>
          </a:xfrm>
          <a:prstGeom prst="rect">
            <a:avLst/>
          </a:prstGeom>
          <a:extLst/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US NOx Allowance Prices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5638800"/>
            <a:ext cx="3929062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Source: G. Hart.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367634"/>
            <a:ext cx="6858000" cy="41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1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FF PowerPoint Tex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RFFtemp</Template>
  <TotalTime>3668</TotalTime>
  <Words>733</Words>
  <Application>Microsoft Office PowerPoint</Application>
  <PresentationFormat>On-screen Show (4:3)</PresentationFormat>
  <Paragraphs>147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BemboBook</vt:lpstr>
      <vt:lpstr>BemboBook-Bold</vt:lpstr>
      <vt:lpstr>Calibri</vt:lpstr>
      <vt:lpstr>Garamond</vt:lpstr>
      <vt:lpstr>Segoe UI</vt:lpstr>
      <vt:lpstr>Times New Roman</vt:lpstr>
      <vt:lpstr>Wingdings</vt:lpstr>
      <vt:lpstr>Office Theme</vt:lpstr>
      <vt:lpstr>Picture</vt:lpstr>
      <vt:lpstr>Photo Editor Photo</vt:lpstr>
      <vt:lpstr>The Initial Distribution of Asset Value Created through Carbon Pricing</vt:lpstr>
      <vt:lpstr>Public Perception of Trading</vt:lpstr>
      <vt:lpstr>Reactions to Early Trades</vt:lpstr>
      <vt:lpstr>Evolution in atmosphere resource markets</vt:lpstr>
      <vt:lpstr>Roadmap for presentation</vt:lpstr>
      <vt:lpstr>History of allowance prices….</vt:lpstr>
      <vt:lpstr>Illinois Emissions Reduction Market System VOC Allowance Prices</vt:lpstr>
      <vt:lpstr>US SO2 Allowance Prices</vt:lpstr>
      <vt:lpstr>US NOx Allowance Prices</vt:lpstr>
      <vt:lpstr>EU Emissions Trading System Carbon Allowance Prices</vt:lpstr>
      <vt:lpstr>RGGI Carbon Allowance Prices</vt:lpstr>
      <vt:lpstr>California and Quebec Carbon Allowance Prices</vt:lpstr>
      <vt:lpstr>History of allowance prices….</vt:lpstr>
      <vt:lpstr>PowerPoint Presentation</vt:lpstr>
      <vt:lpstr>RGGI’s new design is a big deal</vt:lpstr>
      <vt:lpstr>Economy-wide CO2 pricing would constitute the largest distribution of a federally-enforced property right since the 19th century American west. </vt:lpstr>
      <vt:lpstr>Efficiency. Equity. Efficacy.</vt:lpstr>
      <vt:lpstr>Distributional effects – by income</vt:lpstr>
      <vt:lpstr>Evolution in atmosphere resource markets</vt:lpstr>
      <vt:lpstr>EU ETS Distribution of Asset Value</vt:lpstr>
      <vt:lpstr>RGGI Distribution of Asset Value</vt:lpstr>
      <vt:lpstr>California Distribution of Asset Value</vt:lpstr>
      <vt:lpstr>Quebec Distribution of Asset Value</vt:lpstr>
      <vt:lpstr>Efficiency. Equity. Efficacy.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Keyes, Amelia</dc:creator>
  <cp:lastModifiedBy>Burtraw, Dallas</cp:lastModifiedBy>
  <cp:revision>66</cp:revision>
  <cp:lastPrinted>2017-09-29T20:40:57Z</cp:lastPrinted>
  <dcterms:created xsi:type="dcterms:W3CDTF">2017-09-26T13:38:59Z</dcterms:created>
  <dcterms:modified xsi:type="dcterms:W3CDTF">2017-10-01T21:59:55Z</dcterms:modified>
</cp:coreProperties>
</file>