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6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2DC-5562-4AD2-A924-393306DC730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BA34-5E66-4499-A7F8-3E521AABA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2DC-5562-4AD2-A924-393306DC730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BA34-5E66-4499-A7F8-3E521AABA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0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2DC-5562-4AD2-A924-393306DC730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BA34-5E66-4499-A7F8-3E521AABA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2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2DC-5562-4AD2-A924-393306DC730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BA34-5E66-4499-A7F8-3E521AABA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1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2DC-5562-4AD2-A924-393306DC730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BA34-5E66-4499-A7F8-3E521AABA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8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2DC-5562-4AD2-A924-393306DC730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BA34-5E66-4499-A7F8-3E521AABA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0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2DC-5562-4AD2-A924-393306DC730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BA34-5E66-4499-A7F8-3E521AABA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9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2DC-5562-4AD2-A924-393306DC730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BA34-5E66-4499-A7F8-3E521AABA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4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2DC-5562-4AD2-A924-393306DC730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BA34-5E66-4499-A7F8-3E521AABA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3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2DC-5562-4AD2-A924-393306DC730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BA34-5E66-4499-A7F8-3E521AABA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0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2DC-5562-4AD2-A924-393306DC730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BA34-5E66-4499-A7F8-3E521AABA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5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A2DC-5562-4AD2-A924-393306DC730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BA34-5E66-4499-A7F8-3E521AABA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6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Overview:</a:t>
            </a:r>
            <a:br>
              <a:rPr lang="en-US" dirty="0" smtClean="0"/>
            </a:br>
            <a:r>
              <a:rPr lang="en-US" dirty="0" smtClean="0"/>
              <a:t>Political Economy of </a:t>
            </a:r>
            <a:r>
              <a:rPr lang="en-US" dirty="0" err="1" smtClean="0"/>
              <a:t>Decarbonization</a:t>
            </a:r>
            <a:r>
              <a:rPr lang="en-US" dirty="0" smtClean="0"/>
              <a:t> and CA Climate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</a:t>
            </a:r>
            <a:r>
              <a:rPr lang="en-US" dirty="0" err="1" smtClean="0"/>
              <a:t>Biber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1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Climate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goal</a:t>
            </a:r>
          </a:p>
          <a:p>
            <a:pPr lvl="1"/>
            <a:r>
              <a:rPr lang="en-US" dirty="0" smtClean="0"/>
              <a:t>40% below 1990 levels by 2030</a:t>
            </a:r>
          </a:p>
          <a:p>
            <a:pPr lvl="1"/>
            <a:r>
              <a:rPr lang="en-US" dirty="0" smtClean="0"/>
              <a:t>1990 levels by 2020</a:t>
            </a:r>
          </a:p>
          <a:p>
            <a:pPr lvl="1"/>
            <a:r>
              <a:rPr lang="en-US" dirty="0" smtClean="0"/>
              <a:t>Mix of policies to implement</a:t>
            </a:r>
          </a:p>
        </p:txBody>
      </p:sp>
    </p:spTree>
    <p:extLst>
      <p:ext uri="{BB962C8B-B14F-4D97-AF65-F5344CB8AC3E}">
        <p14:creationId xmlns:p14="http://schemas.microsoft.com/office/powerpoint/2010/main" val="331085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Climate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Renewable Portfolio Standards</a:t>
            </a:r>
          </a:p>
          <a:p>
            <a:pPr lvl="1"/>
            <a:r>
              <a:rPr lang="en-US" dirty="0" smtClean="0"/>
              <a:t>Currently 50% by 2030</a:t>
            </a:r>
          </a:p>
          <a:p>
            <a:pPr lvl="1"/>
            <a:r>
              <a:rPr lang="en-US" dirty="0" smtClean="0"/>
              <a:t>Utilities already at 24 to 25 percent, and have over 40% under contract for 2020</a:t>
            </a:r>
          </a:p>
          <a:p>
            <a:pPr lvl="1"/>
            <a:r>
              <a:rPr lang="en-US" dirty="0" smtClean="0"/>
              <a:t>History: Began in 2002 with 20% by 2017, then 20% by 2010, then 33% by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7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Climate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Motor vehicles</a:t>
            </a:r>
          </a:p>
          <a:p>
            <a:pPr lvl="1"/>
            <a:r>
              <a:rPr lang="en-US" dirty="0" smtClean="0"/>
              <a:t>Fuel efficiency standards reducing emissions </a:t>
            </a:r>
          </a:p>
          <a:p>
            <a:pPr lvl="2"/>
            <a:r>
              <a:rPr lang="en-US" dirty="0" smtClean="0"/>
              <a:t>Originally 22% reduction in per-mile </a:t>
            </a:r>
            <a:r>
              <a:rPr lang="en-US" dirty="0" err="1" smtClean="0"/>
              <a:t>emmisions</a:t>
            </a:r>
            <a:r>
              <a:rPr lang="en-US" dirty="0" smtClean="0"/>
              <a:t> by 2012 and 30% by 2016 (from 2009 baseline)</a:t>
            </a:r>
          </a:p>
          <a:p>
            <a:pPr lvl="2"/>
            <a:r>
              <a:rPr lang="en-US" dirty="0" smtClean="0"/>
              <a:t>New standards push for even greater reductions by 2025</a:t>
            </a:r>
          </a:p>
          <a:p>
            <a:pPr lvl="1"/>
            <a:r>
              <a:rPr lang="en-US" dirty="0" smtClean="0"/>
              <a:t>Requirements that automobile manufacturers sell certain number of zero emission vehicles</a:t>
            </a:r>
          </a:p>
          <a:p>
            <a:pPr lvl="1"/>
            <a:r>
              <a:rPr lang="en-US" dirty="0" smtClean="0"/>
              <a:t>State tax credit for purchase of zero emission vehicles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0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Climate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Cap-and-trade program</a:t>
            </a:r>
          </a:p>
          <a:p>
            <a:pPr lvl="1"/>
            <a:r>
              <a:rPr lang="en-US" dirty="0" smtClean="0"/>
              <a:t>Began in 2013 for electricity and large industrial facilities, 2015 for fuels</a:t>
            </a:r>
          </a:p>
          <a:p>
            <a:pPr lvl="1"/>
            <a:r>
              <a:rPr lang="en-US" dirty="0" smtClean="0"/>
              <a:t>Reauthorized in 2017 by state legislature through 2030</a:t>
            </a:r>
          </a:p>
          <a:p>
            <a:pPr lvl="1"/>
            <a:r>
              <a:rPr lang="en-US" dirty="0" smtClean="0"/>
              <a:t>Mix of free and auctioned allowances, transitioning to auctioned allowances</a:t>
            </a:r>
          </a:p>
          <a:p>
            <a:pPr lvl="1"/>
            <a:r>
              <a:rPr lang="en-US" dirty="0" smtClean="0"/>
              <a:t>Covers 85% of state economy</a:t>
            </a:r>
          </a:p>
        </p:txBody>
      </p:sp>
    </p:spTree>
    <p:extLst>
      <p:ext uri="{BB962C8B-B14F-4D97-AF65-F5344CB8AC3E}">
        <p14:creationId xmlns:p14="http://schemas.microsoft.com/office/powerpoint/2010/main" val="111521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Proposition 23 in 2010 to repeal California’s climate change legislation</a:t>
            </a:r>
          </a:p>
          <a:p>
            <a:pPr lvl="1"/>
            <a:r>
              <a:rPr lang="en-US" dirty="0" smtClean="0"/>
              <a:t>Fails by a large margin statewide</a:t>
            </a:r>
          </a:p>
          <a:p>
            <a:pPr lvl="1"/>
            <a:r>
              <a:rPr lang="en-US" dirty="0" smtClean="0"/>
              <a:t>Why?  Interest group dynamics shaped by long history of legislation in the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9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policies for 54 countries and subnational entities that had adopted carbon pricing scheme by 2013</a:t>
            </a:r>
          </a:p>
          <a:p>
            <a:pPr lvl="1"/>
            <a:r>
              <a:rPr lang="en-US" dirty="0" smtClean="0"/>
              <a:t>Nearly two-thirds had begun with regulatory mechanisms or subsidies</a:t>
            </a:r>
          </a:p>
          <a:p>
            <a:pPr lvl="1"/>
            <a:r>
              <a:rPr lang="en-US" dirty="0" smtClean="0"/>
              <a:t>Most of rest are EU entrants or have high hydro-nuclear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1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energy resource base and energy sources?</a:t>
            </a:r>
          </a:p>
          <a:p>
            <a:r>
              <a:rPr lang="en-US" dirty="0" smtClean="0"/>
              <a:t>Importance of political structures, political parties?</a:t>
            </a:r>
          </a:p>
          <a:p>
            <a:r>
              <a:rPr lang="en-US" dirty="0" smtClean="0"/>
              <a:t>Importance of regulatory structure?</a:t>
            </a:r>
          </a:p>
          <a:p>
            <a:r>
              <a:rPr lang="en-US" dirty="0" smtClean="0"/>
              <a:t>Difference among policies?</a:t>
            </a:r>
          </a:p>
          <a:p>
            <a:r>
              <a:rPr lang="en-US" dirty="0" smtClean="0"/>
              <a:t>Role of geography and diffusion?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9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Overview: Political Economy of Decarbonization and CA Climate Policy</vt:lpstr>
      <vt:lpstr>CA Climate Policy</vt:lpstr>
      <vt:lpstr>CA Climate Policy</vt:lpstr>
      <vt:lpstr>CA Climate Policy</vt:lpstr>
      <vt:lpstr>CA Climate Policy</vt:lpstr>
      <vt:lpstr>CA Example</vt:lpstr>
      <vt:lpstr>Science Paper</vt:lpstr>
      <vt:lpstr>Research questions</vt:lpstr>
    </vt:vector>
  </TitlesOfParts>
  <Company>University of California,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Overview: Political Economy of Decarbonization and CA Climate Policy</dc:title>
  <dc:creator>Eric Biber</dc:creator>
  <cp:lastModifiedBy>Eric Biber</cp:lastModifiedBy>
  <cp:revision>8</cp:revision>
  <dcterms:created xsi:type="dcterms:W3CDTF">2017-09-27T17:36:16Z</dcterms:created>
  <dcterms:modified xsi:type="dcterms:W3CDTF">2017-09-27T18:00:08Z</dcterms:modified>
</cp:coreProperties>
</file>