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8" r:id="rId4"/>
    <p:sldId id="260" r:id="rId5"/>
    <p:sldId id="258" r:id="rId6"/>
    <p:sldId id="274" r:id="rId7"/>
    <p:sldId id="269" r:id="rId8"/>
    <p:sldId id="261" r:id="rId9"/>
    <p:sldId id="271" r:id="rId10"/>
    <p:sldId id="273" r:id="rId11"/>
    <p:sldId id="270" r:id="rId12"/>
    <p:sldId id="257" r:id="rId13"/>
    <p:sldId id="262" r:id="rId14"/>
    <p:sldId id="267" r:id="rId15"/>
    <p:sldId id="272" r:id="rId16"/>
    <p:sldId id="263" r:id="rId17"/>
    <p:sldId id="26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182" autoAdjust="0"/>
  </p:normalViewPr>
  <p:slideViewPr>
    <p:cSldViewPr>
      <p:cViewPr varScale="1">
        <p:scale>
          <a:sx n="70" d="100"/>
          <a:sy n="70" d="100"/>
        </p:scale>
        <p:origin x="-181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03B3-70AB-4427-8395-21F96A8D899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6B999-6D24-4378-A87C-2459119B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7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7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9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6B999-6D24-4378-A87C-2459119B96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2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7CE7-DEA0-447A-97D8-86D5F1C46E6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CEF6-6AD7-4D44-85B6-3799ACDA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014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Platforms, Entitlement &amp; the Twilight of Consumer Protection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514" y="4191000"/>
            <a:ext cx="81534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Jane K. Winn</a:t>
            </a:r>
          </a:p>
          <a:p>
            <a:r>
              <a:rPr lang="en-US" sz="2800" dirty="0" smtClean="0"/>
              <a:t>Charles I. Stone Professor</a:t>
            </a:r>
          </a:p>
          <a:p>
            <a:r>
              <a:rPr lang="en-US" sz="2800" dirty="0" smtClean="0"/>
              <a:t>University of Washington School of Law</a:t>
            </a:r>
          </a:p>
          <a:p>
            <a:r>
              <a:rPr lang="en-US" sz="2800" dirty="0" smtClean="0"/>
              <a:t>Fulbright Research Scholar, Guanghua Law School, Zhejiang University, Hangzhou, China Spring 2017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214" y="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University of California </a:t>
            </a:r>
            <a:r>
              <a:rPr lang="en-US" sz="2400" dirty="0" smtClean="0"/>
              <a:t>Berkeley School of Law</a:t>
            </a:r>
          </a:p>
          <a:p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Annual BCLT/BTLJ Symposium</a:t>
            </a:r>
            <a:endParaRPr lang="en-US" sz="2400" dirty="0"/>
          </a:p>
          <a:p>
            <a:r>
              <a:rPr lang="en-US" sz="2400" dirty="0"/>
              <a:t>Platform Law: Public and Private Regulation of Online </a:t>
            </a:r>
            <a:r>
              <a:rPr lang="en-US" sz="2400" dirty="0" smtClean="0"/>
              <a:t>Platforms</a:t>
            </a:r>
          </a:p>
          <a:p>
            <a:r>
              <a:rPr lang="en-US" sz="2400" dirty="0"/>
              <a:t>Consumer Protection</a:t>
            </a:r>
          </a:p>
          <a:p>
            <a:r>
              <a:rPr lang="en-US" sz="2400" dirty="0"/>
              <a:t> April </a:t>
            </a:r>
            <a:r>
              <a:rPr lang="en-US" sz="2400" dirty="0" smtClean="0"/>
              <a:t>20, 2017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03960"/>
            <a:ext cx="5715000" cy="55016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Selective Perception?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64200"/>
            <a:ext cx="1676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Intermediary </a:t>
            </a:r>
            <a:br>
              <a:rPr lang="en-US" dirty="0" smtClean="0"/>
            </a:br>
            <a:r>
              <a:rPr lang="en-US" dirty="0" smtClean="0"/>
              <a:t>Principal-Agent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Terence J. Johnson, Professions &amp; Power (1972)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dirty="0" smtClean="0"/>
              <a:t>“The increase in the number of professionals and the growth of professionalism has generally been accepted by social scientists as a major if not defining characteristic of industrial societies.  </a:t>
            </a:r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dirty="0" smtClean="0"/>
              <a:t>So much so that a recent president of the American Sociological Association felt able to assert as his first official utterance that, “An industrializing society is a professionalizing society.”</a:t>
            </a:r>
          </a:p>
          <a:p>
            <a:pPr marL="0" indent="0" algn="just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dirty="0" smtClean="0"/>
              <a:t>…the professional [associations] are far from anti-bureaucratic; they themselves are bureaucratic mechanisms with the function of enforcing monopolistic practices.”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Market-Creating </a:t>
            </a:r>
            <a:r>
              <a:rPr lang="en-US" sz="3200" dirty="0"/>
              <a:t>Innovation:   If only the skilled and the rich have access to a product or a service today…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5669"/>
            <a:ext cx="6705600" cy="52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968"/>
            <a:ext cx="9144000" cy="95136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Value Proposition for the Underserved 70% is Not Access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962167"/>
            <a:ext cx="3848100" cy="57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/>
              <a:t>Transforming the Political Economy of </a:t>
            </a:r>
            <a:r>
              <a:rPr lang="en-US" sz="3400" dirty="0" smtClean="0"/>
              <a:t>Knowledge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424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 the New Boss, Same as the Old Boss?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7" y="1219200"/>
            <a:ext cx="36827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Governance Design </a:t>
            </a:r>
            <a:r>
              <a:rPr lang="en-US" dirty="0" smtClean="0"/>
              <a:t>Not for Consumption, but Self-Determination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7" y="2746173"/>
            <a:ext cx="3154133" cy="261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60473"/>
            <a:ext cx="4953000" cy="39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question is</a:t>
            </a:r>
            <a:r>
              <a:rPr lang="en-US" sz="2400" dirty="0" smtClean="0"/>
              <a:t>, </a:t>
            </a:r>
            <a:r>
              <a:rPr lang="en-US" sz="2400" dirty="0"/>
              <a:t>said Humpty Dumpty, </a:t>
            </a:r>
            <a:r>
              <a:rPr lang="en-US" sz="2400" dirty="0" smtClean="0"/>
              <a:t>which </a:t>
            </a:r>
            <a:r>
              <a:rPr lang="en-US" sz="2400" dirty="0"/>
              <a:t>is to be master -- that’s all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400800" cy="50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Platforms, Empowerment &amp; </a:t>
            </a:r>
            <a:br>
              <a:rPr lang="en-US" sz="4000" dirty="0" smtClean="0"/>
            </a:br>
            <a:r>
              <a:rPr lang="en-US" sz="4000" dirty="0" smtClean="0"/>
              <a:t>Twilight of Consumer Protection Law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0678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Consumer Protection Law as Protective </a:t>
            </a:r>
            <a:r>
              <a:rPr lang="en-US" dirty="0"/>
              <a:t>L</a:t>
            </a:r>
            <a:r>
              <a:rPr lang="en-US" dirty="0" smtClean="0"/>
              <a:t>egislation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From Industrial Pipelines and Information Hierarchies to Knowledge Platforms</a:t>
            </a:r>
          </a:p>
          <a:p>
            <a:pPr>
              <a:lnSpc>
                <a:spcPct val="150000"/>
              </a:lnSpc>
            </a:pPr>
            <a:r>
              <a:rPr lang="en-US" dirty="0"/>
              <a:t>Knowledge Intermediary Principal-Agent </a:t>
            </a:r>
            <a:r>
              <a:rPr lang="en-US" dirty="0" smtClean="0"/>
              <a:t>Conflicts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Transforming the Political Economy of Knowledge</a:t>
            </a:r>
          </a:p>
        </p:txBody>
      </p:sp>
    </p:spTree>
    <p:extLst>
      <p:ext uri="{BB962C8B-B14F-4D97-AF65-F5344CB8AC3E}">
        <p14:creationId xmlns:p14="http://schemas.microsoft.com/office/powerpoint/2010/main" val="42313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 Protection Law as Protective Legislation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Brandeis Brief for Protective Legislation for Women:  Muller </a:t>
            </a:r>
            <a:r>
              <a:rPr lang="en-US" sz="3200" dirty="0"/>
              <a:t>v. Oregon, 208 U.S. 412 (1908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3" y="1371600"/>
            <a:ext cx="3622775" cy="53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Consumerism as a Faustian Bargain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35250"/>
            <a:ext cx="4445000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84253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4009151" cy="57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Industrial Pipelines </a:t>
            </a:r>
            <a:r>
              <a:rPr lang="en-US" dirty="0" smtClean="0"/>
              <a:t>and Information Hierarchies to </a:t>
            </a:r>
            <a:br>
              <a:rPr lang="en-US" dirty="0" smtClean="0"/>
            </a:br>
            <a:r>
              <a:rPr lang="en-US" dirty="0" smtClean="0"/>
              <a:t>Knowledge </a:t>
            </a:r>
            <a:r>
              <a:rPr lang="en-US" dirty="0"/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24691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From Industrial, Information Revolutions to a Knowledge Revolution 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68684"/>
            <a:ext cx="5053117" cy="36087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6100" y="1110319"/>
            <a:ext cx="3149600" cy="5725499"/>
            <a:chOff x="546100" y="1110319"/>
            <a:chExt cx="3149600" cy="57254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1110319"/>
              <a:ext cx="2908300" cy="300424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00" y="4186217"/>
              <a:ext cx="3149600" cy="264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3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revolution is not a dinner party, or writing an essay, or painting a picture, or doing embroidery; it cannot be so refined, so leisurely and gentle, so temperate, kind, courteous, restrained and magnanimous. A revolution is an insurrection, an act of violence by which one class overthrows another</a:t>
            </a:r>
            <a:r>
              <a:rPr lang="en-US" sz="2800" dirty="0" smtClean="0"/>
              <a:t>. </a:t>
            </a:r>
          </a:p>
          <a:p>
            <a:pPr marL="400050" lvl="1" indent="0">
              <a:buNone/>
            </a:pPr>
            <a:r>
              <a:rPr lang="en-US" sz="2400" dirty="0" smtClean="0"/>
              <a:t>Mao </a:t>
            </a:r>
            <a:r>
              <a:rPr lang="en-US" sz="2400" dirty="0"/>
              <a:t>Zedong, Report on an Investigation of the Peasant Movement in Hunan, Mao Zedong (1927)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02857"/>
            <a:ext cx="4572000" cy="3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401</Words>
  <Application>Microsoft Office PowerPoint</Application>
  <PresentationFormat>On-screen Show (4:3)</PresentationFormat>
  <Paragraphs>46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Platforms, Entitlement &amp; the Twilight of Consumer Protection Law</vt:lpstr>
      <vt:lpstr>Platforms, Empowerment &amp;  Twilight of Consumer Protection Law</vt:lpstr>
      <vt:lpstr>Consumer Protection Law as Protective Legislation</vt:lpstr>
      <vt:lpstr>Brandeis Brief for Protective Legislation for Women:  Muller v. Oregon, 208 U.S. 412 (1908)</vt:lpstr>
      <vt:lpstr>Consumerism as a Faustian Bargain</vt:lpstr>
      <vt:lpstr>PowerPoint Presentation</vt:lpstr>
      <vt:lpstr>From Industrial Pipelines and Information Hierarchies to  Knowledge Platforms</vt:lpstr>
      <vt:lpstr>From Industrial, Information Revolutions to a Knowledge Revolution </vt:lpstr>
      <vt:lpstr>PowerPoint Presentation</vt:lpstr>
      <vt:lpstr>Selective Perception?</vt:lpstr>
      <vt:lpstr>Knowledge Intermediary  Principal-Agent Conflicts</vt:lpstr>
      <vt:lpstr>Terence J. Johnson, Professions &amp; Power (1972)</vt:lpstr>
      <vt:lpstr>Market-Creating Innovation:   If only the skilled and the rich have access to a product or a service today…</vt:lpstr>
      <vt:lpstr>The Value Proposition for the Underserved 70% is Not Access</vt:lpstr>
      <vt:lpstr>Transforming the Political Economy of Knowledge</vt:lpstr>
      <vt:lpstr>Meet the New Boss, Same as the Old Boss?</vt:lpstr>
      <vt:lpstr>Governance Design Not for Consumption, but Self-Determination</vt:lpstr>
      <vt:lpstr>The question is, said Humpty Dumpty, which is to be master -- that’s all.</vt:lpstr>
    </vt:vector>
  </TitlesOfParts>
  <Company>University of Washington School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42</cp:revision>
  <dcterms:created xsi:type="dcterms:W3CDTF">2017-04-20T05:26:19Z</dcterms:created>
  <dcterms:modified xsi:type="dcterms:W3CDTF">2017-04-20T20:13:40Z</dcterms:modified>
</cp:coreProperties>
</file>