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97" r:id="rId5"/>
    <p:sldId id="273" r:id="rId6"/>
    <p:sldId id="303" r:id="rId7"/>
    <p:sldId id="274" r:id="rId8"/>
    <p:sldId id="312" r:id="rId9"/>
    <p:sldId id="313" r:id="rId10"/>
    <p:sldId id="317" r:id="rId11"/>
    <p:sldId id="305" r:id="rId12"/>
    <p:sldId id="284" r:id="rId13"/>
    <p:sldId id="285" r:id="rId14"/>
    <p:sldId id="293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ABBEBE"/>
    <a:srgbClr val="1F2227"/>
    <a:srgbClr val="7E7E7E"/>
    <a:srgbClr val="7F7F7F"/>
    <a:srgbClr val="EDEBED"/>
    <a:srgbClr val="2E2E27"/>
    <a:srgbClr val="F3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2"/>
    <p:restoredTop sz="74503"/>
  </p:normalViewPr>
  <p:slideViewPr>
    <p:cSldViewPr snapToGrid="0" snapToObjects="1">
      <p:cViewPr>
        <p:scale>
          <a:sx n="80" d="100"/>
          <a:sy n="80" d="100"/>
        </p:scale>
        <p:origin x="1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DD44-2AFB-3B43-A8B3-36E1300CD7EB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52887-1F90-774C-8B58-BD11CA1F9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9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2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4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1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52887-1F90-774C-8B58-BD11CA1F94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2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4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702E-7D63-8445-B83C-8AFB28983F37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5814-7DF9-454A-9567-7A1CF3CE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766" y="-630855"/>
            <a:ext cx="9144000" cy="2387600"/>
          </a:xfrm>
        </p:spPr>
        <p:txBody>
          <a:bodyPr>
            <a:normAutofit/>
          </a:bodyPr>
          <a:lstStyle/>
          <a:p>
            <a:r>
              <a:rPr lang="en-US" sz="7500" spc="1000" dirty="0" smtClean="0">
                <a:solidFill>
                  <a:srgbClr val="1F2227"/>
                </a:solidFill>
                <a:latin typeface="Anton" charset="0"/>
                <a:ea typeface="Anton" charset="0"/>
                <a:cs typeface="Anton" charset="0"/>
              </a:rPr>
              <a:t>DATA VIOLENCE</a:t>
            </a:r>
            <a:endParaRPr lang="en-US" sz="7500" spc="1000" dirty="0">
              <a:solidFill>
                <a:srgbClr val="1F2227"/>
              </a:solidFill>
              <a:latin typeface="Anton" charset="0"/>
              <a:ea typeface="Anton" charset="0"/>
              <a:cs typeface="Anto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916" y="1692577"/>
            <a:ext cx="9144000" cy="1655762"/>
          </a:xfrm>
        </p:spPr>
        <p:txBody>
          <a:bodyPr>
            <a:normAutofit/>
          </a:bodyPr>
          <a:lstStyle/>
          <a:p>
            <a:r>
              <a:rPr lang="en-US" sz="23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Dignity, Discrimination, and Algorithmic Identity</a:t>
            </a:r>
            <a:endParaRPr lang="en-US" sz="2300" spc="100" dirty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29853" y="6254708"/>
            <a:ext cx="7571874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pc="100" dirty="0" smtClean="0">
                <a:solidFill>
                  <a:srgbClr val="C0C0C0"/>
                </a:solidFill>
                <a:latin typeface="Open Sans Light" charset="0"/>
                <a:ea typeface="Open Sans Light" charset="0"/>
                <a:cs typeface="Open Sans Light" charset="0"/>
              </a:rPr>
              <a:t>Anna Lauren Hoffmann | UC Berkeley | @</a:t>
            </a:r>
            <a:r>
              <a:rPr lang="en-US" sz="1900" spc="100" dirty="0" err="1" smtClean="0">
                <a:solidFill>
                  <a:srgbClr val="C0C0C0"/>
                </a:solidFill>
                <a:latin typeface="Open Sans Light" charset="0"/>
                <a:ea typeface="Open Sans Light" charset="0"/>
                <a:cs typeface="Open Sans Light" charset="0"/>
              </a:rPr>
              <a:t>annaeveryday</a:t>
            </a:r>
            <a:endParaRPr lang="en-US" sz="1900" spc="100" dirty="0">
              <a:solidFill>
                <a:srgbClr val="C0C0C0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5453" y="1913020"/>
            <a:ext cx="9561094" cy="3064043"/>
          </a:xfrm>
          <a:prstGeom prst="rect">
            <a:avLst/>
          </a:prstGeom>
          <a:solidFill>
            <a:srgbClr val="C0C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9617" y="1751063"/>
            <a:ext cx="36415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>
                    <a:lumMod val="65000"/>
                    <a:alpha val="20000"/>
                  </a:schemeClr>
                </a:solidFill>
                <a:latin typeface="Anton" charset="0"/>
                <a:ea typeface="Anton" charset="0"/>
                <a:cs typeface="Anton" charset="0"/>
              </a:rPr>
              <a:t>“</a:t>
            </a:r>
            <a:endParaRPr lang="en-US" sz="15000" dirty="0">
              <a:solidFill>
                <a:schemeClr val="bg1">
                  <a:lumMod val="65000"/>
                  <a:alpha val="20000"/>
                </a:schemeClr>
              </a:solidFill>
              <a:latin typeface="Anton" charset="0"/>
              <a:ea typeface="Anton" charset="0"/>
              <a:cs typeface="Anton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05525" y="2377458"/>
            <a:ext cx="7952875" cy="2387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spc="100" dirty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Where subordination and devaluation of a category of persons pervades social, cultural, and political reality, we should </a:t>
            </a: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expect</a:t>
            </a:r>
            <a:r>
              <a:rPr lang="mr-IN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…</a:t>
            </a: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the </a:t>
            </a:r>
            <a:r>
              <a:rPr lang="en-US" sz="2600" spc="100" dirty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respect such persons can have for themselves to be shaped in particular ways.</a:t>
            </a:r>
            <a:endParaRPr lang="en-US" sz="1900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 algn="r">
              <a:buNone/>
            </a:pPr>
            <a:r>
              <a:rPr lang="en-US" sz="19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- Robin Dillon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942"/>
            <a:ext cx="12192001" cy="6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r="1351"/>
          <a:stretch/>
        </p:blipFill>
        <p:spPr>
          <a:xfrm>
            <a:off x="5502444" y="0"/>
            <a:ext cx="636871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29885"/>
          <a:stretch/>
        </p:blipFill>
        <p:spPr>
          <a:xfrm>
            <a:off x="0" y="0"/>
            <a:ext cx="514951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4191" y="0"/>
            <a:ext cx="12206191" cy="6858000"/>
          </a:xfrm>
          <a:prstGeom prst="rect">
            <a:avLst/>
          </a:prstGeom>
          <a:solidFill>
            <a:srgbClr val="ABBE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66" descr="Screen Shot 2016-10-31 at 1.09.16 PM.png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0"/>
          <a:stretch/>
        </p:blipFill>
        <p:spPr bwMode="auto">
          <a:xfrm>
            <a:off x="0" y="620375"/>
            <a:ext cx="12191999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166" descr="Screen Shot 2016-10-31 at 1.09.16 PM.png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5"/>
          <a:stretch/>
        </p:blipFill>
        <p:spPr bwMode="auto">
          <a:xfrm>
            <a:off x="3514809" y="636420"/>
            <a:ext cx="534944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68" descr="Screen Shot 2016-10-31 at 1.09.30 PM.png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2"/>
          <a:stretch/>
        </p:blipFill>
        <p:spPr bwMode="auto">
          <a:xfrm>
            <a:off x="0" y="0"/>
            <a:ext cx="1219199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68" descr="Screen Shot 2016-10-31 at 1.09.30 PM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09" y="7770"/>
            <a:ext cx="36972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7770"/>
            <a:ext cx="12191999" cy="6858000"/>
          </a:xfrm>
          <a:prstGeom prst="rect">
            <a:avLst/>
          </a:prstGeom>
          <a:solidFill>
            <a:srgbClr val="ABBEB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83" descr="Screen Shot 2016-10-31 at 9.46.40 PM.pn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178"/>
            <a:ext cx="6866389" cy="24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84" descr="Screen Shot 2016-10-31 at 9.47.34 PM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7"/>
            <a:ext cx="6855133" cy="71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85" descr="2016-03-23-1458692742-3573876-image.jp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-1039"/>
          <a:stretch>
            <a:fillRect/>
          </a:stretch>
        </p:blipFill>
        <p:spPr bwMode="auto">
          <a:xfrm>
            <a:off x="6882063" y="0"/>
            <a:ext cx="5309937" cy="6937293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34" y="3930027"/>
            <a:ext cx="3252521" cy="2410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2311" r="5385" b="42484"/>
          <a:stretch/>
        </p:blipFill>
        <p:spPr>
          <a:xfrm>
            <a:off x="-19677" y="3402880"/>
            <a:ext cx="3420603" cy="34646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9677" y="-6517"/>
            <a:ext cx="12206191" cy="6858000"/>
          </a:xfrm>
          <a:prstGeom prst="rect">
            <a:avLst/>
          </a:prstGeom>
          <a:solidFill>
            <a:srgbClr val="ABBEB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83" descr="Screen Shot 2016-10-31 at 9.46.40 PM.png"/>
          <p:cNvPicPr preferRelativeResize="0"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178"/>
            <a:ext cx="6866389" cy="24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84" descr="Screen Shot 2016-10-31 at 9.47.34 PM.png"/>
          <p:cNvPicPr preferRelativeResize="0"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855133" cy="71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185" descr="2016-03-23-1458692742-3573876-image.jpg"/>
          <p:cNvPicPr preferRelativeResize="0"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-1039"/>
          <a:stretch>
            <a:fillRect/>
          </a:stretch>
        </p:blipFill>
        <p:spPr bwMode="auto">
          <a:xfrm>
            <a:off x="6882063" y="0"/>
            <a:ext cx="5309937" cy="6937293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42" y="3543300"/>
            <a:ext cx="4472848" cy="3314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5" y="425780"/>
            <a:ext cx="7189529" cy="6006440"/>
          </a:xfrm>
          <a:prstGeom prst="rect">
            <a:avLst/>
          </a:prstGeom>
          <a:ln w="38100">
            <a:solidFill>
              <a:srgbClr val="1F2227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86" y="0"/>
            <a:ext cx="12206191" cy="6858000"/>
          </a:xfrm>
          <a:prstGeom prst="rect">
            <a:avLst/>
          </a:prstGeom>
          <a:solidFill>
            <a:srgbClr val="ABBEB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5453" y="1913020"/>
            <a:ext cx="9561094" cy="3064043"/>
          </a:xfrm>
          <a:prstGeom prst="rect">
            <a:avLst/>
          </a:prstGeom>
          <a:solidFill>
            <a:srgbClr val="C0C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25302" y="1804233"/>
            <a:ext cx="8341394" cy="3281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100" dirty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Data violence </a:t>
            </a:r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as a form of discursive </a:t>
            </a:r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violence</a:t>
            </a:r>
            <a:endParaRPr lang="en-US" spc="100" dirty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1</a:t>
            </a:r>
            <a:r>
              <a:rPr lang="en-US" sz="2800" spc="100" dirty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) produced by and through </a:t>
            </a: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data-intensive,</a:t>
            </a:r>
            <a:b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    algorithmically-mediated systems</a:t>
            </a:r>
            <a:b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2) that </a:t>
            </a: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targets </a:t>
            </a: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one’s </a:t>
            </a:r>
            <a:r>
              <a:rPr lang="en-US" sz="2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dignity and self-respect</a:t>
            </a:r>
            <a:endParaRPr lang="en-US" sz="2800" spc="100" dirty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570"/>
            <a:ext cx="12192001" cy="6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05"/>
            <a:ext cx="12192001" cy="6872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617" y="884793"/>
            <a:ext cx="36415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>
                    <a:lumMod val="65000"/>
                    <a:alpha val="20000"/>
                  </a:schemeClr>
                </a:solidFill>
                <a:latin typeface="Anton" charset="0"/>
                <a:ea typeface="Anton" charset="0"/>
                <a:cs typeface="Anton" charset="0"/>
              </a:rPr>
              <a:t>“</a:t>
            </a:r>
            <a:endParaRPr lang="en-US" sz="15000" dirty="0">
              <a:solidFill>
                <a:schemeClr val="bg1">
                  <a:lumMod val="65000"/>
                  <a:alpha val="20000"/>
                </a:schemeClr>
              </a:solidFill>
              <a:latin typeface="Anton" charset="0"/>
              <a:ea typeface="Anton" charset="0"/>
              <a:cs typeface="Anton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05526" y="1478702"/>
            <a:ext cx="7980947" cy="49123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She died</a:t>
            </a:r>
            <a:r>
              <a:rPr lang="mr-IN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…</a:t>
            </a: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because of his butchery. She wept and repeated over and over again, ‘</a:t>
            </a: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It is not me, it is not me he is writing about. It’s a distortion. </a:t>
            </a:r>
            <a:b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endParaRPr lang="en-US" sz="2600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buNone/>
            </a:pP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He says I live in delusions, but it is he, he who does not see me, or anyone, as I am, as they are.</a:t>
            </a:r>
            <a:b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endParaRPr lang="en-US" sz="2600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buNone/>
            </a:pP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He makes everything ugly.’</a:t>
            </a:r>
          </a:p>
          <a:p>
            <a:pPr marL="0" indent="0">
              <a:buNone/>
            </a:pPr>
            <a:endParaRPr lang="en-US" spc="100" dirty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 algn="r">
              <a:buNone/>
            </a:pPr>
            <a:r>
              <a:rPr lang="en-US" sz="20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-</a:t>
            </a:r>
            <a:r>
              <a:rPr lang="en-US" sz="2000" spc="100" dirty="0" err="1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Anaïs</a:t>
            </a:r>
            <a:r>
              <a:rPr lang="en-US" sz="20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 Nin recounting June Miller’s reaction</a:t>
            </a:r>
            <a:br>
              <a:rPr lang="en-US" sz="20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US" sz="20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to her husband’s book, </a:t>
            </a:r>
            <a:r>
              <a:rPr lang="en-US" sz="2000" i="1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Tropic of Cancer</a:t>
            </a:r>
            <a:endParaRPr lang="en-US" sz="2000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852" y="732200"/>
            <a:ext cx="7732295" cy="1078830"/>
          </a:xfrm>
        </p:spPr>
        <p:txBody>
          <a:bodyPr>
            <a:normAutofit fontScale="90000"/>
          </a:bodyPr>
          <a:lstStyle/>
          <a:p>
            <a:r>
              <a:rPr lang="en-US" sz="4800" spc="1000" smtClean="0">
                <a:solidFill>
                  <a:srgbClr val="1F2227"/>
                </a:solidFill>
                <a:latin typeface="Anton" charset="0"/>
                <a:ea typeface="Anton" charset="0"/>
                <a:cs typeface="Anton" charset="0"/>
              </a:rPr>
              <a:t>ALGORITHMS = CHOICES</a:t>
            </a:r>
            <a:endParaRPr lang="en-US" sz="4800" spc="1000" dirty="0">
              <a:solidFill>
                <a:srgbClr val="1F2227"/>
              </a:solidFill>
              <a:latin typeface="Anton" charset="0"/>
              <a:ea typeface="Anton" charset="0"/>
              <a:cs typeface="Anton" charset="0"/>
            </a:endParaRPr>
          </a:p>
        </p:txBody>
      </p:sp>
      <p:sp>
        <p:nvSpPr>
          <p:cNvPr id="15" name="Triangle 14"/>
          <p:cNvSpPr/>
          <p:nvPr/>
        </p:nvSpPr>
        <p:spPr>
          <a:xfrm>
            <a:off x="2118109" y="2321727"/>
            <a:ext cx="7827995" cy="3732542"/>
          </a:xfrm>
          <a:prstGeom prst="triangle">
            <a:avLst>
              <a:gd name="adj" fmla="val 50820"/>
            </a:avLst>
          </a:prstGeom>
          <a:solidFill>
            <a:srgbClr val="AB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20681" y="3712600"/>
            <a:ext cx="2918554" cy="911171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MORAL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61439" y="2517829"/>
            <a:ext cx="2918554" cy="136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636723" y="2777727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▽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90328" y="5502038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TECHNICAL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006370" y="4567165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▽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04010" y="5502038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PRACTICAL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204010" y="4567165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▽</a:t>
            </a:r>
          </a:p>
        </p:txBody>
      </p:sp>
    </p:spTree>
    <p:extLst>
      <p:ext uri="{BB962C8B-B14F-4D97-AF65-F5344CB8AC3E}">
        <p14:creationId xmlns:p14="http://schemas.microsoft.com/office/powerpoint/2010/main" val="1790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14"/>
          <p:cNvSpPr/>
          <p:nvPr/>
        </p:nvSpPr>
        <p:spPr>
          <a:xfrm>
            <a:off x="2118109" y="2321727"/>
            <a:ext cx="7827995" cy="3732542"/>
          </a:xfrm>
          <a:prstGeom prst="triangle">
            <a:avLst>
              <a:gd name="adj" fmla="val 50820"/>
            </a:avLst>
          </a:prstGeom>
          <a:solidFill>
            <a:srgbClr val="AB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20681" y="3712600"/>
            <a:ext cx="2918554" cy="911171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MORAL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36723" y="5201283"/>
            <a:ext cx="2918554" cy="52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SOCIAL JUSTICE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61439" y="2517829"/>
            <a:ext cx="2918554" cy="136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636723" y="4365159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▾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636723" y="2777727"/>
            <a:ext cx="2918554" cy="9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▽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29852" y="732200"/>
            <a:ext cx="7732295" cy="1078830"/>
          </a:xfrm>
        </p:spPr>
        <p:txBody>
          <a:bodyPr>
            <a:normAutofit fontScale="90000"/>
          </a:bodyPr>
          <a:lstStyle/>
          <a:p>
            <a:r>
              <a:rPr lang="en-US" sz="4800" spc="1000" smtClean="0">
                <a:solidFill>
                  <a:srgbClr val="1F2227"/>
                </a:solidFill>
                <a:latin typeface="Anton" charset="0"/>
                <a:ea typeface="Anton" charset="0"/>
                <a:cs typeface="Anton" charset="0"/>
              </a:rPr>
              <a:t>ALGORITHMS = CHOICES</a:t>
            </a:r>
            <a:endParaRPr lang="en-US" sz="4800" spc="1000" dirty="0">
              <a:solidFill>
                <a:srgbClr val="1F2227"/>
              </a:solidFill>
              <a:latin typeface="Anton" charset="0"/>
              <a:ea typeface="Anton" charset="0"/>
              <a:cs typeface="Ant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609" y="711404"/>
            <a:ext cx="10202779" cy="1078830"/>
          </a:xfrm>
        </p:spPr>
        <p:txBody>
          <a:bodyPr>
            <a:normAutofit fontScale="90000"/>
          </a:bodyPr>
          <a:lstStyle/>
          <a:p>
            <a:r>
              <a:rPr lang="en-US" sz="4800" spc="1000" smtClean="0">
                <a:solidFill>
                  <a:srgbClr val="1F2227"/>
                </a:solidFill>
                <a:latin typeface="Anton" charset="0"/>
                <a:ea typeface="Anton" charset="0"/>
                <a:cs typeface="Anton" charset="0"/>
              </a:rPr>
              <a:t>ALGORITHMS &amp; SOCIAL JUSTICE</a:t>
            </a:r>
            <a:endParaRPr lang="en-US" sz="4800" spc="1000" dirty="0">
              <a:solidFill>
                <a:srgbClr val="1F2227"/>
              </a:solidFill>
              <a:latin typeface="Anton" charset="0"/>
              <a:ea typeface="Anton" charset="0"/>
              <a:cs typeface="Anton" charset="0"/>
            </a:endParaRPr>
          </a:p>
        </p:txBody>
      </p:sp>
      <p:sp>
        <p:nvSpPr>
          <p:cNvPr id="15" name="Triangle 14"/>
          <p:cNvSpPr/>
          <p:nvPr/>
        </p:nvSpPr>
        <p:spPr>
          <a:xfrm>
            <a:off x="2118109" y="2321727"/>
            <a:ext cx="7827995" cy="3732542"/>
          </a:xfrm>
          <a:prstGeom prst="triangle">
            <a:avLst>
              <a:gd name="adj" fmla="val 50820"/>
            </a:avLst>
          </a:prstGeom>
          <a:solidFill>
            <a:srgbClr val="ABBE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80147" y="2077300"/>
            <a:ext cx="9031705" cy="2341669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Algorithmic and automated processes increasingly shape the </a:t>
            </a:r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distribution of security and </a:t>
            </a:r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vulnerability</a:t>
            </a:r>
            <a:endParaRPr lang="en-US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61439" y="2517829"/>
            <a:ext cx="2918554" cy="136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pc="100" dirty="0" smtClean="0">
              <a:solidFill>
                <a:srgbClr val="1F2227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054220" y="3917871"/>
            <a:ext cx="737383" cy="643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▾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63635" y="4550106"/>
            <a:ext cx="2918554" cy="115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RIGHTS </a:t>
            </a:r>
            <a:r>
              <a:rPr lang="en-US" spc="10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&amp; </a:t>
            </a:r>
          </a:p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LIBERTIES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36723" y="4550106"/>
            <a:ext cx="2918554" cy="115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WEALTH &amp;</a:t>
            </a:r>
          </a:p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RESOURCES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309811" y="4550106"/>
            <a:ext cx="2918554" cy="115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DIGNITY &amp;</a:t>
            </a:r>
          </a:p>
          <a:p>
            <a:r>
              <a:rPr lang="en-US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SELF-RESPECT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27308" y="3917871"/>
            <a:ext cx="737383" cy="643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▾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385322" y="3906431"/>
            <a:ext cx="737383" cy="643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▾</a:t>
            </a:r>
          </a:p>
        </p:txBody>
      </p:sp>
    </p:spTree>
    <p:extLst>
      <p:ext uri="{BB962C8B-B14F-4D97-AF65-F5344CB8AC3E}">
        <p14:creationId xmlns:p14="http://schemas.microsoft.com/office/powerpoint/2010/main" val="1143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5453" y="1913020"/>
            <a:ext cx="9561094" cy="3064043"/>
          </a:xfrm>
          <a:prstGeom prst="rect">
            <a:avLst/>
          </a:prstGeom>
          <a:solidFill>
            <a:srgbClr val="C0C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9617" y="1751063"/>
            <a:ext cx="36415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>
                    <a:lumMod val="65000"/>
                    <a:alpha val="20000"/>
                  </a:schemeClr>
                </a:solidFill>
                <a:latin typeface="Anton" charset="0"/>
                <a:ea typeface="Anton" charset="0"/>
                <a:cs typeface="Anton" charset="0"/>
              </a:rPr>
              <a:t>“</a:t>
            </a:r>
            <a:endParaRPr lang="en-US" sz="15000" dirty="0">
              <a:solidFill>
                <a:schemeClr val="bg1">
                  <a:lumMod val="65000"/>
                  <a:alpha val="20000"/>
                </a:schemeClr>
              </a:solidFill>
              <a:latin typeface="Anton" charset="0"/>
              <a:ea typeface="Anton" charset="0"/>
              <a:cs typeface="Anton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05525" y="2377458"/>
            <a:ext cx="7980947" cy="2387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Our self-respect...depends </a:t>
            </a:r>
            <a:r>
              <a:rPr lang="en-US" sz="2600" spc="100" dirty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in part upon the respect shown to us by others; no one can long possess an assurance of his own value in the face of enduring contempt or even the indifference of others</a:t>
            </a:r>
            <a:r>
              <a:rPr lang="en-US" sz="26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.</a:t>
            </a:r>
          </a:p>
          <a:p>
            <a:pPr marL="0" indent="0" algn="r">
              <a:buNone/>
            </a:pPr>
            <a:r>
              <a:rPr lang="en-US" sz="1900" spc="100" dirty="0" smtClean="0">
                <a:solidFill>
                  <a:srgbClr val="1F2227"/>
                </a:solidFill>
                <a:latin typeface="Open Sans Light" charset="0"/>
                <a:ea typeface="Open Sans Light" charset="0"/>
                <a:cs typeface="Open Sans Light" charset="0"/>
              </a:rPr>
              <a:t>- John Rawls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942"/>
            <a:ext cx="12192001" cy="6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0"/>
          <a:stretch/>
        </p:blipFill>
        <p:spPr>
          <a:xfrm>
            <a:off x="1986971" y="-15635"/>
            <a:ext cx="8218058" cy="6866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5028" y="-23248"/>
            <a:ext cx="1986971" cy="68812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23248"/>
            <a:ext cx="1986971" cy="68812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5" b="22094"/>
          <a:stretch/>
        </p:blipFill>
        <p:spPr>
          <a:xfrm>
            <a:off x="1439289" y="2085678"/>
            <a:ext cx="9313421" cy="2101108"/>
          </a:xfrm>
          <a:prstGeom prst="rect">
            <a:avLst/>
          </a:prstGeom>
          <a:ln w="63500">
            <a:solidFill>
              <a:srgbClr val="2E2E27"/>
            </a:solidFill>
          </a:ln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5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15478</TotalTime>
  <Words>215</Words>
  <Application>Microsoft Macintosh PowerPoint</Application>
  <PresentationFormat>Widescreen</PresentationFormat>
  <Paragraphs>55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Anton</vt:lpstr>
      <vt:lpstr>Calibri</vt:lpstr>
      <vt:lpstr>Calibri Light</vt:lpstr>
      <vt:lpstr>Open Sans Light</vt:lpstr>
      <vt:lpstr>Arial</vt:lpstr>
      <vt:lpstr>Office Theme</vt:lpstr>
      <vt:lpstr>DATA VIOLENCE</vt:lpstr>
      <vt:lpstr>PowerPoint Presentation</vt:lpstr>
      <vt:lpstr>ALGORITHMS = CHOICES</vt:lpstr>
      <vt:lpstr>ALGORITHMS = CHOICES</vt:lpstr>
      <vt:lpstr>ALGORITHMS &amp; SOCIAL JUSTICE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Violence</dc:title>
  <dc:creator>A. Hoffmann</dc:creator>
  <cp:lastModifiedBy>A. Hoffmann</cp:lastModifiedBy>
  <cp:revision>147</cp:revision>
  <cp:lastPrinted>2017-04-19T23:00:35Z</cp:lastPrinted>
  <dcterms:created xsi:type="dcterms:W3CDTF">2016-11-15T22:57:56Z</dcterms:created>
  <dcterms:modified xsi:type="dcterms:W3CDTF">2017-04-19T23:01:50Z</dcterms:modified>
</cp:coreProperties>
</file>