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 want to move us from the first to the second. Many of the major platforms make it very difficult to see the messiness of how the sausage is made. But this is all done in the open in Wikipedia. It also means that the discourses of algorithmic objectivity are far less prevalent in Wikipedia, because every veteran Wikipedian can recite multiple cases where the bots have gone horribly wrong, or ruthlessly implemented a task that they personally disagreed with. </a:t>
            </a:r>
            <a:r>
              <a:rPr lang="en">
                <a:solidFill>
                  <a:schemeClr val="dk1"/>
                </a:solidFill>
              </a:rPr>
              <a:t>The best way to do this is history. </a:t>
            </a:r>
          </a:p>
          <a:p>
            <a:pPr lvl="0" rtl="0">
              <a:spcBef>
                <a:spcPts val="0"/>
              </a:spcBef>
              <a:buNone/>
            </a:pPr>
            <a:r>
              <a:rPr lang="en"/>
              <a:t>(10 mins left at this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3 mins for this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3 mins for this slide</a:t>
            </a:r>
          </a:p>
          <a:p>
            <a:pPr lvl="0">
              <a:spcBef>
                <a:spcPts val="0"/>
              </a:spcBef>
              <a:buNone/>
            </a:pPr>
            <a:r>
              <a:t/>
            </a:r>
            <a:endParaRPr/>
          </a:p>
          <a:p>
            <a:pPr lvl="0" rtl="0">
              <a:spcBef>
                <a:spcPts val="0"/>
              </a:spcBef>
              <a:buNone/>
            </a:pPr>
            <a:r>
              <a:rPr lang="en"/>
              <a:t>Any fans of the federal register 1037C glossary of telecommunications terms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3 mins for this slide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 imagine, if you will, a utopia where people have strong ideals of openness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 imagine, if you will, a utopia where people have strong ideals of openness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 imagine, if you will, a utopia where people have strong ideals of openness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 imagine, if you will, a utopia where people have strong ideals of openness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 imagine, if you will, a utopia where people have strong ideals of openness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 imagine, if you will, a utopia where people have strong ideals of openness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 min: this is a diff of an edit that was added to Wikipedia and then reverted less than a minute later by a fully-automated bot, using a machine learning classifier trained to detect ‘vandalism’ </a:t>
            </a:r>
          </a:p>
          <a:p>
            <a:pPr lvl="0">
              <a:spcBef>
                <a:spcPts val="0"/>
              </a:spcBef>
              <a:buNone/>
            </a:pPr>
            <a:r>
              <a:t/>
            </a:r>
            <a:endParaRPr/>
          </a:p>
          <a:p>
            <a:pPr lvl="0" rtl="0">
              <a:spcBef>
                <a:spcPts val="0"/>
              </a:spcBef>
              <a:buNone/>
            </a:pPr>
            <a:r>
              <a:rPr lang="en"/>
              <a:t>[read edit summary]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Yay, Wikipedia did it. The end.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But before we pat ourselves on the back, we should look at how openness takes place.</a:t>
            </a:r>
          </a:p>
          <a:p>
            <a:pPr lvl="0" rtl="0">
              <a:spcBef>
                <a:spcPts val="0"/>
              </a:spcBef>
              <a:buNone/>
            </a:pPr>
            <a:r>
              <a:t/>
            </a:r>
            <a:endParaRPr/>
          </a:p>
          <a:p>
            <a:pPr indent="0" lvl="0" marL="0" rtl="0" algn="just">
              <a:lnSpc>
                <a:spcPct val="115000"/>
              </a:lnSpc>
              <a:spcBef>
                <a:spcPts val="0"/>
              </a:spcBef>
              <a:buNone/>
            </a:pPr>
            <a:r>
              <a:rPr lang="en" sz="1200">
                <a:solidFill>
                  <a:schemeClr val="dk1"/>
                </a:solidFill>
              </a:rPr>
              <a:t>Because we know that openness != access != participation != representation != community (see a long line of people including Freeman 1970, Ostrom 1990, Frasier 1990, to Wikipedia specific work like Ford and Geiger 2012, Reagle 2012, Morgan et al 2013, Sen et al 2015, Osman 2015, Tkacz 2015 and many more)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 min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2 minutes</a:t>
            </a:r>
          </a:p>
          <a:p>
            <a:pPr lvl="0">
              <a:spcBef>
                <a:spcPts val="0"/>
              </a:spcBef>
              <a:buNone/>
            </a:pPr>
            <a:r>
              <a:t/>
            </a:r>
            <a:endParaRPr/>
          </a:p>
          <a:p>
            <a:pPr lvl="0" rtl="0">
              <a:spcBef>
                <a:spcPts val="0"/>
              </a:spcBef>
              <a:buNone/>
            </a:pPr>
            <a:r>
              <a:rPr lang="en"/>
              <a:t>So those are cases where Wikipedian volunteers were able to successfully “look into the black box” and make valuable feedback that changed how these algorithmic systems were built. But just because you make something open doesn’t mean that everyone is going to participate. Decades of experience in open source and Wikipedia shows us that there are many barriers to participation, even in systems that are officially open to public participation.</a:t>
            </a:r>
          </a:p>
          <a:p>
            <a:pPr lvl="0" rtl="0">
              <a:spcBef>
                <a:spcPts val="0"/>
              </a:spcBef>
              <a:buNone/>
            </a:pPr>
            <a:r>
              <a:t/>
            </a:r>
            <a:endParaRPr/>
          </a:p>
          <a:p>
            <a:pPr lvl="0" rtl="0">
              <a:spcBef>
                <a:spcPts val="0"/>
              </a:spcBef>
              <a:buNone/>
            </a:pPr>
            <a:r>
              <a:rPr lang="en"/>
              <a:t>There is still the technical literacy and opacities inherent in machine learning that Burrell talks about, although I want to add some additional kinds of opacities. And these are the organizational opacities that come with participating in a system like Wikipedia. First there are the communications platforms used. Some people use wikis, IRC, ticketing systems, and code repositories every day and know them very well, while other people have never used them before and find them weird and confusing. </a:t>
            </a:r>
          </a:p>
          <a:p>
            <a:pPr lvl="0" rtl="0">
              <a:spcBef>
                <a:spcPts val="0"/>
              </a:spcBef>
              <a:buNone/>
            </a:pPr>
            <a:r>
              <a:t/>
            </a:r>
            <a:endParaRPr/>
          </a:p>
          <a:p>
            <a:pPr lvl="0" rtl="0">
              <a:spcBef>
                <a:spcPts val="0"/>
              </a:spcBef>
              <a:buNone/>
            </a:pPr>
            <a:r>
              <a:rPr lang="en"/>
              <a:t>Second, there are the organizational norms and processes that are specific to a given project or platform.  How to participate in a wiki talk page (particularly when things get heated) isn’t just an issue of knowing how to use MediaWiki, as Heather Ford and I have argued. It is also about norms, policies, and expectations that get debated and formalized in pages like WP:Consensus, the Bots policy and Bot Approvals Group, or “Bold, Revert, Discuss.”</a:t>
            </a:r>
          </a:p>
          <a:p>
            <a:pPr lvl="0" rtl="0">
              <a:spcBef>
                <a:spcPts val="0"/>
              </a:spcBef>
              <a:buNone/>
            </a:pPr>
            <a:r>
              <a:t/>
            </a:r>
            <a:endParaRPr/>
          </a:p>
          <a:p>
            <a:pPr lvl="0" rtl="0">
              <a:spcBef>
                <a:spcPts val="0"/>
              </a:spcBef>
              <a:buNone/>
            </a:pPr>
            <a:r>
              <a:rPr lang="en"/>
              <a:t>And finally, there is a lot of jargon and terms of art. A “revert” has a specific definition and meaning to Wikipedians. It is something one does in the software, but it also implies something socially specific in the community. Same with “good faith.” Wikipedians talk about namespaces or “Meta” in ways that are really productive shorthands for those in the know, but can be difficult for newcomers to understand.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As lessig argues, code is law b/c it has the force of law</a:t>
            </a:r>
          </a:p>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2 mins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2 mins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2 mins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2 mins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2 mins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2 mins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600" cy="273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1.png"/><Relationship Id="rId4" Type="http://schemas.openxmlformats.org/officeDocument/2006/relationships/image" Target="../media/image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4.png"/><Relationship Id="rId4" Type="http://schemas.openxmlformats.org/officeDocument/2006/relationships/image" Target="../media/image0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08.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05.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0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244908" y="111316"/>
            <a:ext cx="8520600" cy="2736900"/>
          </a:xfrm>
          <a:prstGeom prst="rect">
            <a:avLst/>
          </a:prstGeom>
        </p:spPr>
        <p:txBody>
          <a:bodyPr anchorCtr="0" anchor="b" bIns="91425" lIns="91425" rIns="91425" tIns="91425">
            <a:noAutofit/>
          </a:bodyPr>
          <a:lstStyle/>
          <a:p>
            <a:pPr lvl="0" rtl="0">
              <a:spcBef>
                <a:spcPts val="0"/>
              </a:spcBef>
              <a:buNone/>
            </a:pPr>
            <a:r>
              <a:rPr lang="en"/>
              <a:t>Open algorithmic systems: lessons on opening the black box from Wikipedia</a:t>
            </a:r>
          </a:p>
        </p:txBody>
      </p:sp>
      <p:sp>
        <p:nvSpPr>
          <p:cNvPr id="55" name="Shape 55"/>
          <p:cNvSpPr txBox="1"/>
          <p:nvPr>
            <p:ph idx="1" type="subTitle"/>
          </p:nvPr>
        </p:nvSpPr>
        <p:spPr>
          <a:xfrm>
            <a:off x="244900" y="2903883"/>
            <a:ext cx="8520600" cy="3123599"/>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sz="5000"/>
              <a:t>Stuart Geiger </a:t>
            </a:r>
          </a:p>
          <a:p>
            <a:pPr lvl="0" rtl="0">
              <a:spcBef>
                <a:spcPts val="0"/>
              </a:spcBef>
              <a:buNone/>
            </a:pPr>
            <a:r>
              <a:rPr lang="en"/>
              <a:t>@staeiou | stuart@stuartgeiger.com</a:t>
            </a:r>
          </a:p>
          <a:p>
            <a:pPr lvl="0" rtl="0">
              <a:spcBef>
                <a:spcPts val="0"/>
              </a:spcBef>
              <a:buNone/>
            </a:pPr>
            <a:r>
              <a:rPr lang="en"/>
              <a:t>Ethnographer/Postdoc</a:t>
            </a:r>
          </a:p>
          <a:p>
            <a:pPr lvl="0" rtl="0">
              <a:spcBef>
                <a:spcPts val="0"/>
              </a:spcBef>
              <a:buNone/>
            </a:pPr>
            <a:r>
              <a:rPr lang="en"/>
              <a:t>UC-Berkeley Institute for Data Science</a:t>
            </a:r>
          </a:p>
          <a:p>
            <a:pPr lvl="0" rtl="0">
              <a:spcBef>
                <a:spcPts val="0"/>
              </a:spcBef>
              <a:buNone/>
            </a:pPr>
            <a:r>
              <a:t/>
            </a:r>
            <a:endParaRPr/>
          </a:p>
          <a:p>
            <a:pPr lvl="0" rtl="0">
              <a:spcBef>
                <a:spcPts val="0"/>
              </a:spcBef>
              <a:buNone/>
            </a:pPr>
            <a:r>
              <a:t/>
            </a:r>
            <a:endParaRPr sz="1600"/>
          </a:p>
          <a:p>
            <a:pPr lvl="0" rtl="0">
              <a:spcBef>
                <a:spcPts val="0"/>
              </a:spcBef>
              <a:buNone/>
            </a:pPr>
            <a:r>
              <a:rPr lang="en" sz="1800"/>
              <a:t>21st Annual BCLT/BTLJ Symposium | </a:t>
            </a:r>
            <a:r>
              <a:rPr lang="en" sz="1800"/>
              <a:t>Berkeley, CA | 20 April 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197925"/>
            <a:ext cx="8520600" cy="2841900"/>
          </a:xfrm>
          <a:prstGeom prst="rect">
            <a:avLst/>
          </a:prstGeom>
        </p:spPr>
        <p:txBody>
          <a:bodyPr anchorCtr="0" anchor="t" bIns="91425" lIns="91425" rIns="91425" tIns="91425">
            <a:noAutofit/>
          </a:bodyPr>
          <a:lstStyle/>
          <a:p>
            <a:pPr lvl="0" rtl="0" algn="ctr">
              <a:spcBef>
                <a:spcPts val="0"/>
              </a:spcBef>
              <a:buNone/>
            </a:pPr>
            <a:r>
              <a:rPr lang="en"/>
              <a:t>from:</a:t>
            </a:r>
          </a:p>
          <a:p>
            <a:pPr lvl="0" algn="ctr">
              <a:spcBef>
                <a:spcPts val="0"/>
              </a:spcBef>
              <a:buNone/>
            </a:pPr>
            <a:r>
              <a:rPr lang="en" sz="4800"/>
              <a:t>Wikipedia is heavily regulated by algorithms</a:t>
            </a:r>
          </a:p>
          <a:p>
            <a:pPr lvl="0" algn="ctr">
              <a:spcBef>
                <a:spcPts val="0"/>
              </a:spcBef>
              <a:buNone/>
            </a:pPr>
            <a:r>
              <a:t/>
            </a:r>
            <a:endParaRPr/>
          </a:p>
          <a:p>
            <a:pPr indent="-69850" lvl="0" marL="0" algn="ctr">
              <a:spcBef>
                <a:spcPts val="0"/>
              </a:spcBef>
              <a:buClr>
                <a:schemeClr val="dk1"/>
              </a:buClr>
              <a:buSzPct val="39285"/>
              <a:buFont typeface="Arial"/>
              <a:buNone/>
            </a:pPr>
            <a:r>
              <a:rPr lang="en"/>
              <a:t>to:</a:t>
            </a:r>
          </a:p>
          <a:p>
            <a:pPr lvl="0" rtl="0" algn="ctr">
              <a:spcBef>
                <a:spcPts val="0"/>
              </a:spcBef>
              <a:buNone/>
            </a:pPr>
            <a:r>
              <a:rPr lang="en" sz="4800"/>
              <a:t>Wikipedia is heavily regulated </a:t>
            </a:r>
            <a:r>
              <a:rPr lang="en" sz="4800"/>
              <a:t>by people who design, build, use, discuss, and debate many different overlapping algorithmic systems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138066"/>
            <a:ext cx="8520600" cy="763500"/>
          </a:xfrm>
          <a:prstGeom prst="rect">
            <a:avLst/>
          </a:prstGeom>
        </p:spPr>
        <p:txBody>
          <a:bodyPr anchorCtr="0" anchor="t" bIns="91425" lIns="91425" rIns="91425" tIns="91425">
            <a:noAutofit/>
          </a:bodyPr>
          <a:lstStyle/>
          <a:p>
            <a:pPr lvl="0">
              <a:spcBef>
                <a:spcPts val="0"/>
              </a:spcBef>
              <a:buNone/>
            </a:pPr>
            <a:r>
              <a:rPr lang="en"/>
              <a:t>A brief history of algorithmic regulation in Wikipedia</a:t>
            </a:r>
          </a:p>
        </p:txBody>
      </p:sp>
      <p:sp>
        <p:nvSpPr>
          <p:cNvPr id="114" name="Shape 114"/>
          <p:cNvSpPr txBox="1"/>
          <p:nvPr>
            <p:ph idx="1" type="body"/>
          </p:nvPr>
        </p:nvSpPr>
        <p:spPr>
          <a:xfrm>
            <a:off x="311700" y="846597"/>
            <a:ext cx="8520600" cy="5706600"/>
          </a:xfrm>
          <a:prstGeom prst="rect">
            <a:avLst/>
          </a:prstGeom>
        </p:spPr>
        <p:txBody>
          <a:bodyPr anchorCtr="0" anchor="t" bIns="91425" lIns="91425" rIns="91425" tIns="91425">
            <a:noAutofit/>
          </a:bodyPr>
          <a:lstStyle/>
          <a:p>
            <a:pPr lvl="0">
              <a:spcBef>
                <a:spcPts val="0"/>
              </a:spcBef>
              <a:buNone/>
            </a:pPr>
            <a:r>
              <a:rPr lang="en" sz="2400"/>
              <a:t>January 2001: Wikipedia is founded</a:t>
            </a:r>
          </a:p>
          <a:p>
            <a:pPr lvl="0">
              <a:spcBef>
                <a:spcPts val="0"/>
              </a:spcBef>
              <a:buNone/>
            </a:pPr>
            <a:r>
              <a:t/>
            </a:r>
            <a:endParaRP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20" name="Shape 120"/>
          <p:cNvSpPr txBox="1"/>
          <p:nvPr>
            <p:ph idx="1" type="body"/>
          </p:nvPr>
        </p:nvSpPr>
        <p:spPr>
          <a:xfrm>
            <a:off x="311700" y="846597"/>
            <a:ext cx="8520600" cy="5706600"/>
          </a:xfrm>
          <a:prstGeom prst="rect">
            <a:avLst/>
          </a:prstGeom>
        </p:spPr>
        <p:txBody>
          <a:bodyPr anchorCtr="0" anchor="t" bIns="91425" lIns="91425" rIns="91425" tIns="91425">
            <a:noAutofit/>
          </a:bodyPr>
          <a:lstStyle/>
          <a:p>
            <a:pPr lvl="0" rtl="0">
              <a:spcBef>
                <a:spcPts val="0"/>
              </a:spcBef>
              <a:buNone/>
            </a:pPr>
            <a:r>
              <a:rPr lang="en" sz="2400"/>
              <a:t>January 2001: Wikipedia is founded</a:t>
            </a:r>
          </a:p>
          <a:p>
            <a:pPr lvl="0" rtl="0">
              <a:spcBef>
                <a:spcPts val="0"/>
              </a:spcBef>
              <a:buNone/>
            </a:pPr>
            <a:r>
              <a:rPr lang="en" sz="2400"/>
              <a:t>August 2001: An editor writes a bot to import Easton's Bible Dictionary, </a:t>
            </a:r>
            <a:r>
              <a:rPr lang="en" sz="2400"/>
              <a:t>a public domain work </a:t>
            </a:r>
            <a:r>
              <a:rPr lang="en" sz="2400"/>
              <a:t>written in 1897. A debate ensues on the mailing list.</a:t>
            </a:r>
          </a:p>
          <a:p>
            <a:pPr lvl="0" rtl="0">
              <a:spcBef>
                <a:spcPts val="0"/>
              </a:spcBef>
              <a:buNone/>
            </a:pPr>
            <a:r>
              <a:t/>
            </a:r>
            <a:endParaRPr/>
          </a:p>
          <a:p>
            <a:pPr lvl="0" rt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26" name="Shape 126"/>
          <p:cNvSpPr txBox="1"/>
          <p:nvPr>
            <p:ph idx="1" type="body"/>
          </p:nvPr>
        </p:nvSpPr>
        <p:spPr>
          <a:xfrm>
            <a:off x="311700" y="846597"/>
            <a:ext cx="8520600" cy="5706600"/>
          </a:xfrm>
          <a:prstGeom prst="rect">
            <a:avLst/>
          </a:prstGeom>
        </p:spPr>
        <p:txBody>
          <a:bodyPr anchorCtr="0" anchor="t" bIns="91425" lIns="91425" rIns="91425" tIns="91425">
            <a:noAutofit/>
          </a:bodyPr>
          <a:lstStyle/>
          <a:p>
            <a:pPr lvl="0" rtl="0">
              <a:spcBef>
                <a:spcPts val="0"/>
              </a:spcBef>
              <a:buNone/>
            </a:pPr>
            <a:r>
              <a:rPr lang="en" sz="2400"/>
              <a:t>January 2001: Wikipedia is founded</a:t>
            </a:r>
          </a:p>
          <a:p>
            <a:pPr lvl="0" rtl="0">
              <a:spcBef>
                <a:spcPts val="0"/>
              </a:spcBef>
              <a:buNone/>
            </a:pPr>
            <a:r>
              <a:rPr lang="en" sz="2400"/>
              <a:t>August 2001: An editor writes a bot to import Easton's Bible Dictionary, a public domain work written in 1897. A debate ensues on the mailing list.</a:t>
            </a:r>
          </a:p>
          <a:p>
            <a:pPr lvl="0" rtl="0">
              <a:spcBef>
                <a:spcPts val="0"/>
              </a:spcBef>
              <a:buNone/>
            </a:pPr>
            <a:r>
              <a:rPr lang="en" sz="2400"/>
              <a:t>October 2002: RamMan deploys RamBot, which doubles the size of Wikipedia by creating articles for every U.S. city and town based on census data.</a:t>
            </a:r>
          </a:p>
          <a:p>
            <a:pPr lvl="0" rtl="0">
              <a:spcBef>
                <a:spcPts val="0"/>
              </a:spcBef>
              <a:buNone/>
            </a:pPr>
            <a:r>
              <a:t/>
            </a:r>
            <a:endParaRP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32" name="Shape 132"/>
          <p:cNvSpPr txBox="1"/>
          <p:nvPr>
            <p:ph idx="1" type="body"/>
          </p:nvPr>
        </p:nvSpPr>
        <p:spPr>
          <a:xfrm>
            <a:off x="311700" y="846597"/>
            <a:ext cx="8520600" cy="5706600"/>
          </a:xfrm>
          <a:prstGeom prst="rect">
            <a:avLst/>
          </a:prstGeom>
        </p:spPr>
        <p:txBody>
          <a:bodyPr anchorCtr="0" anchor="t" bIns="91425" lIns="91425" rIns="91425" tIns="91425">
            <a:noAutofit/>
          </a:bodyPr>
          <a:lstStyle/>
          <a:p>
            <a:pPr lvl="0" rtl="0">
              <a:spcBef>
                <a:spcPts val="0"/>
              </a:spcBef>
              <a:buNone/>
            </a:pPr>
            <a:r>
              <a:rPr lang="en" sz="2400"/>
              <a:t>January 2001: Wikipedia is founded</a:t>
            </a:r>
          </a:p>
          <a:p>
            <a:pPr lvl="0" rtl="0">
              <a:spcBef>
                <a:spcPts val="0"/>
              </a:spcBef>
              <a:buNone/>
            </a:pPr>
            <a:r>
              <a:rPr lang="en" sz="2400"/>
              <a:t>August 2001: An editor writes a bot to import Easton's Bible Dictionary, a public domain work written in 1897. A debate ensues on the mailing list.</a:t>
            </a:r>
          </a:p>
          <a:p>
            <a:pPr lvl="0" rtl="0">
              <a:spcBef>
                <a:spcPts val="0"/>
              </a:spcBef>
              <a:buNone/>
            </a:pPr>
            <a:r>
              <a:rPr lang="en" sz="2400"/>
              <a:t>October 2002: RamMan deploys RamBot, which doubles the size of Wikipedia by creating articles for every U.S. city and town based on census data.</a:t>
            </a:r>
          </a:p>
          <a:p>
            <a:pPr lvl="0" rtl="0">
              <a:spcBef>
                <a:spcPts val="0"/>
              </a:spcBef>
              <a:buNone/>
            </a:pPr>
            <a:r>
              <a:rPr lang="en" sz="2400"/>
              <a:t>October 2002: Wikipedians debate the impact of RamBot and begin working on a Wikipedia-wide bot policy (“Avoid using bots”) and a consensus-based bot approval process.</a:t>
            </a:r>
          </a:p>
          <a:p>
            <a:pPr lvl="0" rtl="0">
              <a:spcBef>
                <a:spcPts val="0"/>
              </a:spcBef>
              <a:buNone/>
            </a:pPr>
            <a:r>
              <a:t/>
            </a:r>
            <a:endParaRPr/>
          </a:p>
          <a:p>
            <a:pPr lvl="0" rt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38" name="Shape 138"/>
          <p:cNvSpPr txBox="1"/>
          <p:nvPr>
            <p:ph idx="1" type="body"/>
          </p:nvPr>
        </p:nvSpPr>
        <p:spPr>
          <a:xfrm>
            <a:off x="311700" y="846597"/>
            <a:ext cx="8520600" cy="5706600"/>
          </a:xfrm>
          <a:prstGeom prst="rect">
            <a:avLst/>
          </a:prstGeom>
        </p:spPr>
        <p:txBody>
          <a:bodyPr anchorCtr="0" anchor="t" bIns="91425" lIns="91425" rIns="91425" tIns="91425">
            <a:noAutofit/>
          </a:bodyPr>
          <a:lstStyle/>
          <a:p>
            <a:pPr lvl="0" rtl="0">
              <a:spcBef>
                <a:spcPts val="0"/>
              </a:spcBef>
              <a:buNone/>
            </a:pPr>
            <a:r>
              <a:rPr lang="en" sz="2400"/>
              <a:t>January 2001: Wikipedia is founded</a:t>
            </a:r>
          </a:p>
          <a:p>
            <a:pPr lvl="0" rtl="0">
              <a:spcBef>
                <a:spcPts val="0"/>
              </a:spcBef>
              <a:buNone/>
            </a:pPr>
            <a:r>
              <a:rPr lang="en" sz="2400"/>
              <a:t>August 2001: An editor writes a bot to import Easton's Bible Dictionary, a public domain work written in 1897. A debate ensues on the mailing list.</a:t>
            </a:r>
          </a:p>
          <a:p>
            <a:pPr lvl="0" rtl="0">
              <a:spcBef>
                <a:spcPts val="0"/>
              </a:spcBef>
              <a:buNone/>
            </a:pPr>
            <a:r>
              <a:rPr lang="en" sz="2400"/>
              <a:t>October 2002: RamMan deploys RamBot, which doubles the size of Wikipedia by creating articles for every U.S. city and town based on census data.</a:t>
            </a:r>
          </a:p>
          <a:p>
            <a:pPr lvl="0" rtl="0">
              <a:spcBef>
                <a:spcPts val="0"/>
              </a:spcBef>
              <a:buNone/>
            </a:pPr>
            <a:r>
              <a:rPr lang="en" sz="2400"/>
              <a:t>October 2002: Wikipedians debate the impact of RamBot and begin working on a Wikipedia-wide bot policy (“Avoid using bots”) and a consensus-based bot approval process.</a:t>
            </a:r>
          </a:p>
          <a:p>
            <a:pPr lvl="0" rtl="0">
              <a:spcBef>
                <a:spcPts val="0"/>
              </a:spcBef>
              <a:buClr>
                <a:schemeClr val="dk1"/>
              </a:buClr>
              <a:buSzPct val="45833"/>
              <a:buFont typeface="Arial"/>
              <a:buNone/>
            </a:pPr>
            <a:r>
              <a:rPr lang="en" sz="2400"/>
              <a:t>April 2004: The bot policy and approval process stabilizes, with 6 active approved bots that do minor cleanup tasks</a:t>
            </a:r>
            <a:r>
              <a:rPr lang="en"/>
              <a:t> </a:t>
            </a:r>
          </a:p>
          <a:p>
            <a:pPr lvl="0" rt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44" name="Shape 144"/>
          <p:cNvSpPr txBox="1"/>
          <p:nvPr>
            <p:ph idx="1" type="body"/>
          </p:nvPr>
        </p:nvSpPr>
        <p:spPr>
          <a:xfrm>
            <a:off x="311700" y="846597"/>
            <a:ext cx="8520600" cy="5706600"/>
          </a:xfrm>
          <a:prstGeom prst="rect">
            <a:avLst/>
          </a:prstGeom>
        </p:spPr>
        <p:txBody>
          <a:bodyPr anchorCtr="0" anchor="t" bIns="91425" lIns="91425" rIns="91425" tIns="91425">
            <a:noAutofit/>
          </a:bodyPr>
          <a:lstStyle/>
          <a:p>
            <a:pPr lvl="0" rtl="0">
              <a:spcBef>
                <a:spcPts val="0"/>
              </a:spcBef>
              <a:buNone/>
            </a:pPr>
            <a:r>
              <a:rPr lang="en" sz="2400"/>
              <a:t>2005-2006: Wikipedia becomes popular, starts exponential growth phase (in terms of readers, edits, and editors)</a:t>
            </a:r>
          </a:p>
          <a:p>
            <a:pPr lvl="0" rtl="0">
              <a:spcBef>
                <a:spcPts val="0"/>
              </a:spcBef>
              <a:buClr>
                <a:schemeClr val="dk1"/>
              </a:buClr>
              <a:buSzPct val="45833"/>
              <a:buFont typeface="Arial"/>
              <a:buNone/>
            </a:pPr>
            <a:r>
              <a:t/>
            </a:r>
            <a:endParaRPr sz="2400"/>
          </a:p>
          <a:p>
            <a:pPr lvl="0" rt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50" name="Shape 150"/>
          <p:cNvSpPr txBox="1"/>
          <p:nvPr>
            <p:ph idx="1" type="body"/>
          </p:nvPr>
        </p:nvSpPr>
        <p:spPr>
          <a:xfrm>
            <a:off x="311700" y="846597"/>
            <a:ext cx="8520600" cy="5706600"/>
          </a:xfrm>
          <a:prstGeom prst="rect">
            <a:avLst/>
          </a:prstGeom>
        </p:spPr>
        <p:txBody>
          <a:bodyPr anchorCtr="0" anchor="t" bIns="91425" lIns="91425" rIns="91425" tIns="91425">
            <a:noAutofit/>
          </a:bodyPr>
          <a:lstStyle/>
          <a:p>
            <a:pPr lvl="0" rtl="0">
              <a:spcBef>
                <a:spcPts val="0"/>
              </a:spcBef>
              <a:buNone/>
            </a:pPr>
            <a:r>
              <a:rPr lang="en" sz="2400"/>
              <a:t>2005-2006: Wikipedia becomes popular, starts exponential growth phase (in terms of readers, edits, and editors)</a:t>
            </a:r>
          </a:p>
          <a:p>
            <a:pPr lvl="0" rtl="0">
              <a:spcBef>
                <a:spcPts val="0"/>
              </a:spcBef>
              <a:buClr>
                <a:schemeClr val="dk1"/>
              </a:buClr>
              <a:buSzPct val="45833"/>
              <a:buFont typeface="Arial"/>
              <a:buNone/>
            </a:pPr>
            <a:r>
              <a:t/>
            </a:r>
            <a:endParaRPr sz="2400"/>
          </a:p>
          <a:p>
            <a:pPr lvl="0" rtl="0">
              <a:spcBef>
                <a:spcPts val="0"/>
              </a:spcBef>
              <a:buNone/>
            </a:pPr>
            <a:r>
              <a:t/>
            </a:r>
            <a:endParaRPr/>
          </a:p>
        </p:txBody>
      </p:sp>
      <p:pic>
        <p:nvPicPr>
          <p:cNvPr id="151" name="Shape 151"/>
          <p:cNvPicPr preferRelativeResize="0"/>
          <p:nvPr/>
        </p:nvPicPr>
        <p:blipFill>
          <a:blip r:embed="rId3">
            <a:alphaModFix/>
          </a:blip>
          <a:stretch>
            <a:fillRect/>
          </a:stretch>
        </p:blipFill>
        <p:spPr>
          <a:xfrm>
            <a:off x="828675" y="1962150"/>
            <a:ext cx="6709400" cy="2492550"/>
          </a:xfrm>
          <a:prstGeom prst="rect">
            <a:avLst/>
          </a:prstGeom>
          <a:noFill/>
          <a:ln>
            <a:noFill/>
          </a:ln>
        </p:spPr>
      </p:pic>
      <p:pic>
        <p:nvPicPr>
          <p:cNvPr id="152" name="Shape 152"/>
          <p:cNvPicPr preferRelativeResize="0"/>
          <p:nvPr/>
        </p:nvPicPr>
        <p:blipFill>
          <a:blip r:embed="rId4">
            <a:alphaModFix/>
          </a:blip>
          <a:stretch>
            <a:fillRect/>
          </a:stretch>
        </p:blipFill>
        <p:spPr>
          <a:xfrm>
            <a:off x="971550" y="4266550"/>
            <a:ext cx="6566525" cy="25362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58" name="Shape 158"/>
          <p:cNvSpPr txBox="1"/>
          <p:nvPr>
            <p:ph idx="1" type="body"/>
          </p:nvPr>
        </p:nvSpPr>
        <p:spPr>
          <a:xfrm>
            <a:off x="311700" y="846597"/>
            <a:ext cx="8520600" cy="5706600"/>
          </a:xfrm>
          <a:prstGeom prst="rect">
            <a:avLst/>
          </a:prstGeom>
        </p:spPr>
        <p:txBody>
          <a:bodyPr anchorCtr="0" anchor="t" bIns="91425" lIns="91425" rIns="91425" tIns="91425">
            <a:noAutofit/>
          </a:bodyPr>
          <a:lstStyle/>
          <a:p>
            <a:pPr lvl="0">
              <a:spcBef>
                <a:spcPts val="0"/>
              </a:spcBef>
              <a:buNone/>
            </a:pPr>
            <a:r>
              <a:rPr lang="en" sz="2400"/>
              <a:t>2005-2006: Wikipedia becomes popular, starts exponential growth phase (in terms of readers, edits, and editors)</a:t>
            </a:r>
          </a:p>
          <a:p>
            <a:pPr lvl="0">
              <a:spcBef>
                <a:spcPts val="0"/>
              </a:spcBef>
              <a:buClr>
                <a:schemeClr val="dk1"/>
              </a:buClr>
              <a:buSzPct val="45833"/>
              <a:buFont typeface="Arial"/>
              <a:buNone/>
            </a:pPr>
            <a:r>
              <a:rPr lang="en" sz="2400"/>
              <a:t>February 2006: An administrator creates the first auto-reverting anti-vandalism bot based on bad word lists, designed to combat a wave of vandalism across the site</a:t>
            </a:r>
          </a:p>
          <a:p>
            <a:pPr lvl="0" rtl="0">
              <a:spcBef>
                <a:spcPts val="0"/>
              </a:spcBef>
              <a:buClr>
                <a:schemeClr val="dk1"/>
              </a:buClr>
              <a:buSzPct val="45833"/>
              <a:buFont typeface="Arial"/>
              <a:buNone/>
            </a:pPr>
            <a:r>
              <a:t/>
            </a:r>
            <a:endParaRPr sz="2400"/>
          </a:p>
          <a:p>
            <a:pPr lvl="0" rtl="0">
              <a:spcBef>
                <a:spcPts val="0"/>
              </a:spcBef>
              <a:buClr>
                <a:schemeClr val="dk1"/>
              </a:buClr>
              <a:buSzPct val="45833"/>
              <a:buFont typeface="Arial"/>
              <a:buNone/>
            </a:pPr>
            <a:r>
              <a:t/>
            </a:r>
            <a:endParaRPr sz="2400"/>
          </a:p>
          <a:p>
            <a:pPr lvl="0" rt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64" name="Shape 164"/>
          <p:cNvSpPr txBox="1"/>
          <p:nvPr>
            <p:ph idx="1" type="body"/>
          </p:nvPr>
        </p:nvSpPr>
        <p:spPr>
          <a:xfrm>
            <a:off x="311700" y="846597"/>
            <a:ext cx="8520600" cy="5706600"/>
          </a:xfrm>
          <a:prstGeom prst="rect">
            <a:avLst/>
          </a:prstGeom>
        </p:spPr>
        <p:txBody>
          <a:bodyPr anchorCtr="0" anchor="t" bIns="91425" lIns="91425" rIns="91425" tIns="91425">
            <a:noAutofit/>
          </a:bodyPr>
          <a:lstStyle/>
          <a:p>
            <a:pPr lvl="0" rtl="0">
              <a:spcBef>
                <a:spcPts val="0"/>
              </a:spcBef>
              <a:buNone/>
            </a:pPr>
            <a:r>
              <a:rPr lang="en" sz="2400"/>
              <a:t>2005-2006: Wikipedia becomes popular, starts exponential growth phase (in terms of readers, edits, and editors)</a:t>
            </a:r>
          </a:p>
          <a:p>
            <a:pPr lvl="0" rtl="0">
              <a:spcBef>
                <a:spcPts val="0"/>
              </a:spcBef>
              <a:buNone/>
            </a:pPr>
            <a:r>
              <a:rPr lang="en" sz="2400"/>
              <a:t>February 2006: An administrator creates the first auto-reverting anti-vandalism bot </a:t>
            </a:r>
            <a:r>
              <a:rPr lang="en" sz="2400"/>
              <a:t>based on bad word lists</a:t>
            </a:r>
            <a:r>
              <a:rPr lang="en" sz="2400"/>
              <a:t>, designed to combat a wave of vandalism across the site</a:t>
            </a:r>
          </a:p>
          <a:p>
            <a:pPr lvl="0" rtl="0">
              <a:spcBef>
                <a:spcPts val="0"/>
              </a:spcBef>
              <a:buClr>
                <a:schemeClr val="dk1"/>
              </a:buClr>
              <a:buSzPct val="45833"/>
              <a:buFont typeface="Arial"/>
              <a:buNone/>
            </a:pPr>
            <a:r>
              <a:rPr lang="en" sz="2400"/>
              <a:t>January 2008: Semi-automated vandal fighting tools are created to send ‘suspicious’ edits to on-call Wikipedians for instant review (a Mechanical Turk-style process)</a:t>
            </a:r>
          </a:p>
          <a:p>
            <a:pPr lvl="0" rtl="0">
              <a:spcBef>
                <a:spcPts val="0"/>
              </a:spcBef>
              <a:buNone/>
            </a:pPr>
            <a:r>
              <a:t/>
            </a:r>
            <a:endParaRPr sz="2400"/>
          </a:p>
          <a:p>
            <a:pPr lvl="0" rtl="0">
              <a:spcBef>
                <a:spcPts val="0"/>
              </a:spcBef>
              <a:buClr>
                <a:schemeClr val="dk1"/>
              </a:buClr>
              <a:buSzPct val="45833"/>
              <a:buFont typeface="Arial"/>
              <a:buNone/>
            </a:pPr>
            <a:r>
              <a:t/>
            </a:r>
            <a:endParaRPr sz="2400"/>
          </a:p>
          <a:p>
            <a:pPr lvl="0" rt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288566"/>
            <a:ext cx="8520600" cy="763500"/>
          </a:xfrm>
          <a:prstGeom prst="rect">
            <a:avLst/>
          </a:prstGeom>
        </p:spPr>
        <p:txBody>
          <a:bodyPr anchorCtr="0" anchor="t" bIns="91425" lIns="91425" rIns="91425" tIns="91425">
            <a:noAutofit/>
          </a:bodyPr>
          <a:lstStyle/>
          <a:p>
            <a:pPr lvl="0">
              <a:spcBef>
                <a:spcPts val="0"/>
              </a:spcBef>
              <a:buNone/>
            </a:pPr>
            <a:r>
              <a:rPr lang="en" sz="4800"/>
              <a:t>Itinerary</a:t>
            </a:r>
          </a:p>
        </p:txBody>
      </p:sp>
      <p:sp>
        <p:nvSpPr>
          <p:cNvPr id="61" name="Shape 61"/>
          <p:cNvSpPr txBox="1"/>
          <p:nvPr>
            <p:ph idx="1" type="body"/>
          </p:nvPr>
        </p:nvSpPr>
        <p:spPr>
          <a:xfrm>
            <a:off x="311700" y="1308024"/>
            <a:ext cx="8520600" cy="4896000"/>
          </a:xfrm>
          <a:prstGeom prst="rect">
            <a:avLst/>
          </a:prstGeom>
        </p:spPr>
        <p:txBody>
          <a:bodyPr anchorCtr="0" anchor="t" bIns="91425" lIns="91425" rIns="91425" tIns="91425">
            <a:noAutofit/>
          </a:bodyPr>
          <a:lstStyle/>
          <a:p>
            <a:pPr indent="-419100" lvl="0" marL="457200">
              <a:spcBef>
                <a:spcPts val="1000"/>
              </a:spcBef>
              <a:buClr>
                <a:srgbClr val="222222"/>
              </a:buClr>
              <a:buSzPct val="100000"/>
            </a:pPr>
            <a:r>
              <a:rPr lang="en" sz="3000">
                <a:solidFill>
                  <a:srgbClr val="222222"/>
                </a:solidFill>
                <a:highlight>
                  <a:srgbClr val="FFFFFF"/>
                </a:highlight>
              </a:rPr>
              <a:t>Wikipedia is heavily regulated by algorithms*</a:t>
            </a:r>
          </a:p>
          <a:p>
            <a:pPr indent="-419100" lvl="0" marL="457200">
              <a:spcBef>
                <a:spcPts val="1000"/>
              </a:spcBef>
              <a:buClr>
                <a:srgbClr val="222222"/>
              </a:buClr>
              <a:buSzPct val="100000"/>
            </a:pPr>
            <a:r>
              <a:rPr lang="en" sz="3000">
                <a:solidFill>
                  <a:srgbClr val="222222"/>
                </a:solidFill>
                <a:highlight>
                  <a:srgbClr val="FFFFFF"/>
                </a:highlight>
              </a:rPr>
              <a:t>Wikipedians have been regulating participation in Wikipedia with algorithms for a long time</a:t>
            </a:r>
          </a:p>
          <a:p>
            <a:pPr indent="-419100" lvl="0" marL="457200">
              <a:spcBef>
                <a:spcPts val="1000"/>
              </a:spcBef>
              <a:buClr>
                <a:srgbClr val="222222"/>
              </a:buClr>
              <a:buSzPct val="100000"/>
            </a:pPr>
            <a:r>
              <a:rPr lang="en" sz="3000">
                <a:solidFill>
                  <a:srgbClr val="222222"/>
                </a:solidFill>
                <a:highlight>
                  <a:srgbClr val="FFFFFF"/>
                </a:highlight>
              </a:rPr>
              <a:t>Many ideals of openness and transparency we are wanting from tech &amp; govt are already part of Wikipedian principles and practices</a:t>
            </a:r>
          </a:p>
          <a:p>
            <a:pPr indent="-419100" lvl="0" marL="457200">
              <a:spcBef>
                <a:spcPts val="1000"/>
              </a:spcBef>
              <a:buClr>
                <a:srgbClr val="222222"/>
              </a:buClr>
              <a:buSzPct val="100000"/>
            </a:pPr>
            <a:r>
              <a:rPr lang="en" sz="3000">
                <a:solidFill>
                  <a:srgbClr val="222222"/>
                </a:solidFill>
                <a:highlight>
                  <a:srgbClr val="FFFFFF"/>
                </a:highlight>
              </a:rPr>
              <a:t>But it isn’t a rosy utopian future, openness can paradoxically lead to inequality, as there are still many barriers to participation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Semi-automated moderation support tools</a:t>
            </a:r>
          </a:p>
        </p:txBody>
      </p:sp>
      <p:pic>
        <p:nvPicPr>
          <p:cNvPr id="170" name="Shape 170"/>
          <p:cNvPicPr preferRelativeResize="0"/>
          <p:nvPr/>
        </p:nvPicPr>
        <p:blipFill rotWithShape="1">
          <a:blip r:embed="rId3">
            <a:alphaModFix/>
          </a:blip>
          <a:srcRect b="17506" l="4270" r="37942" t="5063"/>
          <a:stretch/>
        </p:blipFill>
        <p:spPr>
          <a:xfrm>
            <a:off x="501875" y="888100"/>
            <a:ext cx="7614748" cy="57392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138066"/>
            <a:ext cx="8520600" cy="763500"/>
          </a:xfrm>
          <a:prstGeom prst="rect">
            <a:avLst/>
          </a:prstGeom>
        </p:spPr>
        <p:txBody>
          <a:bodyPr anchorCtr="0" anchor="t" bIns="91425" lIns="91425" rIns="91425" tIns="91425">
            <a:noAutofit/>
          </a:bodyPr>
          <a:lstStyle/>
          <a:p>
            <a:pPr lvl="0" rtl="0">
              <a:spcBef>
                <a:spcPts val="0"/>
              </a:spcBef>
              <a:buNone/>
            </a:pPr>
            <a:r>
              <a:rPr lang="en"/>
              <a:t>A brief history of algorithmic regulation in Wikipedia</a:t>
            </a:r>
          </a:p>
        </p:txBody>
      </p:sp>
      <p:sp>
        <p:nvSpPr>
          <p:cNvPr id="176" name="Shape 176"/>
          <p:cNvSpPr txBox="1"/>
          <p:nvPr>
            <p:ph idx="1" type="body"/>
          </p:nvPr>
        </p:nvSpPr>
        <p:spPr>
          <a:xfrm>
            <a:off x="311700" y="846597"/>
            <a:ext cx="8520600" cy="5706600"/>
          </a:xfrm>
          <a:prstGeom prst="rect">
            <a:avLst/>
          </a:prstGeom>
        </p:spPr>
        <p:txBody>
          <a:bodyPr anchorCtr="0" anchor="t" bIns="91425" lIns="91425" rIns="91425" tIns="91425">
            <a:noAutofit/>
          </a:bodyPr>
          <a:lstStyle/>
          <a:p>
            <a:pPr lvl="0" rtl="0">
              <a:spcBef>
                <a:spcPts val="0"/>
              </a:spcBef>
              <a:buNone/>
            </a:pPr>
            <a:r>
              <a:rPr lang="en" sz="2400"/>
              <a:t>2005-2006: Wikipedia becomes popular, starts exponential growth phase (in terms of readers, edits, and editors)</a:t>
            </a:r>
          </a:p>
          <a:p>
            <a:pPr lvl="0" rtl="0">
              <a:spcBef>
                <a:spcPts val="0"/>
              </a:spcBef>
              <a:buNone/>
            </a:pPr>
            <a:r>
              <a:rPr lang="en" sz="2400"/>
              <a:t>February 2006: An administrator creates the first auto-reverting anti-vandalism bot </a:t>
            </a:r>
            <a:r>
              <a:rPr lang="en" sz="2400"/>
              <a:t>based on bad word lists</a:t>
            </a:r>
            <a:r>
              <a:rPr lang="en" sz="2400"/>
              <a:t>, designed to combat a wave of vandalism across the site</a:t>
            </a:r>
          </a:p>
          <a:p>
            <a:pPr lvl="0">
              <a:spcBef>
                <a:spcPts val="0"/>
              </a:spcBef>
              <a:buNone/>
            </a:pPr>
            <a:r>
              <a:rPr lang="en" sz="2400"/>
              <a:t>January 2008: Semi-automated vandal fighting tools are created to send ‘suspicious’ edits to on-call Wikipedians for instant review (a Mechanical Turk-style process)</a:t>
            </a:r>
          </a:p>
          <a:p>
            <a:pPr lvl="0" rtl="0">
              <a:spcBef>
                <a:spcPts val="0"/>
              </a:spcBef>
              <a:buNone/>
            </a:pPr>
            <a:r>
              <a:rPr lang="en" sz="2400"/>
              <a:t>October 2010: ClueBot NG, the first counter-vandalism bot using a machine learning classifier, is approved</a:t>
            </a:r>
          </a:p>
          <a:p>
            <a:pPr lvl="0" rtl="0">
              <a:spcBef>
                <a:spcPts val="0"/>
              </a:spcBef>
              <a:buClr>
                <a:schemeClr val="dk1"/>
              </a:buClr>
              <a:buSzPct val="45833"/>
              <a:buFont typeface="Arial"/>
              <a:buNone/>
            </a:pPr>
            <a:r>
              <a:t/>
            </a:r>
            <a:endParaRPr sz="2400"/>
          </a:p>
          <a:p>
            <a:pPr lvl="0" rt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id="181" name="Shape 181"/>
          <p:cNvPicPr preferRelativeResize="0"/>
          <p:nvPr/>
        </p:nvPicPr>
        <p:blipFill>
          <a:blip r:embed="rId3">
            <a:alphaModFix/>
          </a:blip>
          <a:stretch>
            <a:fillRect/>
          </a:stretch>
        </p:blipFill>
        <p:spPr>
          <a:xfrm>
            <a:off x="557212" y="463716"/>
            <a:ext cx="8029575" cy="2857500"/>
          </a:xfrm>
          <a:prstGeom prst="rect">
            <a:avLst/>
          </a:prstGeom>
          <a:noFill/>
          <a:ln>
            <a:noFill/>
          </a:ln>
        </p:spPr>
      </p:pic>
      <p:pic>
        <p:nvPicPr>
          <p:cNvPr id="182" name="Shape 182"/>
          <p:cNvPicPr preferRelativeResize="0"/>
          <p:nvPr/>
        </p:nvPicPr>
        <p:blipFill>
          <a:blip r:embed="rId4">
            <a:alphaModFix/>
          </a:blip>
          <a:stretch>
            <a:fillRect/>
          </a:stretch>
        </p:blipFill>
        <p:spPr>
          <a:xfrm>
            <a:off x="309525" y="3608874"/>
            <a:ext cx="8277268" cy="2857500"/>
          </a:xfrm>
          <a:prstGeom prst="rect">
            <a:avLst/>
          </a:prstGeom>
          <a:noFill/>
          <a:ln>
            <a:noFill/>
          </a:ln>
        </p:spPr>
      </p:pic>
      <p:sp>
        <p:nvSpPr>
          <p:cNvPr id="183" name="Shape 183"/>
          <p:cNvSpPr txBox="1"/>
          <p:nvPr/>
        </p:nvSpPr>
        <p:spPr>
          <a:xfrm>
            <a:off x="712375" y="6432700"/>
            <a:ext cx="6379500" cy="297600"/>
          </a:xfrm>
          <a:prstGeom prst="rect">
            <a:avLst/>
          </a:prstGeom>
          <a:noFill/>
          <a:ln>
            <a:noFill/>
          </a:ln>
        </p:spPr>
        <p:txBody>
          <a:bodyPr anchorCtr="0" anchor="t" bIns="91425" lIns="91425" rIns="91425" tIns="91425">
            <a:noAutofit/>
          </a:bodyPr>
          <a:lstStyle/>
          <a:p>
            <a:pPr lvl="0">
              <a:spcBef>
                <a:spcPts val="0"/>
              </a:spcBef>
              <a:buNone/>
            </a:pPr>
            <a:r>
              <a:rPr lang="en"/>
              <a:t>Source: https://github.com/staeiou/wiki-stat-notebooks/bot-history</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1936958"/>
            <a:ext cx="8520600" cy="2618100"/>
          </a:xfrm>
          <a:prstGeom prst="rect">
            <a:avLst/>
          </a:prstGeom>
        </p:spPr>
        <p:txBody>
          <a:bodyPr anchorCtr="0" anchor="b" bIns="91425" lIns="91425" rIns="91425" tIns="91425">
            <a:noAutofit/>
          </a:bodyPr>
          <a:lstStyle/>
          <a:p>
            <a:pPr lvl="0">
              <a:spcBef>
                <a:spcPts val="0"/>
              </a:spcBef>
              <a:buNone/>
            </a:pPr>
            <a:r>
              <a:rPr lang="en" sz="8000"/>
              <a:t>Wikipedia’s bot approval process</a:t>
            </a:r>
          </a:p>
          <a:p>
            <a:pPr lvl="0">
              <a:spcBef>
                <a:spcPts val="0"/>
              </a:spcBef>
              <a:buNone/>
            </a:pPr>
            <a:r>
              <a:rPr lang="en" sz="8000"/>
              <a:t>today</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ctrTitle"/>
          </p:nvPr>
        </p:nvSpPr>
        <p:spPr>
          <a:xfrm>
            <a:off x="311700" y="367221"/>
            <a:ext cx="8520600" cy="783599"/>
          </a:xfrm>
          <a:prstGeom prst="rect">
            <a:avLst/>
          </a:prstGeom>
        </p:spPr>
        <p:txBody>
          <a:bodyPr anchorCtr="0" anchor="b" bIns="91425" lIns="91425" rIns="91425" tIns="91425">
            <a:noAutofit/>
          </a:bodyPr>
          <a:lstStyle/>
          <a:p>
            <a:pPr lvl="0" rtl="0">
              <a:spcBef>
                <a:spcPts val="0"/>
              </a:spcBef>
              <a:buNone/>
            </a:pPr>
            <a:r>
              <a:rPr lang="en" sz="3400"/>
              <a:t>Imagine an algorithmic utopia, where people have strong ideals of openness:</a:t>
            </a:r>
          </a:p>
        </p:txBody>
      </p:sp>
      <p:sp>
        <p:nvSpPr>
          <p:cNvPr id="194" name="Shape 194"/>
          <p:cNvSpPr txBox="1"/>
          <p:nvPr>
            <p:ph idx="1" type="subTitle"/>
          </p:nvPr>
        </p:nvSpPr>
        <p:spPr>
          <a:xfrm>
            <a:off x="311700" y="1536900"/>
            <a:ext cx="8520600" cy="4876500"/>
          </a:xfrm>
          <a:prstGeom prst="rect">
            <a:avLst/>
          </a:prstGeom>
        </p:spPr>
        <p:txBody>
          <a:bodyPr anchorCtr="0" anchor="t" bIns="91425" lIns="91425" rIns="91425" tIns="91425">
            <a:noAutofit/>
          </a:bodyPr>
          <a:lstStyle/>
          <a:p>
            <a:pPr indent="-368300" lvl="0" marL="457200" rtl="0" algn="l">
              <a:spcBef>
                <a:spcPts val="0"/>
              </a:spcBef>
              <a:spcAft>
                <a:spcPts val="1000"/>
              </a:spcAft>
              <a:buSzPct val="100000"/>
              <a:buChar char="●"/>
            </a:pPr>
            <a:r>
              <a:rPr lang="en" sz="2200"/>
              <a:t>People write proposals about new or existing algorithmic systems in the platform, which anyone can read &amp; comment on</a:t>
            </a:r>
          </a:p>
          <a:p>
            <a:pPr lvl="0" rtl="0" algn="l">
              <a:spcBef>
                <a:spcPts val="0"/>
              </a:spcBef>
              <a:spcAft>
                <a:spcPts val="1000"/>
              </a:spcAft>
              <a:buNone/>
            </a:pPr>
            <a:r>
              <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ctrTitle"/>
          </p:nvPr>
        </p:nvSpPr>
        <p:spPr>
          <a:xfrm>
            <a:off x="311700" y="367221"/>
            <a:ext cx="8520600" cy="783599"/>
          </a:xfrm>
          <a:prstGeom prst="rect">
            <a:avLst/>
          </a:prstGeom>
        </p:spPr>
        <p:txBody>
          <a:bodyPr anchorCtr="0" anchor="b" bIns="91425" lIns="91425" rIns="91425" tIns="91425">
            <a:noAutofit/>
          </a:bodyPr>
          <a:lstStyle/>
          <a:p>
            <a:pPr lvl="0" rtl="0">
              <a:spcBef>
                <a:spcPts val="0"/>
              </a:spcBef>
              <a:buNone/>
            </a:pPr>
            <a:r>
              <a:rPr lang="en" sz="3400"/>
              <a:t>Imagine an algorithmic utopia, where people have strong ideals of openness:</a:t>
            </a:r>
          </a:p>
        </p:txBody>
      </p:sp>
      <p:sp>
        <p:nvSpPr>
          <p:cNvPr id="200" name="Shape 200"/>
          <p:cNvSpPr txBox="1"/>
          <p:nvPr>
            <p:ph idx="1" type="subTitle"/>
          </p:nvPr>
        </p:nvSpPr>
        <p:spPr>
          <a:xfrm>
            <a:off x="311700" y="1536900"/>
            <a:ext cx="8520600" cy="4876500"/>
          </a:xfrm>
          <a:prstGeom prst="rect">
            <a:avLst/>
          </a:prstGeom>
        </p:spPr>
        <p:txBody>
          <a:bodyPr anchorCtr="0" anchor="t" bIns="91425" lIns="91425" rIns="91425" tIns="91425">
            <a:noAutofit/>
          </a:bodyPr>
          <a:lstStyle/>
          <a:p>
            <a:pPr indent="-368300" lvl="0" marL="457200" rtl="0" algn="l">
              <a:spcBef>
                <a:spcPts val="0"/>
              </a:spcBef>
              <a:spcAft>
                <a:spcPts val="1000"/>
              </a:spcAft>
              <a:buSzPct val="100000"/>
              <a:buChar char="●"/>
            </a:pPr>
            <a:r>
              <a:rPr lang="en" sz="2200"/>
              <a:t>People write proposals about new or existing algorithmic systems in the platform, which anyone can read &amp; comment on</a:t>
            </a:r>
          </a:p>
          <a:p>
            <a:pPr indent="-368300" lvl="0" marL="457200" rtl="0" algn="l">
              <a:spcBef>
                <a:spcPts val="0"/>
              </a:spcBef>
              <a:spcAft>
                <a:spcPts val="1000"/>
              </a:spcAft>
              <a:buSzPct val="100000"/>
              <a:buChar char="●"/>
            </a:pPr>
            <a:r>
              <a:rPr lang="en" sz="2200"/>
              <a:t>Proposals have a ‘plain language’ description of what it will do, how it will make decisions, and who is responsible for it</a:t>
            </a:r>
          </a:p>
          <a:p>
            <a:pPr lvl="0" rtl="0" algn="l">
              <a:spcBef>
                <a:spcPts val="0"/>
              </a:spcBef>
              <a:spcAft>
                <a:spcPts val="1000"/>
              </a:spcAft>
              <a:buNone/>
            </a:pPr>
            <a:r>
              <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ctrTitle"/>
          </p:nvPr>
        </p:nvSpPr>
        <p:spPr>
          <a:xfrm>
            <a:off x="311700" y="367221"/>
            <a:ext cx="8520600" cy="783599"/>
          </a:xfrm>
          <a:prstGeom prst="rect">
            <a:avLst/>
          </a:prstGeom>
        </p:spPr>
        <p:txBody>
          <a:bodyPr anchorCtr="0" anchor="b" bIns="91425" lIns="91425" rIns="91425" tIns="91425">
            <a:noAutofit/>
          </a:bodyPr>
          <a:lstStyle/>
          <a:p>
            <a:pPr lvl="0" rtl="0">
              <a:spcBef>
                <a:spcPts val="0"/>
              </a:spcBef>
              <a:buNone/>
            </a:pPr>
            <a:r>
              <a:rPr lang="en" sz="3400"/>
              <a:t>Imagine an algorithmic utopia, where people have strong ideals of openness:</a:t>
            </a:r>
          </a:p>
        </p:txBody>
      </p:sp>
      <p:sp>
        <p:nvSpPr>
          <p:cNvPr id="206" name="Shape 206"/>
          <p:cNvSpPr txBox="1"/>
          <p:nvPr>
            <p:ph idx="1" type="subTitle"/>
          </p:nvPr>
        </p:nvSpPr>
        <p:spPr>
          <a:xfrm>
            <a:off x="311700" y="1536900"/>
            <a:ext cx="8520600" cy="4876500"/>
          </a:xfrm>
          <a:prstGeom prst="rect">
            <a:avLst/>
          </a:prstGeom>
        </p:spPr>
        <p:txBody>
          <a:bodyPr anchorCtr="0" anchor="t" bIns="91425" lIns="91425" rIns="91425" tIns="91425">
            <a:noAutofit/>
          </a:bodyPr>
          <a:lstStyle/>
          <a:p>
            <a:pPr indent="-368300" lvl="0" marL="457200" rtl="0" algn="l">
              <a:spcBef>
                <a:spcPts val="0"/>
              </a:spcBef>
              <a:spcAft>
                <a:spcPts val="1000"/>
              </a:spcAft>
              <a:buSzPct val="100000"/>
              <a:buChar char="●"/>
            </a:pPr>
            <a:r>
              <a:rPr lang="en" sz="2200"/>
              <a:t>People write proposals about new or existing algorithmic systems in the platform, which anyone can read &amp; comment on</a:t>
            </a:r>
          </a:p>
          <a:p>
            <a:pPr indent="-368300" lvl="0" marL="457200" rtl="0" algn="l">
              <a:spcBef>
                <a:spcPts val="0"/>
              </a:spcBef>
              <a:spcAft>
                <a:spcPts val="1000"/>
              </a:spcAft>
              <a:buSzPct val="100000"/>
              <a:buChar char="●"/>
            </a:pPr>
            <a:r>
              <a:rPr lang="en" sz="2200"/>
              <a:t>Proposals have a ‘plain language’ description of what it will do, how it will make decisions, and who is responsible for it</a:t>
            </a:r>
          </a:p>
          <a:p>
            <a:pPr indent="-368300" lvl="0" marL="457200" rtl="0" algn="l">
              <a:spcBef>
                <a:spcPts val="0"/>
              </a:spcBef>
              <a:spcAft>
                <a:spcPts val="1000"/>
              </a:spcAft>
              <a:buSzPct val="100000"/>
              <a:buChar char="●"/>
            </a:pPr>
            <a:r>
              <a:rPr lang="en" sz="2200"/>
              <a:t>There is a committee (of programmers and non-programmers) who review and discuss these proposals</a:t>
            </a:r>
          </a:p>
          <a:p>
            <a:pPr lvl="0" rtl="0" algn="l">
              <a:spcBef>
                <a:spcPts val="0"/>
              </a:spcBef>
              <a:spcAft>
                <a:spcPts val="1000"/>
              </a:spcAft>
              <a:buNone/>
            </a:pPr>
            <a:r>
              <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ctrTitle"/>
          </p:nvPr>
        </p:nvSpPr>
        <p:spPr>
          <a:xfrm>
            <a:off x="311700" y="367221"/>
            <a:ext cx="8520600" cy="783599"/>
          </a:xfrm>
          <a:prstGeom prst="rect">
            <a:avLst/>
          </a:prstGeom>
        </p:spPr>
        <p:txBody>
          <a:bodyPr anchorCtr="0" anchor="b" bIns="91425" lIns="91425" rIns="91425" tIns="91425">
            <a:noAutofit/>
          </a:bodyPr>
          <a:lstStyle/>
          <a:p>
            <a:pPr lvl="0" rtl="0">
              <a:spcBef>
                <a:spcPts val="0"/>
              </a:spcBef>
              <a:buNone/>
            </a:pPr>
            <a:r>
              <a:rPr lang="en" sz="3400"/>
              <a:t>Imagine an algorithmic utopia, where people have strong ideals of openness:</a:t>
            </a:r>
          </a:p>
        </p:txBody>
      </p:sp>
      <p:sp>
        <p:nvSpPr>
          <p:cNvPr id="212" name="Shape 212"/>
          <p:cNvSpPr txBox="1"/>
          <p:nvPr>
            <p:ph idx="1" type="subTitle"/>
          </p:nvPr>
        </p:nvSpPr>
        <p:spPr>
          <a:xfrm>
            <a:off x="311700" y="1536900"/>
            <a:ext cx="8520600" cy="4876500"/>
          </a:xfrm>
          <a:prstGeom prst="rect">
            <a:avLst/>
          </a:prstGeom>
        </p:spPr>
        <p:txBody>
          <a:bodyPr anchorCtr="0" anchor="t" bIns="91425" lIns="91425" rIns="91425" tIns="91425">
            <a:noAutofit/>
          </a:bodyPr>
          <a:lstStyle/>
          <a:p>
            <a:pPr indent="-368300" lvl="0" marL="457200" rtl="0" algn="l">
              <a:spcBef>
                <a:spcPts val="0"/>
              </a:spcBef>
              <a:spcAft>
                <a:spcPts val="1000"/>
              </a:spcAft>
              <a:buSzPct val="100000"/>
              <a:buChar char="●"/>
            </a:pPr>
            <a:r>
              <a:rPr lang="en" sz="2200"/>
              <a:t>People write proposals about new or existing algorithmic systems in the platform, which anyone can read &amp; comment on</a:t>
            </a:r>
          </a:p>
          <a:p>
            <a:pPr indent="-368300" lvl="0" marL="457200" rtl="0" algn="l">
              <a:spcBef>
                <a:spcPts val="0"/>
              </a:spcBef>
              <a:spcAft>
                <a:spcPts val="1000"/>
              </a:spcAft>
              <a:buSzPct val="100000"/>
              <a:buChar char="●"/>
            </a:pPr>
            <a:r>
              <a:rPr lang="en" sz="2200"/>
              <a:t>Proposals have a ‘plain language’ description of what it will do, how it will make decisions, and who is responsible for it</a:t>
            </a:r>
          </a:p>
          <a:p>
            <a:pPr indent="-368300" lvl="0" marL="457200" rtl="0" algn="l">
              <a:spcBef>
                <a:spcPts val="0"/>
              </a:spcBef>
              <a:spcAft>
                <a:spcPts val="1000"/>
              </a:spcAft>
              <a:buSzPct val="100000"/>
              <a:buChar char="●"/>
            </a:pPr>
            <a:r>
              <a:rPr lang="en" sz="2200"/>
              <a:t>There is a committee (of programmers and non-programmers) who review and discuss these proposals</a:t>
            </a:r>
          </a:p>
          <a:p>
            <a:pPr indent="-355600" lvl="0" marL="457200" rtl="0" algn="l">
              <a:spcBef>
                <a:spcPts val="0"/>
              </a:spcBef>
              <a:spcAft>
                <a:spcPts val="1000"/>
              </a:spcAft>
              <a:buSzPct val="100000"/>
              <a:buChar char="●"/>
            </a:pPr>
            <a:r>
              <a:rPr lang="en" sz="2000"/>
              <a:t>There is an open infrastructure provided to run &amp; audit algorithmic systems (at no cost to the developer), but code must be open source</a:t>
            </a:r>
          </a:p>
          <a:p>
            <a:pPr lvl="0" rtl="0" algn="l">
              <a:spcBef>
                <a:spcPts val="0"/>
              </a:spcBef>
              <a:spcAft>
                <a:spcPts val="1000"/>
              </a:spcAft>
              <a:buNone/>
            </a:pPr>
            <a:r>
              <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ctrTitle"/>
          </p:nvPr>
        </p:nvSpPr>
        <p:spPr>
          <a:xfrm>
            <a:off x="311700" y="367221"/>
            <a:ext cx="8520600" cy="783599"/>
          </a:xfrm>
          <a:prstGeom prst="rect">
            <a:avLst/>
          </a:prstGeom>
        </p:spPr>
        <p:txBody>
          <a:bodyPr anchorCtr="0" anchor="b" bIns="91425" lIns="91425" rIns="91425" tIns="91425">
            <a:noAutofit/>
          </a:bodyPr>
          <a:lstStyle/>
          <a:p>
            <a:pPr lvl="0" rtl="0">
              <a:spcBef>
                <a:spcPts val="0"/>
              </a:spcBef>
              <a:buNone/>
            </a:pPr>
            <a:r>
              <a:rPr lang="en" sz="3400"/>
              <a:t>Imagine an algorithmic utopia, where people have strong ideals of openness:</a:t>
            </a:r>
          </a:p>
        </p:txBody>
      </p:sp>
      <p:sp>
        <p:nvSpPr>
          <p:cNvPr id="218" name="Shape 218"/>
          <p:cNvSpPr txBox="1"/>
          <p:nvPr>
            <p:ph idx="1" type="subTitle"/>
          </p:nvPr>
        </p:nvSpPr>
        <p:spPr>
          <a:xfrm>
            <a:off x="311700" y="1536900"/>
            <a:ext cx="8520600" cy="4876500"/>
          </a:xfrm>
          <a:prstGeom prst="rect">
            <a:avLst/>
          </a:prstGeom>
        </p:spPr>
        <p:txBody>
          <a:bodyPr anchorCtr="0" anchor="t" bIns="91425" lIns="91425" rIns="91425" tIns="91425">
            <a:noAutofit/>
          </a:bodyPr>
          <a:lstStyle/>
          <a:p>
            <a:pPr indent="-368300" lvl="0" marL="457200" rtl="0" algn="l">
              <a:spcBef>
                <a:spcPts val="0"/>
              </a:spcBef>
              <a:spcAft>
                <a:spcPts val="1000"/>
              </a:spcAft>
              <a:buSzPct val="100000"/>
              <a:buChar char="●"/>
            </a:pPr>
            <a:r>
              <a:rPr lang="en" sz="2200"/>
              <a:t>People write proposals about new or existing algorithmic systems in the platform, which anyone can read &amp; comment on</a:t>
            </a:r>
          </a:p>
          <a:p>
            <a:pPr indent="-368300" lvl="0" marL="457200" rtl="0" algn="l">
              <a:spcBef>
                <a:spcPts val="0"/>
              </a:spcBef>
              <a:spcAft>
                <a:spcPts val="1000"/>
              </a:spcAft>
              <a:buSzPct val="100000"/>
              <a:buChar char="●"/>
            </a:pPr>
            <a:r>
              <a:rPr lang="en" sz="2200"/>
              <a:t>Proposals have a ‘plain language’ description of what it will do, how it will make decisions, and who is responsible for it</a:t>
            </a:r>
          </a:p>
          <a:p>
            <a:pPr indent="-368300" lvl="0" marL="457200" rtl="0" algn="l">
              <a:spcBef>
                <a:spcPts val="0"/>
              </a:spcBef>
              <a:spcAft>
                <a:spcPts val="1000"/>
              </a:spcAft>
              <a:buSzPct val="100000"/>
              <a:buChar char="●"/>
            </a:pPr>
            <a:r>
              <a:rPr lang="en" sz="2200"/>
              <a:t>There is a committee (of programmers and non-programmers) who review and discuss these proposals</a:t>
            </a:r>
          </a:p>
          <a:p>
            <a:pPr indent="-355600" lvl="0" marL="457200" rtl="0" algn="l">
              <a:spcBef>
                <a:spcPts val="0"/>
              </a:spcBef>
              <a:spcAft>
                <a:spcPts val="1000"/>
              </a:spcAft>
              <a:buSzPct val="100000"/>
              <a:buChar char="●"/>
            </a:pPr>
            <a:r>
              <a:rPr lang="en" sz="2000"/>
              <a:t>There is an open infrastructure provided to run &amp; audit algorithmic systems (at no cost to the developer), but code must be open source</a:t>
            </a:r>
          </a:p>
          <a:p>
            <a:pPr indent="-368300" lvl="0" marL="457200" rtl="0" algn="l">
              <a:spcBef>
                <a:spcPts val="0"/>
              </a:spcBef>
              <a:spcAft>
                <a:spcPts val="1000"/>
              </a:spcAft>
              <a:buSzPct val="100000"/>
              <a:buChar char="●"/>
            </a:pPr>
            <a:r>
              <a:rPr lang="en" sz="2200"/>
              <a:t>There are public, meta-level discussions about the standards and enforcement used at various levels in this process</a:t>
            </a:r>
          </a:p>
          <a:p>
            <a:pPr lvl="0" rtl="0" algn="l">
              <a:spcBef>
                <a:spcPts val="0"/>
              </a:spcBef>
              <a:spcAft>
                <a:spcPts val="1000"/>
              </a:spcAft>
              <a:buNone/>
            </a:pPr>
            <a:r>
              <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ctrTitle"/>
          </p:nvPr>
        </p:nvSpPr>
        <p:spPr>
          <a:xfrm>
            <a:off x="311700" y="367221"/>
            <a:ext cx="8520600" cy="783599"/>
          </a:xfrm>
          <a:prstGeom prst="rect">
            <a:avLst/>
          </a:prstGeom>
        </p:spPr>
        <p:txBody>
          <a:bodyPr anchorCtr="0" anchor="b" bIns="91425" lIns="91425" rIns="91425" tIns="91425">
            <a:noAutofit/>
          </a:bodyPr>
          <a:lstStyle/>
          <a:p>
            <a:pPr lvl="0" rtl="0">
              <a:spcBef>
                <a:spcPts val="0"/>
              </a:spcBef>
              <a:buNone/>
            </a:pPr>
            <a:r>
              <a:rPr lang="en" sz="3400"/>
              <a:t>Imagine an algorithmic utopia, where people have strong ideals of openness:</a:t>
            </a:r>
          </a:p>
        </p:txBody>
      </p:sp>
      <p:sp>
        <p:nvSpPr>
          <p:cNvPr id="224" name="Shape 224"/>
          <p:cNvSpPr txBox="1"/>
          <p:nvPr>
            <p:ph idx="1" type="subTitle"/>
          </p:nvPr>
        </p:nvSpPr>
        <p:spPr>
          <a:xfrm>
            <a:off x="311700" y="1536900"/>
            <a:ext cx="8520600" cy="4876500"/>
          </a:xfrm>
          <a:prstGeom prst="rect">
            <a:avLst/>
          </a:prstGeom>
        </p:spPr>
        <p:txBody>
          <a:bodyPr anchorCtr="0" anchor="t" bIns="91425" lIns="91425" rIns="91425" tIns="91425">
            <a:noAutofit/>
          </a:bodyPr>
          <a:lstStyle/>
          <a:p>
            <a:pPr indent="-368300" lvl="0" marL="457200" rtl="0" algn="l">
              <a:spcBef>
                <a:spcPts val="0"/>
              </a:spcBef>
              <a:spcAft>
                <a:spcPts val="1000"/>
              </a:spcAft>
              <a:buSzPct val="100000"/>
              <a:buChar char="●"/>
            </a:pPr>
            <a:r>
              <a:rPr lang="en" sz="2200"/>
              <a:t>People write proposals about new or existing algorithmic systems in the platform, which anyone can read &amp; comment on</a:t>
            </a:r>
          </a:p>
          <a:p>
            <a:pPr indent="-368300" lvl="0" marL="457200" rtl="0" algn="l">
              <a:spcBef>
                <a:spcPts val="0"/>
              </a:spcBef>
              <a:spcAft>
                <a:spcPts val="1000"/>
              </a:spcAft>
              <a:buSzPct val="100000"/>
              <a:buChar char="●"/>
            </a:pPr>
            <a:r>
              <a:rPr lang="en" sz="2200"/>
              <a:t>Proposals have a ‘plain language’ description of what it will do, how it will make decisions, and who is responsible for it</a:t>
            </a:r>
          </a:p>
          <a:p>
            <a:pPr indent="-368300" lvl="0" marL="457200" rtl="0" algn="l">
              <a:spcBef>
                <a:spcPts val="0"/>
              </a:spcBef>
              <a:spcAft>
                <a:spcPts val="1000"/>
              </a:spcAft>
              <a:buSzPct val="100000"/>
              <a:buChar char="●"/>
            </a:pPr>
            <a:r>
              <a:rPr lang="en" sz="2200"/>
              <a:t>There is a committee (of programmers and non-programmers) who review and discuss these proposals</a:t>
            </a:r>
          </a:p>
          <a:p>
            <a:pPr indent="-355600" lvl="0" marL="457200" rtl="0" algn="l">
              <a:spcBef>
                <a:spcPts val="0"/>
              </a:spcBef>
              <a:spcAft>
                <a:spcPts val="1000"/>
              </a:spcAft>
              <a:buSzPct val="100000"/>
              <a:buChar char="●"/>
            </a:pPr>
            <a:r>
              <a:rPr lang="en" sz="2000"/>
              <a:t>There is an open infrastructure provided to run &amp; audit algorithmic systems (at no cost to the developer), but code must be open source</a:t>
            </a:r>
          </a:p>
          <a:p>
            <a:pPr indent="-368300" lvl="0" marL="457200" rtl="0" algn="l">
              <a:spcBef>
                <a:spcPts val="0"/>
              </a:spcBef>
              <a:spcAft>
                <a:spcPts val="1000"/>
              </a:spcAft>
              <a:buSzPct val="100000"/>
              <a:buChar char="●"/>
            </a:pPr>
            <a:r>
              <a:rPr lang="en" sz="2200"/>
              <a:t>There are public, meta-level discussions about the standards and enforcement used at various levels in this process</a:t>
            </a:r>
          </a:p>
          <a:p>
            <a:pPr indent="-368300" lvl="0" marL="457200" rtl="0" algn="l">
              <a:spcBef>
                <a:spcPts val="0"/>
              </a:spcBef>
              <a:spcAft>
                <a:spcPts val="1000"/>
              </a:spcAft>
              <a:buSzPct val="100000"/>
              <a:buChar char="●"/>
            </a:pPr>
            <a:r>
              <a:rPr lang="en" sz="2200"/>
              <a:t>Academics are invited to participate in this process, evaluating, co-designing, and ‘thinking with’ people who design &amp; build it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152400" y="1264675"/>
            <a:ext cx="8839197" cy="4789826"/>
          </a:xfrm>
          <a:prstGeom prst="rect">
            <a:avLst/>
          </a:prstGeom>
          <a:noFill/>
          <a:ln>
            <a:noFill/>
          </a:ln>
        </p:spPr>
      </p:pic>
      <p:sp>
        <p:nvSpPr>
          <p:cNvPr id="67" name="Shape 67"/>
          <p:cNvSpPr txBox="1"/>
          <p:nvPr>
            <p:ph type="title"/>
          </p:nvPr>
        </p:nvSpPr>
        <p:spPr>
          <a:xfrm>
            <a:off x="238025" y="197925"/>
            <a:ext cx="8594400" cy="672900"/>
          </a:xfrm>
          <a:prstGeom prst="rect">
            <a:avLst/>
          </a:prstGeom>
        </p:spPr>
        <p:txBody>
          <a:bodyPr anchorCtr="0" anchor="t" bIns="91425" lIns="91425" rIns="91425" tIns="91425">
            <a:noAutofit/>
          </a:bodyPr>
          <a:lstStyle/>
          <a:p>
            <a:pPr lvl="0" rtl="0">
              <a:spcBef>
                <a:spcPts val="0"/>
              </a:spcBef>
              <a:buNone/>
            </a:pPr>
            <a:r>
              <a:rPr lang="en"/>
              <a:t>Wikipedia is heavily regulated by algorithmic systems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pic>
        <p:nvPicPr>
          <p:cNvPr descr="colbertballoon.gif" id="229" name="Shape 229"/>
          <p:cNvPicPr preferRelativeResize="0"/>
          <p:nvPr/>
        </p:nvPicPr>
        <p:blipFill>
          <a:blip r:embed="rId3">
            <a:alphaModFix/>
          </a:blip>
          <a:stretch>
            <a:fillRect/>
          </a:stretch>
        </p:blipFill>
        <p:spPr>
          <a:xfrm>
            <a:off x="234725" y="514349"/>
            <a:ext cx="8674550" cy="5829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pic>
        <p:nvPicPr>
          <p:cNvPr descr="giphy.gif" id="234" name="Shape 234"/>
          <p:cNvPicPr preferRelativeResize="0"/>
          <p:nvPr/>
        </p:nvPicPr>
        <p:blipFill>
          <a:blip r:embed="rId3">
            <a:alphaModFix/>
          </a:blip>
          <a:stretch>
            <a:fillRect/>
          </a:stretch>
        </p:blipFill>
        <p:spPr>
          <a:xfrm>
            <a:off x="1432550" y="554125"/>
            <a:ext cx="5753700" cy="5753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1860724"/>
            <a:ext cx="8520600" cy="2108400"/>
          </a:xfrm>
          <a:prstGeom prst="rect">
            <a:avLst/>
          </a:prstGeom>
        </p:spPr>
        <p:txBody>
          <a:bodyPr anchorCtr="0" anchor="b" bIns="91425" lIns="91425" rIns="91425" tIns="91425">
            <a:noAutofit/>
          </a:bodyPr>
          <a:lstStyle/>
          <a:p>
            <a:pPr lvl="0" rtl="0" algn="l">
              <a:lnSpc>
                <a:spcPct val="115000"/>
              </a:lnSpc>
              <a:spcBef>
                <a:spcPts val="0"/>
              </a:spcBef>
              <a:buClr>
                <a:schemeClr val="dk1"/>
              </a:buClr>
              <a:buSzPct val="34375"/>
              <a:buFont typeface="Arial"/>
              <a:buNone/>
            </a:pPr>
            <a:r>
              <a:rPr lang="en" sz="3200"/>
              <a:t>Openness does not necessarily lead to universal access, participation, representation, inclusion, or community -- it can actually exacerbate inequality</a:t>
            </a:r>
          </a:p>
        </p:txBody>
      </p:sp>
      <p:sp>
        <p:nvSpPr>
          <p:cNvPr id="240" name="Shape 240"/>
          <p:cNvSpPr txBox="1"/>
          <p:nvPr>
            <p:ph idx="1" type="body"/>
          </p:nvPr>
        </p:nvSpPr>
        <p:spPr>
          <a:xfrm>
            <a:off x="311700" y="4117804"/>
            <a:ext cx="8520600" cy="2740200"/>
          </a:xfrm>
          <a:prstGeom prst="rect">
            <a:avLst/>
          </a:prstGeom>
        </p:spPr>
        <p:txBody>
          <a:bodyPr anchorCtr="0" anchor="t" bIns="91425" lIns="91425" rIns="91425" tIns="91425">
            <a:noAutofit/>
          </a:bodyPr>
          <a:lstStyle/>
          <a:p>
            <a:pPr lvl="0" rtl="0" algn="just">
              <a:spcBef>
                <a:spcPts val="0"/>
              </a:spcBef>
              <a:spcAft>
                <a:spcPts val="0"/>
              </a:spcAft>
              <a:buClr>
                <a:schemeClr val="dk1"/>
              </a:buClr>
              <a:buSzPct val="39285"/>
              <a:buFont typeface="Arial"/>
              <a:buNone/>
            </a:pPr>
            <a:r>
              <a:rPr lang="en" sz="2800">
                <a:solidFill>
                  <a:schemeClr val="dk1"/>
                </a:solidFill>
              </a:rPr>
              <a:t>(see a long line of people including Freeman 1970, Ostrom 1990, Frasier 1990, to Wikipedia specific work like Ford and Geiger 2012, Reagle 2012, Morgan et al 2013, Osman 2015, Tkacz 2015 and many more)</a:t>
            </a:r>
          </a:p>
        </p:txBody>
      </p:sp>
      <p:sp>
        <p:nvSpPr>
          <p:cNvPr id="241" name="Shape 241"/>
          <p:cNvSpPr txBox="1"/>
          <p:nvPr>
            <p:ph idx="4294967295" type="ctrTitle"/>
          </p:nvPr>
        </p:nvSpPr>
        <p:spPr>
          <a:xfrm>
            <a:off x="311700" y="367221"/>
            <a:ext cx="8520600" cy="783599"/>
          </a:xfrm>
          <a:prstGeom prst="rect">
            <a:avLst/>
          </a:prstGeom>
        </p:spPr>
        <p:txBody>
          <a:bodyPr anchorCtr="0" anchor="t" bIns="91425" lIns="91425" rIns="91425" tIns="91425">
            <a:noAutofit/>
          </a:bodyPr>
          <a:lstStyle/>
          <a:p>
            <a:pPr lvl="0" rtl="0">
              <a:spcBef>
                <a:spcPts val="0"/>
              </a:spcBef>
              <a:buNone/>
            </a:pPr>
            <a:r>
              <a:rPr lang="en" sz="4800"/>
              <a:t>The paradox of openness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ctrTitle"/>
          </p:nvPr>
        </p:nvSpPr>
        <p:spPr>
          <a:xfrm>
            <a:off x="311700" y="156394"/>
            <a:ext cx="8520600" cy="1056900"/>
          </a:xfrm>
          <a:prstGeom prst="rect">
            <a:avLst/>
          </a:prstGeom>
        </p:spPr>
        <p:txBody>
          <a:bodyPr anchorCtr="0" anchor="b" bIns="91425" lIns="91425" rIns="91425" tIns="91425">
            <a:noAutofit/>
          </a:bodyPr>
          <a:lstStyle/>
          <a:p>
            <a:pPr lvl="0" rtl="0">
              <a:spcBef>
                <a:spcPts val="0"/>
              </a:spcBef>
              <a:buNone/>
            </a:pPr>
            <a:r>
              <a:rPr lang="en"/>
              <a:t>Barriers to participation</a:t>
            </a:r>
          </a:p>
        </p:txBody>
      </p:sp>
      <p:sp>
        <p:nvSpPr>
          <p:cNvPr id="247" name="Shape 247"/>
          <p:cNvSpPr txBox="1"/>
          <p:nvPr>
            <p:ph idx="1" type="subTitle"/>
          </p:nvPr>
        </p:nvSpPr>
        <p:spPr>
          <a:xfrm>
            <a:off x="311700" y="1308975"/>
            <a:ext cx="8520600" cy="5068800"/>
          </a:xfrm>
          <a:prstGeom prst="rect">
            <a:avLst/>
          </a:prstGeom>
        </p:spPr>
        <p:txBody>
          <a:bodyPr anchorCtr="0" anchor="t" bIns="91425" lIns="91425" rIns="91425" tIns="91425">
            <a:noAutofit/>
          </a:bodyPr>
          <a:lstStyle/>
          <a:p>
            <a:pPr indent="-381000" lvl="0" marL="457200" rtl="0" algn="l">
              <a:spcBef>
                <a:spcPts val="0"/>
              </a:spcBef>
              <a:buSzPct val="100000"/>
              <a:buChar char="●"/>
            </a:pPr>
            <a:r>
              <a:rPr lang="en" sz="2400"/>
              <a:t>Some </a:t>
            </a:r>
            <a:r>
              <a:rPr lang="en" sz="2400"/>
              <a:t>technical literacy and opacities inherent in machine learning, but that is not the major area of concern</a:t>
            </a:r>
          </a:p>
          <a:p>
            <a:pPr lvl="0" rtl="0" algn="l">
              <a:spcBef>
                <a:spcPts val="0"/>
              </a:spcBef>
              <a:buNone/>
            </a:pPr>
            <a:r>
              <a:t/>
            </a:r>
            <a:endParaRPr sz="2400"/>
          </a:p>
          <a:p>
            <a:pPr indent="-381000" lvl="0" marL="457200" rtl="0" algn="l">
              <a:spcBef>
                <a:spcPts val="0"/>
              </a:spcBef>
              <a:buSzPct val="100000"/>
              <a:buChar char="●"/>
            </a:pPr>
            <a:r>
              <a:rPr lang="en" sz="2400"/>
              <a:t>Organizational opacity/literacy </a:t>
            </a:r>
          </a:p>
          <a:p>
            <a:pPr indent="-381000" lvl="1" marL="914400" rtl="0" algn="l">
              <a:spcBef>
                <a:spcPts val="0"/>
              </a:spcBef>
              <a:buSzPct val="100000"/>
              <a:buChar char="○"/>
            </a:pPr>
            <a:r>
              <a:rPr lang="en" sz="2400"/>
              <a:t>Communications platforms used</a:t>
            </a:r>
          </a:p>
          <a:p>
            <a:pPr indent="-381000" lvl="1" marL="914400" rtl="0" algn="l">
              <a:spcBef>
                <a:spcPts val="0"/>
              </a:spcBef>
              <a:buSzPct val="100000"/>
              <a:buChar char="○"/>
            </a:pPr>
            <a:r>
              <a:rPr lang="en" sz="2400"/>
              <a:t>Organizational norms and processes</a:t>
            </a:r>
          </a:p>
          <a:p>
            <a:pPr indent="-381000" lvl="1" marL="914400" rtl="0" algn="l">
              <a:spcBef>
                <a:spcPts val="0"/>
              </a:spcBef>
              <a:buSzPct val="100000"/>
              <a:buChar char="○"/>
            </a:pPr>
            <a:r>
              <a:rPr lang="en" sz="2400"/>
              <a:t>Jargon and terms of art</a:t>
            </a:r>
          </a:p>
          <a:p>
            <a:pPr lvl="0" rtl="0" algn="l">
              <a:spcBef>
                <a:spcPts val="0"/>
              </a:spcBef>
              <a:buNone/>
            </a:pPr>
            <a:r>
              <a:t/>
            </a:r>
            <a:endParaRPr sz="2400"/>
          </a:p>
          <a:p>
            <a:pPr indent="-381000" lvl="0" marL="457200" rtl="0" algn="l">
              <a:spcBef>
                <a:spcPts val="0"/>
              </a:spcBef>
              <a:buSzPct val="100000"/>
              <a:buChar char="●"/>
            </a:pPr>
            <a:r>
              <a:rPr lang="en" sz="2400"/>
              <a:t>Like many OSS communities, Wikipedia is conflict-driven and antagonistic, which impacts who participates</a:t>
            </a:r>
          </a:p>
          <a:p>
            <a:pPr lvl="0" rtl="0" algn="l">
              <a:spcBef>
                <a:spcPts val="0"/>
              </a:spcBef>
              <a:buNone/>
            </a:pPr>
            <a:r>
              <a:t/>
            </a:r>
            <a:endParaRPr sz="2400"/>
          </a:p>
          <a:p>
            <a:pPr indent="-381000" lvl="0" marL="457200" rtl="0" algn="l">
              <a:spcBef>
                <a:spcPts val="0"/>
              </a:spcBef>
              <a:buSzPct val="100000"/>
              <a:buChar char="●"/>
            </a:pPr>
            <a:r>
              <a:rPr lang="en" sz="2400"/>
              <a:t>Selection bias, people must:</a:t>
            </a:r>
          </a:p>
          <a:p>
            <a:pPr indent="-381000" lvl="1" marL="914400" rtl="0" algn="l">
              <a:spcBef>
                <a:spcPts val="0"/>
              </a:spcBef>
              <a:buSzPct val="100000"/>
              <a:buChar char="○"/>
            </a:pPr>
            <a:r>
              <a:rPr lang="en" sz="2400"/>
              <a:t>learn that the process exists from somewhere</a:t>
            </a:r>
          </a:p>
          <a:p>
            <a:pPr indent="-381000" lvl="1" marL="914400" rtl="0" algn="l">
              <a:spcBef>
                <a:spcPts val="0"/>
              </a:spcBef>
              <a:buSzPct val="100000"/>
              <a:buChar char="○"/>
            </a:pPr>
            <a:r>
              <a:rPr lang="en" sz="2400"/>
              <a:t>volunteer their valuable time to participate</a:t>
            </a:r>
          </a:p>
          <a:p>
            <a:pPr indent="-381000" lvl="1" marL="914400" rtl="0" algn="l">
              <a:spcBef>
                <a:spcPts val="0"/>
              </a:spcBef>
              <a:buSzPct val="100000"/>
              <a:buChar char="○"/>
            </a:pPr>
            <a:r>
              <a:rPr lang="en" sz="2400"/>
              <a:t>believe they will have agency &amp; be heard</a:t>
            </a:r>
          </a:p>
          <a:p>
            <a:pPr lvl="0" rtl="0" algn="l">
              <a:spcBef>
                <a:spcPts val="0"/>
              </a:spcBef>
              <a:buNone/>
            </a:pPr>
            <a:r>
              <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pic>
        <p:nvPicPr>
          <p:cNvPr id="252" name="Shape 252"/>
          <p:cNvPicPr preferRelativeResize="0"/>
          <p:nvPr/>
        </p:nvPicPr>
        <p:blipFill>
          <a:blip r:embed="rId3">
            <a:alphaModFix/>
          </a:blip>
          <a:stretch>
            <a:fillRect/>
          </a:stretch>
        </p:blipFill>
        <p:spPr>
          <a:xfrm>
            <a:off x="152400" y="943137"/>
            <a:ext cx="8839199" cy="49717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108300" y="481775"/>
            <a:ext cx="8724000" cy="2250300"/>
          </a:xfrm>
          <a:prstGeom prst="rect">
            <a:avLst/>
          </a:prstGeom>
        </p:spPr>
        <p:txBody>
          <a:bodyPr anchorCtr="0" anchor="b" bIns="91425" lIns="91425" rIns="91425" tIns="91425">
            <a:noAutofit/>
          </a:bodyPr>
          <a:lstStyle/>
          <a:p>
            <a:pPr lvl="0" rtl="0">
              <a:spcBef>
                <a:spcPts val="0"/>
              </a:spcBef>
              <a:buNone/>
            </a:pPr>
            <a:r>
              <a:rPr lang="en" sz="6000"/>
              <a:t>A</a:t>
            </a:r>
            <a:r>
              <a:rPr lang="en" sz="6000"/>
              <a:t> more public policy approach to ‘code is law’</a:t>
            </a:r>
          </a:p>
        </p:txBody>
      </p:sp>
      <p:sp>
        <p:nvSpPr>
          <p:cNvPr id="258" name="Shape 258"/>
          <p:cNvSpPr txBox="1"/>
          <p:nvPr>
            <p:ph idx="1" type="body"/>
          </p:nvPr>
        </p:nvSpPr>
        <p:spPr>
          <a:xfrm>
            <a:off x="311700" y="3862716"/>
            <a:ext cx="8520600" cy="1734300"/>
          </a:xfrm>
          <a:prstGeom prst="rect">
            <a:avLst/>
          </a:prstGeom>
        </p:spPr>
        <p:txBody>
          <a:bodyPr anchorCtr="0" anchor="t" bIns="91425" lIns="91425" rIns="91425" tIns="91425">
            <a:noAutofit/>
          </a:bodyPr>
          <a:lstStyle/>
          <a:p>
            <a:pPr lvl="0">
              <a:spcBef>
                <a:spcPts val="0"/>
              </a:spcBef>
              <a:buNone/>
            </a:pPr>
            <a:r>
              <a:rPr lang="en" sz="3000"/>
              <a:t>In practice, c</a:t>
            </a:r>
            <a:r>
              <a:rPr lang="en" sz="3000"/>
              <a:t>ode is law in Wikipedia in that it is a complex text that people read, summarize, discuss, negotiate, contest, and appeal. Code does not just have political implications -- it is also a site in which politics takes place.</a:t>
            </a:r>
          </a:p>
          <a:p>
            <a:pPr lvl="0">
              <a:spcBef>
                <a:spcPts val="0"/>
              </a:spcBef>
              <a:buNone/>
            </a:pPr>
            <a:r>
              <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185950" y="197925"/>
            <a:ext cx="8646300" cy="672900"/>
          </a:xfrm>
          <a:prstGeom prst="rect">
            <a:avLst/>
          </a:prstGeom>
        </p:spPr>
        <p:txBody>
          <a:bodyPr anchorCtr="0" anchor="t" bIns="91425" lIns="91425" rIns="91425" tIns="91425">
            <a:noAutofit/>
          </a:bodyPr>
          <a:lstStyle/>
          <a:p>
            <a:pPr lvl="0" rtl="0">
              <a:spcBef>
                <a:spcPts val="0"/>
              </a:spcBef>
              <a:buNone/>
            </a:pPr>
            <a:r>
              <a:rPr lang="en"/>
              <a:t>Wikipedia is heavily regulated by algorithmic systems</a:t>
            </a:r>
          </a:p>
        </p:txBody>
      </p:sp>
      <p:sp>
        <p:nvSpPr>
          <p:cNvPr id="73" name="Shape 73"/>
          <p:cNvSpPr txBox="1"/>
          <p:nvPr>
            <p:ph idx="1" type="body"/>
          </p:nvPr>
        </p:nvSpPr>
        <p:spPr>
          <a:xfrm>
            <a:off x="311700" y="1010100"/>
            <a:ext cx="8520600" cy="5440800"/>
          </a:xfrm>
          <a:prstGeom prst="rect">
            <a:avLst/>
          </a:prstGeom>
        </p:spPr>
        <p:txBody>
          <a:bodyPr anchorCtr="0" anchor="t" bIns="91425" lIns="91425" rIns="91425" tIns="91425">
            <a:noAutofit/>
          </a:bodyPr>
          <a:lstStyle/>
          <a:p>
            <a:pPr indent="-381000" lvl="0" marL="457200" rtl="0">
              <a:spcBef>
                <a:spcPts val="0"/>
              </a:spcBef>
              <a:spcAft>
                <a:spcPts val="0"/>
              </a:spcAft>
              <a:buSzPct val="100000"/>
            </a:pPr>
            <a:r>
              <a:rPr lang="en" sz="2400"/>
              <a:t>Bots make ~25-30% of all edits on English Wikipedia</a:t>
            </a:r>
          </a:p>
          <a:p>
            <a:pPr indent="0" lvl="0" marL="0" rtl="0">
              <a:spcBef>
                <a:spcPts val="0"/>
              </a:spcBef>
              <a:spcAft>
                <a:spcPts val="0"/>
              </a:spcAft>
              <a:buNone/>
            </a:pPr>
            <a:r>
              <a:t/>
            </a:r>
            <a:endParaRPr sz="1200"/>
          </a:p>
          <a:p>
            <a:pPr lvl="0" rtl="0">
              <a:spcBef>
                <a:spcPts val="0"/>
              </a:spcBef>
              <a:spcAft>
                <a:spcPts val="0"/>
              </a:spcAft>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185950" y="197925"/>
            <a:ext cx="8646300" cy="672900"/>
          </a:xfrm>
          <a:prstGeom prst="rect">
            <a:avLst/>
          </a:prstGeom>
        </p:spPr>
        <p:txBody>
          <a:bodyPr anchorCtr="0" anchor="t" bIns="91425" lIns="91425" rIns="91425" tIns="91425">
            <a:noAutofit/>
          </a:bodyPr>
          <a:lstStyle/>
          <a:p>
            <a:pPr lvl="0" rtl="0">
              <a:spcBef>
                <a:spcPts val="0"/>
              </a:spcBef>
              <a:buNone/>
            </a:pPr>
            <a:r>
              <a:rPr lang="en"/>
              <a:t>Wikipedia is heavily regulated by algorithmic systems</a:t>
            </a:r>
          </a:p>
        </p:txBody>
      </p:sp>
      <p:sp>
        <p:nvSpPr>
          <p:cNvPr id="79" name="Shape 79"/>
          <p:cNvSpPr txBox="1"/>
          <p:nvPr>
            <p:ph idx="1" type="body"/>
          </p:nvPr>
        </p:nvSpPr>
        <p:spPr>
          <a:xfrm>
            <a:off x="311700" y="1010100"/>
            <a:ext cx="8520600" cy="5440800"/>
          </a:xfrm>
          <a:prstGeom prst="rect">
            <a:avLst/>
          </a:prstGeom>
        </p:spPr>
        <p:txBody>
          <a:bodyPr anchorCtr="0" anchor="t" bIns="91425" lIns="91425" rIns="91425" tIns="91425">
            <a:noAutofit/>
          </a:bodyPr>
          <a:lstStyle/>
          <a:p>
            <a:pPr indent="-381000" lvl="0" marL="457200" rtl="0">
              <a:spcBef>
                <a:spcPts val="0"/>
              </a:spcBef>
              <a:spcAft>
                <a:spcPts val="0"/>
              </a:spcAft>
              <a:buSzPct val="100000"/>
            </a:pPr>
            <a:r>
              <a:rPr lang="en" sz="2400"/>
              <a:t>Bots make ~25-30% of all edits on English Wikipedia</a:t>
            </a:r>
          </a:p>
          <a:p>
            <a:pPr indent="0" lvl="0" marL="0" rtl="0">
              <a:spcBef>
                <a:spcPts val="0"/>
              </a:spcBef>
              <a:spcAft>
                <a:spcPts val="0"/>
              </a:spcAft>
              <a:buNone/>
            </a:pPr>
            <a:r>
              <a:t/>
            </a:r>
            <a:endParaRPr sz="1200"/>
          </a:p>
          <a:p>
            <a:pPr indent="-381000" lvl="0" marL="457200" rtl="0">
              <a:spcBef>
                <a:spcPts val="0"/>
              </a:spcBef>
              <a:spcAft>
                <a:spcPts val="0"/>
              </a:spcAft>
              <a:buSzPct val="100000"/>
            </a:pPr>
            <a:r>
              <a:rPr lang="en" sz="2400"/>
              <a:t>The most active quality control bot, ClueBot NG, has reverted 4.5 million edits, ~2,500-3,000 edits per day</a:t>
            </a:r>
          </a:p>
          <a:p>
            <a:pPr lvl="0" rtl="0">
              <a:spcBef>
                <a:spcPts val="0"/>
              </a:spcBef>
              <a:spcAft>
                <a:spcPts val="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185950" y="197925"/>
            <a:ext cx="8646300" cy="672900"/>
          </a:xfrm>
          <a:prstGeom prst="rect">
            <a:avLst/>
          </a:prstGeom>
        </p:spPr>
        <p:txBody>
          <a:bodyPr anchorCtr="0" anchor="t" bIns="91425" lIns="91425" rIns="91425" tIns="91425">
            <a:noAutofit/>
          </a:bodyPr>
          <a:lstStyle/>
          <a:p>
            <a:pPr lvl="0" rtl="0">
              <a:spcBef>
                <a:spcPts val="0"/>
              </a:spcBef>
              <a:buNone/>
            </a:pPr>
            <a:r>
              <a:rPr lang="en"/>
              <a:t>Wikipedia is heavily regulated by algorithmic systems</a:t>
            </a:r>
          </a:p>
        </p:txBody>
      </p:sp>
      <p:sp>
        <p:nvSpPr>
          <p:cNvPr id="85" name="Shape 85"/>
          <p:cNvSpPr txBox="1"/>
          <p:nvPr>
            <p:ph idx="1" type="body"/>
          </p:nvPr>
        </p:nvSpPr>
        <p:spPr>
          <a:xfrm>
            <a:off x="311700" y="1010100"/>
            <a:ext cx="8520600" cy="5440800"/>
          </a:xfrm>
          <a:prstGeom prst="rect">
            <a:avLst/>
          </a:prstGeom>
        </p:spPr>
        <p:txBody>
          <a:bodyPr anchorCtr="0" anchor="t" bIns="91425" lIns="91425" rIns="91425" tIns="91425">
            <a:noAutofit/>
          </a:bodyPr>
          <a:lstStyle/>
          <a:p>
            <a:pPr indent="-381000" lvl="0" marL="457200" rtl="0">
              <a:spcBef>
                <a:spcPts val="0"/>
              </a:spcBef>
              <a:spcAft>
                <a:spcPts val="0"/>
              </a:spcAft>
              <a:buSzPct val="100000"/>
            </a:pPr>
            <a:r>
              <a:rPr lang="en" sz="2400"/>
              <a:t>Bots make ~25-30% of all edits on English Wikipedia</a:t>
            </a:r>
          </a:p>
          <a:p>
            <a:pPr indent="0" lvl="0" marL="0" rtl="0">
              <a:spcBef>
                <a:spcPts val="0"/>
              </a:spcBef>
              <a:spcAft>
                <a:spcPts val="0"/>
              </a:spcAft>
              <a:buNone/>
            </a:pPr>
            <a:r>
              <a:t/>
            </a:r>
            <a:endParaRPr sz="1200"/>
          </a:p>
          <a:p>
            <a:pPr indent="-381000" lvl="0" marL="457200" rtl="0">
              <a:spcBef>
                <a:spcPts val="0"/>
              </a:spcBef>
              <a:spcAft>
                <a:spcPts val="0"/>
              </a:spcAft>
              <a:buSzPct val="100000"/>
            </a:pPr>
            <a:r>
              <a:rPr lang="en" sz="2400"/>
              <a:t>The most active quality control bot, ClueBot NG, has reverted 4.5 million edits, ~2,500-3,000 edits per day</a:t>
            </a:r>
          </a:p>
          <a:p>
            <a:pPr lvl="0" rtl="0">
              <a:spcBef>
                <a:spcPts val="0"/>
              </a:spcBef>
              <a:spcAft>
                <a:spcPts val="0"/>
              </a:spcAft>
              <a:buNone/>
            </a:pPr>
            <a:r>
              <a:t/>
            </a:r>
            <a:endParaRPr sz="1200"/>
          </a:p>
          <a:p>
            <a:pPr indent="-381000" lvl="0" marL="457200" rtl="0">
              <a:spcBef>
                <a:spcPts val="0"/>
              </a:spcBef>
              <a:spcAft>
                <a:spcPts val="0"/>
              </a:spcAft>
              <a:buSzPct val="100000"/>
            </a:pPr>
            <a:r>
              <a:rPr lang="en" sz="2400"/>
              <a:t>About 75% of newcomers have their first interaction with either a fully-automated quality control bot or a human using a semi-automated tool to remove their edits</a:t>
            </a:r>
          </a:p>
          <a:p>
            <a:pPr lvl="0" rtl="0">
              <a:spcBef>
                <a:spcPts val="0"/>
              </a:spcBef>
              <a:spcAft>
                <a:spcPts val="0"/>
              </a:spcAft>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185950" y="197925"/>
            <a:ext cx="8646300" cy="672900"/>
          </a:xfrm>
          <a:prstGeom prst="rect">
            <a:avLst/>
          </a:prstGeom>
        </p:spPr>
        <p:txBody>
          <a:bodyPr anchorCtr="0" anchor="t" bIns="91425" lIns="91425" rIns="91425" tIns="91425">
            <a:noAutofit/>
          </a:bodyPr>
          <a:lstStyle/>
          <a:p>
            <a:pPr lvl="0" rtl="0">
              <a:spcBef>
                <a:spcPts val="0"/>
              </a:spcBef>
              <a:buNone/>
            </a:pPr>
            <a:r>
              <a:rPr lang="en"/>
              <a:t>Wikipedia is heavily regulated by algorithmic systems</a:t>
            </a:r>
          </a:p>
        </p:txBody>
      </p:sp>
      <p:sp>
        <p:nvSpPr>
          <p:cNvPr id="91" name="Shape 91"/>
          <p:cNvSpPr txBox="1"/>
          <p:nvPr>
            <p:ph idx="1" type="body"/>
          </p:nvPr>
        </p:nvSpPr>
        <p:spPr>
          <a:xfrm>
            <a:off x="311700" y="1010100"/>
            <a:ext cx="8520600" cy="5440800"/>
          </a:xfrm>
          <a:prstGeom prst="rect">
            <a:avLst/>
          </a:prstGeom>
        </p:spPr>
        <p:txBody>
          <a:bodyPr anchorCtr="0" anchor="t" bIns="91425" lIns="91425" rIns="91425" tIns="91425">
            <a:noAutofit/>
          </a:bodyPr>
          <a:lstStyle/>
          <a:p>
            <a:pPr indent="-381000" lvl="0" marL="457200" rtl="0">
              <a:spcBef>
                <a:spcPts val="0"/>
              </a:spcBef>
              <a:spcAft>
                <a:spcPts val="0"/>
              </a:spcAft>
              <a:buSzPct val="100000"/>
            </a:pPr>
            <a:r>
              <a:rPr lang="en" sz="2400"/>
              <a:t>Bots make ~25-30% of all edits on English Wikipedia</a:t>
            </a:r>
          </a:p>
          <a:p>
            <a:pPr indent="0" lvl="0" marL="0" rtl="0">
              <a:spcBef>
                <a:spcPts val="0"/>
              </a:spcBef>
              <a:spcAft>
                <a:spcPts val="0"/>
              </a:spcAft>
              <a:buNone/>
            </a:pPr>
            <a:r>
              <a:t/>
            </a:r>
            <a:endParaRPr sz="1200"/>
          </a:p>
          <a:p>
            <a:pPr indent="-381000" lvl="0" marL="457200" rtl="0">
              <a:spcBef>
                <a:spcPts val="0"/>
              </a:spcBef>
              <a:spcAft>
                <a:spcPts val="0"/>
              </a:spcAft>
              <a:buSzPct val="100000"/>
            </a:pPr>
            <a:r>
              <a:rPr lang="en" sz="2400"/>
              <a:t>The most active quality control bot, ClueBot NG, has reverted 4.5 million edits, ~2,500-3,000 edits per day</a:t>
            </a:r>
          </a:p>
          <a:p>
            <a:pPr lvl="0" rtl="0">
              <a:spcBef>
                <a:spcPts val="0"/>
              </a:spcBef>
              <a:spcAft>
                <a:spcPts val="0"/>
              </a:spcAft>
              <a:buNone/>
            </a:pPr>
            <a:r>
              <a:t/>
            </a:r>
            <a:endParaRPr sz="1200"/>
          </a:p>
          <a:p>
            <a:pPr indent="-381000" lvl="0" marL="457200" rtl="0">
              <a:spcBef>
                <a:spcPts val="0"/>
              </a:spcBef>
              <a:spcAft>
                <a:spcPts val="0"/>
              </a:spcAft>
              <a:buSzPct val="100000"/>
            </a:pPr>
            <a:r>
              <a:rPr lang="en" sz="2400"/>
              <a:t>About 75% of newcomers have their first interaction with either a fully-automated quality control bot or a human using a semi-automated tool to remove their edits</a:t>
            </a:r>
          </a:p>
          <a:p>
            <a:pPr lvl="0" rtl="0">
              <a:spcBef>
                <a:spcPts val="0"/>
              </a:spcBef>
              <a:spcAft>
                <a:spcPts val="0"/>
              </a:spcAft>
              <a:buNone/>
            </a:pPr>
            <a:r>
              <a:t/>
            </a:r>
            <a:endParaRPr sz="1200"/>
          </a:p>
          <a:p>
            <a:pPr indent="-381000" lvl="0" marL="457200" rtl="0">
              <a:spcBef>
                <a:spcPts val="0"/>
              </a:spcBef>
              <a:spcAft>
                <a:spcPts val="0"/>
              </a:spcAft>
              <a:buSzPct val="100000"/>
            </a:pPr>
            <a:r>
              <a:rPr lang="en" sz="2400"/>
              <a:t>Bots structure administrative processes &amp; workflows </a:t>
            </a:r>
          </a:p>
          <a:p>
            <a:pPr indent="-355600" lvl="1" marL="914400" rtl="0">
              <a:spcBef>
                <a:spcPts val="0"/>
              </a:spcBef>
              <a:spcAft>
                <a:spcPts val="0"/>
              </a:spcAft>
              <a:buSzPct val="100000"/>
            </a:pPr>
            <a:r>
              <a:rPr lang="en" sz="2000"/>
              <a:t>e.g. identifying conflicts, task assignment, ticketing queues</a:t>
            </a:r>
          </a:p>
          <a:p>
            <a:pPr lvl="0" rtl="0">
              <a:spcBef>
                <a:spcPts val="0"/>
              </a:spcBef>
              <a:spcAft>
                <a:spcPts val="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185950" y="197925"/>
            <a:ext cx="8646300" cy="672900"/>
          </a:xfrm>
          <a:prstGeom prst="rect">
            <a:avLst/>
          </a:prstGeom>
        </p:spPr>
        <p:txBody>
          <a:bodyPr anchorCtr="0" anchor="t" bIns="91425" lIns="91425" rIns="91425" tIns="91425">
            <a:noAutofit/>
          </a:bodyPr>
          <a:lstStyle/>
          <a:p>
            <a:pPr lvl="0" rtl="0">
              <a:spcBef>
                <a:spcPts val="0"/>
              </a:spcBef>
              <a:buNone/>
            </a:pPr>
            <a:r>
              <a:rPr lang="en"/>
              <a:t>Wikipedia is heavily regulated by algorithmic systems</a:t>
            </a:r>
          </a:p>
        </p:txBody>
      </p:sp>
      <p:sp>
        <p:nvSpPr>
          <p:cNvPr id="97" name="Shape 97"/>
          <p:cNvSpPr txBox="1"/>
          <p:nvPr>
            <p:ph idx="1" type="body"/>
          </p:nvPr>
        </p:nvSpPr>
        <p:spPr>
          <a:xfrm>
            <a:off x="311700" y="1010100"/>
            <a:ext cx="8520600" cy="5440800"/>
          </a:xfrm>
          <a:prstGeom prst="rect">
            <a:avLst/>
          </a:prstGeom>
        </p:spPr>
        <p:txBody>
          <a:bodyPr anchorCtr="0" anchor="t" bIns="91425" lIns="91425" rIns="91425" tIns="91425">
            <a:noAutofit/>
          </a:bodyPr>
          <a:lstStyle/>
          <a:p>
            <a:pPr indent="-381000" lvl="0" marL="457200" rtl="0">
              <a:spcBef>
                <a:spcPts val="0"/>
              </a:spcBef>
              <a:spcAft>
                <a:spcPts val="0"/>
              </a:spcAft>
              <a:buSzPct val="100000"/>
            </a:pPr>
            <a:r>
              <a:rPr lang="en" sz="2400"/>
              <a:t>Bots make ~25-30% of all edits on English Wikipedia</a:t>
            </a:r>
          </a:p>
          <a:p>
            <a:pPr indent="0" lvl="0" marL="0" rtl="0">
              <a:spcBef>
                <a:spcPts val="0"/>
              </a:spcBef>
              <a:spcAft>
                <a:spcPts val="0"/>
              </a:spcAft>
              <a:buNone/>
            </a:pPr>
            <a:r>
              <a:t/>
            </a:r>
            <a:endParaRPr sz="1200"/>
          </a:p>
          <a:p>
            <a:pPr indent="-381000" lvl="0" marL="457200" rtl="0">
              <a:spcBef>
                <a:spcPts val="0"/>
              </a:spcBef>
              <a:spcAft>
                <a:spcPts val="0"/>
              </a:spcAft>
              <a:buSzPct val="100000"/>
            </a:pPr>
            <a:r>
              <a:rPr lang="en" sz="2400"/>
              <a:t>The most active quality control bot, ClueBot NG, has reverted 4.5 million edits, ~2,500-3,000 edits per day</a:t>
            </a:r>
          </a:p>
          <a:p>
            <a:pPr lvl="0" rtl="0">
              <a:spcBef>
                <a:spcPts val="0"/>
              </a:spcBef>
              <a:spcAft>
                <a:spcPts val="0"/>
              </a:spcAft>
              <a:buNone/>
            </a:pPr>
            <a:r>
              <a:t/>
            </a:r>
            <a:endParaRPr sz="1200"/>
          </a:p>
          <a:p>
            <a:pPr indent="-381000" lvl="0" marL="457200" rtl="0">
              <a:spcBef>
                <a:spcPts val="0"/>
              </a:spcBef>
              <a:spcAft>
                <a:spcPts val="0"/>
              </a:spcAft>
              <a:buSzPct val="100000"/>
            </a:pPr>
            <a:r>
              <a:rPr lang="en" sz="2400"/>
              <a:t>About 75% of newcomers have their first interaction with either a fully-automated quality control bot or a human using a semi-automated tool to remove their edits</a:t>
            </a:r>
          </a:p>
          <a:p>
            <a:pPr lvl="0" rtl="0">
              <a:spcBef>
                <a:spcPts val="0"/>
              </a:spcBef>
              <a:spcAft>
                <a:spcPts val="0"/>
              </a:spcAft>
              <a:buNone/>
            </a:pPr>
            <a:r>
              <a:t/>
            </a:r>
            <a:endParaRPr sz="1200"/>
          </a:p>
          <a:p>
            <a:pPr indent="-381000" lvl="0" marL="457200" rtl="0">
              <a:spcBef>
                <a:spcPts val="0"/>
              </a:spcBef>
              <a:spcAft>
                <a:spcPts val="0"/>
              </a:spcAft>
              <a:buSzPct val="100000"/>
            </a:pPr>
            <a:r>
              <a:rPr lang="en" sz="2400"/>
              <a:t>Bots structure administrative processes &amp; workflows </a:t>
            </a:r>
          </a:p>
          <a:p>
            <a:pPr indent="-355600" lvl="1" marL="914400" rtl="0">
              <a:spcBef>
                <a:spcPts val="0"/>
              </a:spcBef>
              <a:spcAft>
                <a:spcPts val="0"/>
              </a:spcAft>
              <a:buSzPct val="100000"/>
            </a:pPr>
            <a:r>
              <a:rPr lang="en" sz="2000"/>
              <a:t>e.g. identifying conflicts, task assignment, ticketing queues</a:t>
            </a:r>
          </a:p>
          <a:p>
            <a:pPr indent="0" lvl="0" marL="457200" rtl="0">
              <a:spcBef>
                <a:spcPts val="0"/>
              </a:spcBef>
              <a:spcAft>
                <a:spcPts val="0"/>
              </a:spcAft>
              <a:buNone/>
            </a:pPr>
            <a:r>
              <a:t/>
            </a:r>
            <a:endParaRPr sz="1200"/>
          </a:p>
          <a:p>
            <a:pPr indent="-381000" lvl="0" marL="457200" marR="0" rtl="0" algn="l">
              <a:lnSpc>
                <a:spcPct val="115000"/>
              </a:lnSpc>
              <a:spcBef>
                <a:spcPts val="0"/>
              </a:spcBef>
              <a:spcAft>
                <a:spcPts val="0"/>
              </a:spcAft>
              <a:buSzPct val="100000"/>
            </a:pPr>
            <a:r>
              <a:rPr lang="en" sz="2400"/>
              <a:t>Bots standardize style/content based on wiki-wide policies</a:t>
            </a:r>
          </a:p>
          <a:p>
            <a:pPr indent="-355600" lvl="1" marL="914400" rtl="0">
              <a:spcBef>
                <a:spcPts val="0"/>
              </a:spcBef>
              <a:spcAft>
                <a:spcPts val="0"/>
              </a:spcAft>
              <a:buSzPct val="100000"/>
            </a:pPr>
            <a:r>
              <a:rPr lang="en" sz="2000"/>
              <a:t>e.g. date formatting, word usage, article categorization</a:t>
            </a:r>
          </a:p>
          <a:p>
            <a:pPr indent="0" lvl="0" marL="0" rtl="0">
              <a:spcBef>
                <a:spcPts val="0"/>
              </a:spcBef>
              <a:spcAft>
                <a:spcPts val="0"/>
              </a:spcAft>
              <a:buNone/>
            </a:pPr>
            <a:r>
              <a:t/>
            </a:r>
            <a:endParaRPr sz="1200"/>
          </a:p>
          <a:p>
            <a:pPr lvl="0" rtl="0">
              <a:spcBef>
                <a:spcPts val="0"/>
              </a:spcBef>
              <a:spcAft>
                <a:spcPts val="0"/>
              </a:spcAft>
              <a:buNone/>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185950" y="197925"/>
            <a:ext cx="8646300" cy="672900"/>
          </a:xfrm>
          <a:prstGeom prst="rect">
            <a:avLst/>
          </a:prstGeom>
        </p:spPr>
        <p:txBody>
          <a:bodyPr anchorCtr="0" anchor="t" bIns="91425" lIns="91425" rIns="91425" tIns="91425">
            <a:noAutofit/>
          </a:bodyPr>
          <a:lstStyle/>
          <a:p>
            <a:pPr lvl="0" rtl="0">
              <a:spcBef>
                <a:spcPts val="0"/>
              </a:spcBef>
              <a:buNone/>
            </a:pPr>
            <a:r>
              <a:rPr lang="en"/>
              <a:t>Wikipedia is heavily regulated by algorithmic systems</a:t>
            </a:r>
          </a:p>
        </p:txBody>
      </p:sp>
      <p:sp>
        <p:nvSpPr>
          <p:cNvPr id="103" name="Shape 103"/>
          <p:cNvSpPr txBox="1"/>
          <p:nvPr>
            <p:ph idx="1" type="body"/>
          </p:nvPr>
        </p:nvSpPr>
        <p:spPr>
          <a:xfrm>
            <a:off x="311700" y="1010100"/>
            <a:ext cx="8520600" cy="5440800"/>
          </a:xfrm>
          <a:prstGeom prst="rect">
            <a:avLst/>
          </a:prstGeom>
        </p:spPr>
        <p:txBody>
          <a:bodyPr anchorCtr="0" anchor="t" bIns="91425" lIns="91425" rIns="91425" tIns="91425">
            <a:noAutofit/>
          </a:bodyPr>
          <a:lstStyle/>
          <a:p>
            <a:pPr indent="-381000" lvl="0" marL="457200" rtl="0">
              <a:spcBef>
                <a:spcPts val="0"/>
              </a:spcBef>
              <a:spcAft>
                <a:spcPts val="0"/>
              </a:spcAft>
              <a:buSzPct val="100000"/>
            </a:pPr>
            <a:r>
              <a:rPr lang="en" sz="2400"/>
              <a:t>Bots make ~25-30% of all edits on English Wikipedia</a:t>
            </a:r>
          </a:p>
          <a:p>
            <a:pPr indent="0" lvl="0" marL="0" rtl="0">
              <a:spcBef>
                <a:spcPts val="0"/>
              </a:spcBef>
              <a:spcAft>
                <a:spcPts val="0"/>
              </a:spcAft>
              <a:buNone/>
            </a:pPr>
            <a:r>
              <a:t/>
            </a:r>
            <a:endParaRPr sz="1200"/>
          </a:p>
          <a:p>
            <a:pPr indent="-381000" lvl="0" marL="457200" rtl="0">
              <a:spcBef>
                <a:spcPts val="0"/>
              </a:spcBef>
              <a:spcAft>
                <a:spcPts val="0"/>
              </a:spcAft>
              <a:buSzPct val="100000"/>
            </a:pPr>
            <a:r>
              <a:rPr lang="en" sz="2400"/>
              <a:t>The most active quality control bot, ClueBot NG, has reverted 4.5 million edits, ~2,500-3,000 edits per day</a:t>
            </a:r>
          </a:p>
          <a:p>
            <a:pPr lvl="0" rtl="0">
              <a:spcBef>
                <a:spcPts val="0"/>
              </a:spcBef>
              <a:spcAft>
                <a:spcPts val="0"/>
              </a:spcAft>
              <a:buNone/>
            </a:pPr>
            <a:r>
              <a:t/>
            </a:r>
            <a:endParaRPr sz="1200"/>
          </a:p>
          <a:p>
            <a:pPr indent="-381000" lvl="0" marL="457200" rtl="0">
              <a:spcBef>
                <a:spcPts val="0"/>
              </a:spcBef>
              <a:spcAft>
                <a:spcPts val="0"/>
              </a:spcAft>
              <a:buSzPct val="100000"/>
            </a:pPr>
            <a:r>
              <a:rPr lang="en" sz="2400"/>
              <a:t>About 75% of newcomers have their first interaction with either a fully-automated quality control bot or a human using a semi-automated tool to remove their edits</a:t>
            </a:r>
          </a:p>
          <a:p>
            <a:pPr lvl="0" rtl="0">
              <a:spcBef>
                <a:spcPts val="0"/>
              </a:spcBef>
              <a:spcAft>
                <a:spcPts val="0"/>
              </a:spcAft>
              <a:buNone/>
            </a:pPr>
            <a:r>
              <a:t/>
            </a:r>
            <a:endParaRPr sz="1200"/>
          </a:p>
          <a:p>
            <a:pPr indent="-381000" lvl="0" marL="457200" rtl="0">
              <a:spcBef>
                <a:spcPts val="0"/>
              </a:spcBef>
              <a:spcAft>
                <a:spcPts val="0"/>
              </a:spcAft>
              <a:buSzPct val="100000"/>
            </a:pPr>
            <a:r>
              <a:rPr lang="en" sz="2400"/>
              <a:t>Bots structure administrative processes &amp; workflows </a:t>
            </a:r>
          </a:p>
          <a:p>
            <a:pPr indent="-355600" lvl="1" marL="914400" rtl="0">
              <a:spcBef>
                <a:spcPts val="0"/>
              </a:spcBef>
              <a:spcAft>
                <a:spcPts val="0"/>
              </a:spcAft>
              <a:buSzPct val="100000"/>
            </a:pPr>
            <a:r>
              <a:rPr lang="en" sz="2000"/>
              <a:t>e.g. identifying conflicts, task assignment, ticketing queues</a:t>
            </a:r>
          </a:p>
          <a:p>
            <a:pPr indent="0" lvl="0" marL="457200" rtl="0">
              <a:spcBef>
                <a:spcPts val="0"/>
              </a:spcBef>
              <a:spcAft>
                <a:spcPts val="0"/>
              </a:spcAft>
              <a:buNone/>
            </a:pPr>
            <a:r>
              <a:t/>
            </a:r>
            <a:endParaRPr sz="1200"/>
          </a:p>
          <a:p>
            <a:pPr indent="-381000" lvl="0" marL="457200" marR="0" rtl="0" algn="l">
              <a:lnSpc>
                <a:spcPct val="115000"/>
              </a:lnSpc>
              <a:spcBef>
                <a:spcPts val="0"/>
              </a:spcBef>
              <a:spcAft>
                <a:spcPts val="0"/>
              </a:spcAft>
              <a:buSzPct val="100000"/>
            </a:pPr>
            <a:r>
              <a:rPr lang="en" sz="2400"/>
              <a:t>Bots standardize style/content based on wiki-wide policies</a:t>
            </a:r>
          </a:p>
          <a:p>
            <a:pPr indent="-355600" lvl="1" marL="914400" rtl="0">
              <a:spcBef>
                <a:spcPts val="0"/>
              </a:spcBef>
              <a:spcAft>
                <a:spcPts val="0"/>
              </a:spcAft>
              <a:buSzPct val="100000"/>
            </a:pPr>
            <a:r>
              <a:rPr lang="en" sz="2000"/>
              <a:t>e.g. date formatting, word usage, article categorization</a:t>
            </a:r>
          </a:p>
          <a:p>
            <a:pPr indent="0" lvl="0" marL="0" rtl="0">
              <a:spcBef>
                <a:spcPts val="0"/>
              </a:spcBef>
              <a:spcAft>
                <a:spcPts val="0"/>
              </a:spcAft>
              <a:buNone/>
            </a:pPr>
            <a:r>
              <a:t/>
            </a:r>
            <a:endParaRPr sz="1200"/>
          </a:p>
          <a:p>
            <a:pPr indent="-381000" lvl="0" marL="457200" rtl="0">
              <a:spcBef>
                <a:spcPts val="0"/>
              </a:spcBef>
              <a:spcAft>
                <a:spcPts val="0"/>
              </a:spcAft>
              <a:buSzPct val="100000"/>
            </a:pPr>
            <a:r>
              <a:rPr lang="en" sz="2400"/>
              <a:t>Bots &amp; tools are volunteer-developed, regulated, and run</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