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3" r:id="rId4"/>
    <p:sldId id="260" r:id="rId5"/>
    <p:sldId id="262" r:id="rId6"/>
    <p:sldId id="259" r:id="rId7"/>
    <p:sldId id="264" r:id="rId8"/>
    <p:sldId id="265" r:id="rId9"/>
    <p:sldId id="267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42"/>
    <p:restoredTop sz="94574"/>
  </p:normalViewPr>
  <p:slideViewPr>
    <p:cSldViewPr snapToGrid="0" snapToObjects="1">
      <p:cViewPr varScale="1">
        <p:scale>
          <a:sx n="109" d="100"/>
          <a:sy n="109" d="100"/>
        </p:scale>
        <p:origin x="192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4/19/17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4/19/17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4/19/17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fgate.com/bayarea/article/EAST-BAY-Cabbies-join-union-after-labor-board-2738125.php" TargetMode="External"/><Relationship Id="rId4" Type="http://schemas.openxmlformats.org/officeDocument/2006/relationships/hyperlink" Target="http://www.dailymail.co.uk/tvshowbiz/article-2600530/Shahs-Sunsets-Lilly-Ghalichi-makes-sure-people-notice-1-2-million-engagement-ring-dinner-date-fiance-Dhar-Mann.html" TargetMode="External"/><Relationship Id="rId5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 smtClean="0"/>
              <a:t>An </a:t>
            </a:r>
            <a:r>
              <a:rPr lang="en-US" sz="4000" b="1" dirty="0"/>
              <a:t>Ü</a:t>
            </a:r>
            <a:r>
              <a:rPr lang="en-US" sz="4000" b="1" dirty="0" smtClean="0"/>
              <a:t>ber-Ambivalence: 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The Role of employment Status in Worker collectivities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Professor </a:t>
            </a:r>
            <a:r>
              <a:rPr lang="en-US" dirty="0" smtClean="0"/>
              <a:t>V.B. </a:t>
            </a:r>
            <a:r>
              <a:rPr lang="en-US" dirty="0" smtClean="0"/>
              <a:t>Dubal</a:t>
            </a:r>
          </a:p>
          <a:p>
            <a:r>
              <a:rPr lang="en-US" dirty="0" smtClean="0"/>
              <a:t>University of California, Hastings College of the </a:t>
            </a:r>
            <a:r>
              <a:rPr lang="en-US" dirty="0" smtClean="0"/>
              <a:t>Law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62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Ethnography:  </a:t>
            </a:r>
            <a:br>
              <a:rPr lang="en-US" b="1" dirty="0"/>
            </a:br>
            <a:r>
              <a:rPr lang="en-US" b="1" dirty="0"/>
              <a:t>Ambivalent Worker Perspective on Employment Identities.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“</a:t>
            </a:r>
            <a:r>
              <a:rPr lang="en-US" sz="2800" dirty="0"/>
              <a:t>I don’t care.  These companies – taxis, Uber, Lyft, they are the same.  They control us.  We work hard; we make little money.  They do what they want.  We can’t.  </a:t>
            </a:r>
            <a:r>
              <a:rPr lang="en-US" sz="2800" b="1" i="1" dirty="0"/>
              <a:t>That’s the point, Miss </a:t>
            </a:r>
            <a:r>
              <a:rPr lang="en-US" sz="2800" b="1" i="1" dirty="0" smtClean="0"/>
              <a:t>Veena</a:t>
            </a:r>
            <a:r>
              <a:rPr lang="en-US" sz="2800" i="1" dirty="0"/>
              <a:t>.</a:t>
            </a:r>
            <a:r>
              <a:rPr lang="en-US" sz="2800" dirty="0" smtClean="0"/>
              <a:t>”</a:t>
            </a:r>
            <a:r>
              <a:rPr lang="en-US" sz="2800" i="1" dirty="0" smtClean="0"/>
              <a:t>   </a:t>
            </a:r>
            <a:r>
              <a:rPr lang="en-US" sz="2800" dirty="0" smtClean="0"/>
              <a:t>(emphasis added)</a:t>
            </a:r>
          </a:p>
          <a:p>
            <a:pPr marL="0" indent="0">
              <a:buNone/>
            </a:pPr>
            <a:r>
              <a:rPr lang="en-US" sz="2800" i="1" dirty="0"/>
              <a:t>	</a:t>
            </a:r>
            <a:r>
              <a:rPr lang="en-US" sz="2800" i="1" dirty="0" smtClean="0"/>
              <a:t>			--Anwar </a:t>
            </a:r>
            <a:r>
              <a:rPr lang="en-US" sz="2800" i="1" dirty="0" err="1" smtClean="0"/>
              <a:t>Zadran</a:t>
            </a:r>
            <a:r>
              <a:rPr lang="en-US" sz="2800" i="1" dirty="0" smtClean="0"/>
              <a:t>, 55-year-old Uber/Lyft				driver, former taxi driver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79689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324" y="1710706"/>
            <a:ext cx="2940647" cy="435995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65337" y="6298812"/>
            <a:ext cx="104717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/>
              <a:t>Sources:  </a:t>
            </a:r>
            <a:r>
              <a:rPr lang="en-US" sz="900" dirty="0">
                <a:hlinkClick r:id="rId3"/>
              </a:rPr>
              <a:t>http://www.sfgate.com/bayarea/article/EAST-BAY-Cabbies-join-union-after-labor-board-2738125.php</a:t>
            </a:r>
            <a:r>
              <a:rPr lang="en-US" sz="900" dirty="0"/>
              <a:t> and </a:t>
            </a:r>
            <a:r>
              <a:rPr lang="en-US" sz="900" dirty="0">
                <a:hlinkClick r:id="rId4"/>
              </a:rPr>
              <a:t>http://www.dailymail.co.uk/tvshowbiz/article-2600530/Shahs-Sunsets-Lilly-Ghalichi-makes-sure-people-notice-1-2-million-engagement-ring-dinner-date-fiance-Dhar-Mann.html</a:t>
            </a:r>
            <a:r>
              <a:rPr lang="en-US" sz="900" dirty="0"/>
              <a:t>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34" y="325831"/>
            <a:ext cx="7319480" cy="4829265"/>
          </a:xfrm>
          <a:prstGeom prst="rect">
            <a:avLst/>
          </a:prstGeom>
        </p:spPr>
      </p:pic>
      <p:sp>
        <p:nvSpPr>
          <p:cNvPr id="8" name="Frame 7"/>
          <p:cNvSpPr/>
          <p:nvPr/>
        </p:nvSpPr>
        <p:spPr>
          <a:xfrm>
            <a:off x="7142550" y="2740463"/>
            <a:ext cx="1089764" cy="701457"/>
          </a:xfrm>
          <a:prstGeom prst="fram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70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PUZZLES.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75013"/>
            <a:ext cx="9601200" cy="4787152"/>
          </a:xfrm>
        </p:spPr>
        <p:txBody>
          <a:bodyPr>
            <a:normAutofit/>
          </a:bodyPr>
          <a:lstStyle/>
          <a:p>
            <a:pPr lvl="0"/>
            <a:r>
              <a:rPr lang="en-US" sz="3200" dirty="0"/>
              <a:t>How do atomized and </a:t>
            </a:r>
            <a:r>
              <a:rPr lang="en-US" sz="3200" dirty="0" smtClean="0"/>
              <a:t>rights-strips workers </a:t>
            </a:r>
            <a:r>
              <a:rPr lang="en-US" sz="3200" dirty="0"/>
              <a:t>organize, and how and why do state and non-state actors aid or abet them in their fights</a:t>
            </a:r>
            <a:r>
              <a:rPr lang="en-US" sz="3200" dirty="0" smtClean="0"/>
              <a:t>?</a:t>
            </a:r>
          </a:p>
          <a:p>
            <a:pPr lvl="0"/>
            <a:endParaRPr lang="en-US" sz="3200" dirty="0"/>
          </a:p>
          <a:p>
            <a:r>
              <a:rPr lang="en-US" sz="3200" dirty="0"/>
              <a:t>H</a:t>
            </a:r>
            <a:r>
              <a:rPr lang="en-US" sz="3200" dirty="0" smtClean="0"/>
              <a:t>ow do workers </a:t>
            </a:r>
            <a:r>
              <a:rPr lang="en-US" sz="3200" dirty="0"/>
              <a:t>and their supporters </a:t>
            </a:r>
            <a:r>
              <a:rPr lang="en-US" sz="3200" dirty="0" smtClean="0"/>
              <a:t>make </a:t>
            </a:r>
            <a:r>
              <a:rPr lang="en-US" sz="3200" dirty="0"/>
              <a:t>sense of </a:t>
            </a:r>
            <a:r>
              <a:rPr lang="en-US" sz="3200" dirty="0" smtClean="0"/>
              <a:t>and deal with the </a:t>
            </a:r>
            <a:r>
              <a:rPr lang="en-US" sz="3200" dirty="0"/>
              <a:t>burden of the law:  the fact that </a:t>
            </a:r>
            <a:r>
              <a:rPr lang="en-US" sz="3200" dirty="0" smtClean="0"/>
              <a:t>independent contractors are carved out of employment laws?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58975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8681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cap="small" dirty="0" smtClean="0">
                <a:latin typeface="Calibri"/>
                <a:cs typeface="Calibri"/>
              </a:rPr>
              <a:t>EMPLOYEES ONLY:</a:t>
            </a:r>
            <a:br>
              <a:rPr lang="en-US" sz="3200" b="1" cap="small" dirty="0" smtClean="0">
                <a:latin typeface="Calibri"/>
                <a:cs typeface="Calibri"/>
              </a:rPr>
            </a:br>
            <a:r>
              <a:rPr lang="en-US" sz="3200" cap="small" dirty="0" smtClean="0">
                <a:latin typeface="Calibri"/>
                <a:cs typeface="Calibri"/>
              </a:rPr>
              <a:t>REGIME OF RIGHTS UNAVAILABLE TO INDEPENDENT CONTRACTORS</a:t>
            </a:r>
            <a:endParaRPr lang="en-US" sz="2800" cap="small" dirty="0">
              <a:latin typeface="Calibri"/>
              <a:cs typeface="Calibri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2462165"/>
              </p:ext>
            </p:extLst>
          </p:nvPr>
        </p:nvGraphicFramePr>
        <p:xfrm>
          <a:off x="1981200" y="2420470"/>
          <a:ext cx="8229600" cy="405215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14800"/>
                <a:gridCol w="4114800"/>
              </a:tblGrid>
              <a:tr h="319312">
                <a:tc>
                  <a:txBody>
                    <a:bodyPr/>
                    <a:lstStyle/>
                    <a:p>
                      <a:r>
                        <a:rPr lang="en-US" dirty="0" smtClean="0"/>
                        <a:t>RIGHT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LAW</a:t>
                      </a:r>
                      <a:endParaRPr lang="en-US" dirty="0"/>
                    </a:p>
                  </a:txBody>
                  <a:tcPr/>
                </a:tc>
              </a:tr>
              <a:tr h="319312">
                <a:tc>
                  <a:txBody>
                    <a:bodyPr/>
                    <a:lstStyle/>
                    <a:p>
                      <a:r>
                        <a:rPr lang="en-US" dirty="0" smtClean="0"/>
                        <a:t>Minimum Wage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FLSA</a:t>
                      </a:r>
                      <a:endParaRPr lang="en-US" dirty="0"/>
                    </a:p>
                  </a:txBody>
                  <a:tcPr/>
                </a:tc>
              </a:tr>
              <a:tr h="319312">
                <a:tc>
                  <a:txBody>
                    <a:bodyPr/>
                    <a:lstStyle/>
                    <a:p>
                      <a:r>
                        <a:rPr lang="en-US" dirty="0" smtClean="0"/>
                        <a:t>Workers’ Compensation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 Laws</a:t>
                      </a:r>
                      <a:endParaRPr lang="en-US" dirty="0"/>
                    </a:p>
                  </a:txBody>
                  <a:tcPr/>
                </a:tc>
              </a:tr>
              <a:tr h="319312">
                <a:tc>
                  <a:txBody>
                    <a:bodyPr/>
                    <a:lstStyle/>
                    <a:p>
                      <a:r>
                        <a:rPr lang="en-US" dirty="0" smtClean="0"/>
                        <a:t>Unemployment Insurance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 Laws</a:t>
                      </a:r>
                      <a:endParaRPr lang="en-US" dirty="0"/>
                    </a:p>
                  </a:txBody>
                  <a:tcPr/>
                </a:tc>
              </a:tr>
              <a:tr h="394551">
                <a:tc>
                  <a:txBody>
                    <a:bodyPr/>
                    <a:lstStyle/>
                    <a:p>
                      <a:r>
                        <a:rPr lang="en-US" dirty="0" smtClean="0"/>
                        <a:t>Collective Bargaining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NLRA</a:t>
                      </a:r>
                      <a:endParaRPr lang="en-US" dirty="0"/>
                    </a:p>
                  </a:txBody>
                  <a:tcPr/>
                </a:tc>
              </a:tr>
              <a:tr h="319312">
                <a:tc>
                  <a:txBody>
                    <a:bodyPr/>
                    <a:lstStyle/>
                    <a:p>
                      <a:r>
                        <a:rPr lang="en-US" dirty="0" smtClean="0"/>
                        <a:t>Job Protection</a:t>
                      </a:r>
                      <a:r>
                        <a:rPr lang="en-US" baseline="0" dirty="0" smtClean="0"/>
                        <a:t> &amp; Unpaid Leave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FMLA</a:t>
                      </a:r>
                      <a:endParaRPr lang="en-US" dirty="0"/>
                    </a:p>
                  </a:txBody>
                  <a:tcPr/>
                </a:tc>
              </a:tr>
              <a:tr h="319312">
                <a:tc>
                  <a:txBody>
                    <a:bodyPr/>
                    <a:lstStyle/>
                    <a:p>
                      <a:r>
                        <a:rPr lang="en-US" dirty="0" smtClean="0"/>
                        <a:t>Safety and Health Protections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OSHA</a:t>
                      </a:r>
                      <a:endParaRPr lang="en-US" dirty="0"/>
                    </a:p>
                  </a:txBody>
                  <a:tcPr/>
                </a:tc>
              </a:tr>
              <a:tr h="319312">
                <a:tc>
                  <a:txBody>
                    <a:bodyPr/>
                    <a:lstStyle/>
                    <a:p>
                      <a:r>
                        <a:rPr lang="en-US" dirty="0" smtClean="0"/>
                        <a:t>Medicare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SSA</a:t>
                      </a:r>
                      <a:endParaRPr lang="en-US" dirty="0"/>
                    </a:p>
                  </a:txBody>
                  <a:tcPr/>
                </a:tc>
              </a:tr>
              <a:tr h="319312">
                <a:tc>
                  <a:txBody>
                    <a:bodyPr/>
                    <a:lstStyle/>
                    <a:p>
                      <a:r>
                        <a:rPr lang="en-US" dirty="0" smtClean="0"/>
                        <a:t>Pension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ERISA</a:t>
                      </a:r>
                      <a:endParaRPr lang="en-US" dirty="0"/>
                    </a:p>
                  </a:txBody>
                  <a:tcPr/>
                </a:tc>
              </a:tr>
              <a:tr h="319312">
                <a:tc>
                  <a:txBody>
                    <a:bodyPr/>
                    <a:lstStyle/>
                    <a:p>
                      <a:r>
                        <a:rPr lang="en-US" dirty="0" smtClean="0"/>
                        <a:t>Prohibition Against Discrimination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Title</a:t>
                      </a:r>
                      <a:r>
                        <a:rPr lang="en-US" baseline="0" dirty="0" smtClean="0"/>
                        <a:t> VII, ADA, ADEA</a:t>
                      </a:r>
                      <a:endParaRPr lang="en-US" dirty="0"/>
                    </a:p>
                  </a:txBody>
                  <a:tcPr/>
                </a:tc>
              </a:tr>
              <a:tr h="319312">
                <a:tc>
                  <a:txBody>
                    <a:bodyPr/>
                    <a:lstStyle/>
                    <a:p>
                      <a:r>
                        <a:rPr lang="en-US" dirty="0" smtClean="0"/>
                        <a:t>Retirement &amp; Disability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SSA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88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RESEARCH METHODOLOGIES.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Surveys (co-investigator Professor Ruth Collier, Chris Carter, UC Berkeley)</a:t>
            </a:r>
          </a:p>
          <a:p>
            <a:pPr lvl="1"/>
            <a:r>
              <a:rPr lang="en-US" dirty="0" smtClean="0"/>
              <a:t>administered during </a:t>
            </a:r>
            <a:r>
              <a:rPr lang="en-US" dirty="0" err="1" smtClean="0"/>
              <a:t>UberX</a:t>
            </a:r>
            <a:r>
              <a:rPr lang="en-US" dirty="0" smtClean="0"/>
              <a:t> rides in San Francisco</a:t>
            </a:r>
          </a:p>
          <a:p>
            <a:pPr lvl="1"/>
            <a:r>
              <a:rPr lang="en-US" dirty="0" smtClean="0"/>
              <a:t>~200 </a:t>
            </a:r>
            <a:r>
              <a:rPr lang="en-US" dirty="0" smtClean="0"/>
              <a:t>surveys completed </a:t>
            </a:r>
          </a:p>
          <a:p>
            <a:r>
              <a:rPr lang="en-US" sz="2800" dirty="0" smtClean="0"/>
              <a:t>Ethnography:</a:t>
            </a:r>
          </a:p>
          <a:p>
            <a:pPr lvl="1"/>
            <a:r>
              <a:rPr lang="en-US" dirty="0" smtClean="0"/>
              <a:t>Qualitative Interviews</a:t>
            </a:r>
          </a:p>
          <a:p>
            <a:pPr lvl="1"/>
            <a:r>
              <a:rPr lang="en-US" dirty="0" smtClean="0"/>
              <a:t>Participant Observation</a:t>
            </a:r>
          </a:p>
          <a:p>
            <a:pPr lvl="1"/>
            <a:r>
              <a:rPr lang="en-US" dirty="0" smtClean="0"/>
              <a:t>“Hanging Out”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6519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 type="title"/>
          </p:nvPr>
        </p:nvSpPr>
        <p:spPr>
          <a:xfrm>
            <a:off x="914400" y="394447"/>
            <a:ext cx="11044518" cy="1918447"/>
          </a:xfrm>
          <a:prstGeom prst="roundRect">
            <a:avLst>
              <a:gd name="adj" fmla="val 0"/>
            </a:avLst>
          </a:prstGeom>
        </p:spPr>
        <p:txBody>
          <a:bodyPr vert="horz" wrap="square" lIns="0" tIns="0" rIns="0" bIns="0" rtlCol="0" anchor="t">
            <a:noAutofit/>
          </a:bodyPr>
          <a:lstStyle/>
          <a:p>
            <a:pPr algn="l">
              <a:buNone/>
            </a:pPr>
            <a:r>
              <a:rPr lang="en-US" b="1" dirty="0" smtClean="0">
                <a:solidFill>
                  <a:srgbClr val="000000"/>
                </a:solidFill>
              </a:rPr>
              <a:t>SF UBERX DRIVERS:  </a:t>
            </a:r>
            <a:br>
              <a:rPr lang="en-US" b="1" dirty="0" smtClean="0">
                <a:solidFill>
                  <a:srgbClr val="000000"/>
                </a:solidFill>
              </a:rPr>
            </a:br>
            <a:r>
              <a:rPr lang="en-US" i="1" dirty="0" smtClean="0">
                <a:solidFill>
                  <a:srgbClr val="000000"/>
                </a:solidFill>
              </a:rPr>
              <a:t>“Would you prefer to be an employee or an independent contractor, and why?”</a:t>
            </a:r>
            <a:endParaRPr lang="en-US" i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2489200"/>
            <a:ext cx="8001000" cy="3175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106" y="506506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Ethnography:  </a:t>
            </a:r>
            <a:br>
              <a:rPr lang="en-US" b="1" dirty="0" smtClean="0"/>
            </a:br>
            <a:r>
              <a:rPr lang="en-US" b="1" dirty="0" smtClean="0"/>
              <a:t>Ambivalent Worker Perspective on Employment Identities.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581834"/>
            <a:ext cx="9601200" cy="32855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“Well</a:t>
            </a:r>
            <a:r>
              <a:rPr lang="en-US" sz="3200" dirty="0"/>
              <a:t>, </a:t>
            </a:r>
            <a:r>
              <a:rPr lang="en-US" sz="3200" b="1" dirty="0"/>
              <a:t>maybe</a:t>
            </a:r>
            <a:r>
              <a:rPr lang="en-US" sz="3200" dirty="0"/>
              <a:t> not me personally because eventually I would like to move on to another job.  </a:t>
            </a:r>
            <a:r>
              <a:rPr lang="en-US" sz="3200" b="1" i="1" dirty="0"/>
              <a:t>But</a:t>
            </a:r>
            <a:r>
              <a:rPr lang="en-US" sz="3200" i="1" dirty="0"/>
              <a:t> it would be nice to be able to have like paid time off though.  </a:t>
            </a:r>
            <a:r>
              <a:rPr lang="en-US" sz="3200" b="1" i="1" dirty="0"/>
              <a:t>But</a:t>
            </a:r>
            <a:r>
              <a:rPr lang="en-US" sz="3200" i="1" dirty="0"/>
              <a:t> at the same rate, Uber’s a horrible company.  </a:t>
            </a:r>
            <a:r>
              <a:rPr lang="en-US" sz="3200" dirty="0"/>
              <a:t>If they did have us as employees, they may be a lot more strict in terms of the customer feedback.  Maybe if a customer gave really bad feedback, they may fire </a:t>
            </a:r>
            <a:r>
              <a:rPr lang="en-US" sz="3200" dirty="0" smtClean="0"/>
              <a:t>us. </a:t>
            </a:r>
            <a:r>
              <a:rPr lang="is-IS" sz="3200" dirty="0" smtClean="0"/>
              <a:t>…” 				–</a:t>
            </a:r>
            <a:r>
              <a:rPr lang="is-IS" sz="3200" i="1" dirty="0" smtClean="0"/>
              <a:t>Paul, 35 year old white man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78146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Ethnography:  </a:t>
            </a:r>
            <a:br>
              <a:rPr lang="en-US" b="1" dirty="0"/>
            </a:br>
            <a:r>
              <a:rPr lang="en-US" b="1" dirty="0" smtClean="0"/>
              <a:t>Ambivalent </a:t>
            </a:r>
            <a:r>
              <a:rPr lang="en-US" b="1" dirty="0"/>
              <a:t>Worker </a:t>
            </a:r>
            <a:r>
              <a:rPr lang="en-US" b="1" dirty="0" smtClean="0"/>
              <a:t>Perspective on Employment Identities.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10282518" cy="407894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“When </a:t>
            </a:r>
            <a:r>
              <a:rPr lang="en-US" sz="2800" dirty="0"/>
              <a:t>they [Uber and Lyft] started dropping the prices in this price war and I just kept working more and more and more to where I’m going I’m working 60, 70 hours a week.  You know, over Christmas, I worked what, 60 hours every week but the last week of December and by the time all my expenses were done, I had $200 leftover.  So my family for Christmas presents got to go to Star Wars, that’s it.  No popcorn, you know, because it’s $30 to get into the movies. </a:t>
            </a:r>
            <a:r>
              <a:rPr lang="en-US" sz="2800" dirty="0" smtClean="0"/>
              <a:t>“</a:t>
            </a:r>
          </a:p>
          <a:p>
            <a:pPr marL="0" indent="0">
              <a:buNone/>
            </a:pPr>
            <a:r>
              <a:rPr lang="en-US" sz="2800" dirty="0" smtClean="0"/>
              <a:t>-</a:t>
            </a:r>
            <a:r>
              <a:rPr lang="en-US" sz="2800" i="1" dirty="0" smtClean="0"/>
              <a:t>Kelsey </a:t>
            </a:r>
            <a:r>
              <a:rPr lang="en-US" sz="2800" i="1" dirty="0" err="1" smtClean="0"/>
              <a:t>Tilander</a:t>
            </a:r>
            <a:r>
              <a:rPr lang="en-US" sz="2800" i="1" dirty="0" smtClean="0"/>
              <a:t>, white man in his mid-50s, involved father of 9 year old girl, helping to organize workers to join Teamsters</a:t>
            </a:r>
            <a:endParaRPr lang="en-US" sz="2800" i="1" dirty="0"/>
          </a:p>
          <a:p>
            <a:pPr marL="0" indent="0">
              <a:buNone/>
            </a:pP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48450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12305"/>
            <a:ext cx="9601200" cy="1485900"/>
          </a:xfrm>
        </p:spPr>
        <p:txBody>
          <a:bodyPr/>
          <a:lstStyle/>
          <a:p>
            <a:r>
              <a:rPr lang="en-US" b="1" dirty="0" smtClean="0"/>
              <a:t>Labor’s Schism over Uber Organizing.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678085"/>
              </p:ext>
            </p:extLst>
          </p:nvPr>
        </p:nvGraphicFramePr>
        <p:xfrm>
          <a:off x="1775791" y="1934817"/>
          <a:ext cx="8507896" cy="3430979"/>
        </p:xfrm>
        <a:graphic>
          <a:graphicData uri="http://schemas.openxmlformats.org/drawingml/2006/table">
            <a:tbl>
              <a:tblPr firstRow="1" firstCol="1" bandRow="1">
                <a:tableStyleId>{46F890A9-2807-4EBB-B81D-B2AA78EC7F39}</a:tableStyleId>
              </a:tblPr>
              <a:tblGrid>
                <a:gridCol w="4253948"/>
                <a:gridCol w="4253948"/>
              </a:tblGrid>
              <a:tr h="4181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Fight for Employee Status</a:t>
                      </a:r>
                      <a:endParaRPr lang="en-US" sz="2000" dirty="0">
                        <a:effectLst/>
                        <a:latin typeface="Arial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Relinquish Employee Status</a:t>
                      </a:r>
                      <a:endParaRPr lang="en-US" sz="2000" dirty="0">
                        <a:effectLst/>
                        <a:latin typeface="Arial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4181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National AFL-CIO</a:t>
                      </a:r>
                      <a:endParaRPr lang="en-US" sz="2000" dirty="0">
                        <a:effectLst/>
                        <a:latin typeface="Arial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Teamsters Local 117 (Seattle)</a:t>
                      </a:r>
                      <a:endParaRPr lang="en-US" sz="2000" dirty="0">
                        <a:effectLst/>
                        <a:latin typeface="Arial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8362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National Taxi Workers Alliance  (alt labor, AFL-CIO)</a:t>
                      </a:r>
                      <a:endParaRPr lang="en-US" sz="2000" dirty="0">
                        <a:effectLst/>
                        <a:latin typeface="Arial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Teamsters Joint Council 7 (Northern California, Central California, Northern Nevada)</a:t>
                      </a:r>
                      <a:endParaRPr lang="en-US" sz="2000" dirty="0">
                        <a:effectLst/>
                        <a:latin typeface="Arial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4181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Arial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Silicon Valley Rising (alt labor)</a:t>
                      </a:r>
                      <a:endParaRPr lang="en-US" sz="2000" dirty="0">
                        <a:effectLst/>
                        <a:latin typeface="Arial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8362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Arial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Machinists District 15 (Independent Drivers’ Guild – New York City)</a:t>
                      </a:r>
                      <a:endParaRPr lang="en-US" sz="2000" dirty="0">
                        <a:effectLst/>
                        <a:latin typeface="Arial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4260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</a:tabLs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Arial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Free Lancers’ Union (alt labor)</a:t>
                      </a:r>
                      <a:endParaRPr lang="en-US" sz="2000" dirty="0">
                        <a:effectLst/>
                        <a:latin typeface="Arial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3768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10377</TotalTime>
  <Words>518</Words>
  <Application>Microsoft Macintosh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Franklin Gothic Book</vt:lpstr>
      <vt:lpstr>ＭＳ 明朝</vt:lpstr>
      <vt:lpstr>Times New Roman</vt:lpstr>
      <vt:lpstr>Arial</vt:lpstr>
      <vt:lpstr>Crop</vt:lpstr>
      <vt:lpstr>An Über-Ambivalence:   The Role of employment Status in Worker collectivities</vt:lpstr>
      <vt:lpstr>PowerPoint Presentation</vt:lpstr>
      <vt:lpstr>PUZZLES.</vt:lpstr>
      <vt:lpstr>EMPLOYEES ONLY: REGIME OF RIGHTS UNAVAILABLE TO INDEPENDENT CONTRACTORS</vt:lpstr>
      <vt:lpstr>RESEARCH METHODOLOGIES.</vt:lpstr>
      <vt:lpstr>SF UBERX DRIVERS:   “Would you prefer to be an employee or an independent contractor, and why?”</vt:lpstr>
      <vt:lpstr>Ethnography:   Ambivalent Worker Perspective on Employment Identities.  </vt:lpstr>
      <vt:lpstr>Ethnography:   Ambivalent Worker Perspective on Employment Identities. </vt:lpstr>
      <vt:lpstr>Labor’s Schism over Uber Organizing.</vt:lpstr>
      <vt:lpstr>Ethnography:   Ambivalent Worker Perspective on Employment Identities. 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Dubal, Veena</dc:creator>
  <cp:lastModifiedBy>Dubal, Veena</cp:lastModifiedBy>
  <cp:revision>27</cp:revision>
  <dcterms:created xsi:type="dcterms:W3CDTF">2016-05-30T16:18:03Z</dcterms:created>
  <dcterms:modified xsi:type="dcterms:W3CDTF">2017-04-20T04:25:12Z</dcterms:modified>
</cp:coreProperties>
</file>