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8"/>
  </p:notesMasterIdLst>
  <p:handoutMasterIdLst>
    <p:handoutMasterId r:id="rId29"/>
  </p:handoutMasterIdLst>
  <p:sldIdLst>
    <p:sldId id="256" r:id="rId2"/>
    <p:sldId id="327" r:id="rId3"/>
    <p:sldId id="373" r:id="rId4"/>
    <p:sldId id="371" r:id="rId5"/>
    <p:sldId id="372" r:id="rId6"/>
    <p:sldId id="343" r:id="rId7"/>
    <p:sldId id="357" r:id="rId8"/>
    <p:sldId id="358" r:id="rId9"/>
    <p:sldId id="359" r:id="rId10"/>
    <p:sldId id="350" r:id="rId11"/>
    <p:sldId id="375" r:id="rId12"/>
    <p:sldId id="360" r:id="rId13"/>
    <p:sldId id="361" r:id="rId14"/>
    <p:sldId id="364" r:id="rId15"/>
    <p:sldId id="365" r:id="rId16"/>
    <p:sldId id="366" r:id="rId17"/>
    <p:sldId id="362" r:id="rId18"/>
    <p:sldId id="374" r:id="rId19"/>
    <p:sldId id="377" r:id="rId20"/>
    <p:sldId id="378" r:id="rId21"/>
    <p:sldId id="376" r:id="rId22"/>
    <p:sldId id="369" r:id="rId23"/>
    <p:sldId id="379" r:id="rId24"/>
    <p:sldId id="368" r:id="rId25"/>
    <p:sldId id="380" r:id="rId26"/>
    <p:sldId id="282" r:id="rId27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">
          <p15:clr>
            <a:srgbClr val="A4A3A4"/>
          </p15:clr>
        </p15:guide>
        <p15:guide id="2" orient="horz" pos="474">
          <p15:clr>
            <a:srgbClr val="A4A3A4"/>
          </p15:clr>
        </p15:guide>
        <p15:guide id="3" orient="horz" pos="4319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981">
          <p15:clr>
            <a:srgbClr val="A4A3A4"/>
          </p15:clr>
        </p15:guide>
        <p15:guide id="6" orient="horz" pos="1133">
          <p15:clr>
            <a:srgbClr val="A4A3A4"/>
          </p15:clr>
        </p15:guide>
        <p15:guide id="7" orient="horz" pos="735">
          <p15:clr>
            <a:srgbClr val="A4A3A4"/>
          </p15:clr>
        </p15:guide>
        <p15:guide id="8" pos="2886">
          <p15:clr>
            <a:srgbClr val="A4A3A4"/>
          </p15:clr>
        </p15:guide>
        <p15:guide id="9" pos="684">
          <p15:clr>
            <a:srgbClr val="A4A3A4"/>
          </p15:clr>
        </p15:guide>
        <p15:guide id="10" pos="2882">
          <p15:clr>
            <a:srgbClr val="A4A3A4"/>
          </p15:clr>
        </p15:guide>
        <p15:guide id="11" pos="2879">
          <p15:clr>
            <a:srgbClr val="A4A3A4"/>
          </p15:clr>
        </p15:guide>
        <p15:guide id="12" pos="430">
          <p15:clr>
            <a:srgbClr val="A4A3A4"/>
          </p15:clr>
        </p15:guide>
        <p15:guide id="13" pos="5399">
          <p15:clr>
            <a:srgbClr val="A4A3A4"/>
          </p15:clr>
        </p15:guide>
        <p15:guide id="14" pos="15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  <p15:guide id="3" orient="horz" pos="2932">
          <p15:clr>
            <a:srgbClr val="A4A3A4"/>
          </p15:clr>
        </p15:guide>
        <p15:guide id="4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6600CC"/>
    <a:srgbClr val="005295"/>
    <a:srgbClr val="919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9216" autoAdjust="0"/>
    <p:restoredTop sz="95160" autoAdjust="0"/>
  </p:normalViewPr>
  <p:slideViewPr>
    <p:cSldViewPr snapToGrid="0">
      <p:cViewPr varScale="1">
        <p:scale>
          <a:sx n="106" d="100"/>
          <a:sy n="106" d="100"/>
        </p:scale>
        <p:origin x="666" y="96"/>
      </p:cViewPr>
      <p:guideLst>
        <p:guide orient="horz" pos="292"/>
        <p:guide orient="horz" pos="474"/>
        <p:guide orient="horz" pos="4319"/>
        <p:guide orient="horz" pos="3888"/>
        <p:guide orient="horz" pos="981"/>
        <p:guide orient="horz" pos="1133"/>
        <p:guide orient="horz" pos="735"/>
        <p:guide pos="2886"/>
        <p:guide pos="684"/>
        <p:guide pos="2882"/>
        <p:guide pos="2879"/>
        <p:guide pos="430"/>
        <p:guide pos="5399"/>
        <p:guide pos="15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16"/>
    </p:cViewPr>
  </p:sorterViewPr>
  <p:notesViewPr>
    <p:cSldViewPr snapToGrid="0">
      <p:cViewPr varScale="1">
        <p:scale>
          <a:sx n="87" d="100"/>
          <a:sy n="87" d="100"/>
        </p:scale>
        <p:origin x="-90" y="-1788"/>
      </p:cViewPr>
      <p:guideLst>
        <p:guide orient="horz" pos="2208"/>
        <p:guide pos="2928"/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43823" cy="46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56" tIns="46978" rIns="93956" bIns="46978" numCol="1" anchor="t" anchorCtr="0" compatLnSpc="1">
            <a:prstTxWarp prst="textNoShape">
              <a:avLst/>
            </a:prstTxWarp>
          </a:bodyPr>
          <a:lstStyle>
            <a:lvl1pPr defTabSz="933166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080" y="0"/>
            <a:ext cx="3043823" cy="46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56" tIns="46978" rIns="93956" bIns="46978" numCol="1" anchor="t" anchorCtr="0" compatLnSpc="1">
            <a:prstTxWarp prst="textNoShape">
              <a:avLst/>
            </a:prstTxWarp>
          </a:bodyPr>
          <a:lstStyle>
            <a:lvl1pPr algn="r" defTabSz="933166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41115"/>
            <a:ext cx="3043823" cy="46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56" tIns="46978" rIns="93956" bIns="46978" numCol="1" anchor="b" anchorCtr="0" compatLnSpc="1">
            <a:prstTxWarp prst="textNoShape">
              <a:avLst/>
            </a:prstTxWarp>
          </a:bodyPr>
          <a:lstStyle>
            <a:lvl1pPr defTabSz="933166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080" y="8841115"/>
            <a:ext cx="3043823" cy="46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56" tIns="46978" rIns="93956" bIns="46978" numCol="1" anchor="b" anchorCtr="0" compatLnSpc="1">
            <a:prstTxWarp prst="textNoShape">
              <a:avLst/>
            </a:prstTxWarp>
          </a:bodyPr>
          <a:lstStyle>
            <a:lvl1pPr algn="r" defTabSz="933166" eaLnBrk="1" hangingPunct="1">
              <a:defRPr sz="1200"/>
            </a:lvl1pPr>
          </a:lstStyle>
          <a:p>
            <a:pPr>
              <a:defRPr/>
            </a:pPr>
            <a:fld id="{9AE1F556-E520-43FB-A224-723F3A99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28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43823" cy="46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56" tIns="46978" rIns="93956" bIns="46978" numCol="1" anchor="t" anchorCtr="0" compatLnSpc="1">
            <a:prstTxWarp prst="textNoShape">
              <a:avLst/>
            </a:prstTxWarp>
          </a:bodyPr>
          <a:lstStyle>
            <a:lvl1pPr defTabSz="933166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080" y="0"/>
            <a:ext cx="3043823" cy="46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56" tIns="46978" rIns="93956" bIns="46978" numCol="1" anchor="t" anchorCtr="0" compatLnSpc="1">
            <a:prstTxWarp prst="textNoShape">
              <a:avLst/>
            </a:prstTxWarp>
          </a:bodyPr>
          <a:lstStyle>
            <a:lvl1pPr algn="r" defTabSz="933166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700088"/>
            <a:ext cx="4651375" cy="34877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790" y="4422667"/>
            <a:ext cx="5617520" cy="418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56" tIns="46978" rIns="93956" bIns="469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41115"/>
            <a:ext cx="3043823" cy="46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56" tIns="46978" rIns="93956" bIns="46978" numCol="1" anchor="b" anchorCtr="0" compatLnSpc="1">
            <a:prstTxWarp prst="textNoShape">
              <a:avLst/>
            </a:prstTxWarp>
          </a:bodyPr>
          <a:lstStyle>
            <a:lvl1pPr defTabSz="933166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080" y="8841115"/>
            <a:ext cx="3043823" cy="46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56" tIns="46978" rIns="93956" bIns="46978" numCol="1" anchor="b" anchorCtr="0" compatLnSpc="1">
            <a:prstTxWarp prst="textNoShape">
              <a:avLst/>
            </a:prstTxWarp>
          </a:bodyPr>
          <a:lstStyle>
            <a:lvl1pPr algn="r" defTabSz="933166" eaLnBrk="1" hangingPunct="1">
              <a:defRPr sz="1200"/>
            </a:lvl1pPr>
          </a:lstStyle>
          <a:p>
            <a:pPr>
              <a:defRPr/>
            </a:pPr>
            <a:fld id="{2BD5BA44-A61D-4421-ACA6-B7686A651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77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C3CBCD-930A-47B4-9BA2-F0A865A8247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53991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4A91C0-9FD2-4A78-A178-DE2F78D5AD2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4312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D5BA44-A61D-4421-ACA6-B7686A65186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89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678"/>
            <a:r>
              <a:rPr lang="en-US" sz="1800" dirty="0">
                <a:solidFill>
                  <a:srgbClr val="FF0000"/>
                </a:solidFill>
              </a:rPr>
              <a:t>“It shall be as easy to withdraw consent as to give it”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D5BA44-A61D-4421-ACA6-B7686A65186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74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419225"/>
            <a:ext cx="6565900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75" y="198438"/>
            <a:ext cx="2370138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75" y="141288"/>
            <a:ext cx="2370138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9"/>
          <p:cNvSpPr>
            <a:spLocks noChangeShapeType="1"/>
          </p:cNvSpPr>
          <p:nvPr userDrawn="1"/>
        </p:nvSpPr>
        <p:spPr bwMode="auto">
          <a:xfrm>
            <a:off x="600075" y="1020763"/>
            <a:ext cx="8543925" cy="0"/>
          </a:xfrm>
          <a:prstGeom prst="line">
            <a:avLst/>
          </a:prstGeom>
          <a:noFill/>
          <a:ln w="12700">
            <a:solidFill>
              <a:srgbClr val="91919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12" descr="bclt-horizontal-imag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625" y="1219200"/>
            <a:ext cx="3600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588963" y="2122488"/>
            <a:ext cx="7981950" cy="841375"/>
          </a:xfrm>
        </p:spPr>
        <p:txBody>
          <a:bodyPr lIns="92075" tIns="46038" rIns="92075" bIns="4603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88963" y="3090863"/>
            <a:ext cx="7981950" cy="2751137"/>
          </a:xfrm>
        </p:spPr>
        <p:txBody>
          <a:bodyPr lIns="92075" tIns="46038" rIns="92075" bIns="46038"/>
          <a:lstStyle>
            <a:lvl1pPr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5" y="419100"/>
            <a:ext cx="2020888" cy="565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9588" y="419100"/>
            <a:ext cx="5913437" cy="565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9588" y="1525588"/>
            <a:ext cx="3967162" cy="4551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5588"/>
            <a:ext cx="3967163" cy="4551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419100"/>
            <a:ext cx="78882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8" y="1525588"/>
            <a:ext cx="8086725" cy="455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Line 6"/>
          <p:cNvSpPr>
            <a:spLocks noChangeShapeType="1"/>
          </p:cNvSpPr>
          <p:nvPr/>
        </p:nvSpPr>
        <p:spPr bwMode="auto">
          <a:xfrm>
            <a:off x="661988" y="6175375"/>
            <a:ext cx="84582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29" name="Line 8"/>
          <p:cNvSpPr>
            <a:spLocks noChangeShapeType="1"/>
          </p:cNvSpPr>
          <p:nvPr userDrawn="1"/>
        </p:nvSpPr>
        <p:spPr bwMode="auto">
          <a:xfrm>
            <a:off x="685800" y="992188"/>
            <a:ext cx="8458200" cy="0"/>
          </a:xfrm>
          <a:prstGeom prst="line">
            <a:avLst/>
          </a:prstGeom>
          <a:noFill/>
          <a:ln w="12700">
            <a:solidFill>
              <a:srgbClr val="91919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1030" name="Picture 9"/>
          <p:cNvPicPr>
            <a:picLocks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89463" y="6188075"/>
            <a:ext cx="1550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Line 10"/>
          <p:cNvSpPr>
            <a:spLocks noChangeShapeType="1"/>
          </p:cNvSpPr>
          <p:nvPr userDrawn="1"/>
        </p:nvSpPr>
        <p:spPr bwMode="auto">
          <a:xfrm flipH="1" flipV="1">
            <a:off x="6076950" y="6305550"/>
            <a:ext cx="0" cy="449263"/>
          </a:xfrm>
          <a:prstGeom prst="line">
            <a:avLst/>
          </a:prstGeom>
          <a:noFill/>
          <a:ln w="12700">
            <a:solidFill>
              <a:srgbClr val="91919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1032" name="Picture 7" descr="bclt-horizontal-imag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35688" y="6278563"/>
            <a:ext cx="28448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rgbClr val="00529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rgbClr val="005295"/>
          </a:solidFill>
          <a:latin typeface="Gill Sans MT" pitchFamily="34" charset="0"/>
        </a:defRPr>
      </a:lvl2pPr>
      <a:lvl3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rgbClr val="005295"/>
          </a:solidFill>
          <a:latin typeface="Gill Sans MT" pitchFamily="34" charset="0"/>
        </a:defRPr>
      </a:lvl3pPr>
      <a:lvl4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rgbClr val="005295"/>
          </a:solidFill>
          <a:latin typeface="Gill Sans MT" pitchFamily="34" charset="0"/>
        </a:defRPr>
      </a:lvl4pPr>
      <a:lvl5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rgbClr val="005295"/>
          </a:solidFill>
          <a:latin typeface="Gill Sans MT" pitchFamily="34" charset="0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rgbClr val="005295"/>
          </a:solidFill>
          <a:latin typeface="Gill Sans MT" pitchFamily="34" charset="0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rgbClr val="005295"/>
          </a:solidFill>
          <a:latin typeface="Gill Sans MT" pitchFamily="34" charset="0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rgbClr val="005295"/>
          </a:solidFill>
          <a:latin typeface="Gill Sans MT" pitchFamily="34" charset="0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2800">
          <a:solidFill>
            <a:srgbClr val="005295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tabLst>
          <a:tab pos="168275" algn="l"/>
        </a:tabLst>
        <a:defRPr sz="2000">
          <a:solidFill>
            <a:srgbClr val="005295"/>
          </a:solidFill>
          <a:latin typeface="+mn-lt"/>
          <a:ea typeface="+mn-ea"/>
          <a:cs typeface="+mn-cs"/>
        </a:defRPr>
      </a:lvl1pPr>
      <a:lvl2pPr marL="349250" indent="-180975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tabLst>
          <a:tab pos="168275" algn="l"/>
        </a:tabLst>
        <a:defRPr sz="2000">
          <a:solidFill>
            <a:srgbClr val="919194"/>
          </a:solidFill>
          <a:latin typeface="+mn-lt"/>
        </a:defRPr>
      </a:lvl2pPr>
      <a:lvl3pPr marL="677863" indent="-168275" algn="l" rtl="0" eaLnBrk="0" fontAlgn="base" hangingPunct="0">
        <a:spcBef>
          <a:spcPct val="20000"/>
        </a:spcBef>
        <a:spcAft>
          <a:spcPct val="0"/>
        </a:spcAft>
        <a:buChar char="•"/>
        <a:tabLst>
          <a:tab pos="168275" algn="l"/>
        </a:tabLst>
        <a:defRPr sz="2000">
          <a:solidFill>
            <a:srgbClr val="919194"/>
          </a:solidFill>
          <a:latin typeface="+mn-lt"/>
        </a:defRPr>
      </a:lvl3pPr>
      <a:lvl4pPr marL="914400" indent="-10795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168275" algn="l"/>
        </a:tabLst>
        <a:defRPr sz="2000">
          <a:solidFill>
            <a:srgbClr val="919194"/>
          </a:solidFill>
          <a:latin typeface="+mn-lt"/>
        </a:defRPr>
      </a:lvl4pPr>
      <a:lvl5pPr marL="1203325" indent="-120650" algn="l" rtl="0" eaLnBrk="0" fontAlgn="base" hangingPunct="0">
        <a:spcBef>
          <a:spcPct val="20000"/>
        </a:spcBef>
        <a:spcAft>
          <a:spcPct val="0"/>
        </a:spcAft>
        <a:tabLst>
          <a:tab pos="168275" algn="l"/>
        </a:tabLst>
        <a:defRPr sz="2000">
          <a:solidFill>
            <a:srgbClr val="919194"/>
          </a:solidFill>
          <a:latin typeface="+mn-lt"/>
        </a:defRPr>
      </a:lvl5pPr>
      <a:lvl6pPr marL="1660525" indent="-120650" algn="l" rtl="0" fontAlgn="base">
        <a:spcBef>
          <a:spcPct val="20000"/>
        </a:spcBef>
        <a:spcAft>
          <a:spcPct val="0"/>
        </a:spcAft>
        <a:tabLst>
          <a:tab pos="168275" algn="l"/>
        </a:tabLst>
        <a:defRPr sz="2000">
          <a:solidFill>
            <a:srgbClr val="919194"/>
          </a:solidFill>
          <a:latin typeface="+mn-lt"/>
        </a:defRPr>
      </a:lvl6pPr>
      <a:lvl7pPr marL="2117725" indent="-120650" algn="l" rtl="0" fontAlgn="base">
        <a:spcBef>
          <a:spcPct val="20000"/>
        </a:spcBef>
        <a:spcAft>
          <a:spcPct val="0"/>
        </a:spcAft>
        <a:tabLst>
          <a:tab pos="168275" algn="l"/>
        </a:tabLst>
        <a:defRPr sz="2000">
          <a:solidFill>
            <a:srgbClr val="919194"/>
          </a:solidFill>
          <a:latin typeface="+mn-lt"/>
        </a:defRPr>
      </a:lvl7pPr>
      <a:lvl8pPr marL="2574925" indent="-120650" algn="l" rtl="0" fontAlgn="base">
        <a:spcBef>
          <a:spcPct val="20000"/>
        </a:spcBef>
        <a:spcAft>
          <a:spcPct val="0"/>
        </a:spcAft>
        <a:tabLst>
          <a:tab pos="168275" algn="l"/>
        </a:tabLst>
        <a:defRPr sz="2000">
          <a:solidFill>
            <a:srgbClr val="919194"/>
          </a:solidFill>
          <a:latin typeface="+mn-lt"/>
        </a:defRPr>
      </a:lvl8pPr>
      <a:lvl9pPr marL="3032125" indent="-120650" algn="l" rtl="0" fontAlgn="base">
        <a:spcBef>
          <a:spcPct val="20000"/>
        </a:spcBef>
        <a:spcAft>
          <a:spcPct val="0"/>
        </a:spcAft>
        <a:tabLst>
          <a:tab pos="168275" algn="l"/>
        </a:tabLst>
        <a:defRPr sz="2000">
          <a:solidFill>
            <a:srgbClr val="91919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3324" y="2094614"/>
            <a:ext cx="8149514" cy="2467861"/>
          </a:xfrm>
          <a:noFill/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600" b="1" dirty="0" smtClean="0">
                <a:solidFill>
                  <a:schemeClr val="accent2"/>
                </a:solidFill>
              </a:rPr>
              <a:t>Consent and Contract under EU Data Protection Law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4670" y="4138274"/>
            <a:ext cx="5720315" cy="1486011"/>
          </a:xfrm>
          <a:noFill/>
        </p:spPr>
        <p:txBody>
          <a:bodyPr/>
          <a:lstStyle/>
          <a:p>
            <a:pPr marL="0" indent="0" algn="l" eaLnBrk="1" hangingPunct="1">
              <a:lnSpc>
                <a:spcPct val="100000"/>
              </a:lnSpc>
            </a:pPr>
            <a:r>
              <a:rPr lang="en-US" b="1" dirty="0" smtClean="0">
                <a:solidFill>
                  <a:schemeClr val="accent2"/>
                </a:solidFill>
              </a:rPr>
              <a:t>Paul M. Schwartz</a:t>
            </a:r>
            <a:endParaRPr lang="en-US" dirty="0" smtClean="0">
              <a:solidFill>
                <a:schemeClr val="accent2"/>
              </a:solidFill>
            </a:endParaRPr>
          </a:p>
          <a:p>
            <a:pPr marL="0" indent="0" algn="l" eaLnBrk="1" hangingPunct="1">
              <a:lnSpc>
                <a:spcPct val="10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BCLT Privacy Law Forum: Silicon Valley</a:t>
            </a:r>
          </a:p>
          <a:p>
            <a:pPr marL="0" indent="0" algn="l" eaLnBrk="1" hangingPunct="1">
              <a:lnSpc>
                <a:spcPct val="10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March 24, 2017</a:t>
            </a:r>
          </a:p>
          <a:p>
            <a:pPr marL="0" indent="0" algn="l" eaLnBrk="1" hangingPunct="1"/>
            <a:r>
              <a:rPr lang="en-US" dirty="0" smtClean="0">
                <a:solidFill>
                  <a:schemeClr val="accent2"/>
                </a:solidFill>
              </a:rPr>
              <a:t>Twitter: @</a:t>
            </a:r>
            <a:r>
              <a:rPr lang="en-US" dirty="0" err="1" smtClean="0">
                <a:solidFill>
                  <a:schemeClr val="accent2"/>
                </a:solidFill>
              </a:rPr>
              <a:t>paulmschwartz</a:t>
            </a:r>
            <a:endParaRPr lang="en-US" dirty="0">
              <a:solidFill>
                <a:schemeClr val="accent2"/>
              </a:solidFill>
            </a:endParaRPr>
          </a:p>
          <a:p>
            <a:pPr marL="0" indent="0" algn="l" eaLnBrk="1" hangingPunct="1"/>
            <a:endParaRPr lang="en-US" dirty="0" smtClean="0">
              <a:solidFill>
                <a:schemeClr val="accent2"/>
              </a:solidFill>
            </a:endParaRPr>
          </a:p>
          <a:p>
            <a:pPr marL="0" indent="0" algn="l" eaLnBrk="1" hangingPunct="1"/>
            <a:endParaRPr lang="en-US" sz="1600" dirty="0" smtClean="0">
              <a:solidFill>
                <a:schemeClr val="accent2"/>
              </a:solidFill>
            </a:endParaRPr>
          </a:p>
          <a:p>
            <a:pPr marL="0" indent="0" algn="l" eaLnBrk="1" hangingPunct="1"/>
            <a:endParaRPr lang="en-US" dirty="0" smtClean="0">
              <a:solidFill>
                <a:schemeClr val="accent2"/>
              </a:solidFill>
            </a:endParaRPr>
          </a:p>
          <a:p>
            <a:pPr marL="0" indent="0" algn="l" eaLnBrk="1" hangingPunct="1"/>
            <a:endParaRPr lang="en-US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76250"/>
            <a:ext cx="7888288" cy="954088"/>
          </a:xfrm>
        </p:spPr>
        <p:txBody>
          <a:bodyPr/>
          <a:lstStyle/>
          <a:p>
            <a:r>
              <a:rPr lang="en-US" dirty="0" smtClean="0"/>
              <a:t>GDPR on Consent, Article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484" y="1104900"/>
            <a:ext cx="8734096" cy="4972050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 smtClean="0"/>
              <a:t>If consent presented as part of written declaration concerning other matters, “the request for consent must be presented in a manner which is clearly distinguishable from the other matters, in an intelligible and easily accessible form, using clear and plain language”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 smtClean="0"/>
              <a:t>Right to withdraw consent at any time.</a:t>
            </a:r>
            <a:r>
              <a:rPr lang="en-US" sz="3600" dirty="0"/>
              <a:t> </a:t>
            </a:r>
            <a:r>
              <a:rPr lang="en-US" sz="3600" dirty="0" smtClean="0"/>
              <a:t> 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5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GDPR on Consent, Article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“When assessing whether consent is freely given, utmost account shall be taken of the fact whether, among others, the performance of a contract, including the provision of a service, is made conditional on the consent to the processing of data that is not necessary for the performance of this contract.”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6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US: Protecting the Privacy Consumer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421" y="1182414"/>
            <a:ext cx="5281448" cy="4894536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Main privacy inalienability is that of </a:t>
            </a:r>
            <a:r>
              <a:rPr lang="en-US" sz="3200" dirty="0" smtClean="0">
                <a:solidFill>
                  <a:srgbClr val="FF0000"/>
                </a:solidFill>
              </a:rPr>
              <a:t>mandated disclosure requirements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Contract largely irrelevant– for data processors, a realm of “heads, I win; tails, you lose.”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Consent plays a limited role in U.S. law.  Minor role for “warning function” -- opt-in.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930" y="1357843"/>
            <a:ext cx="2670279" cy="441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13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Privacy’s International Future (1)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8" y="1103586"/>
            <a:ext cx="8086725" cy="4973364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dirty="0" smtClean="0"/>
              <a:t>“Rights talk” is a key part of the EU project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dirty="0" smtClean="0"/>
              <a:t>“Privacy consumers” ties into deep-rooted US concepts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dirty="0" smtClean="0"/>
              <a:t>A shift to institutions: e.g., </a:t>
            </a:r>
            <a:r>
              <a:rPr lang="en-US" sz="4000" dirty="0" smtClean="0">
                <a:solidFill>
                  <a:srgbClr val="FF0000"/>
                </a:solidFill>
              </a:rPr>
              <a:t>Privacy Shield</a:t>
            </a:r>
            <a:r>
              <a:rPr lang="en-US" sz="4000" dirty="0" smtClean="0"/>
              <a:t>: Data Integrity, Choice, Enforcement and Oversight</a:t>
            </a:r>
          </a:p>
          <a:p>
            <a:pPr marL="0" indent="0"/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51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Shield (2016)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76" y="1296851"/>
            <a:ext cx="4569378" cy="300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529" y="647700"/>
            <a:ext cx="421005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29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Shield (2016)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" r="45940"/>
          <a:stretch/>
        </p:blipFill>
        <p:spPr bwMode="auto">
          <a:xfrm>
            <a:off x="4508937" y="1138611"/>
            <a:ext cx="4146331" cy="483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67" y="1299998"/>
            <a:ext cx="36480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66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2266" y="340272"/>
            <a:ext cx="7888288" cy="954088"/>
          </a:xfrm>
        </p:spPr>
        <p:txBody>
          <a:bodyPr/>
          <a:lstStyle/>
          <a:p>
            <a:r>
              <a:rPr lang="en-US" dirty="0" smtClean="0"/>
              <a:t>A Way Forward?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9588" y="1150883"/>
            <a:ext cx="3967162" cy="49260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400" dirty="0"/>
              <a:t>Law is “agreement about the things that are fundamental.” Cardozo, 1924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95" y="1335404"/>
            <a:ext cx="3549591" cy="434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85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Privacy’s International Future </a:t>
            </a:r>
            <a:r>
              <a:rPr lang="en-US" dirty="0" smtClean="0"/>
              <a:t>(2)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718" y="1213945"/>
            <a:ext cx="8375596" cy="4863005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New Institutions and New Structures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New understandings of data privacy to be created in international institutions and new processes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European Data Protection Board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Privacy Shield – deputizes U.S. institutions, officials and private parties to enforce the interests of EU citizens</a:t>
            </a:r>
          </a:p>
        </p:txBody>
      </p:sp>
    </p:spTree>
    <p:extLst>
      <p:ext uri="{BB962C8B-B14F-4D97-AF65-F5344CB8AC3E}">
        <p14:creationId xmlns:p14="http://schemas.microsoft.com/office/powerpoint/2010/main" val="198328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Katherine </a:t>
            </a:r>
            <a:r>
              <a:rPr lang="en-US" dirty="0" err="1"/>
              <a:t>Tassi</a:t>
            </a:r>
            <a:r>
              <a:rPr lang="en-US" dirty="0"/>
              <a:t>, Snap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4" t="19447" r="5234" b="24559"/>
          <a:stretch/>
        </p:blipFill>
        <p:spPr bwMode="auto">
          <a:xfrm>
            <a:off x="2853559" y="1743116"/>
            <a:ext cx="3074276" cy="345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508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GDPR, Article 6, “legitimate interests”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890" y="1103586"/>
            <a:ext cx="8765627" cy="4973364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dirty="0" smtClean="0"/>
              <a:t>Article 6: Processing is lawful when it “is necessary for the purposes of </a:t>
            </a:r>
            <a:r>
              <a:rPr lang="en-US" sz="4000" dirty="0"/>
              <a:t>t</a:t>
            </a:r>
            <a:r>
              <a:rPr lang="en-US" sz="4000" dirty="0" smtClean="0"/>
              <a:t>he legitimate interests pursued by the controller or by a third party except where such interests are overridden by the interests or fundamental rights and freedoms of the data subject which require protection of personal data…”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83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93936" y="1863506"/>
            <a:ext cx="5150064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Prof. Dr. Karl-</a:t>
            </a:r>
            <a:r>
              <a:rPr lang="en-US" sz="3200" dirty="0" err="1" smtClean="0">
                <a:latin typeface="+mn-lt"/>
              </a:rPr>
              <a:t>Nikolaus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Peifer</a:t>
            </a:r>
            <a:endParaRPr lang="en-US" sz="3200" dirty="0" smtClean="0">
              <a:latin typeface="+mn-lt"/>
            </a:endParaRPr>
          </a:p>
          <a:p>
            <a:r>
              <a:rPr lang="en-US" sz="3200" dirty="0" smtClean="0">
                <a:latin typeface="+mn-lt"/>
              </a:rPr>
              <a:t>Director,</a:t>
            </a:r>
          </a:p>
          <a:p>
            <a:r>
              <a:rPr lang="en-US" sz="3200" dirty="0" smtClean="0">
                <a:latin typeface="+mn-lt"/>
              </a:rPr>
              <a:t>Institute for Media Law</a:t>
            </a:r>
          </a:p>
          <a:p>
            <a:r>
              <a:rPr lang="en-US" sz="3200" dirty="0" smtClean="0">
                <a:latin typeface="+mn-lt"/>
              </a:rPr>
              <a:t>And Communications Law</a:t>
            </a:r>
          </a:p>
          <a:p>
            <a:r>
              <a:rPr lang="en-US" sz="3200" dirty="0" smtClean="0">
                <a:latin typeface="+mn-lt"/>
              </a:rPr>
              <a:t>And Director,</a:t>
            </a:r>
          </a:p>
          <a:p>
            <a:r>
              <a:rPr lang="en-US" sz="3200" dirty="0" smtClean="0">
                <a:latin typeface="+mn-lt"/>
              </a:rPr>
              <a:t>Institute for Broadcasting Law</a:t>
            </a:r>
          </a:p>
          <a:p>
            <a:r>
              <a:rPr lang="en-US" sz="3200" dirty="0" smtClean="0">
                <a:latin typeface="+mn-lt"/>
              </a:rPr>
              <a:t>University of Cologne</a:t>
            </a:r>
          </a:p>
          <a:p>
            <a:endParaRPr lang="en-US" sz="3200" dirty="0" smtClean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96" y="2066036"/>
            <a:ext cx="3210052" cy="32100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Co-Author Professor </a:t>
            </a:r>
            <a:r>
              <a:rPr lang="en-US" dirty="0" err="1" smtClean="0"/>
              <a:t>Peifer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8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GDPR, Article </a:t>
            </a:r>
            <a:r>
              <a:rPr lang="en-US" dirty="0" smtClean="0"/>
              <a:t>47, </a:t>
            </a:r>
            <a:r>
              <a:rPr lang="en-US" dirty="0"/>
              <a:t>“</a:t>
            </a:r>
            <a:r>
              <a:rPr lang="en-US" dirty="0" smtClean="0"/>
              <a:t>legitimate interests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656" y="1213945"/>
            <a:ext cx="8655268" cy="486300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/>
              <a:t>Recital 47: “The legitimate interests of a controller … or of a third party, may provide a legal basis for processing, provided that the interests or the fundamental rights and freedoms of the data subject are not overriding, taking into consideration </a:t>
            </a:r>
            <a:r>
              <a:rPr lang="en-US" sz="3600" dirty="0">
                <a:solidFill>
                  <a:srgbClr val="FF0000"/>
                </a:solidFill>
              </a:rPr>
              <a:t>the reasonable expectations of the data subjects </a:t>
            </a:r>
            <a:r>
              <a:rPr lang="en-US" sz="3600" dirty="0"/>
              <a:t>based on their relationship with the controller.”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35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Katherine </a:t>
            </a:r>
            <a:r>
              <a:rPr lang="en-US" dirty="0" err="1"/>
              <a:t>Tassi</a:t>
            </a:r>
            <a:r>
              <a:rPr lang="en-US" dirty="0"/>
              <a:t>, Snap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8" y="1150883"/>
            <a:ext cx="8086725" cy="4926067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 smtClean="0"/>
              <a:t>Will the “legitimacy” basis in GDPR turn into important grounds for processing for US companies?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 smtClean="0"/>
              <a:t>Is the future one of segregation of EU personal data from the rest of the world’s?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2793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Lindsey L. </a:t>
            </a:r>
            <a:r>
              <a:rPr lang="en-US" dirty="0" err="1" smtClean="0"/>
              <a:t>Tonsager</a:t>
            </a:r>
            <a:r>
              <a:rPr lang="en-US" dirty="0" smtClean="0"/>
              <a:t>, Covington &amp; Burling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783" y="1797152"/>
            <a:ext cx="2831223" cy="314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69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Lindsey L. </a:t>
            </a:r>
            <a:r>
              <a:rPr lang="en-US" dirty="0" err="1"/>
              <a:t>Tonsager</a:t>
            </a:r>
            <a:r>
              <a:rPr lang="en-US" dirty="0"/>
              <a:t>, Covington &amp; Burling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8" y="1150883"/>
            <a:ext cx="8086725" cy="4926067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6000" dirty="0" smtClean="0"/>
              <a:t>Are US and EU privacy laws really different?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6000" dirty="0" smtClean="0"/>
              <a:t>Can the GDPR actually be value-added for your business?</a:t>
            </a: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Dr. Kai </a:t>
            </a:r>
            <a:r>
              <a:rPr lang="en-US" dirty="0" err="1" smtClean="0"/>
              <a:t>Westerwelle</a:t>
            </a:r>
            <a:r>
              <a:rPr lang="en-US" dirty="0" smtClean="0"/>
              <a:t>, Taylor </a:t>
            </a:r>
            <a:r>
              <a:rPr lang="en-US" dirty="0" err="1" smtClean="0"/>
              <a:t>Wessing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802" y="1628707"/>
            <a:ext cx="5821101" cy="327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64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</a:t>
            </a:r>
            <a:r>
              <a:rPr lang="en-US" dirty="0" smtClean="0"/>
              <a:t>. Kai </a:t>
            </a:r>
            <a:r>
              <a:rPr lang="en-US" dirty="0" err="1"/>
              <a:t>Westerwelle</a:t>
            </a:r>
            <a:r>
              <a:rPr lang="en-US" dirty="0"/>
              <a:t>, Taylor </a:t>
            </a:r>
            <a:r>
              <a:rPr lang="en-US" dirty="0" err="1"/>
              <a:t>Wessing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8" y="1135117"/>
            <a:ext cx="8086725" cy="4941833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800" dirty="0" smtClean="0"/>
              <a:t>Threats to the Privacy Shield and Model Clauses: the State of Play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tx1"/>
                </a:solidFill>
              </a:rPr>
              <a:t>Privacy Shield under scrutiny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800" dirty="0" err="1" smtClean="0">
                <a:solidFill>
                  <a:schemeClr val="tx1"/>
                </a:solidFill>
              </a:rPr>
              <a:t>Schrems</a:t>
            </a:r>
            <a:r>
              <a:rPr lang="en-US" sz="4800" dirty="0" smtClean="0">
                <a:solidFill>
                  <a:schemeClr val="tx1"/>
                </a:solidFill>
              </a:rPr>
              <a:t> II: Model Contractual Clauses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tx1"/>
                </a:solidFill>
              </a:rPr>
              <a:t>Opinions of EU Regulators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80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and Answer Period</a:t>
            </a:r>
            <a:endParaRPr lang="en-US" dirty="0"/>
          </a:p>
        </p:txBody>
      </p:sp>
      <p:pic>
        <p:nvPicPr>
          <p:cNvPr id="4" name="Picture 2" descr="File:CampanileMtTamalpiasSunset-origin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7" b="5147"/>
          <a:stretch/>
        </p:blipFill>
        <p:spPr bwMode="auto">
          <a:xfrm>
            <a:off x="2294999" y="1105482"/>
            <a:ext cx="5045342" cy="489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04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Katherine </a:t>
            </a:r>
            <a:r>
              <a:rPr lang="en-US" dirty="0" err="1"/>
              <a:t>Tassi</a:t>
            </a:r>
            <a:r>
              <a:rPr lang="en-US" dirty="0"/>
              <a:t>, Snap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4" t="19447" r="5234" b="24559"/>
          <a:stretch/>
        </p:blipFill>
        <p:spPr bwMode="auto">
          <a:xfrm>
            <a:off x="2853559" y="1743116"/>
            <a:ext cx="3074276" cy="345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44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Lindsey L. </a:t>
            </a:r>
            <a:r>
              <a:rPr lang="en-US" dirty="0" err="1" smtClean="0"/>
              <a:t>Tonsager</a:t>
            </a:r>
            <a:r>
              <a:rPr lang="en-US" dirty="0" smtClean="0"/>
              <a:t>, Covington &amp; Burling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783" y="1797152"/>
            <a:ext cx="2831223" cy="314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07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Dr. Kai </a:t>
            </a:r>
            <a:r>
              <a:rPr lang="en-US" dirty="0" err="1" smtClean="0"/>
              <a:t>Westerwelle</a:t>
            </a:r>
            <a:r>
              <a:rPr lang="en-US" dirty="0" smtClean="0"/>
              <a:t>, Taylor </a:t>
            </a:r>
            <a:r>
              <a:rPr lang="en-US" dirty="0" err="1" smtClean="0"/>
              <a:t>Wessing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802" y="1628707"/>
            <a:ext cx="5821101" cy="327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37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8" y="1097280"/>
            <a:ext cx="8086725" cy="497967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 smtClean="0"/>
              <a:t>Different visions of Data Privacy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 smtClean="0"/>
              <a:t>Shared Doctrine: Contract and Consent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 smtClean="0"/>
              <a:t>EU: Rights Talk in Action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 smtClean="0"/>
              <a:t>US: Protecting the Privacy Consumer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 smtClean="0"/>
              <a:t>Data Privacy’s International Future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984943"/>
            <a:ext cx="50800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61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Visions of Data Privacy: the EU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8" y="1103586"/>
            <a:ext cx="8086725" cy="4973364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“Rights talk”: strong </a:t>
            </a:r>
            <a:r>
              <a:rPr lang="en-US" sz="2800" dirty="0" err="1" smtClean="0"/>
              <a:t>constitutionalization</a:t>
            </a:r>
            <a:r>
              <a:rPr lang="en-US" sz="2800" dirty="0" smtClean="0"/>
              <a:t> of privacy and data protection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Statutory laws anchored in constitution rights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Proportionality test to protect privacy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84" y="3030207"/>
            <a:ext cx="4260850" cy="363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flipH="1">
            <a:off x="4855779" y="5090993"/>
            <a:ext cx="3405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European Court of Justice, Luxembourg</a:t>
            </a:r>
          </a:p>
        </p:txBody>
      </p:sp>
    </p:spTree>
    <p:extLst>
      <p:ext uri="{BB962C8B-B14F-4D97-AF65-F5344CB8AC3E}">
        <p14:creationId xmlns:p14="http://schemas.microsoft.com/office/powerpoint/2010/main" val="100519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Visions of Data Privacy: </a:t>
            </a:r>
            <a:r>
              <a:rPr lang="en-US"/>
              <a:t>the </a:t>
            </a:r>
            <a:r>
              <a:rPr lang="en-US" smtClean="0"/>
              <a:t>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483" y="1198179"/>
            <a:ext cx="4240267" cy="4878771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Weak constitutional protections for information privacy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Strong constitutional protections for free flow of information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“Marketplace discourse”: protection of privacy consumer in marketplace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085" y="1704432"/>
            <a:ext cx="4224620" cy="326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5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EU: Rights Talk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076" y="2387268"/>
            <a:ext cx="8265237" cy="3689682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Strong limits on contract and consent in EU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“EU data protection puts a core of important data privacy rights beyond the ability of a person to trade because such individual behavior would both erode a capacity of self-determination and have a negative collective impact.”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Contract and consent cannot trump the GDPR’s fundamental rules, including legal basis for processing, data minimization, and purpose specification.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032" y="0"/>
            <a:ext cx="3806223" cy="2387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76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15255</TotalTime>
  <Words>820</Words>
  <Application>Microsoft Office PowerPoint</Application>
  <PresentationFormat>On-screen Show (4:3)</PresentationFormat>
  <Paragraphs>83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Gill Sans MT</vt:lpstr>
      <vt:lpstr>Default Design</vt:lpstr>
      <vt:lpstr>Consent and Contract under EU Data Protection Law</vt:lpstr>
      <vt:lpstr>My Co-Author Professor Peifer</vt:lpstr>
      <vt:lpstr>Katherine Tassi, Snap</vt:lpstr>
      <vt:lpstr>Lindsey L. Tonsager, Covington &amp; Burling</vt:lpstr>
      <vt:lpstr>Dr. Kai Westerwelle, Taylor Wessing</vt:lpstr>
      <vt:lpstr>Overview</vt:lpstr>
      <vt:lpstr>Different Visions of Data Privacy: the EU</vt:lpstr>
      <vt:lpstr>Different Visions of Data Privacy: the US</vt:lpstr>
      <vt:lpstr>EU: Rights Talk in Action</vt:lpstr>
      <vt:lpstr>GDPR on Consent, Article 7</vt:lpstr>
      <vt:lpstr>GDPR on Consent, Article 7</vt:lpstr>
      <vt:lpstr>US: Protecting the Privacy Consumer</vt:lpstr>
      <vt:lpstr>Data Privacy’s International Future (1) </vt:lpstr>
      <vt:lpstr>Privacy Shield (2016)</vt:lpstr>
      <vt:lpstr>Privacy Shield (2016)</vt:lpstr>
      <vt:lpstr>A Way Forward?</vt:lpstr>
      <vt:lpstr>Data Privacy’s International Future (2) </vt:lpstr>
      <vt:lpstr>Katherine Tassi, Snap</vt:lpstr>
      <vt:lpstr>GDPR, Article 6, “legitimate interests”</vt:lpstr>
      <vt:lpstr>GDPR, Article 47, “legitimate interests</vt:lpstr>
      <vt:lpstr>Katherine Tassi, Snap</vt:lpstr>
      <vt:lpstr>Lindsey L. Tonsager, Covington &amp; Burling</vt:lpstr>
      <vt:lpstr>Lindsey L. Tonsager, Covington &amp; Burling</vt:lpstr>
      <vt:lpstr>Dr. Kai Westerwelle, Taylor Wessing</vt:lpstr>
      <vt:lpstr>Dr. Kai Westerwelle, Taylor Wessing</vt:lpstr>
      <vt:lpstr>Question and Answer Period</vt:lpstr>
    </vt:vector>
  </TitlesOfParts>
  <Company>M. Seth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Slide</dc:title>
  <dc:creator>Schwartz M. Paul</dc:creator>
  <cp:lastModifiedBy>Richard Paul Fisk, MA</cp:lastModifiedBy>
  <cp:revision>281</cp:revision>
  <cp:lastPrinted>2017-03-23T19:40:30Z</cp:lastPrinted>
  <dcterms:modified xsi:type="dcterms:W3CDTF">2017-03-27T20:36:08Z</dcterms:modified>
</cp:coreProperties>
</file>