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61" r:id="rId2"/>
    <p:sldId id="260" r:id="rId3"/>
    <p:sldId id="313" r:id="rId4"/>
    <p:sldId id="276" r:id="rId5"/>
    <p:sldId id="278" r:id="rId6"/>
    <p:sldId id="277" r:id="rId7"/>
    <p:sldId id="280" r:id="rId8"/>
    <p:sldId id="281" r:id="rId9"/>
    <p:sldId id="285" r:id="rId10"/>
    <p:sldId id="286" r:id="rId11"/>
    <p:sldId id="289" r:id="rId12"/>
    <p:sldId id="314" r:id="rId13"/>
    <p:sldId id="293" r:id="rId14"/>
    <p:sldId id="294" r:id="rId15"/>
    <p:sldId id="315" r:id="rId16"/>
    <p:sldId id="271" r:id="rId17"/>
    <p:sldId id="292" r:id="rId18"/>
    <p:sldId id="272" r:id="rId19"/>
    <p:sldId id="273" r:id="rId20"/>
    <p:sldId id="274" r:id="rId21"/>
    <p:sldId id="316" r:id="rId22"/>
    <p:sldId id="295" r:id="rId23"/>
    <p:sldId id="308" r:id="rId24"/>
    <p:sldId id="309" r:id="rId25"/>
    <p:sldId id="310" r:id="rId26"/>
    <p:sldId id="311" r:id="rId27"/>
    <p:sldId id="312" r:id="rId28"/>
    <p:sldId id="306" r:id="rId29"/>
    <p:sldId id="30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456" autoAdjust="0"/>
  </p:normalViewPr>
  <p:slideViewPr>
    <p:cSldViewPr>
      <p:cViewPr>
        <p:scale>
          <a:sx n="120" d="100"/>
          <a:sy n="120" d="100"/>
        </p:scale>
        <p:origin x="-796"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4D4612-1108-4685-9451-30782890F96C}" type="datetimeFigureOut">
              <a:rPr lang="en-US" smtClean="0"/>
              <a:t>1/12/2017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E93678-6D17-492B-BE21-76538B443412}" type="slidenum">
              <a:rPr lang="en-US" smtClean="0"/>
              <a:t>‹#›</a:t>
            </a:fld>
            <a:endParaRPr lang="en-US"/>
          </a:p>
        </p:txBody>
      </p:sp>
    </p:spTree>
    <p:extLst>
      <p:ext uri="{BB962C8B-B14F-4D97-AF65-F5344CB8AC3E}">
        <p14:creationId xmlns:p14="http://schemas.microsoft.com/office/powerpoint/2010/main" val="2957955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There’s no overall federal</a:t>
            </a:r>
            <a:r>
              <a:rPr lang="en-US" baseline="0" dirty="0" smtClean="0"/>
              <a:t> right to privacy, and the Privacy Act of 1974, post Watergate, really just about federal records, doesn’t come close to covering all privacy.</a:t>
            </a:r>
          </a:p>
          <a:p>
            <a:r>
              <a:rPr lang="en-US" baseline="0" dirty="0" smtClean="0"/>
              <a:t>Free speech rights may help people to speak anonymously and safely private, but also hurts privacy by allowing some exposure of other people’s information. Commercial speech is so American, the idea that corporations can say what they want e.g. advertising with very limited restrictions.</a:t>
            </a:r>
          </a:p>
          <a:p>
            <a:endParaRPr lang="en-US" baseline="0" dirty="0" smtClean="0"/>
          </a:p>
          <a:p>
            <a:r>
              <a:rPr lang="en-US" baseline="0" dirty="0" smtClean="0"/>
              <a:t>Calif. History includes a culture of individualism as the extreme Left Coast of US westward expansion, and also LA film industry which had a hand in some of the anti-paparazzi legislation.</a:t>
            </a:r>
            <a:endParaRPr lang="en-US" dirty="0"/>
          </a:p>
        </p:txBody>
      </p:sp>
      <p:sp>
        <p:nvSpPr>
          <p:cNvPr id="4" name="Slide Number Placeholder 3"/>
          <p:cNvSpPr>
            <a:spLocks noGrp="1"/>
          </p:cNvSpPr>
          <p:nvPr>
            <p:ph type="sldNum" sz="quarter" idx="10"/>
          </p:nvPr>
        </p:nvSpPr>
        <p:spPr/>
        <p:txBody>
          <a:bodyPr/>
          <a:lstStyle/>
          <a:p>
            <a:fld id="{3F650234-D344-0743-9962-A9968C72A2C4}" type="slidenum">
              <a:rPr lang="en-US" smtClean="0"/>
              <a:pPr/>
              <a:t>16</a:t>
            </a:fld>
            <a:endParaRPr lang="en-US"/>
          </a:p>
        </p:txBody>
      </p:sp>
    </p:spTree>
    <p:extLst>
      <p:ext uri="{BB962C8B-B14F-4D97-AF65-F5344CB8AC3E}">
        <p14:creationId xmlns:p14="http://schemas.microsoft.com/office/powerpoint/2010/main" val="3048453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There’s no overall federal</a:t>
            </a:r>
            <a:r>
              <a:rPr lang="en-US" baseline="0" dirty="0" smtClean="0"/>
              <a:t> right to privacy, and the Privacy Act of 1974, post Watergate, really just about federal records, doesn’t come close to covering all privacy.</a:t>
            </a:r>
          </a:p>
          <a:p>
            <a:r>
              <a:rPr lang="en-US" baseline="0" dirty="0" smtClean="0"/>
              <a:t>Free speech rights may help people to speak anonymously and safely private, but also hurts privacy by allowing some exposure of other people’s information. Commercial speech is so American, the idea that corporations can say what they want e.g. advertising with very limited restrictions.</a:t>
            </a:r>
          </a:p>
          <a:p>
            <a:endParaRPr lang="en-US" baseline="0" dirty="0" smtClean="0"/>
          </a:p>
          <a:p>
            <a:r>
              <a:rPr lang="en-US" baseline="0" dirty="0" smtClean="0"/>
              <a:t>Calif. History includes a culture of individualism as the extreme Left Coast of US westward expansion, and also LA film industry which had a hand in some of the anti-paparazzi legislation.</a:t>
            </a:r>
            <a:endParaRPr lang="en-US" dirty="0"/>
          </a:p>
        </p:txBody>
      </p:sp>
      <p:sp>
        <p:nvSpPr>
          <p:cNvPr id="4" name="Slide Number Placeholder 3"/>
          <p:cNvSpPr>
            <a:spLocks noGrp="1"/>
          </p:cNvSpPr>
          <p:nvPr>
            <p:ph type="sldNum" sz="quarter" idx="10"/>
          </p:nvPr>
        </p:nvSpPr>
        <p:spPr/>
        <p:txBody>
          <a:bodyPr/>
          <a:lstStyle/>
          <a:p>
            <a:fld id="{3F650234-D344-0743-9962-A9968C72A2C4}" type="slidenum">
              <a:rPr lang="en-US" smtClean="0"/>
              <a:pPr/>
              <a:t>17</a:t>
            </a:fld>
            <a:endParaRPr lang="en-US"/>
          </a:p>
        </p:txBody>
      </p:sp>
    </p:spTree>
    <p:extLst>
      <p:ext uri="{BB962C8B-B14F-4D97-AF65-F5344CB8AC3E}">
        <p14:creationId xmlns:p14="http://schemas.microsoft.com/office/powerpoint/2010/main" val="3048453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focus on</a:t>
            </a:r>
            <a:r>
              <a:rPr lang="en-US" baseline="0" dirty="0" smtClean="0"/>
              <a:t> protecting corporations rather than individuals</a:t>
            </a:r>
          </a:p>
          <a:p>
            <a:r>
              <a:rPr lang="en-US" baseline="0" dirty="0" smtClean="0"/>
              <a:t>-channel, or tube, sending information down the line rather than content provider</a:t>
            </a:r>
          </a:p>
          <a:p>
            <a:r>
              <a:rPr lang="en-US" baseline="0" dirty="0" smtClean="0"/>
              <a:t>-easier to distinguish in early days of ISPs, harder now that Amazon, Google, Facebook create content &amp; manipulate content not just a “dumb pipe”</a:t>
            </a:r>
            <a:endParaRPr lang="en-US" dirty="0"/>
          </a:p>
        </p:txBody>
      </p:sp>
      <p:sp>
        <p:nvSpPr>
          <p:cNvPr id="4" name="Slide Number Placeholder 3"/>
          <p:cNvSpPr>
            <a:spLocks noGrp="1"/>
          </p:cNvSpPr>
          <p:nvPr>
            <p:ph type="sldNum" sz="quarter" idx="10"/>
          </p:nvPr>
        </p:nvSpPr>
        <p:spPr/>
        <p:txBody>
          <a:bodyPr/>
          <a:lstStyle/>
          <a:p>
            <a:fld id="{3F650234-D344-0743-9962-A9968C72A2C4}" type="slidenum">
              <a:rPr lang="en-US" smtClean="0"/>
              <a:pPr/>
              <a:t>18</a:t>
            </a:fld>
            <a:endParaRPr lang="en-US"/>
          </a:p>
        </p:txBody>
      </p:sp>
    </p:spTree>
    <p:extLst>
      <p:ext uri="{BB962C8B-B14F-4D97-AF65-F5344CB8AC3E}">
        <p14:creationId xmlns:p14="http://schemas.microsoft.com/office/powerpoint/2010/main" val="2006239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bit about data breach, here’s the hardest issue in corporate negotiations- separating corporate information/trade</a:t>
            </a:r>
            <a:r>
              <a:rPr lang="en-US" baseline="0" dirty="0" smtClean="0"/>
              <a:t> secrets from personal information</a:t>
            </a:r>
          </a:p>
          <a:p>
            <a:r>
              <a:rPr lang="en-US" baseline="0" dirty="0" smtClean="0"/>
              <a:t>-some companies don’t want to separate it, keep it all?</a:t>
            </a:r>
            <a:endParaRPr lang="en-US" dirty="0"/>
          </a:p>
        </p:txBody>
      </p:sp>
      <p:sp>
        <p:nvSpPr>
          <p:cNvPr id="4" name="Slide Number Placeholder 3"/>
          <p:cNvSpPr>
            <a:spLocks noGrp="1"/>
          </p:cNvSpPr>
          <p:nvPr>
            <p:ph type="sldNum" sz="quarter" idx="10"/>
          </p:nvPr>
        </p:nvSpPr>
        <p:spPr/>
        <p:txBody>
          <a:bodyPr/>
          <a:lstStyle/>
          <a:p>
            <a:fld id="{3F650234-D344-0743-9962-A9968C72A2C4}" type="slidenum">
              <a:rPr lang="en-US" smtClean="0"/>
              <a:pPr/>
              <a:t>19</a:t>
            </a:fld>
            <a:endParaRPr lang="en-US"/>
          </a:p>
        </p:txBody>
      </p:sp>
    </p:spTree>
    <p:extLst>
      <p:ext uri="{BB962C8B-B14F-4D97-AF65-F5344CB8AC3E}">
        <p14:creationId xmlns:p14="http://schemas.microsoft.com/office/powerpoint/2010/main" val="1582850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Growing understanding of data privacy as not just a tech issue, but everyone’s responsibility. Build into contracts</a:t>
            </a:r>
            <a:r>
              <a:rPr lang="en-US" baseline="0" dirty="0" smtClean="0"/>
              <a:t> before signature, and after contract is signed via compliance mechanisms.</a:t>
            </a:r>
            <a:endParaRPr lang="en-US" dirty="0"/>
          </a:p>
        </p:txBody>
      </p:sp>
      <p:sp>
        <p:nvSpPr>
          <p:cNvPr id="4" name="Slide Number Placeholder 3"/>
          <p:cNvSpPr>
            <a:spLocks noGrp="1"/>
          </p:cNvSpPr>
          <p:nvPr>
            <p:ph type="sldNum" sz="quarter" idx="10"/>
          </p:nvPr>
        </p:nvSpPr>
        <p:spPr/>
        <p:txBody>
          <a:bodyPr/>
          <a:lstStyle/>
          <a:p>
            <a:fld id="{3F650234-D344-0743-9962-A9968C72A2C4}" type="slidenum">
              <a:rPr lang="en-US" smtClean="0"/>
              <a:pPr/>
              <a:t>20</a:t>
            </a:fld>
            <a:endParaRPr lang="en-US"/>
          </a:p>
        </p:txBody>
      </p:sp>
    </p:spTree>
    <p:extLst>
      <p:ext uri="{BB962C8B-B14F-4D97-AF65-F5344CB8AC3E}">
        <p14:creationId xmlns:p14="http://schemas.microsoft.com/office/powerpoint/2010/main" val="33251542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A2E63302-F3CA-4BEF-8AE6-BC469B4F531C}"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26C86-6124-43E6-B5C2-7E2CB7FE835D}"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E63302-F3CA-4BEF-8AE6-BC469B4F531C}"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26C86-6124-43E6-B5C2-7E2CB7FE835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E63302-F3CA-4BEF-8AE6-BC469B4F531C}"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26C86-6124-43E6-B5C2-7E2CB7FE835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A2E63302-F3CA-4BEF-8AE6-BC469B4F531C}"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26C86-6124-43E6-B5C2-7E2CB7FE835D}"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E63302-F3CA-4BEF-8AE6-BC469B4F531C}"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26C86-6124-43E6-B5C2-7E2CB7FE835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A2E63302-F3CA-4BEF-8AE6-BC469B4F531C}"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26C86-6124-43E6-B5C2-7E2CB7FE835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A2E63302-F3CA-4BEF-8AE6-BC469B4F531C}" type="datetimeFigureOut">
              <a:rPr lang="en-US" smtClean="0"/>
              <a:t>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D26C86-6124-43E6-B5C2-7E2CB7FE835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E63302-F3CA-4BEF-8AE6-BC469B4F531C}" type="datetimeFigureOut">
              <a:rPr lang="en-US" smtClean="0"/>
              <a:t>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D26C86-6124-43E6-B5C2-7E2CB7FE835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E63302-F3CA-4BEF-8AE6-BC469B4F531C}" type="datetimeFigureOut">
              <a:rPr lang="en-US" smtClean="0"/>
              <a:t>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D26C86-6124-43E6-B5C2-7E2CB7FE835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E63302-F3CA-4BEF-8AE6-BC469B4F531C}"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26C86-6124-43E6-B5C2-7E2CB7FE835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E63302-F3CA-4BEF-8AE6-BC469B4F531C}"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26C86-6124-43E6-B5C2-7E2CB7FE835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A2E63302-F3CA-4BEF-8AE6-BC469B4F531C}" type="datetimeFigureOut">
              <a:rPr lang="en-US" smtClean="0"/>
              <a:t>1/12/2017</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62D26C86-6124-43E6-B5C2-7E2CB7FE835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0" y="3886200"/>
            <a:ext cx="9144000" cy="2971800"/>
          </a:xfrm>
        </p:spPr>
        <p:txBody>
          <a:bodyPr>
            <a:normAutofit/>
          </a:bodyPr>
          <a:lstStyle/>
          <a:p>
            <a:r>
              <a:rPr lang="en-US" sz="2800" b="1" dirty="0" smtClean="0">
                <a:solidFill>
                  <a:srgbClr val="FFC000"/>
                </a:solidFill>
              </a:rPr>
              <a:t>Moderator: David A. Carrillo</a:t>
            </a:r>
          </a:p>
          <a:p>
            <a:r>
              <a:rPr lang="en-US" sz="2800" b="1" dirty="0">
                <a:solidFill>
                  <a:srgbClr val="FFC000"/>
                </a:solidFill>
              </a:rPr>
              <a:t>J. Clark Kelso, </a:t>
            </a:r>
            <a:r>
              <a:rPr lang="en-US" sz="2800" b="1" dirty="0" err="1">
                <a:solidFill>
                  <a:srgbClr val="FFC000"/>
                </a:solidFill>
              </a:rPr>
              <a:t>McGeorge</a:t>
            </a:r>
            <a:r>
              <a:rPr lang="en-US" sz="2800" b="1" dirty="0">
                <a:solidFill>
                  <a:srgbClr val="FFC000"/>
                </a:solidFill>
              </a:rPr>
              <a:t> School of Law</a:t>
            </a:r>
          </a:p>
          <a:p>
            <a:r>
              <a:rPr lang="en-US" sz="2800" b="1" dirty="0" smtClean="0">
                <a:solidFill>
                  <a:srgbClr val="FFC000"/>
                </a:solidFill>
              </a:rPr>
              <a:t>Jill </a:t>
            </a:r>
            <a:r>
              <a:rPr lang="en-US" sz="2800" b="1" dirty="0">
                <a:solidFill>
                  <a:srgbClr val="FFC000"/>
                </a:solidFill>
              </a:rPr>
              <a:t>Bronfman, UC Hastings College of Law</a:t>
            </a:r>
          </a:p>
          <a:p>
            <a:r>
              <a:rPr lang="en-US" sz="2800" b="1" dirty="0" err="1" smtClean="0">
                <a:solidFill>
                  <a:srgbClr val="FFC000"/>
                </a:solidFill>
              </a:rPr>
              <a:t>Lothar</a:t>
            </a:r>
            <a:r>
              <a:rPr lang="en-US" sz="2800" b="1" dirty="0" smtClean="0">
                <a:solidFill>
                  <a:srgbClr val="FFC000"/>
                </a:solidFill>
              </a:rPr>
              <a:t> </a:t>
            </a:r>
            <a:r>
              <a:rPr lang="en-US" sz="2800" b="1" dirty="0" err="1">
                <a:solidFill>
                  <a:srgbClr val="FFC000"/>
                </a:solidFill>
              </a:rPr>
              <a:t>Determann</a:t>
            </a:r>
            <a:r>
              <a:rPr lang="en-US" sz="2800" b="1" dirty="0">
                <a:solidFill>
                  <a:srgbClr val="FFC000"/>
                </a:solidFill>
              </a:rPr>
              <a:t>, Baker </a:t>
            </a:r>
            <a:r>
              <a:rPr lang="en-US" sz="2800" b="1" dirty="0" smtClean="0">
                <a:solidFill>
                  <a:srgbClr val="FFC000"/>
                </a:solidFill>
              </a:rPr>
              <a:t>McKenzie</a:t>
            </a:r>
          </a:p>
          <a:p>
            <a:r>
              <a:rPr lang="en-US" sz="2800" b="1" dirty="0">
                <a:solidFill>
                  <a:srgbClr val="FFC000"/>
                </a:solidFill>
              </a:rPr>
              <a:t>Stephen M. </a:t>
            </a:r>
            <a:r>
              <a:rPr lang="en-US" sz="2800" b="1" dirty="0" err="1">
                <a:solidFill>
                  <a:srgbClr val="FFC000"/>
                </a:solidFill>
              </a:rPr>
              <a:t>Duvernay</a:t>
            </a:r>
            <a:r>
              <a:rPr lang="en-US" sz="2800" b="1" dirty="0">
                <a:solidFill>
                  <a:srgbClr val="FFC000"/>
                </a:solidFill>
              </a:rPr>
              <a:t>, Benbrook Law </a:t>
            </a:r>
            <a:r>
              <a:rPr lang="en-US" sz="2800" b="1" dirty="0" smtClean="0">
                <a:solidFill>
                  <a:srgbClr val="FFC000"/>
                </a:solidFill>
              </a:rPr>
              <a:t>Group</a:t>
            </a:r>
            <a:endParaRPr lang="en-US" sz="2800" b="1" dirty="0">
              <a:solidFill>
                <a:srgbClr val="FFC000"/>
              </a:solidFill>
            </a:endParaRPr>
          </a:p>
        </p:txBody>
      </p:sp>
      <p:sp>
        <p:nvSpPr>
          <p:cNvPr id="4" name="Title 3"/>
          <p:cNvSpPr>
            <a:spLocks noGrp="1"/>
          </p:cNvSpPr>
          <p:nvPr>
            <p:ph type="ctrTitle"/>
          </p:nvPr>
        </p:nvSpPr>
        <p:spPr>
          <a:xfrm>
            <a:off x="0" y="0"/>
            <a:ext cx="9144000" cy="3477913"/>
          </a:xfrm>
        </p:spPr>
        <p:txBody>
          <a:bodyPr/>
          <a:lstStyle/>
          <a:p>
            <a:r>
              <a:rPr lang="en-US" sz="6600" b="1" dirty="0" smtClean="0"/>
              <a:t>CALIFORNIA’S CONSTITUTIONAL PRIVACY RIGHT</a:t>
            </a:r>
            <a:endParaRPr lang="en-US" sz="6600" b="1" dirty="0"/>
          </a:p>
        </p:txBody>
      </p:sp>
    </p:spTree>
    <p:extLst>
      <p:ext uri="{BB962C8B-B14F-4D97-AF65-F5344CB8AC3E}">
        <p14:creationId xmlns:p14="http://schemas.microsoft.com/office/powerpoint/2010/main" val="259113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pPr algn="ctr"/>
            <a:r>
              <a:rPr lang="en-US" sz="4400" b="1" cap="none" dirty="0" smtClean="0">
                <a:solidFill>
                  <a:srgbClr val="FFC000"/>
                </a:solidFill>
              </a:rPr>
              <a:t>Compelling Public Need</a:t>
            </a:r>
            <a:endParaRPr lang="en-US" sz="4400" b="1" cap="none" dirty="0">
              <a:solidFill>
                <a:srgbClr val="FFC000"/>
              </a:solidFill>
            </a:endParaRPr>
          </a:p>
        </p:txBody>
      </p:sp>
      <p:sp>
        <p:nvSpPr>
          <p:cNvPr id="3" name="Content Placeholder 2"/>
          <p:cNvSpPr>
            <a:spLocks noGrp="1"/>
          </p:cNvSpPr>
          <p:nvPr>
            <p:ph sz="quarter" idx="13"/>
          </p:nvPr>
        </p:nvSpPr>
        <p:spPr>
          <a:xfrm>
            <a:off x="0" y="1752600"/>
            <a:ext cx="9144000" cy="4648200"/>
          </a:xfrm>
        </p:spPr>
        <p:txBody>
          <a:bodyPr>
            <a:normAutofit/>
          </a:bodyPr>
          <a:lstStyle/>
          <a:p>
            <a:pPr marL="0" indent="0" algn="ctr">
              <a:buNone/>
            </a:pPr>
            <a:r>
              <a:rPr lang="en-US" sz="4000" i="1" dirty="0"/>
              <a:t>Sheehan v. The San Francisco 49ers, Ltd.</a:t>
            </a:r>
            <a:r>
              <a:rPr lang="en-US" sz="4000" dirty="0"/>
              <a:t> </a:t>
            </a:r>
            <a:r>
              <a:rPr lang="en-US" sz="4000" dirty="0" smtClean="0"/>
              <a:t>(2009)</a:t>
            </a:r>
          </a:p>
          <a:p>
            <a:pPr marL="0" indent="0" algn="ctr">
              <a:buNone/>
            </a:pPr>
            <a:endParaRPr lang="en-US" sz="4000" dirty="0"/>
          </a:p>
          <a:p>
            <a:pPr marL="0" indent="0" algn="ctr">
              <a:buNone/>
            </a:pPr>
            <a:r>
              <a:rPr lang="en-US" sz="4000" i="1" dirty="0"/>
              <a:t>Hernandez v. Hillsides, Inc.</a:t>
            </a:r>
            <a:r>
              <a:rPr lang="en-US" sz="4000" dirty="0"/>
              <a:t> </a:t>
            </a:r>
            <a:r>
              <a:rPr lang="en-US" sz="4000" dirty="0" smtClean="0"/>
              <a:t>(2009)</a:t>
            </a:r>
          </a:p>
        </p:txBody>
      </p:sp>
    </p:spTree>
    <p:extLst>
      <p:ext uri="{BB962C8B-B14F-4D97-AF65-F5344CB8AC3E}">
        <p14:creationId xmlns:p14="http://schemas.microsoft.com/office/powerpoint/2010/main" val="5127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pPr algn="ctr"/>
            <a:r>
              <a:rPr lang="en-US" sz="4400" b="1" cap="none" dirty="0" smtClean="0">
                <a:solidFill>
                  <a:srgbClr val="FFC000"/>
                </a:solidFill>
              </a:rPr>
              <a:t>What’s the big deal?</a:t>
            </a:r>
            <a:endParaRPr lang="en-US" sz="4400" b="1" cap="none" dirty="0">
              <a:solidFill>
                <a:srgbClr val="FFC000"/>
              </a:solidFill>
            </a:endParaRPr>
          </a:p>
        </p:txBody>
      </p:sp>
      <p:sp>
        <p:nvSpPr>
          <p:cNvPr id="3" name="Content Placeholder 2"/>
          <p:cNvSpPr>
            <a:spLocks noGrp="1"/>
          </p:cNvSpPr>
          <p:nvPr>
            <p:ph sz="quarter" idx="13"/>
          </p:nvPr>
        </p:nvSpPr>
        <p:spPr>
          <a:xfrm>
            <a:off x="0" y="1066800"/>
            <a:ext cx="9144000" cy="4648200"/>
          </a:xfrm>
        </p:spPr>
        <p:txBody>
          <a:bodyPr>
            <a:normAutofit/>
          </a:bodyPr>
          <a:lstStyle/>
          <a:p>
            <a:r>
              <a:rPr lang="en-US" sz="4000" i="1" dirty="0" smtClean="0"/>
              <a:t>Hill</a:t>
            </a:r>
            <a:r>
              <a:rPr lang="en-US" sz="4000" dirty="0" smtClean="0"/>
              <a:t>’s rejection of “compelling public need” contrary to voters’ intent.</a:t>
            </a:r>
          </a:p>
          <a:p>
            <a:r>
              <a:rPr lang="en-US" sz="4000" dirty="0" smtClean="0"/>
              <a:t>Privacy rights at risk—“reasonableness”</a:t>
            </a:r>
          </a:p>
          <a:p>
            <a:r>
              <a:rPr lang="en-US" sz="4000" dirty="0" smtClean="0"/>
              <a:t>Revisit </a:t>
            </a:r>
            <a:r>
              <a:rPr lang="en-US" sz="4000" i="1" dirty="0" smtClean="0"/>
              <a:t>Hill</a:t>
            </a:r>
            <a:r>
              <a:rPr lang="en-US" sz="4000" dirty="0" smtClean="0"/>
              <a:t>, adopt “compelling public need standard”</a:t>
            </a:r>
          </a:p>
        </p:txBody>
      </p:sp>
    </p:spTree>
    <p:extLst>
      <p:ext uri="{BB962C8B-B14F-4D97-AF65-F5344CB8AC3E}">
        <p14:creationId xmlns:p14="http://schemas.microsoft.com/office/powerpoint/2010/main" val="2010661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en-US" sz="8000" b="1" dirty="0" err="1" smtClean="0">
                <a:solidFill>
                  <a:srgbClr val="FFC000"/>
                </a:solidFill>
              </a:rPr>
              <a:t>kelso</a:t>
            </a:r>
            <a:endParaRPr lang="en-US" sz="8000" b="1" dirty="0">
              <a:solidFill>
                <a:srgbClr val="FFC000"/>
              </a:solidFill>
            </a:endParaRPr>
          </a:p>
        </p:txBody>
      </p:sp>
    </p:spTree>
    <p:extLst>
      <p:ext uri="{BB962C8B-B14F-4D97-AF65-F5344CB8AC3E}">
        <p14:creationId xmlns:p14="http://schemas.microsoft.com/office/powerpoint/2010/main" val="2869497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lstStyle/>
          <a:p>
            <a:pPr algn="ctr"/>
            <a:r>
              <a:rPr lang="en-US" sz="3600" b="1" dirty="0" smtClean="0">
                <a:solidFill>
                  <a:srgbClr val="FFC000"/>
                </a:solidFill>
              </a:rPr>
              <a:t>Has “privacy” been a successful juridical category?</a:t>
            </a:r>
            <a:endParaRPr lang="en-US" sz="3600" b="1" dirty="0">
              <a:solidFill>
                <a:srgbClr val="FFC000"/>
              </a:solidFill>
            </a:endParaRPr>
          </a:p>
        </p:txBody>
      </p:sp>
      <p:sp>
        <p:nvSpPr>
          <p:cNvPr id="3" name="Content Placeholder 2"/>
          <p:cNvSpPr>
            <a:spLocks noGrp="1"/>
          </p:cNvSpPr>
          <p:nvPr>
            <p:ph sz="quarter" idx="13"/>
          </p:nvPr>
        </p:nvSpPr>
        <p:spPr>
          <a:xfrm>
            <a:off x="0" y="1447800"/>
            <a:ext cx="9144000" cy="5410200"/>
          </a:xfrm>
        </p:spPr>
        <p:txBody>
          <a:bodyPr>
            <a:normAutofit/>
          </a:bodyPr>
          <a:lstStyle/>
          <a:p>
            <a:r>
              <a:rPr lang="en-US" sz="3600" dirty="0" smtClean="0"/>
              <a:t>After 100 years, still not a single, coherent concept with no sign of improvement.</a:t>
            </a:r>
          </a:p>
          <a:p>
            <a:r>
              <a:rPr lang="en-US" sz="3600" dirty="0" smtClean="0"/>
              <a:t>Prosser’s four types of privacy are incomplete and fail to define the concept.</a:t>
            </a:r>
          </a:p>
          <a:p>
            <a:r>
              <a:rPr lang="en-US" sz="3600" dirty="0" smtClean="0"/>
              <a:t>At the federal constitutional level, </a:t>
            </a:r>
            <a:r>
              <a:rPr lang="en-US" sz="3600" dirty="0" err="1" smtClean="0"/>
              <a:t>grabbag</a:t>
            </a:r>
            <a:r>
              <a:rPr lang="en-US" sz="3600" dirty="0" smtClean="0"/>
              <a:t> of holdings without doctrinal foundation.</a:t>
            </a:r>
          </a:p>
          <a:p>
            <a:r>
              <a:rPr lang="en-US" sz="3600" dirty="0" smtClean="0"/>
              <a:t>In California’s Constitution, uncomfortable mash-up of constitutional and common law principles.</a:t>
            </a:r>
          </a:p>
        </p:txBody>
      </p:sp>
    </p:spTree>
    <p:extLst>
      <p:ext uri="{BB962C8B-B14F-4D97-AF65-F5344CB8AC3E}">
        <p14:creationId xmlns:p14="http://schemas.microsoft.com/office/powerpoint/2010/main" val="4010134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lstStyle/>
          <a:p>
            <a:pPr algn="ctr"/>
            <a:r>
              <a:rPr lang="en-US" sz="3600" b="1" dirty="0" smtClean="0">
                <a:solidFill>
                  <a:srgbClr val="FFC000"/>
                </a:solidFill>
              </a:rPr>
              <a:t>Has “privacy” been a successful juridical category?</a:t>
            </a:r>
            <a:endParaRPr lang="en-US" sz="3600" b="1" dirty="0">
              <a:solidFill>
                <a:srgbClr val="FFC000"/>
              </a:solidFill>
            </a:endParaRPr>
          </a:p>
        </p:txBody>
      </p:sp>
      <p:sp>
        <p:nvSpPr>
          <p:cNvPr id="3" name="Content Placeholder 2"/>
          <p:cNvSpPr>
            <a:spLocks noGrp="1"/>
          </p:cNvSpPr>
          <p:nvPr>
            <p:ph sz="quarter" idx="13"/>
          </p:nvPr>
        </p:nvSpPr>
        <p:spPr>
          <a:xfrm>
            <a:off x="0" y="1752600"/>
            <a:ext cx="9144000" cy="4602480"/>
          </a:xfrm>
        </p:spPr>
        <p:txBody>
          <a:bodyPr>
            <a:normAutofit/>
          </a:bodyPr>
          <a:lstStyle/>
          <a:p>
            <a:r>
              <a:rPr lang="en-US" sz="4000" dirty="0" smtClean="0"/>
              <a:t>Its most coherent expostulation has been in the context of informational privacy where the concept of “control” over certain personal information makes doctrinal and common sense. </a:t>
            </a:r>
          </a:p>
          <a:p>
            <a:r>
              <a:rPr lang="en-US" sz="4000" dirty="0" smtClean="0"/>
              <a:t>Can informational privacy survive the Internet?</a:t>
            </a:r>
          </a:p>
        </p:txBody>
      </p:sp>
    </p:spTree>
    <p:extLst>
      <p:ext uri="{BB962C8B-B14F-4D97-AF65-F5344CB8AC3E}">
        <p14:creationId xmlns:p14="http://schemas.microsoft.com/office/powerpoint/2010/main" val="3018527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en-US" sz="8000" b="1" dirty="0" err="1" smtClean="0">
                <a:solidFill>
                  <a:srgbClr val="FFC000"/>
                </a:solidFill>
              </a:rPr>
              <a:t>bronfman</a:t>
            </a:r>
            <a:endParaRPr lang="en-US" sz="8000" b="1" dirty="0">
              <a:solidFill>
                <a:srgbClr val="FFC000"/>
              </a:solidFill>
            </a:endParaRPr>
          </a:p>
        </p:txBody>
      </p:sp>
    </p:spTree>
    <p:extLst>
      <p:ext uri="{BB962C8B-B14F-4D97-AF65-F5344CB8AC3E}">
        <p14:creationId xmlns:p14="http://schemas.microsoft.com/office/powerpoint/2010/main" val="2869497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02" y="1524000"/>
            <a:ext cx="4343400" cy="5333999"/>
          </a:xfrm>
          <a:prstGeom prst="rect">
            <a:avLst/>
          </a:prstGeom>
        </p:spPr>
        <p:txBody>
          <a:bodyPr>
            <a:normAutofit fontScale="92500" lnSpcReduction="10000"/>
          </a:bodyPr>
          <a:lstStyle/>
          <a:p>
            <a:pPr marL="742950" indent="-742950">
              <a:buFont typeface="+mj-lt"/>
              <a:buAutoNum type="arabicPeriod"/>
            </a:pPr>
            <a:r>
              <a:rPr lang="en-US" sz="3600" dirty="0"/>
              <a:t>I</a:t>
            </a:r>
            <a:r>
              <a:rPr lang="en-US" sz="3600" dirty="0" smtClean="0"/>
              <a:t>ntrusion </a:t>
            </a:r>
            <a:r>
              <a:rPr lang="en-US" sz="3600" dirty="0"/>
              <a:t>upon seclusion</a:t>
            </a:r>
          </a:p>
          <a:p>
            <a:pPr marL="742950" indent="-742950">
              <a:buFont typeface="+mj-lt"/>
              <a:buAutoNum type="arabicPeriod"/>
            </a:pPr>
            <a:r>
              <a:rPr lang="en-US" sz="3600" dirty="0"/>
              <a:t>P</a:t>
            </a:r>
            <a:r>
              <a:rPr lang="en-US" sz="3600" dirty="0" smtClean="0"/>
              <a:t>ublic </a:t>
            </a:r>
            <a:r>
              <a:rPr lang="en-US" sz="3600" dirty="0"/>
              <a:t>disclosure of embarrassing private facts</a:t>
            </a:r>
          </a:p>
          <a:p>
            <a:pPr marL="742950" indent="-742950">
              <a:buFont typeface="+mj-lt"/>
              <a:buAutoNum type="arabicPeriod"/>
            </a:pPr>
            <a:r>
              <a:rPr lang="en-US" sz="3600" dirty="0"/>
              <a:t>P</a:t>
            </a:r>
            <a:r>
              <a:rPr lang="en-US" sz="3600" dirty="0" smtClean="0"/>
              <a:t>ublicity </a:t>
            </a:r>
            <a:r>
              <a:rPr lang="en-US" sz="3600" dirty="0"/>
              <a:t>placing person in false light</a:t>
            </a:r>
          </a:p>
          <a:p>
            <a:pPr marL="742950" indent="-742950">
              <a:buFont typeface="+mj-lt"/>
              <a:buAutoNum type="arabicPeriod"/>
            </a:pPr>
            <a:r>
              <a:rPr lang="en-US" sz="3600" dirty="0"/>
              <a:t>A</a:t>
            </a:r>
            <a:r>
              <a:rPr lang="en-US" sz="3600" dirty="0" smtClean="0"/>
              <a:t>ppropriation </a:t>
            </a:r>
            <a:r>
              <a:rPr lang="en-US" sz="3600" dirty="0"/>
              <a:t>of name and/or likeness </a:t>
            </a:r>
          </a:p>
        </p:txBody>
      </p:sp>
      <p:sp>
        <p:nvSpPr>
          <p:cNvPr id="7" name="Title 1"/>
          <p:cNvSpPr>
            <a:spLocks noGrp="1"/>
          </p:cNvSpPr>
          <p:nvPr>
            <p:ph type="title"/>
          </p:nvPr>
        </p:nvSpPr>
        <p:spPr>
          <a:xfrm>
            <a:off x="609600" y="0"/>
            <a:ext cx="7924800" cy="838200"/>
          </a:xfrm>
        </p:spPr>
        <p:txBody>
          <a:bodyPr/>
          <a:lstStyle/>
          <a:p>
            <a:pPr algn="ctr"/>
            <a:r>
              <a:rPr lang="en-US" sz="4400" b="1" dirty="0" err="1" smtClean="0">
                <a:solidFill>
                  <a:srgbClr val="FFC000"/>
                </a:solidFill>
              </a:rPr>
              <a:t>U.s.</a:t>
            </a:r>
            <a:r>
              <a:rPr lang="en-US" sz="4400" b="1" dirty="0" smtClean="0">
                <a:solidFill>
                  <a:srgbClr val="FFC000"/>
                </a:solidFill>
              </a:rPr>
              <a:t> </a:t>
            </a:r>
            <a:r>
              <a:rPr lang="en-US" sz="4400" b="1" cap="none" dirty="0" smtClean="0">
                <a:solidFill>
                  <a:srgbClr val="FFC000"/>
                </a:solidFill>
              </a:rPr>
              <a:t>PRIVACY TORTS</a:t>
            </a:r>
            <a:endParaRPr lang="en-US" sz="4400" b="1" dirty="0">
              <a:solidFill>
                <a:srgbClr val="FFC000"/>
              </a:solidFill>
            </a:endParaRPr>
          </a:p>
        </p:txBody>
      </p:sp>
      <p:sp>
        <p:nvSpPr>
          <p:cNvPr id="8" name="Text Placeholder 7"/>
          <p:cNvSpPr>
            <a:spLocks noGrp="1"/>
          </p:cNvSpPr>
          <p:nvPr>
            <p:ph type="body" idx="1"/>
          </p:nvPr>
        </p:nvSpPr>
        <p:spPr>
          <a:xfrm>
            <a:off x="-2202" y="914400"/>
            <a:ext cx="4343400" cy="574675"/>
          </a:xfrm>
        </p:spPr>
        <p:txBody>
          <a:bodyPr>
            <a:noAutofit/>
          </a:bodyPr>
          <a:lstStyle/>
          <a:p>
            <a:r>
              <a:rPr lang="en-US" sz="4000" b="1" dirty="0" smtClean="0">
                <a:solidFill>
                  <a:srgbClr val="FFFF00"/>
                </a:solidFill>
              </a:rPr>
              <a:t>Privacy torts</a:t>
            </a:r>
            <a:endParaRPr lang="en-US" sz="4000" b="1" dirty="0">
              <a:solidFill>
                <a:srgbClr val="FFFF00"/>
              </a:solidFill>
            </a:endParaRPr>
          </a:p>
        </p:txBody>
      </p:sp>
      <p:sp>
        <p:nvSpPr>
          <p:cNvPr id="12" name="Content Placeholder 1"/>
          <p:cNvSpPr>
            <a:spLocks noGrp="1"/>
          </p:cNvSpPr>
          <p:nvPr>
            <p:ph sz="quarter" idx="13"/>
          </p:nvPr>
        </p:nvSpPr>
        <p:spPr>
          <a:xfrm>
            <a:off x="4800600" y="1524000"/>
            <a:ext cx="4343400" cy="5333999"/>
          </a:xfrm>
          <a:prstGeom prst="rect">
            <a:avLst/>
          </a:prstGeom>
        </p:spPr>
        <p:txBody>
          <a:bodyPr>
            <a:normAutofit fontScale="92500"/>
          </a:bodyPr>
          <a:lstStyle/>
          <a:p>
            <a:pPr marL="742950" indent="-742950">
              <a:buFont typeface="+mj-lt"/>
              <a:buAutoNum type="arabicPeriod"/>
            </a:pPr>
            <a:r>
              <a:rPr lang="en-US" sz="3600" dirty="0" smtClean="0"/>
              <a:t>Home </a:t>
            </a:r>
            <a:r>
              <a:rPr lang="en-US" sz="3600" dirty="0"/>
              <a:t>is a </a:t>
            </a:r>
            <a:r>
              <a:rPr lang="en-US" sz="3600" dirty="0" smtClean="0"/>
              <a:t>castle</a:t>
            </a:r>
            <a:r>
              <a:rPr lang="en-US" sz="3600" dirty="0"/>
              <a:t>, private property prerogative</a:t>
            </a:r>
          </a:p>
          <a:p>
            <a:pPr marL="742950" indent="-742950">
              <a:buFont typeface="+mj-lt"/>
              <a:buAutoNum type="arabicPeriod"/>
            </a:pPr>
            <a:r>
              <a:rPr lang="en-US" sz="3600" dirty="0"/>
              <a:t>P</a:t>
            </a:r>
            <a:r>
              <a:rPr lang="en-US" sz="3600" dirty="0" smtClean="0"/>
              <a:t>ublic </a:t>
            </a:r>
            <a:r>
              <a:rPr lang="en-US" sz="3600" dirty="0"/>
              <a:t>vs. private citizens</a:t>
            </a:r>
          </a:p>
          <a:p>
            <a:pPr marL="742950" indent="-742950">
              <a:buFont typeface="+mj-lt"/>
              <a:buAutoNum type="arabicPeriod"/>
            </a:pPr>
            <a:r>
              <a:rPr lang="en-US" sz="3600" dirty="0"/>
              <a:t>I</a:t>
            </a:r>
            <a:r>
              <a:rPr lang="en-US" sz="3600" dirty="0" smtClean="0"/>
              <a:t>ndividual </a:t>
            </a:r>
            <a:r>
              <a:rPr lang="en-US" sz="3600" dirty="0"/>
              <a:t>reputation (Chinese research by contrast- collective) </a:t>
            </a:r>
          </a:p>
          <a:p>
            <a:pPr marL="742950" indent="-742950">
              <a:buFont typeface="+mj-lt"/>
              <a:buAutoNum type="arabicPeriod"/>
            </a:pPr>
            <a:r>
              <a:rPr lang="en-US" sz="3600" dirty="0"/>
              <a:t>C</a:t>
            </a:r>
            <a:r>
              <a:rPr lang="en-US" sz="3600" dirty="0" smtClean="0"/>
              <a:t>ommercial </a:t>
            </a:r>
            <a:r>
              <a:rPr lang="en-US" sz="3600" dirty="0"/>
              <a:t>concerns</a:t>
            </a:r>
          </a:p>
        </p:txBody>
      </p:sp>
      <p:sp>
        <p:nvSpPr>
          <p:cNvPr id="13" name="Text Placeholder 7"/>
          <p:cNvSpPr>
            <a:spLocks noGrp="1"/>
          </p:cNvSpPr>
          <p:nvPr>
            <p:ph type="body" idx="1"/>
          </p:nvPr>
        </p:nvSpPr>
        <p:spPr>
          <a:xfrm>
            <a:off x="4800600" y="914400"/>
            <a:ext cx="4343400" cy="574675"/>
          </a:xfrm>
        </p:spPr>
        <p:txBody>
          <a:bodyPr>
            <a:noAutofit/>
          </a:bodyPr>
          <a:lstStyle/>
          <a:p>
            <a:r>
              <a:rPr lang="en-US" sz="4000" b="1" dirty="0" smtClean="0">
                <a:solidFill>
                  <a:srgbClr val="FFFF00"/>
                </a:solidFill>
              </a:rPr>
              <a:t>Why these torts?</a:t>
            </a:r>
            <a:endParaRPr lang="en-US" sz="4000" b="1" dirty="0">
              <a:solidFill>
                <a:srgbClr val="FFFF00"/>
              </a:solidFill>
            </a:endParaRPr>
          </a:p>
        </p:txBody>
      </p:sp>
    </p:spTree>
    <p:extLst>
      <p:ext uri="{BB962C8B-B14F-4D97-AF65-F5344CB8AC3E}">
        <p14:creationId xmlns:p14="http://schemas.microsoft.com/office/powerpoint/2010/main" val="19140289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02" y="1524000"/>
            <a:ext cx="4343400" cy="5333999"/>
          </a:xfrm>
          <a:prstGeom prst="rect">
            <a:avLst/>
          </a:prstGeom>
        </p:spPr>
        <p:txBody>
          <a:bodyPr>
            <a:normAutofit/>
          </a:bodyPr>
          <a:lstStyle/>
          <a:p>
            <a:r>
              <a:rPr lang="en-US" sz="3600" dirty="0" smtClean="0"/>
              <a:t>First Amendment to the U.S. Constitution</a:t>
            </a:r>
          </a:p>
          <a:p>
            <a:r>
              <a:rPr lang="en-US" sz="3600" dirty="0" smtClean="0"/>
              <a:t>History: Free speech was not the default, see sedition laws, pre-approval of news</a:t>
            </a:r>
          </a:p>
          <a:p>
            <a:r>
              <a:rPr lang="en-US" sz="3600" dirty="0" smtClean="0"/>
              <a:t>Does 1</a:t>
            </a:r>
            <a:r>
              <a:rPr lang="en-US" sz="3600" baseline="30000" dirty="0" smtClean="0"/>
              <a:t>st</a:t>
            </a:r>
            <a:r>
              <a:rPr lang="en-US" sz="3600" dirty="0" smtClean="0"/>
              <a:t> A help or hinder privacy?</a:t>
            </a:r>
            <a:endParaRPr lang="en-US" sz="3600" dirty="0"/>
          </a:p>
        </p:txBody>
      </p:sp>
      <p:sp>
        <p:nvSpPr>
          <p:cNvPr id="7" name="Title 1"/>
          <p:cNvSpPr>
            <a:spLocks noGrp="1"/>
          </p:cNvSpPr>
          <p:nvPr>
            <p:ph type="title"/>
          </p:nvPr>
        </p:nvSpPr>
        <p:spPr>
          <a:xfrm>
            <a:off x="609600" y="0"/>
            <a:ext cx="7924800" cy="838200"/>
          </a:xfrm>
        </p:spPr>
        <p:txBody>
          <a:bodyPr/>
          <a:lstStyle/>
          <a:p>
            <a:pPr algn="ctr"/>
            <a:r>
              <a:rPr lang="en-US" sz="4400" b="1" dirty="0" err="1" smtClean="0">
                <a:solidFill>
                  <a:srgbClr val="FFC000"/>
                </a:solidFill>
              </a:rPr>
              <a:t>U.s.</a:t>
            </a:r>
            <a:r>
              <a:rPr lang="en-US" sz="4400" b="1" dirty="0" smtClean="0">
                <a:solidFill>
                  <a:srgbClr val="FFC000"/>
                </a:solidFill>
              </a:rPr>
              <a:t> </a:t>
            </a:r>
            <a:r>
              <a:rPr lang="en-US" sz="4400" b="1" cap="none" dirty="0" smtClean="0">
                <a:solidFill>
                  <a:srgbClr val="FFC000"/>
                </a:solidFill>
              </a:rPr>
              <a:t>v</a:t>
            </a:r>
            <a:r>
              <a:rPr lang="en-US" sz="4400" b="1" dirty="0" smtClean="0">
                <a:solidFill>
                  <a:srgbClr val="FFC000"/>
                </a:solidFill>
              </a:rPr>
              <a:t>. the states</a:t>
            </a:r>
            <a:endParaRPr lang="en-US" sz="4400" b="1" dirty="0">
              <a:solidFill>
                <a:srgbClr val="FFC000"/>
              </a:solidFill>
            </a:endParaRPr>
          </a:p>
        </p:txBody>
      </p:sp>
      <p:sp>
        <p:nvSpPr>
          <p:cNvPr id="8" name="Text Placeholder 7"/>
          <p:cNvSpPr>
            <a:spLocks noGrp="1"/>
          </p:cNvSpPr>
          <p:nvPr>
            <p:ph type="body" idx="1"/>
          </p:nvPr>
        </p:nvSpPr>
        <p:spPr>
          <a:xfrm>
            <a:off x="-2202" y="914400"/>
            <a:ext cx="4343400" cy="574675"/>
          </a:xfrm>
        </p:spPr>
        <p:txBody>
          <a:bodyPr>
            <a:noAutofit/>
          </a:bodyPr>
          <a:lstStyle/>
          <a:p>
            <a:r>
              <a:rPr lang="en-US" sz="4000" b="1" dirty="0">
                <a:solidFill>
                  <a:srgbClr val="FFFF00"/>
                </a:solidFill>
              </a:rPr>
              <a:t>Federal </a:t>
            </a:r>
            <a:r>
              <a:rPr lang="en-US" sz="4000" b="1" dirty="0" smtClean="0">
                <a:solidFill>
                  <a:srgbClr val="FFFF00"/>
                </a:solidFill>
              </a:rPr>
              <a:t>Law</a:t>
            </a:r>
            <a:endParaRPr lang="en-US" sz="4000" b="1" dirty="0">
              <a:solidFill>
                <a:srgbClr val="FFFF00"/>
              </a:solidFill>
            </a:endParaRPr>
          </a:p>
        </p:txBody>
      </p:sp>
      <p:sp>
        <p:nvSpPr>
          <p:cNvPr id="12" name="Content Placeholder 1"/>
          <p:cNvSpPr>
            <a:spLocks noGrp="1"/>
          </p:cNvSpPr>
          <p:nvPr>
            <p:ph sz="quarter" idx="13"/>
          </p:nvPr>
        </p:nvSpPr>
        <p:spPr>
          <a:xfrm>
            <a:off x="4800600" y="1524000"/>
            <a:ext cx="4343400" cy="5333999"/>
          </a:xfrm>
          <a:prstGeom prst="rect">
            <a:avLst/>
          </a:prstGeom>
        </p:spPr>
        <p:txBody>
          <a:bodyPr>
            <a:normAutofit/>
          </a:bodyPr>
          <a:lstStyle/>
          <a:p>
            <a:r>
              <a:rPr lang="en-US" sz="3600" dirty="0" smtClean="0"/>
              <a:t>CA </a:t>
            </a:r>
            <a:r>
              <a:rPr lang="en-US" sz="3600" dirty="0"/>
              <a:t>Constitution</a:t>
            </a:r>
          </a:p>
          <a:p>
            <a:r>
              <a:rPr lang="en-US" sz="3600" dirty="0"/>
              <a:t>Right to Privacy</a:t>
            </a:r>
          </a:p>
          <a:p>
            <a:r>
              <a:rPr lang="en-US" sz="3600" dirty="0"/>
              <a:t>History: privacy was not the default, see e.g. celebrities &amp; paparazzi in LA</a:t>
            </a:r>
          </a:p>
        </p:txBody>
      </p:sp>
      <p:sp>
        <p:nvSpPr>
          <p:cNvPr id="13" name="Text Placeholder 7"/>
          <p:cNvSpPr>
            <a:spLocks noGrp="1"/>
          </p:cNvSpPr>
          <p:nvPr>
            <p:ph type="body" idx="1"/>
          </p:nvPr>
        </p:nvSpPr>
        <p:spPr>
          <a:xfrm>
            <a:off x="4800600" y="914400"/>
            <a:ext cx="4343400" cy="574675"/>
          </a:xfrm>
        </p:spPr>
        <p:txBody>
          <a:bodyPr>
            <a:noAutofit/>
          </a:bodyPr>
          <a:lstStyle/>
          <a:p>
            <a:r>
              <a:rPr lang="en-US" sz="4000" b="1" dirty="0" smtClean="0">
                <a:solidFill>
                  <a:srgbClr val="FFFF00"/>
                </a:solidFill>
              </a:rPr>
              <a:t>California Law</a:t>
            </a:r>
            <a:endParaRPr lang="en-US" sz="4000" b="1" dirty="0">
              <a:solidFill>
                <a:srgbClr val="FFFF00"/>
              </a:solidFill>
            </a:endParaRPr>
          </a:p>
        </p:txBody>
      </p:sp>
    </p:spTree>
    <p:extLst>
      <p:ext uri="{BB962C8B-B14F-4D97-AF65-F5344CB8AC3E}">
        <p14:creationId xmlns:p14="http://schemas.microsoft.com/office/powerpoint/2010/main" val="1481822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0" y="1600201"/>
            <a:ext cx="9144000" cy="4495800"/>
          </a:xfrm>
          <a:prstGeom prst="rect">
            <a:avLst/>
          </a:prstGeom>
        </p:spPr>
        <p:txBody>
          <a:bodyPr/>
          <a:lstStyle/>
          <a:p>
            <a:r>
              <a:rPr lang="en-US" sz="3200" dirty="0" smtClean="0"/>
              <a:t>“Save the Tech!”</a:t>
            </a:r>
          </a:p>
          <a:p>
            <a:r>
              <a:rPr lang="en-US" sz="3200" dirty="0" smtClean="0"/>
              <a:t>Congress passed </a:t>
            </a:r>
            <a:r>
              <a:rPr lang="en-US" sz="3200" dirty="0"/>
              <a:t>Section 230 of the Communications Decency Act (CDA), immunizing ISPs and the hosts of online forums from liability for the speech of their users. The statute reads: “No provider or user of an interactive computer service shall be treated as the publisher or speaker of any information provided by another information content provider.” </a:t>
            </a:r>
          </a:p>
        </p:txBody>
      </p:sp>
      <p:sp>
        <p:nvSpPr>
          <p:cNvPr id="6" name="Title 1"/>
          <p:cNvSpPr>
            <a:spLocks noGrp="1"/>
          </p:cNvSpPr>
          <p:nvPr>
            <p:ph type="title"/>
          </p:nvPr>
        </p:nvSpPr>
        <p:spPr>
          <a:xfrm>
            <a:off x="0" y="0"/>
            <a:ext cx="9144000" cy="1447800"/>
          </a:xfrm>
        </p:spPr>
        <p:txBody>
          <a:bodyPr/>
          <a:lstStyle/>
          <a:p>
            <a:pPr algn="ctr"/>
            <a:r>
              <a:rPr lang="en-US" sz="4400" b="1" dirty="0" smtClean="0">
                <a:solidFill>
                  <a:srgbClr val="FFC000"/>
                </a:solidFill>
              </a:rPr>
              <a:t>U.S. preference for capitalism and free markets</a:t>
            </a:r>
            <a:endParaRPr lang="en-US" sz="4400" b="1" dirty="0">
              <a:solidFill>
                <a:srgbClr val="FFC000"/>
              </a:solidFill>
            </a:endParaRPr>
          </a:p>
        </p:txBody>
      </p:sp>
    </p:spTree>
    <p:extLst>
      <p:ext uri="{BB962C8B-B14F-4D97-AF65-F5344CB8AC3E}">
        <p14:creationId xmlns:p14="http://schemas.microsoft.com/office/powerpoint/2010/main" val="2485748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4294967295"/>
          </p:nvPr>
        </p:nvSpPr>
        <p:spPr>
          <a:xfrm>
            <a:off x="0" y="990600"/>
            <a:ext cx="4495800" cy="5867400"/>
          </a:xfrm>
          <a:prstGeom prst="rect">
            <a:avLst/>
          </a:prstGeom>
        </p:spPr>
        <p:txBody>
          <a:bodyPr/>
          <a:lstStyle/>
          <a:p>
            <a:r>
              <a:rPr lang="en-US" sz="3600" dirty="0"/>
              <a:t>Corporate proprietary information is information that belongs to a company and it is different from personal information that belongs to or identifies an individual. </a:t>
            </a:r>
          </a:p>
        </p:txBody>
      </p:sp>
      <p:sp>
        <p:nvSpPr>
          <p:cNvPr id="3" name="Content Placeholder 2"/>
          <p:cNvSpPr>
            <a:spLocks noGrp="1"/>
          </p:cNvSpPr>
          <p:nvPr>
            <p:ph sz="half" idx="4294967295"/>
          </p:nvPr>
        </p:nvSpPr>
        <p:spPr>
          <a:xfrm>
            <a:off x="4648200" y="990600"/>
            <a:ext cx="4495800" cy="5867400"/>
          </a:xfrm>
          <a:prstGeom prst="rect">
            <a:avLst/>
          </a:prstGeom>
        </p:spPr>
        <p:txBody>
          <a:bodyPr/>
          <a:lstStyle/>
          <a:p>
            <a:r>
              <a:rPr lang="en-US" sz="3600" dirty="0"/>
              <a:t>Companies are concerned about losing or leaking data that belongs to them, and </a:t>
            </a:r>
            <a:r>
              <a:rPr lang="en-US" sz="3600" b="1" dirty="0">
                <a:solidFill>
                  <a:srgbClr val="FFFF00"/>
                </a:solidFill>
              </a:rPr>
              <a:t>also about losing the personal data with which they have been entrusted</a:t>
            </a:r>
            <a:r>
              <a:rPr lang="en-US" sz="3600" dirty="0" smtClean="0"/>
              <a:t>.</a:t>
            </a:r>
            <a:endParaRPr lang="en-US" sz="3600" dirty="0"/>
          </a:p>
        </p:txBody>
      </p:sp>
      <p:sp>
        <p:nvSpPr>
          <p:cNvPr id="9" name="Title 1"/>
          <p:cNvSpPr>
            <a:spLocks noGrp="1"/>
          </p:cNvSpPr>
          <p:nvPr>
            <p:ph type="title"/>
          </p:nvPr>
        </p:nvSpPr>
        <p:spPr>
          <a:xfrm>
            <a:off x="0" y="0"/>
            <a:ext cx="9144000" cy="762000"/>
          </a:xfrm>
        </p:spPr>
        <p:txBody>
          <a:bodyPr/>
          <a:lstStyle/>
          <a:p>
            <a:pPr algn="ctr"/>
            <a:r>
              <a:rPr lang="en-US" sz="4400" b="1" dirty="0" smtClean="0">
                <a:solidFill>
                  <a:srgbClr val="FFC000"/>
                </a:solidFill>
              </a:rPr>
              <a:t>Data breach starting line</a:t>
            </a:r>
            <a:endParaRPr lang="en-US" sz="4400" b="1" dirty="0">
              <a:solidFill>
                <a:srgbClr val="FFC000"/>
              </a:solidFill>
            </a:endParaRPr>
          </a:p>
        </p:txBody>
      </p:sp>
    </p:spTree>
    <p:extLst>
      <p:ext uri="{BB962C8B-B14F-4D97-AF65-F5344CB8AC3E}">
        <p14:creationId xmlns:p14="http://schemas.microsoft.com/office/powerpoint/2010/main" val="133521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pPr algn="ctr"/>
            <a:r>
              <a:rPr lang="en-US" sz="3600" b="1" dirty="0" smtClean="0">
                <a:solidFill>
                  <a:srgbClr val="FFC000"/>
                </a:solidFill>
              </a:rPr>
              <a:t>Bio info</a:t>
            </a:r>
            <a:endParaRPr lang="en-US" sz="3600" b="1" dirty="0">
              <a:solidFill>
                <a:srgbClr val="FFC000"/>
              </a:solidFill>
            </a:endParaRPr>
          </a:p>
        </p:txBody>
      </p:sp>
      <p:sp>
        <p:nvSpPr>
          <p:cNvPr id="3" name="Content Placeholder 2"/>
          <p:cNvSpPr>
            <a:spLocks noGrp="1"/>
          </p:cNvSpPr>
          <p:nvPr>
            <p:ph sz="quarter" idx="13"/>
          </p:nvPr>
        </p:nvSpPr>
        <p:spPr>
          <a:xfrm>
            <a:off x="0" y="1066800"/>
            <a:ext cx="9144000" cy="4648200"/>
          </a:xfrm>
        </p:spPr>
        <p:txBody>
          <a:bodyPr>
            <a:normAutofit/>
          </a:bodyPr>
          <a:lstStyle/>
          <a:p>
            <a:r>
              <a:rPr lang="en-US" sz="2800" dirty="0"/>
              <a:t>J. Clark Kelso: Associate Dean for Strategic Initiatives </a:t>
            </a:r>
            <a:r>
              <a:rPr lang="en-US" sz="2800" dirty="0" smtClean="0"/>
              <a:t>and Professor </a:t>
            </a:r>
            <a:r>
              <a:rPr lang="en-US" sz="2800" dirty="0"/>
              <a:t>of Law, </a:t>
            </a:r>
            <a:r>
              <a:rPr lang="en-US" sz="2800" dirty="0" err="1"/>
              <a:t>McGeorge</a:t>
            </a:r>
            <a:r>
              <a:rPr lang="en-US" sz="2800" dirty="0"/>
              <a:t> School of </a:t>
            </a:r>
            <a:r>
              <a:rPr lang="en-US" sz="2800" dirty="0" smtClean="0"/>
              <a:t>Law</a:t>
            </a:r>
            <a:endParaRPr lang="en-US" sz="2800" dirty="0"/>
          </a:p>
          <a:p>
            <a:r>
              <a:rPr lang="en-US" sz="2800" dirty="0" smtClean="0"/>
              <a:t>Jill Bronfman: Director </a:t>
            </a:r>
            <a:r>
              <a:rPr lang="en-US" sz="2800" dirty="0"/>
              <a:t>of </a:t>
            </a:r>
            <a:r>
              <a:rPr lang="en-US" sz="2800" dirty="0" smtClean="0"/>
              <a:t>the </a:t>
            </a:r>
            <a:r>
              <a:rPr lang="en-US" sz="2800" dirty="0"/>
              <a:t>Privacy and Technology Project at the Institute for Innovation </a:t>
            </a:r>
            <a:r>
              <a:rPr lang="en-US" sz="2800" dirty="0" smtClean="0"/>
              <a:t>Law; Adjunct </a:t>
            </a:r>
            <a:r>
              <a:rPr lang="en-US" sz="2800" dirty="0"/>
              <a:t>Professor of </a:t>
            </a:r>
            <a:r>
              <a:rPr lang="en-US" sz="2800" dirty="0" smtClean="0"/>
              <a:t>Law, UC Hastings</a:t>
            </a:r>
          </a:p>
          <a:p>
            <a:r>
              <a:rPr lang="en-US" sz="2800" dirty="0" err="1" smtClean="0"/>
              <a:t>Lothar</a:t>
            </a:r>
            <a:r>
              <a:rPr lang="en-US" sz="2800" dirty="0" smtClean="0"/>
              <a:t> </a:t>
            </a:r>
            <a:r>
              <a:rPr lang="en-US" sz="2800" dirty="0" err="1" smtClean="0"/>
              <a:t>Determann</a:t>
            </a:r>
            <a:r>
              <a:rPr lang="en-US" sz="2800" dirty="0" smtClean="0"/>
              <a:t>: Adjunct Professor of Law, UC Hastings</a:t>
            </a:r>
            <a:r>
              <a:rPr lang="en-US" sz="2800" dirty="0"/>
              <a:t>, Berlin, </a:t>
            </a:r>
            <a:r>
              <a:rPr lang="en-US" sz="2800" dirty="0" smtClean="0"/>
              <a:t>Berkeley Law; </a:t>
            </a:r>
            <a:r>
              <a:rPr lang="en-US" sz="2800" dirty="0"/>
              <a:t>partner, Baker &amp; </a:t>
            </a:r>
            <a:r>
              <a:rPr lang="en-US" sz="2800" dirty="0" smtClean="0"/>
              <a:t>McKenzie</a:t>
            </a:r>
          </a:p>
          <a:p>
            <a:r>
              <a:rPr lang="en-US" sz="2800" dirty="0" smtClean="0"/>
              <a:t>Stephen M. </a:t>
            </a:r>
            <a:r>
              <a:rPr lang="en-US" sz="2800" dirty="0" err="1" smtClean="0"/>
              <a:t>Duvernay</a:t>
            </a:r>
            <a:r>
              <a:rPr lang="en-US" sz="2800" dirty="0" smtClean="0"/>
              <a:t>: </a:t>
            </a:r>
            <a:r>
              <a:rPr lang="en-US" sz="2800" dirty="0"/>
              <a:t>Benbrook Law Group in </a:t>
            </a:r>
            <a:r>
              <a:rPr lang="en-US" sz="2800" dirty="0" smtClean="0"/>
              <a:t>Sacramento; Senior </a:t>
            </a:r>
            <a:r>
              <a:rPr lang="en-US" sz="2800" dirty="0"/>
              <a:t>Research </a:t>
            </a:r>
            <a:r>
              <a:rPr lang="en-US" sz="2800" dirty="0" smtClean="0"/>
              <a:t>Fellow, California Constitution Center</a:t>
            </a:r>
            <a:endParaRPr lang="en-US" sz="2800" dirty="0"/>
          </a:p>
        </p:txBody>
      </p:sp>
    </p:spTree>
    <p:extLst>
      <p:ext uri="{BB962C8B-B14F-4D97-AF65-F5344CB8AC3E}">
        <p14:creationId xmlns:p14="http://schemas.microsoft.com/office/powerpoint/2010/main" val="2132501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0" y="1600200"/>
            <a:ext cx="4495799" cy="5257800"/>
          </a:xfrm>
          <a:prstGeom prst="rect">
            <a:avLst/>
          </a:prstGeom>
        </p:spPr>
        <p:txBody>
          <a:bodyPr/>
          <a:lstStyle/>
          <a:p>
            <a:r>
              <a:rPr lang="en-US" sz="3600" dirty="0"/>
              <a:t>C-suite responsibility</a:t>
            </a:r>
          </a:p>
          <a:p>
            <a:r>
              <a:rPr lang="en-US" sz="3600" dirty="0"/>
              <a:t>Legal</a:t>
            </a:r>
          </a:p>
          <a:p>
            <a:r>
              <a:rPr lang="en-US" sz="3600" dirty="0"/>
              <a:t>Public Relations</a:t>
            </a:r>
          </a:p>
          <a:p>
            <a:r>
              <a:rPr lang="en-US" sz="3600" dirty="0"/>
              <a:t>Executives</a:t>
            </a:r>
          </a:p>
          <a:p>
            <a:r>
              <a:rPr lang="en-US" sz="3600" dirty="0"/>
              <a:t>Security professionals</a:t>
            </a:r>
          </a:p>
          <a:p>
            <a:r>
              <a:rPr lang="en-US" sz="3600" dirty="0"/>
              <a:t>Privacy </a:t>
            </a:r>
            <a:r>
              <a:rPr lang="en-US" sz="3600" dirty="0" smtClean="0"/>
              <a:t>professionals</a:t>
            </a:r>
          </a:p>
        </p:txBody>
      </p:sp>
      <p:sp>
        <p:nvSpPr>
          <p:cNvPr id="7" name="Title 1"/>
          <p:cNvSpPr>
            <a:spLocks noGrp="1"/>
          </p:cNvSpPr>
          <p:nvPr>
            <p:ph type="title"/>
          </p:nvPr>
        </p:nvSpPr>
        <p:spPr>
          <a:xfrm>
            <a:off x="0" y="0"/>
            <a:ext cx="9144000" cy="1371600"/>
          </a:xfrm>
        </p:spPr>
        <p:txBody>
          <a:bodyPr/>
          <a:lstStyle/>
          <a:p>
            <a:pPr algn="ctr"/>
            <a:r>
              <a:rPr lang="en-US" sz="4400" b="1" dirty="0" smtClean="0">
                <a:solidFill>
                  <a:srgbClr val="FFC000"/>
                </a:solidFill>
              </a:rPr>
              <a:t>Data protection extends beyond the it department</a:t>
            </a:r>
            <a:endParaRPr lang="en-US" sz="4400" b="1" dirty="0">
              <a:solidFill>
                <a:srgbClr val="FFC000"/>
              </a:solidFill>
            </a:endParaRPr>
          </a:p>
        </p:txBody>
      </p:sp>
      <p:sp>
        <p:nvSpPr>
          <p:cNvPr id="8" name="Content Placeholder 1"/>
          <p:cNvSpPr>
            <a:spLocks noGrp="1"/>
          </p:cNvSpPr>
          <p:nvPr>
            <p:ph idx="4294967295"/>
          </p:nvPr>
        </p:nvSpPr>
        <p:spPr>
          <a:xfrm>
            <a:off x="4944631" y="1600200"/>
            <a:ext cx="4191000" cy="5257800"/>
          </a:xfrm>
          <a:prstGeom prst="rect">
            <a:avLst/>
          </a:prstGeom>
        </p:spPr>
        <p:txBody>
          <a:bodyPr>
            <a:normAutofit/>
          </a:bodyPr>
          <a:lstStyle/>
          <a:p>
            <a:r>
              <a:rPr lang="en-US" sz="3600" dirty="0" smtClean="0"/>
              <a:t>Marketing</a:t>
            </a:r>
            <a:endParaRPr lang="en-US" sz="3600" dirty="0"/>
          </a:p>
          <a:p>
            <a:r>
              <a:rPr lang="en-US" sz="3600" dirty="0"/>
              <a:t>Government relations</a:t>
            </a:r>
          </a:p>
          <a:p>
            <a:r>
              <a:rPr lang="en-US" sz="3600" dirty="0"/>
              <a:t>Customer care/HR</a:t>
            </a:r>
          </a:p>
          <a:p>
            <a:r>
              <a:rPr lang="en-US" sz="3600" dirty="0"/>
              <a:t>Risk management and Insurance</a:t>
            </a:r>
          </a:p>
          <a:p>
            <a:r>
              <a:rPr lang="en-US" sz="3600" dirty="0"/>
              <a:t>Law </a:t>
            </a:r>
            <a:r>
              <a:rPr lang="en-US" sz="3600" dirty="0" smtClean="0"/>
              <a:t>enforcement</a:t>
            </a:r>
            <a:endParaRPr lang="en-US" sz="3600" dirty="0"/>
          </a:p>
        </p:txBody>
      </p:sp>
    </p:spTree>
    <p:extLst>
      <p:ext uri="{BB962C8B-B14F-4D97-AF65-F5344CB8AC3E}">
        <p14:creationId xmlns:p14="http://schemas.microsoft.com/office/powerpoint/2010/main" val="16760490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en-US" sz="8000" b="1" dirty="0" err="1" smtClean="0">
                <a:solidFill>
                  <a:srgbClr val="FFC000"/>
                </a:solidFill>
              </a:rPr>
              <a:t>determann</a:t>
            </a:r>
            <a:endParaRPr lang="en-US" sz="8000" b="1" dirty="0">
              <a:solidFill>
                <a:srgbClr val="FFC000"/>
              </a:solidFill>
            </a:endParaRPr>
          </a:p>
        </p:txBody>
      </p:sp>
    </p:spTree>
    <p:extLst>
      <p:ext uri="{BB962C8B-B14F-4D97-AF65-F5344CB8AC3E}">
        <p14:creationId xmlns:p14="http://schemas.microsoft.com/office/powerpoint/2010/main" val="28694974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pPr algn="ctr"/>
            <a:r>
              <a:rPr lang="en-US" sz="4400" b="1" dirty="0" smtClean="0">
                <a:solidFill>
                  <a:srgbClr val="FFC000"/>
                </a:solidFill>
              </a:rPr>
              <a:t>overview</a:t>
            </a:r>
            <a:endParaRPr lang="en-US" sz="4400" b="1" dirty="0">
              <a:solidFill>
                <a:srgbClr val="FFC000"/>
              </a:solidFill>
            </a:endParaRPr>
          </a:p>
        </p:txBody>
      </p:sp>
      <p:sp>
        <p:nvSpPr>
          <p:cNvPr id="3" name="Content Placeholder 2"/>
          <p:cNvSpPr>
            <a:spLocks noGrp="1"/>
          </p:cNvSpPr>
          <p:nvPr>
            <p:ph sz="quarter" idx="13"/>
          </p:nvPr>
        </p:nvSpPr>
        <p:spPr>
          <a:xfrm>
            <a:off x="0" y="1066800"/>
            <a:ext cx="9144000" cy="4648200"/>
          </a:xfrm>
        </p:spPr>
        <p:txBody>
          <a:bodyPr>
            <a:normAutofit/>
          </a:bodyPr>
          <a:lstStyle/>
          <a:p>
            <a:r>
              <a:rPr lang="en-US" sz="3600" dirty="0" smtClean="0"/>
              <a:t>How </a:t>
            </a:r>
            <a:r>
              <a:rPr lang="en-US" sz="3600" dirty="0"/>
              <a:t>does the right to privacy in the California Constitution compare to privacy rights in the U.S. </a:t>
            </a:r>
            <a:r>
              <a:rPr lang="en-US" sz="3600" dirty="0" smtClean="0"/>
              <a:t>Constitution </a:t>
            </a:r>
            <a:r>
              <a:rPr lang="en-US" sz="3600" dirty="0"/>
              <a:t>and in Europe?</a:t>
            </a:r>
          </a:p>
          <a:p>
            <a:pPr lvl="1"/>
            <a:r>
              <a:rPr lang="en-US" sz="3600" dirty="0" smtClean="0"/>
              <a:t>4th </a:t>
            </a:r>
            <a:r>
              <a:rPr lang="en-US" sz="3600" dirty="0"/>
              <a:t>&amp; 14th amendment </a:t>
            </a:r>
            <a:r>
              <a:rPr lang="en-US" sz="3600" dirty="0" smtClean="0"/>
              <a:t>jurisprudence</a:t>
            </a:r>
          </a:p>
          <a:p>
            <a:pPr lvl="1"/>
            <a:r>
              <a:rPr lang="en-US" sz="3600" dirty="0" smtClean="0"/>
              <a:t>The </a:t>
            </a:r>
            <a:r>
              <a:rPr lang="en-US" sz="3600" dirty="0"/>
              <a:t>EU </a:t>
            </a:r>
            <a:r>
              <a:rPr lang="en-US" sz="3600" dirty="0" err="1" smtClean="0"/>
              <a:t>charta</a:t>
            </a:r>
            <a:r>
              <a:rPr lang="en-US" sz="3600" dirty="0" smtClean="0"/>
              <a:t>, recent </a:t>
            </a:r>
            <a:r>
              <a:rPr lang="en-US" sz="3600" dirty="0"/>
              <a:t>CJEU </a:t>
            </a:r>
            <a:r>
              <a:rPr lang="en-US" sz="3600" dirty="0" smtClean="0"/>
              <a:t>cases, </a:t>
            </a:r>
            <a:r>
              <a:rPr lang="en-US" sz="3600" dirty="0"/>
              <a:t>and the European Convention for Human Rights</a:t>
            </a:r>
            <a:r>
              <a:rPr lang="en-US" sz="3600" dirty="0" smtClean="0"/>
              <a:t>.</a:t>
            </a:r>
            <a:endParaRPr lang="en-US" sz="3600" dirty="0"/>
          </a:p>
        </p:txBody>
      </p:sp>
    </p:spTree>
    <p:extLst>
      <p:ext uri="{BB962C8B-B14F-4D97-AF65-F5344CB8AC3E}">
        <p14:creationId xmlns:p14="http://schemas.microsoft.com/office/powerpoint/2010/main" val="28302254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pPr algn="ctr"/>
            <a:r>
              <a:rPr lang="en-US" sz="3200" b="1" dirty="0" smtClean="0">
                <a:solidFill>
                  <a:srgbClr val="FFC000"/>
                </a:solidFill>
              </a:rPr>
              <a:t>Comparison: constitutional privacy rights</a:t>
            </a:r>
            <a:endParaRPr lang="en-US" sz="3200" b="1" dirty="0">
              <a:solidFill>
                <a:srgbClr val="FFC000"/>
              </a:solidFill>
            </a:endParaRPr>
          </a:p>
        </p:txBody>
      </p:sp>
      <p:sp>
        <p:nvSpPr>
          <p:cNvPr id="3" name="Content Placeholder 2"/>
          <p:cNvSpPr>
            <a:spLocks noGrp="1"/>
          </p:cNvSpPr>
          <p:nvPr>
            <p:ph sz="quarter" idx="13"/>
          </p:nvPr>
        </p:nvSpPr>
        <p:spPr>
          <a:xfrm>
            <a:off x="0" y="1066800"/>
            <a:ext cx="9144000" cy="5791200"/>
          </a:xfrm>
        </p:spPr>
        <p:txBody>
          <a:bodyPr>
            <a:noAutofit/>
          </a:bodyPr>
          <a:lstStyle/>
          <a:p>
            <a:r>
              <a:rPr lang="en-US" sz="3200" dirty="0" smtClean="0"/>
              <a:t>Express </a:t>
            </a:r>
            <a:r>
              <a:rPr lang="en-US" sz="3200" dirty="0"/>
              <a:t>/ implied right and limitations</a:t>
            </a:r>
          </a:p>
          <a:p>
            <a:r>
              <a:rPr lang="en-US" sz="3200" dirty="0" smtClean="0"/>
              <a:t>Substantive </a:t>
            </a:r>
            <a:r>
              <a:rPr lang="en-US" sz="3200" dirty="0"/>
              <a:t>scope: </a:t>
            </a:r>
          </a:p>
          <a:p>
            <a:pPr lvl="1"/>
            <a:r>
              <a:rPr lang="en-US" sz="3200" dirty="0" smtClean="0"/>
              <a:t>Search </a:t>
            </a:r>
            <a:r>
              <a:rPr lang="en-US" sz="3200" dirty="0"/>
              <a:t>&amp; seizure</a:t>
            </a:r>
          </a:p>
          <a:p>
            <a:pPr lvl="1"/>
            <a:r>
              <a:rPr lang="en-US" sz="3200" dirty="0" smtClean="0"/>
              <a:t>Data</a:t>
            </a:r>
            <a:endParaRPr lang="en-US" sz="3200" dirty="0"/>
          </a:p>
          <a:p>
            <a:pPr lvl="1"/>
            <a:r>
              <a:rPr lang="en-US" sz="3200" dirty="0" smtClean="0"/>
              <a:t>Communications </a:t>
            </a:r>
            <a:r>
              <a:rPr lang="en-US" sz="3200" dirty="0"/>
              <a:t>privacy</a:t>
            </a:r>
          </a:p>
          <a:p>
            <a:pPr lvl="1"/>
            <a:r>
              <a:rPr lang="en-US" sz="3200" dirty="0" smtClean="0"/>
              <a:t>Autonomy </a:t>
            </a:r>
            <a:r>
              <a:rPr lang="en-US" sz="3200" dirty="0"/>
              <a:t>privacy</a:t>
            </a:r>
          </a:p>
          <a:p>
            <a:r>
              <a:rPr lang="en-US" sz="3200" dirty="0" smtClean="0"/>
              <a:t>Personal </a:t>
            </a:r>
            <a:r>
              <a:rPr lang="en-US" sz="3200" dirty="0"/>
              <a:t>scope: state actors v. private actors</a:t>
            </a:r>
          </a:p>
          <a:p>
            <a:r>
              <a:rPr lang="en-US" sz="3200" dirty="0"/>
              <a:t>R</a:t>
            </a:r>
            <a:r>
              <a:rPr lang="en-US" sz="3200" dirty="0" smtClean="0"/>
              <a:t>emedies</a:t>
            </a:r>
            <a:endParaRPr lang="en-US" sz="3200" dirty="0"/>
          </a:p>
        </p:txBody>
      </p:sp>
    </p:spTree>
    <p:extLst>
      <p:ext uri="{BB962C8B-B14F-4D97-AF65-F5344CB8AC3E}">
        <p14:creationId xmlns:p14="http://schemas.microsoft.com/office/powerpoint/2010/main" val="1063968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pPr algn="ctr"/>
            <a:r>
              <a:rPr lang="en-US" sz="4400" b="1" dirty="0" smtClean="0">
                <a:solidFill>
                  <a:srgbClr val="FFC000"/>
                </a:solidFill>
              </a:rPr>
              <a:t>California constitution</a:t>
            </a:r>
            <a:endParaRPr lang="en-US" sz="4400" b="1" dirty="0">
              <a:solidFill>
                <a:srgbClr val="FFC000"/>
              </a:solidFill>
            </a:endParaRPr>
          </a:p>
        </p:txBody>
      </p:sp>
      <p:sp>
        <p:nvSpPr>
          <p:cNvPr id="3" name="Content Placeholder 2"/>
          <p:cNvSpPr>
            <a:spLocks noGrp="1"/>
          </p:cNvSpPr>
          <p:nvPr>
            <p:ph sz="quarter" idx="13"/>
          </p:nvPr>
        </p:nvSpPr>
        <p:spPr>
          <a:xfrm>
            <a:off x="0" y="1066800"/>
            <a:ext cx="9144000" cy="5791200"/>
          </a:xfrm>
        </p:spPr>
        <p:txBody>
          <a:bodyPr>
            <a:noAutofit/>
          </a:bodyPr>
          <a:lstStyle/>
          <a:p>
            <a:pPr marL="0" indent="0">
              <a:buNone/>
            </a:pPr>
            <a:r>
              <a:rPr lang="en-US" sz="2800" dirty="0"/>
              <a:t>ARTICLE I DECLARATION OF RIGHTS</a:t>
            </a:r>
          </a:p>
          <a:p>
            <a:pPr marL="0" indent="0">
              <a:buNone/>
            </a:pPr>
            <a:r>
              <a:rPr lang="en-US" sz="2800" dirty="0"/>
              <a:t>SECTION 1. All people are by nature free and independent and have inalienable rights. Among these are enjoying and defending life and liberty, acquiring, possessing, and protecting property, and pursuing and obtaining safety, happiness, and </a:t>
            </a:r>
            <a:r>
              <a:rPr lang="en-US" sz="2800" b="1" dirty="0">
                <a:solidFill>
                  <a:srgbClr val="FFFF00"/>
                </a:solidFill>
              </a:rPr>
              <a:t>privacy</a:t>
            </a:r>
            <a:r>
              <a:rPr lang="en-US" sz="2800" dirty="0"/>
              <a:t>.</a:t>
            </a:r>
          </a:p>
          <a:p>
            <a:pPr marL="0" indent="0">
              <a:buNone/>
            </a:pPr>
            <a:endParaRPr lang="en-US" sz="2800" dirty="0" smtClean="0"/>
          </a:p>
          <a:p>
            <a:pPr marL="0" indent="0">
              <a:buNone/>
            </a:pPr>
            <a:r>
              <a:rPr lang="en-US" sz="2800" dirty="0" smtClean="0"/>
              <a:t>SEC</a:t>
            </a:r>
            <a:r>
              <a:rPr lang="en-US" sz="2800" dirty="0"/>
              <a:t>. 13. The right of the people to be secure in their persons, houses, papers, and effects against unreasonable seizures and searches may not be violated; and a warrant may not issue except on probable cause, supported by oath or affirmation, particularly describing the place to be searched and the persons and things to be seized</a:t>
            </a:r>
            <a:r>
              <a:rPr lang="en-US" sz="2800" dirty="0" smtClean="0"/>
              <a:t>.</a:t>
            </a:r>
            <a:endParaRPr lang="en-US" sz="2800" dirty="0"/>
          </a:p>
        </p:txBody>
      </p:sp>
    </p:spTree>
    <p:extLst>
      <p:ext uri="{BB962C8B-B14F-4D97-AF65-F5344CB8AC3E}">
        <p14:creationId xmlns:p14="http://schemas.microsoft.com/office/powerpoint/2010/main" val="10869176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pPr algn="ctr"/>
            <a:r>
              <a:rPr lang="en-US" sz="4400" b="1" dirty="0" err="1" smtClean="0">
                <a:solidFill>
                  <a:srgbClr val="FFC000"/>
                </a:solidFill>
              </a:rPr>
              <a:t>u.s.</a:t>
            </a:r>
            <a:r>
              <a:rPr lang="en-US" sz="4400" b="1" dirty="0" smtClean="0">
                <a:solidFill>
                  <a:srgbClr val="FFC000"/>
                </a:solidFill>
              </a:rPr>
              <a:t> constitution</a:t>
            </a:r>
            <a:endParaRPr lang="en-US" sz="4400" b="1" dirty="0">
              <a:solidFill>
                <a:srgbClr val="FFC000"/>
              </a:solidFill>
            </a:endParaRPr>
          </a:p>
        </p:txBody>
      </p:sp>
      <p:sp>
        <p:nvSpPr>
          <p:cNvPr id="3" name="Content Placeholder 2"/>
          <p:cNvSpPr>
            <a:spLocks noGrp="1"/>
          </p:cNvSpPr>
          <p:nvPr>
            <p:ph sz="quarter" idx="13"/>
          </p:nvPr>
        </p:nvSpPr>
        <p:spPr>
          <a:xfrm>
            <a:off x="0" y="1066800"/>
            <a:ext cx="9144000" cy="5791200"/>
          </a:xfrm>
        </p:spPr>
        <p:txBody>
          <a:bodyPr>
            <a:noAutofit/>
          </a:bodyPr>
          <a:lstStyle/>
          <a:p>
            <a:pPr marL="0" indent="0">
              <a:buNone/>
            </a:pPr>
            <a:r>
              <a:rPr lang="en-US" sz="3200" dirty="0"/>
              <a:t>4</a:t>
            </a:r>
            <a:r>
              <a:rPr lang="en-US" sz="3200" baseline="30000" dirty="0"/>
              <a:t>th</a:t>
            </a:r>
            <a:r>
              <a:rPr lang="en-US" sz="3200" dirty="0"/>
              <a:t> Amendment: The 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a:t>
            </a:r>
          </a:p>
        </p:txBody>
      </p:sp>
    </p:spTree>
    <p:extLst>
      <p:ext uri="{BB962C8B-B14F-4D97-AF65-F5344CB8AC3E}">
        <p14:creationId xmlns:p14="http://schemas.microsoft.com/office/powerpoint/2010/main" val="2443798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pPr marL="0" indent="0"/>
            <a:r>
              <a:rPr lang="en-US" sz="3200" b="1" dirty="0">
                <a:solidFill>
                  <a:srgbClr val="FFC000"/>
                </a:solidFill>
              </a:rPr>
              <a:t>European Convention of Human Rights (1950)</a:t>
            </a:r>
          </a:p>
        </p:txBody>
      </p:sp>
      <p:sp>
        <p:nvSpPr>
          <p:cNvPr id="3" name="Content Placeholder 2"/>
          <p:cNvSpPr>
            <a:spLocks noGrp="1"/>
          </p:cNvSpPr>
          <p:nvPr>
            <p:ph sz="quarter" idx="13"/>
          </p:nvPr>
        </p:nvSpPr>
        <p:spPr>
          <a:xfrm>
            <a:off x="0" y="1066800"/>
            <a:ext cx="9144000" cy="5791200"/>
          </a:xfrm>
        </p:spPr>
        <p:txBody>
          <a:bodyPr>
            <a:noAutofit/>
          </a:bodyPr>
          <a:lstStyle/>
          <a:p>
            <a:pPr marL="0" indent="0">
              <a:buNone/>
            </a:pPr>
            <a:r>
              <a:rPr lang="en-US" sz="3200" dirty="0" smtClean="0"/>
              <a:t>ARTICLE </a:t>
            </a:r>
            <a:r>
              <a:rPr lang="en-US" sz="3200" dirty="0"/>
              <a:t>8 Right to respect for private and family life </a:t>
            </a:r>
          </a:p>
          <a:p>
            <a:pPr marL="0" indent="0">
              <a:buNone/>
            </a:pPr>
            <a:r>
              <a:rPr lang="en-US" sz="3200" dirty="0"/>
              <a:t>1. Everyone has the right to respect for his private and family life, his home and his correspondence.</a:t>
            </a:r>
          </a:p>
          <a:p>
            <a:pPr marL="0" indent="0">
              <a:buNone/>
            </a:pPr>
            <a:r>
              <a:rPr lang="en-US" sz="3200" dirty="0"/>
              <a:t>2. There shall be no interference by a public authority with the exercise of this right except such as is in accordance with the law and is necessary in a democratic society in the interests of national security, public safety or the economic wellbeing of the country, for the prevention of disorder or crime, for the protection of health or morals, or for the protection of the rights and freedoms of others</a:t>
            </a:r>
            <a:r>
              <a:rPr lang="en-US" sz="3200" dirty="0" smtClean="0"/>
              <a:t>.</a:t>
            </a:r>
            <a:endParaRPr lang="en-US" sz="3200" dirty="0"/>
          </a:p>
        </p:txBody>
      </p:sp>
    </p:spTree>
    <p:extLst>
      <p:ext uri="{BB962C8B-B14F-4D97-AF65-F5344CB8AC3E}">
        <p14:creationId xmlns:p14="http://schemas.microsoft.com/office/powerpoint/2010/main" val="4094281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914400"/>
          </a:xfrm>
        </p:spPr>
        <p:txBody>
          <a:bodyPr/>
          <a:lstStyle/>
          <a:p>
            <a:pPr marL="0" indent="0" algn="ctr"/>
            <a:r>
              <a:rPr lang="en-US" sz="2800" b="1" dirty="0">
                <a:solidFill>
                  <a:srgbClr val="FFC000"/>
                </a:solidFill>
              </a:rPr>
              <a:t>CHARTER OF FUNDAMENTAL RIGHTS OF THE EUROPEAN UNION (2000)</a:t>
            </a:r>
          </a:p>
        </p:txBody>
      </p:sp>
      <p:sp>
        <p:nvSpPr>
          <p:cNvPr id="3" name="Content Placeholder 2"/>
          <p:cNvSpPr>
            <a:spLocks noGrp="1"/>
          </p:cNvSpPr>
          <p:nvPr>
            <p:ph sz="quarter" idx="13"/>
          </p:nvPr>
        </p:nvSpPr>
        <p:spPr>
          <a:xfrm>
            <a:off x="0" y="1066800"/>
            <a:ext cx="9144000" cy="5791200"/>
          </a:xfrm>
        </p:spPr>
        <p:txBody>
          <a:bodyPr>
            <a:noAutofit/>
          </a:bodyPr>
          <a:lstStyle/>
          <a:p>
            <a:pPr marL="0" indent="0">
              <a:buNone/>
            </a:pPr>
            <a:r>
              <a:rPr lang="en-US" sz="2500" dirty="0"/>
              <a:t>Article 7 Respect for private and family life</a:t>
            </a:r>
          </a:p>
          <a:p>
            <a:pPr marL="0" indent="0">
              <a:buNone/>
            </a:pPr>
            <a:r>
              <a:rPr lang="en-US" sz="2500" dirty="0"/>
              <a:t>Everyone has the right to respect for his or her private and family life, home and communications.</a:t>
            </a:r>
          </a:p>
          <a:p>
            <a:pPr marL="0" indent="0">
              <a:buNone/>
            </a:pPr>
            <a:r>
              <a:rPr lang="en-US" sz="2500" dirty="0"/>
              <a:t>Article 8 Protection of personal data</a:t>
            </a:r>
          </a:p>
          <a:p>
            <a:pPr marL="0" indent="0">
              <a:buNone/>
            </a:pPr>
            <a:r>
              <a:rPr lang="en-US" sz="2500" dirty="0"/>
              <a:t>1. Everyone has the right to the protection of personal data concerning him or her.</a:t>
            </a:r>
          </a:p>
          <a:p>
            <a:pPr marL="0" indent="0">
              <a:buNone/>
            </a:pPr>
            <a:r>
              <a:rPr lang="en-US" sz="2500" dirty="0"/>
              <a:t>2. Such data must be processed fairly for specified purposes and on the basis of the consent of the person concerned or some other legitimate basis laid down by law. Everyone has the right of access to data which has been collected concerning him or her, and the right to have it rectified.</a:t>
            </a:r>
          </a:p>
          <a:p>
            <a:pPr marL="0" indent="0">
              <a:buNone/>
            </a:pPr>
            <a:r>
              <a:rPr lang="en-US" sz="2500" dirty="0"/>
              <a:t>3. Compliance with these rules shall be subject to control by an independent authority.</a:t>
            </a:r>
          </a:p>
        </p:txBody>
      </p:sp>
    </p:spTree>
    <p:extLst>
      <p:ext uri="{BB962C8B-B14F-4D97-AF65-F5344CB8AC3E}">
        <p14:creationId xmlns:p14="http://schemas.microsoft.com/office/powerpoint/2010/main" val="25256986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pPr algn="ctr"/>
            <a:r>
              <a:rPr lang="en-US" sz="4400" b="1" dirty="0" smtClean="0">
                <a:solidFill>
                  <a:srgbClr val="FFC000"/>
                </a:solidFill>
              </a:rPr>
              <a:t>Practical impact</a:t>
            </a:r>
            <a:endParaRPr lang="en-US" sz="4400" b="1" dirty="0">
              <a:solidFill>
                <a:srgbClr val="FFC000"/>
              </a:solidFill>
            </a:endParaRPr>
          </a:p>
        </p:txBody>
      </p:sp>
      <p:sp>
        <p:nvSpPr>
          <p:cNvPr id="3" name="Content Placeholder 2"/>
          <p:cNvSpPr>
            <a:spLocks noGrp="1"/>
          </p:cNvSpPr>
          <p:nvPr>
            <p:ph sz="quarter" idx="13"/>
          </p:nvPr>
        </p:nvSpPr>
        <p:spPr>
          <a:xfrm>
            <a:off x="0" y="1066800"/>
            <a:ext cx="9144000" cy="4648200"/>
          </a:xfrm>
        </p:spPr>
        <p:txBody>
          <a:bodyPr>
            <a:normAutofit/>
          </a:bodyPr>
          <a:lstStyle/>
          <a:p>
            <a:r>
              <a:rPr lang="en-US" sz="3600" dirty="0" smtClean="0"/>
              <a:t>What </a:t>
            </a:r>
            <a:r>
              <a:rPr lang="en-US" sz="3600" dirty="0"/>
              <a:t>practical impact has the right to privacy in the California Constitution had so far?</a:t>
            </a:r>
          </a:p>
          <a:p>
            <a:pPr lvl="1"/>
            <a:r>
              <a:rPr lang="en-US" sz="3600" dirty="0" smtClean="0"/>
              <a:t>Cases </a:t>
            </a:r>
            <a:r>
              <a:rPr lang="en-US" sz="3600" dirty="0"/>
              <a:t>in which plaintiffs have asserted the right </a:t>
            </a:r>
            <a:endParaRPr lang="en-US" sz="3600" dirty="0" smtClean="0"/>
          </a:p>
          <a:p>
            <a:pPr lvl="1"/>
            <a:r>
              <a:rPr lang="en-US" sz="3600" dirty="0" smtClean="0"/>
              <a:t>Note </a:t>
            </a:r>
            <a:r>
              <a:rPr lang="en-US" sz="3600" dirty="0"/>
              <a:t>the less tangible effect of motivating the legislature to protect privacy in statutes</a:t>
            </a:r>
            <a:r>
              <a:rPr lang="en-US" sz="3600" dirty="0" smtClean="0"/>
              <a:t>.</a:t>
            </a:r>
            <a:endParaRPr lang="en-US" sz="3600" dirty="0"/>
          </a:p>
        </p:txBody>
      </p:sp>
    </p:spTree>
    <p:extLst>
      <p:ext uri="{BB962C8B-B14F-4D97-AF65-F5344CB8AC3E}">
        <p14:creationId xmlns:p14="http://schemas.microsoft.com/office/powerpoint/2010/main" val="35729649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0"/>
            <a:ext cx="9144000" cy="6858000"/>
          </a:xfrm>
        </p:spPr>
        <p:txBody>
          <a:bodyPr>
            <a:noAutofit/>
          </a:bodyPr>
          <a:lstStyle/>
          <a:p>
            <a:r>
              <a:rPr lang="en-US" sz="2600" dirty="0"/>
              <a:t>Different/more stringent test? Additional restrictions to existing law</a:t>
            </a:r>
            <a:r>
              <a:rPr lang="en-US" sz="2600" dirty="0" smtClean="0"/>
              <a:t>?</a:t>
            </a:r>
            <a:endParaRPr lang="en-US" sz="2600" dirty="0"/>
          </a:p>
          <a:p>
            <a:r>
              <a:rPr lang="en-US" sz="2600" dirty="0"/>
              <a:t>Empower courts to develop additional </a:t>
            </a:r>
            <a:r>
              <a:rPr lang="en-US" sz="2600" dirty="0" smtClean="0"/>
              <a:t>test?</a:t>
            </a:r>
            <a:endParaRPr lang="en-US" sz="2600" dirty="0"/>
          </a:p>
          <a:p>
            <a:r>
              <a:rPr lang="en-US" sz="2600" dirty="0"/>
              <a:t>Broad catch-all?</a:t>
            </a:r>
          </a:p>
          <a:p>
            <a:r>
              <a:rPr lang="en-US" sz="2600" dirty="0"/>
              <a:t>For plaintiffs, additional cause of action to throw in and perhaps survive summary judgment </a:t>
            </a:r>
            <a:r>
              <a:rPr lang="en-US" sz="2600" dirty="0" smtClean="0"/>
              <a:t>dismissal.</a:t>
            </a:r>
            <a:endParaRPr lang="en-US" sz="2600" dirty="0"/>
          </a:p>
          <a:p>
            <a:r>
              <a:rPr lang="en-US" sz="2600" dirty="0"/>
              <a:t>Against private actors?</a:t>
            </a:r>
          </a:p>
          <a:p>
            <a:r>
              <a:rPr lang="en-US" sz="2600" dirty="0"/>
              <a:t>Against California government? (+)</a:t>
            </a:r>
          </a:p>
          <a:p>
            <a:r>
              <a:rPr lang="en-US" sz="2600" dirty="0"/>
              <a:t>Against </a:t>
            </a:r>
            <a:r>
              <a:rPr lang="en-US" sz="2600" dirty="0" smtClean="0"/>
              <a:t>federal </a:t>
            </a:r>
            <a:r>
              <a:rPr lang="en-US" sz="2600" dirty="0"/>
              <a:t>government? (-)</a:t>
            </a:r>
          </a:p>
          <a:p>
            <a:r>
              <a:rPr lang="en-US" sz="2600" dirty="0"/>
              <a:t>Hierarchy? Trumps state statute; is trumped by any federal law (constitution, statutes, regulations)</a:t>
            </a:r>
          </a:p>
          <a:p>
            <a:r>
              <a:rPr lang="en-US" sz="2600" dirty="0"/>
              <a:t>Additional remedies?</a:t>
            </a:r>
          </a:p>
          <a:p>
            <a:r>
              <a:rPr lang="en-US" sz="2600" dirty="0"/>
              <a:t>Soft impact: Mission statement to legislature, justification in conflicting interests (security, free speech</a:t>
            </a:r>
            <a:r>
              <a:rPr lang="en-US" sz="2600" dirty="0" smtClean="0"/>
              <a:t>).</a:t>
            </a:r>
            <a:endParaRPr lang="en-US" sz="2600" dirty="0"/>
          </a:p>
        </p:txBody>
      </p:sp>
    </p:spTree>
    <p:extLst>
      <p:ext uri="{BB962C8B-B14F-4D97-AF65-F5344CB8AC3E}">
        <p14:creationId xmlns:p14="http://schemas.microsoft.com/office/powerpoint/2010/main" val="1084769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en-US" sz="8000" b="1" dirty="0" err="1" smtClean="0">
                <a:solidFill>
                  <a:srgbClr val="FFC000"/>
                </a:solidFill>
              </a:rPr>
              <a:t>duvernay</a:t>
            </a:r>
            <a:endParaRPr lang="en-US" sz="8000" b="1" dirty="0">
              <a:solidFill>
                <a:srgbClr val="FFC000"/>
              </a:solidFill>
            </a:endParaRPr>
          </a:p>
        </p:txBody>
      </p:sp>
    </p:spTree>
    <p:extLst>
      <p:ext uri="{BB962C8B-B14F-4D97-AF65-F5344CB8AC3E}">
        <p14:creationId xmlns:p14="http://schemas.microsoft.com/office/powerpoint/2010/main" val="1424593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p:spPr>
        <p:txBody>
          <a:bodyPr/>
          <a:lstStyle/>
          <a:p>
            <a:pPr algn="ctr"/>
            <a:r>
              <a:rPr lang="en-US" sz="4400" b="1" dirty="0" smtClean="0">
                <a:solidFill>
                  <a:srgbClr val="FFC000"/>
                </a:solidFill>
              </a:rPr>
              <a:t>California’s constitutional right to privacy</a:t>
            </a:r>
            <a:endParaRPr lang="en-US" sz="4400" b="1" dirty="0">
              <a:solidFill>
                <a:srgbClr val="FFC000"/>
              </a:solidFill>
            </a:endParaRPr>
          </a:p>
        </p:txBody>
      </p:sp>
      <p:sp>
        <p:nvSpPr>
          <p:cNvPr id="3" name="Content Placeholder 2"/>
          <p:cNvSpPr>
            <a:spLocks noGrp="1"/>
          </p:cNvSpPr>
          <p:nvPr>
            <p:ph sz="quarter" idx="13"/>
          </p:nvPr>
        </p:nvSpPr>
        <p:spPr>
          <a:xfrm>
            <a:off x="-6166" y="1752600"/>
            <a:ext cx="9144000" cy="4648200"/>
          </a:xfrm>
        </p:spPr>
        <p:txBody>
          <a:bodyPr>
            <a:normAutofit/>
          </a:bodyPr>
          <a:lstStyle/>
          <a:p>
            <a:pPr marL="0" indent="0">
              <a:buNone/>
            </a:pPr>
            <a:endParaRPr lang="en-US" sz="2800" dirty="0" smtClean="0"/>
          </a:p>
          <a:p>
            <a:pPr marL="0" indent="0" algn="ctr">
              <a:buNone/>
            </a:pPr>
            <a:r>
              <a:rPr lang="en-US" sz="4400" dirty="0" smtClean="0"/>
              <a:t>Refocusing </a:t>
            </a:r>
            <a:r>
              <a:rPr lang="en-US" sz="4400" dirty="0"/>
              <a:t>the constitutional privacy analysis on individual privacy rights.</a:t>
            </a:r>
          </a:p>
          <a:p>
            <a:pPr marL="0" indent="0">
              <a:buNone/>
            </a:pPr>
            <a:endParaRPr lang="en-US" sz="2800" dirty="0"/>
          </a:p>
        </p:txBody>
      </p:sp>
    </p:spTree>
    <p:extLst>
      <p:ext uri="{BB962C8B-B14F-4D97-AF65-F5344CB8AC3E}">
        <p14:creationId xmlns:p14="http://schemas.microsoft.com/office/powerpoint/2010/main" val="82176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pPr algn="ctr"/>
            <a:r>
              <a:rPr lang="en-US" sz="4400" b="1" dirty="0" smtClean="0">
                <a:solidFill>
                  <a:srgbClr val="FFC000"/>
                </a:solidFill>
              </a:rPr>
              <a:t>THE PRIVACY INITIATIVE</a:t>
            </a:r>
            <a:endParaRPr lang="en-US" sz="4400" b="1" dirty="0">
              <a:solidFill>
                <a:srgbClr val="FFC000"/>
              </a:solidFill>
            </a:endParaRPr>
          </a:p>
        </p:txBody>
      </p:sp>
      <p:sp>
        <p:nvSpPr>
          <p:cNvPr id="3" name="Content Placeholder 2"/>
          <p:cNvSpPr>
            <a:spLocks noGrp="1"/>
          </p:cNvSpPr>
          <p:nvPr>
            <p:ph sz="quarter" idx="13"/>
          </p:nvPr>
        </p:nvSpPr>
        <p:spPr>
          <a:xfrm>
            <a:off x="0" y="1066800"/>
            <a:ext cx="9144000" cy="4648200"/>
          </a:xfrm>
        </p:spPr>
        <p:txBody>
          <a:bodyPr>
            <a:normAutofit/>
          </a:bodyPr>
          <a:lstStyle/>
          <a:p>
            <a:pPr marL="0" indent="0">
              <a:buNone/>
            </a:pPr>
            <a:endParaRPr lang="en-US" sz="2800" dirty="0" smtClean="0"/>
          </a:p>
          <a:p>
            <a:pPr marL="0" indent="0">
              <a:buNone/>
            </a:pPr>
            <a:r>
              <a:rPr lang="en-US" sz="4000" dirty="0" smtClean="0"/>
              <a:t>California </a:t>
            </a:r>
            <a:r>
              <a:rPr lang="en-US" sz="4000" dirty="0"/>
              <a:t>voters added the right to privacy to Article I </a:t>
            </a:r>
            <a:r>
              <a:rPr lang="en-US" sz="4000" dirty="0" smtClean="0"/>
              <a:t>in 1972 when they approved Proposition 11.</a:t>
            </a:r>
            <a:endParaRPr lang="en-US" sz="4000" dirty="0"/>
          </a:p>
        </p:txBody>
      </p:sp>
    </p:spTree>
    <p:extLst>
      <p:ext uri="{BB962C8B-B14F-4D97-AF65-F5344CB8AC3E}">
        <p14:creationId xmlns:p14="http://schemas.microsoft.com/office/powerpoint/2010/main" val="76889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pPr algn="ctr"/>
            <a:r>
              <a:rPr lang="en-US" sz="4400" b="1" dirty="0" smtClean="0">
                <a:solidFill>
                  <a:srgbClr val="FFC000"/>
                </a:solidFill>
              </a:rPr>
              <a:t>THE PRIVACY INITIATIVE</a:t>
            </a:r>
            <a:endParaRPr lang="en-US" sz="4400" b="1" dirty="0">
              <a:solidFill>
                <a:srgbClr val="FFC000"/>
              </a:solidFill>
            </a:endParaRPr>
          </a:p>
        </p:txBody>
      </p:sp>
      <p:sp>
        <p:nvSpPr>
          <p:cNvPr id="3" name="Content Placeholder 2"/>
          <p:cNvSpPr>
            <a:spLocks noGrp="1"/>
          </p:cNvSpPr>
          <p:nvPr>
            <p:ph sz="quarter" idx="13"/>
          </p:nvPr>
        </p:nvSpPr>
        <p:spPr>
          <a:xfrm>
            <a:off x="0" y="1066800"/>
            <a:ext cx="9144000" cy="4648200"/>
          </a:xfrm>
        </p:spPr>
        <p:txBody>
          <a:bodyPr>
            <a:normAutofit/>
          </a:bodyPr>
          <a:lstStyle/>
          <a:p>
            <a:pPr marL="0" indent="0" algn="ctr">
              <a:buNone/>
            </a:pPr>
            <a:r>
              <a:rPr lang="en-US" sz="4000" dirty="0" smtClean="0">
                <a:solidFill>
                  <a:srgbClr val="FFFF00"/>
                </a:solidFill>
              </a:rPr>
              <a:t>Article </a:t>
            </a:r>
            <a:r>
              <a:rPr lang="en-US" sz="4000" dirty="0">
                <a:solidFill>
                  <a:srgbClr val="FFFF00"/>
                </a:solidFill>
              </a:rPr>
              <a:t>I, </a:t>
            </a:r>
            <a:r>
              <a:rPr lang="en-US" sz="4000" dirty="0" smtClean="0">
                <a:solidFill>
                  <a:srgbClr val="FFFF00"/>
                </a:solidFill>
              </a:rPr>
              <a:t>section </a:t>
            </a:r>
            <a:r>
              <a:rPr lang="en-US" sz="4000" dirty="0">
                <a:solidFill>
                  <a:srgbClr val="FFFF00"/>
                </a:solidFill>
              </a:rPr>
              <a:t>1 of the California </a:t>
            </a:r>
            <a:r>
              <a:rPr lang="en-US" sz="4000" dirty="0" smtClean="0">
                <a:solidFill>
                  <a:srgbClr val="FFFF00"/>
                </a:solidFill>
              </a:rPr>
              <a:t>Constitution: </a:t>
            </a:r>
          </a:p>
          <a:p>
            <a:pPr marL="0" indent="0">
              <a:buNone/>
            </a:pPr>
            <a:r>
              <a:rPr lang="en-US" sz="4000" dirty="0" smtClean="0"/>
              <a:t>“</a:t>
            </a:r>
            <a:r>
              <a:rPr lang="en-US" sz="4000" dirty="0"/>
              <a:t>All people are by nature free and independent and have inalienable rights. Among these are enjoying and defending life and liberty, acquiring, </a:t>
            </a:r>
            <a:r>
              <a:rPr lang="en-US" sz="4000" dirty="0" smtClean="0"/>
              <a:t>possessing</a:t>
            </a:r>
            <a:r>
              <a:rPr lang="en-US" sz="4000" dirty="0"/>
              <a:t>, and protecting property, and pursuing and obtaining safety, happiness, and </a:t>
            </a:r>
            <a:r>
              <a:rPr lang="en-US" sz="4000" b="1" dirty="0">
                <a:solidFill>
                  <a:srgbClr val="FFFF00"/>
                </a:solidFill>
              </a:rPr>
              <a:t>privacy</a:t>
            </a:r>
            <a:r>
              <a:rPr lang="en-US" sz="4000" dirty="0"/>
              <a:t>.” </a:t>
            </a:r>
          </a:p>
        </p:txBody>
      </p:sp>
    </p:spTree>
    <p:extLst>
      <p:ext uri="{BB962C8B-B14F-4D97-AF65-F5344CB8AC3E}">
        <p14:creationId xmlns:p14="http://schemas.microsoft.com/office/powerpoint/2010/main" val="2881234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pPr algn="ctr"/>
            <a:r>
              <a:rPr lang="en-US" sz="4400" b="1" dirty="0" smtClean="0">
                <a:solidFill>
                  <a:srgbClr val="FFC000"/>
                </a:solidFill>
              </a:rPr>
              <a:t>THE PRIVACY INITIATIVE</a:t>
            </a:r>
            <a:endParaRPr lang="en-US" sz="4400" b="1" dirty="0">
              <a:solidFill>
                <a:srgbClr val="FFC000"/>
              </a:solidFill>
            </a:endParaRPr>
          </a:p>
        </p:txBody>
      </p:sp>
      <p:sp>
        <p:nvSpPr>
          <p:cNvPr id="3" name="Content Placeholder 2"/>
          <p:cNvSpPr>
            <a:spLocks noGrp="1"/>
          </p:cNvSpPr>
          <p:nvPr>
            <p:ph sz="quarter" idx="13"/>
          </p:nvPr>
        </p:nvSpPr>
        <p:spPr>
          <a:xfrm>
            <a:off x="0" y="1066800"/>
            <a:ext cx="9144000" cy="4648200"/>
          </a:xfrm>
        </p:spPr>
        <p:txBody>
          <a:bodyPr>
            <a:normAutofit/>
          </a:bodyPr>
          <a:lstStyle/>
          <a:p>
            <a:pPr marL="0" indent="0">
              <a:buNone/>
            </a:pPr>
            <a:endParaRPr lang="en-US" sz="2800" dirty="0" smtClean="0"/>
          </a:p>
          <a:p>
            <a:pPr marL="0" indent="0">
              <a:buNone/>
            </a:pPr>
            <a:r>
              <a:rPr lang="en-US" sz="4000" dirty="0" smtClean="0"/>
              <a:t>“The </a:t>
            </a:r>
            <a:r>
              <a:rPr lang="en-US" sz="4000" dirty="0"/>
              <a:t>right of privacy is an important American heritage and essential to the fundamental rights guaranteed by the . . . U.S. Constitution. This right should be abridged only when there is a </a:t>
            </a:r>
            <a:r>
              <a:rPr lang="en-US" sz="4000" dirty="0">
                <a:solidFill>
                  <a:srgbClr val="FFFF00"/>
                </a:solidFill>
              </a:rPr>
              <a:t>compelling public need</a:t>
            </a:r>
            <a:r>
              <a:rPr lang="en-US" sz="4000" dirty="0" smtClean="0"/>
              <a:t>.”</a:t>
            </a:r>
            <a:endParaRPr lang="en-US" sz="4000" dirty="0"/>
          </a:p>
          <a:p>
            <a:pPr marL="0" indent="0">
              <a:buNone/>
            </a:pPr>
            <a:endParaRPr lang="en-US" sz="4000" dirty="0"/>
          </a:p>
        </p:txBody>
      </p:sp>
    </p:spTree>
    <p:extLst>
      <p:ext uri="{BB962C8B-B14F-4D97-AF65-F5344CB8AC3E}">
        <p14:creationId xmlns:p14="http://schemas.microsoft.com/office/powerpoint/2010/main" val="3063407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pPr algn="ctr"/>
            <a:r>
              <a:rPr lang="en-US" sz="4400" b="1" i="1" dirty="0" smtClean="0">
                <a:solidFill>
                  <a:srgbClr val="FFC000"/>
                </a:solidFill>
              </a:rPr>
              <a:t>Hill </a:t>
            </a:r>
            <a:r>
              <a:rPr lang="en-US" sz="4400" b="1" i="1" cap="none" dirty="0" smtClean="0">
                <a:solidFill>
                  <a:srgbClr val="FFC000"/>
                </a:solidFill>
              </a:rPr>
              <a:t>v</a:t>
            </a:r>
            <a:r>
              <a:rPr lang="en-US" sz="4400" b="1" i="1" dirty="0" smtClean="0">
                <a:solidFill>
                  <a:srgbClr val="FFC000"/>
                </a:solidFill>
              </a:rPr>
              <a:t>. NCAA</a:t>
            </a:r>
            <a:r>
              <a:rPr lang="en-US" sz="4400" b="1" dirty="0" smtClean="0">
                <a:solidFill>
                  <a:srgbClr val="FFC000"/>
                </a:solidFill>
              </a:rPr>
              <a:t> (1994)</a:t>
            </a:r>
            <a:endParaRPr lang="en-US" sz="4400" b="1" dirty="0">
              <a:solidFill>
                <a:srgbClr val="FFC000"/>
              </a:solidFill>
            </a:endParaRPr>
          </a:p>
        </p:txBody>
      </p:sp>
      <p:sp>
        <p:nvSpPr>
          <p:cNvPr id="3" name="Content Placeholder 2"/>
          <p:cNvSpPr>
            <a:spLocks noGrp="1"/>
          </p:cNvSpPr>
          <p:nvPr>
            <p:ph sz="quarter" idx="13"/>
          </p:nvPr>
        </p:nvSpPr>
        <p:spPr>
          <a:xfrm>
            <a:off x="0" y="1066800"/>
            <a:ext cx="9144000" cy="4648200"/>
          </a:xfrm>
        </p:spPr>
        <p:txBody>
          <a:bodyPr>
            <a:normAutofit/>
          </a:bodyPr>
          <a:lstStyle/>
          <a:p>
            <a:pPr marL="0" indent="0">
              <a:buNone/>
            </a:pPr>
            <a:endParaRPr lang="en-US" sz="2800" dirty="0" smtClean="0"/>
          </a:p>
          <a:p>
            <a:pPr marL="0" indent="0">
              <a:buNone/>
            </a:pPr>
            <a:r>
              <a:rPr lang="en-US" sz="4000" dirty="0" smtClean="0"/>
              <a:t>Key opinions:</a:t>
            </a:r>
          </a:p>
          <a:p>
            <a:r>
              <a:rPr lang="en-US" sz="4000" dirty="0" smtClean="0"/>
              <a:t>Chief Justice Lucas (majority)</a:t>
            </a:r>
          </a:p>
          <a:p>
            <a:r>
              <a:rPr lang="en-US" sz="4000" dirty="0" smtClean="0"/>
              <a:t>Justice George</a:t>
            </a:r>
          </a:p>
          <a:p>
            <a:r>
              <a:rPr lang="en-US" sz="4000" dirty="0" smtClean="0"/>
              <a:t>Justice </a:t>
            </a:r>
            <a:r>
              <a:rPr lang="en-US" sz="4000" dirty="0" err="1" smtClean="0"/>
              <a:t>Mosk</a:t>
            </a:r>
            <a:endParaRPr lang="en-US" sz="4000" dirty="0"/>
          </a:p>
        </p:txBody>
      </p:sp>
    </p:spTree>
    <p:extLst>
      <p:ext uri="{BB962C8B-B14F-4D97-AF65-F5344CB8AC3E}">
        <p14:creationId xmlns:p14="http://schemas.microsoft.com/office/powerpoint/2010/main" val="1985043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pPr algn="ctr"/>
            <a:r>
              <a:rPr lang="en-US" sz="4400" b="1" i="1" dirty="0">
                <a:solidFill>
                  <a:srgbClr val="FFC000"/>
                </a:solidFill>
              </a:rPr>
              <a:t>Hill </a:t>
            </a:r>
            <a:r>
              <a:rPr lang="en-US" sz="4400" b="1" i="1" cap="none" dirty="0">
                <a:solidFill>
                  <a:srgbClr val="FFC000"/>
                </a:solidFill>
              </a:rPr>
              <a:t>v</a:t>
            </a:r>
            <a:r>
              <a:rPr lang="en-US" sz="4400" b="1" i="1" dirty="0">
                <a:solidFill>
                  <a:srgbClr val="FFC000"/>
                </a:solidFill>
              </a:rPr>
              <a:t>. NCAA</a:t>
            </a:r>
            <a:r>
              <a:rPr lang="en-US" sz="4400" b="1" dirty="0">
                <a:solidFill>
                  <a:srgbClr val="FFC000"/>
                </a:solidFill>
              </a:rPr>
              <a:t> (1994)</a:t>
            </a:r>
            <a:endParaRPr lang="en-US" sz="4400" b="1" i="1" cap="none" dirty="0">
              <a:solidFill>
                <a:srgbClr val="FFC000"/>
              </a:solidFill>
            </a:endParaRPr>
          </a:p>
        </p:txBody>
      </p:sp>
      <p:sp>
        <p:nvSpPr>
          <p:cNvPr id="3" name="Content Placeholder 2"/>
          <p:cNvSpPr>
            <a:spLocks noGrp="1"/>
          </p:cNvSpPr>
          <p:nvPr>
            <p:ph sz="quarter" idx="13"/>
          </p:nvPr>
        </p:nvSpPr>
        <p:spPr>
          <a:xfrm>
            <a:off x="0" y="1066800"/>
            <a:ext cx="9144000" cy="4648200"/>
          </a:xfrm>
        </p:spPr>
        <p:txBody>
          <a:bodyPr>
            <a:normAutofit/>
          </a:bodyPr>
          <a:lstStyle/>
          <a:p>
            <a:pPr marL="0" indent="0">
              <a:buNone/>
            </a:pPr>
            <a:endParaRPr lang="en-US" sz="2800" dirty="0" smtClean="0"/>
          </a:p>
          <a:p>
            <a:pPr marL="0" indent="0" algn="ctr">
              <a:buNone/>
            </a:pPr>
            <a:r>
              <a:rPr lang="en-US" sz="5400" dirty="0" smtClean="0"/>
              <a:t>Chief Justice George’s revenge:</a:t>
            </a:r>
          </a:p>
          <a:p>
            <a:pPr marL="0" indent="0" algn="ctr">
              <a:buNone/>
            </a:pPr>
            <a:endParaRPr lang="en-US" sz="5400" dirty="0" smtClean="0"/>
          </a:p>
          <a:p>
            <a:pPr marL="0" indent="0" algn="ctr">
              <a:buNone/>
            </a:pPr>
            <a:r>
              <a:rPr lang="en-US" sz="5400" i="1" dirty="0" err="1" smtClean="0"/>
              <a:t>Loder</a:t>
            </a:r>
            <a:r>
              <a:rPr lang="en-US" sz="5400" i="1" dirty="0" smtClean="0"/>
              <a:t> </a:t>
            </a:r>
            <a:r>
              <a:rPr lang="en-US" sz="5400" i="1" dirty="0"/>
              <a:t>v. City of Glendale</a:t>
            </a:r>
            <a:r>
              <a:rPr lang="en-US" sz="5400" dirty="0"/>
              <a:t> (1997) </a:t>
            </a:r>
            <a:endParaRPr lang="en-US" sz="5400" dirty="0">
              <a:solidFill>
                <a:srgbClr val="FFFF00"/>
              </a:solidFill>
            </a:endParaRPr>
          </a:p>
        </p:txBody>
      </p:sp>
    </p:spTree>
    <p:extLst>
      <p:ext uri="{BB962C8B-B14F-4D97-AF65-F5344CB8AC3E}">
        <p14:creationId xmlns:p14="http://schemas.microsoft.com/office/powerpoint/2010/main" val="2068651441"/>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679</TotalTime>
  <Words>1754</Words>
  <Application>Microsoft Office PowerPoint</Application>
  <PresentationFormat>On-screen Show (4:3)</PresentationFormat>
  <Paragraphs>156</Paragraphs>
  <Slides>29</Slides>
  <Notes>5</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Horizon</vt:lpstr>
      <vt:lpstr>CALIFORNIA’S CONSTITUTIONAL PRIVACY RIGHT</vt:lpstr>
      <vt:lpstr>Bio info</vt:lpstr>
      <vt:lpstr>duvernay</vt:lpstr>
      <vt:lpstr>California’s constitutional right to privacy</vt:lpstr>
      <vt:lpstr>THE PRIVACY INITIATIVE</vt:lpstr>
      <vt:lpstr>THE PRIVACY INITIATIVE</vt:lpstr>
      <vt:lpstr>THE PRIVACY INITIATIVE</vt:lpstr>
      <vt:lpstr>Hill v. NCAA (1994)</vt:lpstr>
      <vt:lpstr>Hill v. NCAA (1994)</vt:lpstr>
      <vt:lpstr>Compelling Public Need</vt:lpstr>
      <vt:lpstr>What’s the big deal?</vt:lpstr>
      <vt:lpstr>kelso</vt:lpstr>
      <vt:lpstr>Has “privacy” been a successful juridical category?</vt:lpstr>
      <vt:lpstr>Has “privacy” been a successful juridical category?</vt:lpstr>
      <vt:lpstr>bronfman</vt:lpstr>
      <vt:lpstr>U.s. PRIVACY TORTS</vt:lpstr>
      <vt:lpstr>U.s. v. the states</vt:lpstr>
      <vt:lpstr>U.S. preference for capitalism and free markets</vt:lpstr>
      <vt:lpstr>Data breach starting line</vt:lpstr>
      <vt:lpstr>Data protection extends beyond the it department</vt:lpstr>
      <vt:lpstr>determann</vt:lpstr>
      <vt:lpstr>overview</vt:lpstr>
      <vt:lpstr>Comparison: constitutional privacy rights</vt:lpstr>
      <vt:lpstr>California constitution</vt:lpstr>
      <vt:lpstr>u.s. constitution</vt:lpstr>
      <vt:lpstr>European Convention of Human Rights (1950)</vt:lpstr>
      <vt:lpstr>CHARTER OF FUNDAMENTAL RIGHTS OF THE EUROPEAN UNION (2000)</vt:lpstr>
      <vt:lpstr>Practical impact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 D. Gordon</dc:creator>
  <cp:lastModifiedBy>David A. Carrillo</cp:lastModifiedBy>
  <cp:revision>42</cp:revision>
  <dcterms:created xsi:type="dcterms:W3CDTF">2013-09-18T00:16:14Z</dcterms:created>
  <dcterms:modified xsi:type="dcterms:W3CDTF">2017-01-12T17:31:11Z</dcterms:modified>
</cp:coreProperties>
</file>