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7" r:id="rId2"/>
    <p:sldId id="266" r:id="rId3"/>
    <p:sldId id="257" r:id="rId4"/>
    <p:sldId id="274" r:id="rId5"/>
    <p:sldId id="271" r:id="rId6"/>
    <p:sldId id="258" r:id="rId7"/>
    <p:sldId id="269" r:id="rId8"/>
    <p:sldId id="276" r:id="rId9"/>
    <p:sldId id="309" r:id="rId10"/>
    <p:sldId id="310" r:id="rId11"/>
    <p:sldId id="311" r:id="rId12"/>
    <p:sldId id="312" r:id="rId13"/>
    <p:sldId id="259" r:id="rId14"/>
    <p:sldId id="268" r:id="rId15"/>
    <p:sldId id="262" r:id="rId16"/>
    <p:sldId id="279" r:id="rId17"/>
    <p:sldId id="278" r:id="rId18"/>
    <p:sldId id="282" r:id="rId19"/>
    <p:sldId id="315" r:id="rId20"/>
    <p:sldId id="281" r:id="rId21"/>
    <p:sldId id="314" r:id="rId22"/>
    <p:sldId id="283" r:id="rId23"/>
    <p:sldId id="313" r:id="rId24"/>
    <p:sldId id="285" r:id="rId25"/>
    <p:sldId id="286" r:id="rId26"/>
    <p:sldId id="287" r:id="rId27"/>
    <p:sldId id="263" r:id="rId28"/>
    <p:sldId id="316" r:id="rId29"/>
    <p:sldId id="288" r:id="rId30"/>
    <p:sldId id="289" r:id="rId31"/>
    <p:sldId id="319" r:id="rId32"/>
    <p:sldId id="320" r:id="rId33"/>
    <p:sldId id="291" r:id="rId34"/>
    <p:sldId id="294" r:id="rId35"/>
    <p:sldId id="32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4" d="100"/>
          <a:sy n="134" d="100"/>
        </p:scale>
        <p:origin x="-624" y="10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BE63D3-1E0B-4814-A862-777F8614274E}" type="datetimeFigureOut">
              <a:rPr lang="en-US" smtClean="0"/>
              <a:t>2/11/17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2987275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E63D3-1E0B-4814-A862-777F8614274E}" type="datetimeFigureOut">
              <a:rPr lang="en-US" smtClean="0"/>
              <a:t>2/11/17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108536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E63D3-1E0B-4814-A862-777F8614274E}" type="datetimeFigureOut">
              <a:rPr lang="en-US" smtClean="0"/>
              <a:t>2/11/17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685943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E63D3-1E0B-4814-A862-777F8614274E}" type="datetimeFigureOut">
              <a:rPr lang="en-US" smtClean="0"/>
              <a:t>2/11/17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622960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BE63D3-1E0B-4814-A862-777F8614274E}" type="datetimeFigureOut">
              <a:rPr lang="en-US" smtClean="0"/>
              <a:t>2/11/17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2902200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BE63D3-1E0B-4814-A862-777F8614274E}" type="datetimeFigureOut">
              <a:rPr lang="en-US" smtClean="0"/>
              <a:t>2/11/17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353866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BE63D3-1E0B-4814-A862-777F8614274E}" type="datetimeFigureOut">
              <a:rPr lang="en-US" smtClean="0"/>
              <a:t>2/11/17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194888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BE63D3-1E0B-4814-A862-777F8614274E}" type="datetimeFigureOut">
              <a:rPr lang="en-US" smtClean="0"/>
              <a:t>2/11/17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394816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E63D3-1E0B-4814-A862-777F8614274E}" type="datetimeFigureOut">
              <a:rPr lang="en-US" smtClean="0"/>
              <a:t>2/11/17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3314888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BE63D3-1E0B-4814-A862-777F8614274E}" type="datetimeFigureOut">
              <a:rPr lang="en-US" smtClean="0"/>
              <a:t>2/11/17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582519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BE63D3-1E0B-4814-A862-777F8614274E}" type="datetimeFigureOut">
              <a:rPr lang="en-US" smtClean="0"/>
              <a:t>2/11/17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B9345B-4DA0-474B-8A9E-038F90E333D2}" type="slidenum">
              <a:rPr lang="en-US" smtClean="0"/>
              <a:t>‹#›</a:t>
            </a:fld>
            <a:endParaRPr lang="en-US"/>
          </a:p>
        </p:txBody>
      </p:sp>
    </p:spTree>
    <p:extLst>
      <p:ext uri="{BB962C8B-B14F-4D97-AF65-F5344CB8AC3E}">
        <p14:creationId xmlns:p14="http://schemas.microsoft.com/office/powerpoint/2010/main" val="13644659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E63D3-1E0B-4814-A862-777F8614274E}" type="datetimeFigureOut">
              <a:rPr lang="en-US" smtClean="0"/>
              <a:t>2/11/17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B9345B-4DA0-474B-8A9E-038F90E333D2}" type="slidenum">
              <a:rPr lang="en-US" smtClean="0"/>
              <a:t>‹#›</a:t>
            </a:fld>
            <a:endParaRPr lang="en-US"/>
          </a:p>
        </p:txBody>
      </p:sp>
    </p:spTree>
    <p:extLst>
      <p:ext uri="{BB962C8B-B14F-4D97-AF65-F5344CB8AC3E}">
        <p14:creationId xmlns:p14="http://schemas.microsoft.com/office/powerpoint/2010/main" val="293814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Trump’s Executive Orders on Immigration</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Professor Leti Volpp</a:t>
            </a:r>
          </a:p>
          <a:p>
            <a:r>
              <a:rPr lang="en-US" dirty="0" smtClean="0"/>
              <a:t>UC Berkeley School of Law</a:t>
            </a:r>
          </a:p>
          <a:p>
            <a:r>
              <a:rPr lang="en-US" dirty="0" smtClean="0"/>
              <a:t>Prepared for Berkeley Law Teach-in </a:t>
            </a:r>
            <a:endParaRPr lang="en-US" dirty="0" smtClean="0"/>
          </a:p>
          <a:p>
            <a:r>
              <a:rPr lang="en-US" dirty="0" smtClean="0"/>
              <a:t>Feb. </a:t>
            </a:r>
            <a:r>
              <a:rPr lang="en-US" dirty="0" smtClean="0"/>
              <a:t>9, 2017</a:t>
            </a:r>
            <a:endParaRPr lang="en-US" dirty="0"/>
          </a:p>
        </p:txBody>
      </p:sp>
    </p:spTree>
    <p:extLst>
      <p:ext uri="{BB962C8B-B14F-4D97-AF65-F5344CB8AC3E}">
        <p14:creationId xmlns:p14="http://schemas.microsoft.com/office/powerpoint/2010/main" val="429484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expedited removal</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Expedited removal provides for immediate removal upon an encounter with an immigration official without the opportunity to appear before an immigration judge in an administrative hearing.  This hearing comes with the privilege of being represented, the right to present and examine evidence and the right to cross-examine witnesses.  Expedited removal comes with no such rights.</a:t>
            </a:r>
          </a:p>
          <a:p>
            <a:pPr marL="0" indent="0">
              <a:buNone/>
            </a:pPr>
            <a:r>
              <a:rPr lang="en-US" dirty="0" smtClean="0"/>
              <a:t> </a:t>
            </a:r>
          </a:p>
          <a:p>
            <a:pPr marL="0" indent="0">
              <a:buNone/>
            </a:pPr>
            <a:r>
              <a:rPr lang="en-US" dirty="0" smtClean="0"/>
              <a:t>Individuals who express fear are in principle referred to immigration officials for a “credible fear” interview.  They are required to be detained under the credible fear interview and some remain detained after such a finding.</a:t>
            </a:r>
            <a:endParaRPr lang="en-US" dirty="0"/>
          </a:p>
        </p:txBody>
      </p:sp>
    </p:spTree>
    <p:extLst>
      <p:ext uri="{BB962C8B-B14F-4D97-AF65-F5344CB8AC3E}">
        <p14:creationId xmlns:p14="http://schemas.microsoft.com/office/powerpoint/2010/main" val="149027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sz="2400" dirty="0" smtClean="0"/>
              <a:t>Who is subject to expedited removal: prior policy subjects noncitizens without proper documentation encountered at a port of entry or within 100 miles of the border who are within two weeks of having entered the United States.</a:t>
            </a:r>
          </a:p>
          <a:p>
            <a:pPr marL="0" indent="0">
              <a:buNone/>
            </a:pPr>
            <a:endParaRPr lang="en-US" sz="2400" dirty="0" smtClean="0"/>
          </a:p>
          <a:p>
            <a:pPr marL="0" indent="0">
              <a:buNone/>
            </a:pPr>
            <a:r>
              <a:rPr lang="en-US" sz="2400" dirty="0" smtClean="0"/>
              <a:t>The EO expands this:</a:t>
            </a:r>
          </a:p>
          <a:p>
            <a:pPr marL="0" indent="0">
              <a:buNone/>
            </a:pPr>
            <a:r>
              <a:rPr lang="en-US" sz="2400" dirty="0" smtClean="0"/>
              <a:t>Who may be subject now: noncitizens without prior documentation encountered throughout the interior who cannot prove they have been continuously present for the previous two years.</a:t>
            </a:r>
          </a:p>
          <a:p>
            <a:pPr marL="0" indent="0">
              <a:buNone/>
            </a:pPr>
            <a:endParaRPr lang="en-US" sz="2400" dirty="0" smtClean="0"/>
          </a:p>
          <a:p>
            <a:pPr marL="0" indent="0">
              <a:buNone/>
            </a:pPr>
            <a:r>
              <a:rPr lang="en-US" sz="2400" dirty="0" smtClean="0"/>
              <a:t>The Ninth Circuit ruled this week, 2-1, in </a:t>
            </a:r>
            <a:r>
              <a:rPr lang="en-US" sz="2400" u="sng" dirty="0" smtClean="0"/>
              <a:t>Peralta-Sanchez</a:t>
            </a:r>
            <a:r>
              <a:rPr lang="en-US" sz="2400" dirty="0" smtClean="0"/>
              <a:t>, that there is no 5</a:t>
            </a:r>
            <a:r>
              <a:rPr lang="en-US" sz="2400" baseline="30000" dirty="0" smtClean="0"/>
              <a:t>th</a:t>
            </a:r>
            <a:r>
              <a:rPr lang="en-US" sz="2400" dirty="0" smtClean="0"/>
              <a:t> A due process right to counsel in expedited removal.</a:t>
            </a:r>
            <a:endParaRPr lang="en-US" sz="2400" dirty="0"/>
          </a:p>
        </p:txBody>
      </p:sp>
    </p:spTree>
    <p:extLst>
      <p:ext uri="{BB962C8B-B14F-4D97-AF65-F5344CB8AC3E}">
        <p14:creationId xmlns:p14="http://schemas.microsoft.com/office/powerpoint/2010/main" val="2879891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Figure </a:t>
            </a:r>
            <a:r>
              <a:rPr lang="en-US" sz="2400" dirty="0"/>
              <a:t>2. Removals by Type </a:t>
            </a:r>
            <a:br>
              <a:rPr lang="en-US" sz="2400" dirty="0"/>
            </a:br>
            <a:r>
              <a:rPr lang="en-US" sz="2400" dirty="0"/>
              <a:t>Office of Immigration Statistics Data: FY2004-FY2013 </a:t>
            </a:r>
            <a:br>
              <a:rPr lang="en-US" sz="2400" dirty="0"/>
            </a:br>
            <a:r>
              <a:rPr lang="en-US" sz="1200" dirty="0" smtClean="0"/>
              <a:t>Congressional Research Service: </a:t>
            </a:r>
            <a:r>
              <a:rPr lang="en-US" sz="1300" dirty="0" smtClean="0"/>
              <a:t>Alien </a:t>
            </a:r>
            <a:r>
              <a:rPr lang="en-US" sz="1300" dirty="0"/>
              <a:t>Removals and Returns: </a:t>
            </a:r>
            <a:r>
              <a:rPr lang="en-US" sz="1300" dirty="0" smtClean="0"/>
              <a:t>Overview </a:t>
            </a:r>
            <a:r>
              <a:rPr lang="en-US" sz="1300" dirty="0"/>
              <a:t>and Trends </a:t>
            </a:r>
            <a:br>
              <a:rPr lang="en-US" sz="1300" dirty="0"/>
            </a:br>
            <a:r>
              <a:rPr lang="en-US" sz="1300" dirty="0"/>
              <a:t>Alison </a:t>
            </a:r>
            <a:r>
              <a:rPr lang="en-US" sz="1300" dirty="0" smtClean="0"/>
              <a:t>Siskin, Specialist </a:t>
            </a:r>
            <a:r>
              <a:rPr lang="en-US" sz="1300" dirty="0"/>
              <a:t>in Immigration </a:t>
            </a:r>
            <a:r>
              <a:rPr lang="en-US" sz="1300" dirty="0" smtClean="0"/>
              <a:t>Policy, </a:t>
            </a:r>
            <a:r>
              <a:rPr lang="en-US" sz="1200" dirty="0" smtClean="0"/>
              <a:t>February </a:t>
            </a:r>
            <a:r>
              <a:rPr lang="en-US" sz="1200" dirty="0"/>
              <a:t>3, 2015 </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5507" y="1600200"/>
            <a:ext cx="8052985"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5973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Increased enforcement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5,000 additional BP agents to be hired.</a:t>
            </a:r>
          </a:p>
          <a:p>
            <a:endParaRPr lang="en-US" dirty="0" smtClean="0"/>
          </a:p>
          <a:p>
            <a:r>
              <a:rPr lang="en-US" dirty="0" smtClean="0"/>
              <a:t>287(g) agreements are to be revived, to “authorize state and local law enforcement to perform the functions of immigration officers in relation to the investigation, apprehension and detention of aliens in the U.S.”</a:t>
            </a:r>
          </a:p>
          <a:p>
            <a:pPr lvl="1"/>
            <a:r>
              <a:rPr lang="en-US" dirty="0" smtClean="0"/>
              <a:t>These are agreements which allow police department officers to act as immigration agents; these will likely roll out in locations with few immigration support organizations. 287(g) agreements began in 1996; under the Obama Administration they were first expanded, and then scaled back and replaced by Secure Communities.</a:t>
            </a:r>
          </a:p>
        </p:txBody>
      </p:sp>
    </p:spTree>
    <p:extLst>
      <p:ext uri="{BB962C8B-B14F-4D97-AF65-F5344CB8AC3E}">
        <p14:creationId xmlns:p14="http://schemas.microsoft.com/office/powerpoint/2010/main" val="1683619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 relief</a:t>
            </a:r>
            <a:endParaRPr lang="en-US" dirty="0"/>
          </a:p>
        </p:txBody>
      </p:sp>
      <p:sp>
        <p:nvSpPr>
          <p:cNvPr id="3" name="Content Placeholder 2"/>
          <p:cNvSpPr>
            <a:spLocks noGrp="1"/>
          </p:cNvSpPr>
          <p:nvPr>
            <p:ph idx="1"/>
          </p:nvPr>
        </p:nvSpPr>
        <p:spPr/>
        <p:txBody>
          <a:bodyPr/>
          <a:lstStyle/>
          <a:p>
            <a:r>
              <a:rPr lang="en-US" dirty="0"/>
              <a:t>P</a:t>
            </a:r>
            <a:r>
              <a:rPr lang="en-US" dirty="0" smtClean="0"/>
              <a:t>arole and asylum provisions are not to be “illegally exploited to prevent the removal of otherwise removable aliens.”</a:t>
            </a:r>
          </a:p>
          <a:p>
            <a:pPr lvl="1"/>
            <a:r>
              <a:rPr lang="en-US" dirty="0" smtClean="0"/>
              <a:t>This presumably means tightening who is considered worthy of relief.</a:t>
            </a:r>
            <a:endParaRPr lang="en-US" dirty="0"/>
          </a:p>
        </p:txBody>
      </p:sp>
    </p:spTree>
    <p:extLst>
      <p:ext uri="{BB962C8B-B14F-4D97-AF65-F5344CB8AC3E}">
        <p14:creationId xmlns:p14="http://schemas.microsoft.com/office/powerpoint/2010/main" val="1799359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Executive Order: Enhancing Public Safety in the Interior of the United States</a:t>
            </a:r>
            <a:endParaRPr lang="en-US" sz="3600" dirty="0"/>
          </a:p>
        </p:txBody>
      </p:sp>
      <p:sp>
        <p:nvSpPr>
          <p:cNvPr id="3" name="Content Placeholder 2"/>
          <p:cNvSpPr>
            <a:spLocks noGrp="1"/>
          </p:cNvSpPr>
          <p:nvPr>
            <p:ph idx="1"/>
          </p:nvPr>
        </p:nvSpPr>
        <p:spPr/>
        <p:txBody>
          <a:bodyPr>
            <a:noAutofit/>
          </a:bodyPr>
          <a:lstStyle/>
          <a:p>
            <a:r>
              <a:rPr lang="en-US" sz="2000" dirty="0" smtClean="0"/>
              <a:t>“Section </a:t>
            </a:r>
            <a:r>
              <a:rPr lang="en-US" sz="2000" dirty="0"/>
              <a:t>1.  Purpose.  Interior enforcement of our Nation's immigration laws is critically important to the national security and public safety of the United States.  Many aliens who illegally enter the United States and those who overstay or otherwise violate the terms of their visas present a significant threat to national security and public safety.  This is particularly so for aliens who engage in criminal conduct in the United States</a:t>
            </a:r>
            <a:r>
              <a:rPr lang="en-US" sz="2000" dirty="0" smtClean="0"/>
              <a:t>.”</a:t>
            </a:r>
            <a:endParaRPr lang="en-US" sz="2000" dirty="0"/>
          </a:p>
          <a:p>
            <a:endParaRPr lang="en-US" sz="2000" dirty="0"/>
          </a:p>
          <a:p>
            <a:r>
              <a:rPr lang="en-US" sz="2000" dirty="0" smtClean="0"/>
              <a:t>“Sanctuary </a:t>
            </a:r>
            <a:r>
              <a:rPr lang="en-US" sz="2000" dirty="0"/>
              <a:t>jurisdictions across the United States willfully violate Federal law in an attempt to shield aliens from removal from the United States.  These jurisdictions have caused immeasurable harm to the American people and to the very fabric of our Republic</a:t>
            </a:r>
            <a:r>
              <a:rPr lang="en-US" sz="2000" dirty="0" smtClean="0"/>
              <a:t>.”</a:t>
            </a:r>
            <a:endParaRPr lang="en-US" sz="2000" dirty="0"/>
          </a:p>
        </p:txBody>
      </p:sp>
    </p:spTree>
    <p:extLst>
      <p:ext uri="{BB962C8B-B14F-4D97-AF65-F5344CB8AC3E}">
        <p14:creationId xmlns:p14="http://schemas.microsoft.com/office/powerpoint/2010/main" val="2683795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fontScale="47500" lnSpcReduction="20000"/>
          </a:bodyPr>
          <a:lstStyle/>
          <a:p>
            <a:endParaRPr lang="en-US" sz="4400" dirty="0"/>
          </a:p>
          <a:p>
            <a:r>
              <a:rPr lang="en-US" sz="4400" dirty="0" smtClean="0"/>
              <a:t>“Tens </a:t>
            </a:r>
            <a:r>
              <a:rPr lang="en-US" sz="4400" dirty="0"/>
              <a:t>of thousands of removable aliens have been released into communities across the country, solely because their home countries refuse to accept their repatriation.  Many of these aliens are criminals who have served time in our Federal, State, and local jails.  The presence of such individuals in the United States, and the practices of foreign nations that refuse the repatriation of their nationals, are contrary to the national interest</a:t>
            </a:r>
            <a:r>
              <a:rPr lang="en-US" sz="4400" dirty="0" smtClean="0"/>
              <a:t>.”</a:t>
            </a:r>
            <a:endParaRPr lang="en-US" sz="4400" dirty="0"/>
          </a:p>
          <a:p>
            <a:endParaRPr lang="en-US" sz="4400" dirty="0"/>
          </a:p>
          <a:p>
            <a:r>
              <a:rPr lang="en-US" sz="4400" dirty="0" smtClean="0"/>
              <a:t>“Although </a:t>
            </a:r>
            <a:r>
              <a:rPr lang="en-US" sz="4400" dirty="0"/>
              <a:t>Federal immigration law provides a framework for Federal-State partnerships in enforcing our immigration laws to ensure the removal of aliens who have no right to be in the United States, the Federal Government has failed to discharge this basic sovereign responsibility.  We cannot faithfully execute the immigration laws of the United States if we exempt classes or categories of removable aliens from potential enforcement</a:t>
            </a:r>
            <a:r>
              <a:rPr lang="en-US" sz="4400" dirty="0" smtClean="0"/>
              <a:t>. “</a:t>
            </a:r>
          </a:p>
          <a:p>
            <a:pPr marL="0" indent="0">
              <a:buNone/>
            </a:pPr>
            <a:r>
              <a:rPr lang="en-US" sz="4400" dirty="0" smtClean="0"/>
              <a:t>	- (This last sentence is taken to be a slam on DACA and DAPA).  </a:t>
            </a:r>
          </a:p>
          <a:p>
            <a:endParaRPr lang="en-US" dirty="0"/>
          </a:p>
        </p:txBody>
      </p:sp>
    </p:spTree>
    <p:extLst>
      <p:ext uri="{BB962C8B-B14F-4D97-AF65-F5344CB8AC3E}">
        <p14:creationId xmlns:p14="http://schemas.microsoft.com/office/powerpoint/2010/main" val="479567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Expanding enforcement priorities:</a:t>
            </a:r>
            <a:endParaRPr lang="en-US" dirty="0"/>
          </a:p>
        </p:txBody>
      </p:sp>
      <p:sp>
        <p:nvSpPr>
          <p:cNvPr id="3" name="Content Placeholder 2"/>
          <p:cNvSpPr>
            <a:spLocks noGrp="1"/>
          </p:cNvSpPr>
          <p:nvPr>
            <p:ph idx="1"/>
          </p:nvPr>
        </p:nvSpPr>
        <p:spPr/>
        <p:txBody>
          <a:bodyPr>
            <a:normAutofit fontScale="62500" lnSpcReduction="20000"/>
          </a:bodyPr>
          <a:lstStyle/>
          <a:p>
            <a:r>
              <a:rPr lang="en-US" dirty="0"/>
              <a:t>Homeland Security shall prioritize for removal particular </a:t>
            </a:r>
            <a:r>
              <a:rPr lang="en-US" dirty="0" smtClean="0"/>
              <a:t>aliens, including “removable aliens who: </a:t>
            </a:r>
          </a:p>
          <a:p>
            <a:r>
              <a:rPr lang="en-US" dirty="0" smtClean="0"/>
              <a:t>(a) Have </a:t>
            </a:r>
            <a:r>
              <a:rPr lang="en-US" dirty="0"/>
              <a:t>been convicted of any criminal offense</a:t>
            </a:r>
            <a:r>
              <a:rPr lang="en-US" dirty="0" smtClean="0"/>
              <a:t>;</a:t>
            </a:r>
            <a:endParaRPr lang="en-US" dirty="0"/>
          </a:p>
          <a:p>
            <a:r>
              <a:rPr lang="en-US" dirty="0"/>
              <a:t>(b) Have been charged with any criminal offense, where such charge has not been resolved</a:t>
            </a:r>
            <a:r>
              <a:rPr lang="en-US" dirty="0" smtClean="0"/>
              <a:t>;</a:t>
            </a:r>
            <a:endParaRPr lang="en-US" dirty="0"/>
          </a:p>
          <a:p>
            <a:r>
              <a:rPr lang="en-US" dirty="0"/>
              <a:t>(c) Have committed acts that constitute a chargeable criminal </a:t>
            </a:r>
            <a:r>
              <a:rPr lang="en-US" dirty="0" smtClean="0"/>
              <a:t>offense;</a:t>
            </a:r>
          </a:p>
          <a:p>
            <a:r>
              <a:rPr lang="en-US" dirty="0" smtClean="0"/>
              <a:t>(d) Have engaged in fraud or willful misrepresentation in connection with any official matter or application before a governmental agency ;</a:t>
            </a:r>
          </a:p>
          <a:p>
            <a:r>
              <a:rPr lang="en-US" dirty="0" smtClean="0"/>
              <a:t>(e)Have abused any program related to receipt of public </a:t>
            </a:r>
            <a:r>
              <a:rPr lang="en-US" dirty="0"/>
              <a:t>benefits; </a:t>
            </a:r>
            <a:endParaRPr lang="en-US" dirty="0" smtClean="0"/>
          </a:p>
          <a:p>
            <a:r>
              <a:rPr lang="en-US" dirty="0" smtClean="0"/>
              <a:t>(</a:t>
            </a:r>
            <a:r>
              <a:rPr lang="en-US" dirty="0"/>
              <a:t>f)  Are subject to a final order of removal, but who have not complied with their legal obligation to depart the United States; </a:t>
            </a:r>
            <a:r>
              <a:rPr lang="en-US" dirty="0" smtClean="0"/>
              <a:t>or</a:t>
            </a:r>
            <a:endParaRPr lang="en-US" dirty="0"/>
          </a:p>
          <a:p>
            <a:r>
              <a:rPr lang="en-US" dirty="0"/>
              <a:t>(g)  In the judgment of an immigration officer, otherwise pose a risk to public safety or national security. </a:t>
            </a:r>
            <a:r>
              <a:rPr lang="en-US" dirty="0" smtClean="0"/>
              <a:t>“</a:t>
            </a:r>
          </a:p>
          <a:p>
            <a:endParaRPr lang="en-US" dirty="0" smtClean="0"/>
          </a:p>
          <a:p>
            <a:endParaRPr lang="en-US" dirty="0" smtClean="0"/>
          </a:p>
        </p:txBody>
      </p:sp>
    </p:spTree>
    <p:extLst>
      <p:ext uri="{BB962C8B-B14F-4D97-AF65-F5344CB8AC3E}">
        <p14:creationId xmlns:p14="http://schemas.microsoft.com/office/powerpoint/2010/main" val="4035989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This is a dramatic shift in enforcement priorities.  Note, this does not change grounds of deportation.</a:t>
            </a:r>
          </a:p>
          <a:p>
            <a:pPr marL="0" indent="0">
              <a:buNone/>
            </a:pPr>
            <a:r>
              <a:rPr lang="en-US" dirty="0" smtClean="0"/>
              <a:t> </a:t>
            </a:r>
          </a:p>
          <a:p>
            <a:pPr marL="0" indent="0">
              <a:buNone/>
            </a:pPr>
            <a:r>
              <a:rPr lang="en-US" dirty="0" smtClean="0"/>
              <a:t>Of persons who are removable, this would prioritize for removal noncitizens who are </a:t>
            </a:r>
            <a:r>
              <a:rPr lang="en-US" i="1" dirty="0" smtClean="0"/>
              <a:t>merely arrested</a:t>
            </a:r>
            <a:r>
              <a:rPr lang="en-US" dirty="0" smtClean="0"/>
              <a:t>, and not convicted, as well as noncitizens who an immigration officer </a:t>
            </a:r>
            <a:r>
              <a:rPr lang="en-US" i="1" dirty="0" smtClean="0"/>
              <a:t>believes has committed acts which would constitute a chargeable offense</a:t>
            </a:r>
            <a:r>
              <a:rPr lang="en-US" dirty="0" smtClean="0"/>
              <a:t>.  There is speculation that this could include past illegal entry.  There is speculation that the reference to “</a:t>
            </a:r>
            <a:r>
              <a:rPr lang="en-US" i="1" dirty="0" smtClean="0"/>
              <a:t>fraud</a:t>
            </a:r>
            <a:r>
              <a:rPr lang="en-US" dirty="0" smtClean="0"/>
              <a:t>” might include fraud in one’s immigration case, or fraud in working without authorization.  “</a:t>
            </a:r>
            <a:r>
              <a:rPr lang="en-US" i="1" dirty="0" smtClean="0"/>
              <a:t>Abuse of a government program</a:t>
            </a:r>
            <a:r>
              <a:rPr lang="en-US" dirty="0" smtClean="0"/>
              <a:t>” is not defined.  </a:t>
            </a:r>
          </a:p>
        </p:txBody>
      </p:sp>
    </p:spTree>
    <p:extLst>
      <p:ext uri="{BB962C8B-B14F-4D97-AF65-F5344CB8AC3E}">
        <p14:creationId xmlns:p14="http://schemas.microsoft.com/office/powerpoint/2010/main" val="3771625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today re case in Phoenix – believed to be first case </a:t>
            </a:r>
            <a:r>
              <a:rPr lang="en-US" dirty="0" err="1" smtClean="0"/>
              <a:t>bc</a:t>
            </a:r>
            <a:r>
              <a:rPr lang="en-US" dirty="0" smtClean="0"/>
              <a:t> of EO:</a:t>
            </a:r>
            <a:endParaRPr lang="en-US" dirty="0"/>
          </a:p>
        </p:txBody>
      </p:sp>
      <p:sp>
        <p:nvSpPr>
          <p:cNvPr id="3" name="Content Placeholder 2"/>
          <p:cNvSpPr>
            <a:spLocks noGrp="1"/>
          </p:cNvSpPr>
          <p:nvPr>
            <p:ph idx="1"/>
          </p:nvPr>
        </p:nvSpPr>
        <p:spPr>
          <a:xfrm>
            <a:off x="381000" y="1524000"/>
            <a:ext cx="8229600" cy="4525963"/>
          </a:xfrm>
        </p:spPr>
        <p:txBody>
          <a:bodyPr>
            <a:normAutofit fontScale="47500" lnSpcReduction="20000"/>
          </a:bodyPr>
          <a:lstStyle/>
          <a:p>
            <a:pPr marL="0" indent="0">
              <a:buNone/>
            </a:pPr>
            <a:r>
              <a:rPr lang="en-US" sz="3400" dirty="0"/>
              <a:t>Guadalupe </a:t>
            </a:r>
            <a:r>
              <a:rPr lang="en-US" sz="3400" dirty="0" err="1" smtClean="0"/>
              <a:t>García</a:t>
            </a:r>
            <a:r>
              <a:rPr lang="en-US" sz="3400" dirty="0" smtClean="0"/>
              <a:t> </a:t>
            </a:r>
            <a:r>
              <a:rPr lang="en-US" sz="3400" dirty="0"/>
              <a:t>de </a:t>
            </a:r>
            <a:r>
              <a:rPr lang="en-US" sz="3400" dirty="0" err="1" smtClean="0"/>
              <a:t>Rayos</a:t>
            </a:r>
            <a:r>
              <a:rPr lang="en-US" sz="3400" dirty="0" smtClean="0"/>
              <a:t> – she checked in yesterday with ICE, as she has done since she was arrested in a raid in 2008 at a water park where she worked.  She had a deportation order issued in 2013, but was not a priority for enforcement.</a:t>
            </a:r>
          </a:p>
          <a:p>
            <a:pPr marL="0" indent="0">
              <a:buNone/>
            </a:pPr>
            <a:endParaRPr lang="en-US" sz="3400" dirty="0" smtClean="0"/>
          </a:p>
          <a:p>
            <a:pPr marL="0" indent="0">
              <a:buNone/>
            </a:pPr>
            <a:r>
              <a:rPr lang="en-US" sz="3400" dirty="0" smtClean="0"/>
              <a:t>Under the Obama administration, the priority for enforcement were those who were a threat to public or national safety, had ties to criminal gangs, or had committed serious felony offenses or a series of misdemeanor crimes.  </a:t>
            </a:r>
          </a:p>
          <a:p>
            <a:pPr marL="0" indent="0">
              <a:buNone/>
            </a:pPr>
            <a:r>
              <a:rPr lang="en-US" sz="3400" dirty="0" smtClean="0"/>
              <a:t>Under those policies, she was not a priority for enforcement. </a:t>
            </a:r>
          </a:p>
          <a:p>
            <a:pPr marL="0" indent="0">
              <a:buNone/>
            </a:pPr>
            <a:endParaRPr lang="en-US" sz="3400" dirty="0" smtClean="0"/>
          </a:p>
          <a:p>
            <a:pPr marL="0" indent="0">
              <a:buNone/>
            </a:pPr>
            <a:r>
              <a:rPr lang="en-US" sz="3400" dirty="0" smtClean="0"/>
              <a:t>She is believed to be the first undocumented immigrant to be arrested during a scheduled meeting with immigration officials since Trump took office. The immigrant rights group Puente suggested she seek refuge at a church in Phoenix with two other undocumented immigrants; although frightened, she showed up for her appointment.</a:t>
            </a:r>
          </a:p>
          <a:p>
            <a:pPr marL="0" indent="0">
              <a:buNone/>
            </a:pPr>
            <a:endParaRPr lang="en-US" sz="3400" dirty="0"/>
          </a:p>
          <a:p>
            <a:pPr marL="0" indent="0">
              <a:buNone/>
            </a:pPr>
            <a:r>
              <a:rPr lang="en-US" sz="3400" dirty="0" smtClean="0"/>
              <a:t>Protestors </a:t>
            </a:r>
            <a:r>
              <a:rPr lang="en-US" sz="3400" dirty="0"/>
              <a:t>surrounded the van </a:t>
            </a:r>
            <a:r>
              <a:rPr lang="en-US" sz="3400" dirty="0" smtClean="0"/>
              <a:t>detaining her and </a:t>
            </a:r>
            <a:r>
              <a:rPr lang="en-US" sz="3400" dirty="0"/>
              <a:t>tied themselves to it last night, they were arrested. </a:t>
            </a:r>
            <a:endParaRPr lang="en-US" sz="3400" dirty="0" smtClean="0"/>
          </a:p>
          <a:p>
            <a:pPr marL="0" indent="0">
              <a:buNone/>
            </a:pPr>
            <a:r>
              <a:rPr lang="en-US" sz="3400" dirty="0" smtClean="0"/>
              <a:t>  </a:t>
            </a:r>
          </a:p>
          <a:p>
            <a:pPr marL="0" indent="0">
              <a:buNone/>
            </a:pPr>
            <a:r>
              <a:rPr lang="en-US" sz="3400" dirty="0" smtClean="0"/>
              <a:t>It was reported this morning that she </a:t>
            </a:r>
            <a:r>
              <a:rPr lang="en-US" sz="3400" dirty="0"/>
              <a:t>has been deported to Mexico. </a:t>
            </a:r>
            <a:endParaRPr lang="en-US" sz="3400"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4964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Executive Order: Border Security and Immigration Enforcement Improvements</a:t>
            </a:r>
          </a:p>
        </p:txBody>
      </p:sp>
      <p:sp>
        <p:nvSpPr>
          <p:cNvPr id="3" name="Content Placeholder 2"/>
          <p:cNvSpPr>
            <a:spLocks noGrp="1"/>
          </p:cNvSpPr>
          <p:nvPr>
            <p:ph idx="1"/>
          </p:nvPr>
        </p:nvSpPr>
        <p:spPr/>
        <p:txBody>
          <a:bodyPr>
            <a:normAutofit fontScale="77500" lnSpcReduction="20000"/>
          </a:bodyPr>
          <a:lstStyle/>
          <a:p>
            <a:pPr marL="0" indent="0">
              <a:buNone/>
            </a:pPr>
            <a:r>
              <a:rPr lang="en-US" sz="2900" dirty="0" smtClean="0"/>
              <a:t>“Section </a:t>
            </a:r>
            <a:r>
              <a:rPr lang="en-US" sz="2900" dirty="0"/>
              <a:t>1.  Purpose.  Border security is critically important to the national security of the United States.  Aliens who illegally enter the United States without inspection or admission present a significant threat to national security and public </a:t>
            </a:r>
            <a:r>
              <a:rPr lang="en-US" sz="2900" dirty="0" smtClean="0"/>
              <a:t>safety….The </a:t>
            </a:r>
            <a:r>
              <a:rPr lang="en-US" sz="2900" dirty="0"/>
              <a:t>recent surge of illegal immigration at the southern border with Mexico has placed a significant strain on Federal resources and overwhelmed agencies charged with border security and immigration enforcement, as well as the local communities into which many of the aliens are placed</a:t>
            </a:r>
            <a:r>
              <a:rPr lang="en-US" sz="2900" dirty="0" smtClean="0"/>
              <a:t>.</a:t>
            </a:r>
            <a:r>
              <a:rPr lang="en-US" sz="2900" dirty="0">
                <a:solidFill>
                  <a:prstClr val="black"/>
                </a:solidFill>
              </a:rPr>
              <a:t> </a:t>
            </a:r>
            <a:endParaRPr lang="en-US" sz="2900" dirty="0" smtClean="0">
              <a:solidFill>
                <a:prstClr val="black"/>
              </a:solidFill>
            </a:endParaRPr>
          </a:p>
          <a:p>
            <a:pPr marL="0" indent="0">
              <a:buNone/>
            </a:pPr>
            <a:r>
              <a:rPr lang="en-US" sz="2900" dirty="0" smtClean="0">
                <a:solidFill>
                  <a:prstClr val="black"/>
                </a:solidFill>
              </a:rPr>
              <a:t>Transnational </a:t>
            </a:r>
            <a:r>
              <a:rPr lang="en-US" sz="2900" dirty="0">
                <a:solidFill>
                  <a:prstClr val="black"/>
                </a:solidFill>
              </a:rPr>
              <a:t>criminal organizations operate sophisticated drug- and human-trafficking networks and smuggling operations on both sides of the southern border, contributing to a significant increase in violent crime and United States deaths from dangerous drugs.  Among those who illegally enter are those who seek to harm Americans through acts of terror or criminal conduct.  Continued illegal immigration presents a clear and present danger to the interests of the United </a:t>
            </a:r>
            <a:r>
              <a:rPr lang="en-US" sz="2900" dirty="0" smtClean="0">
                <a:solidFill>
                  <a:prstClr val="black"/>
                </a:solidFill>
              </a:rPr>
              <a:t>States….</a:t>
            </a:r>
            <a:r>
              <a:rPr lang="en-US" sz="2900" dirty="0" smtClean="0"/>
              <a:t>”</a:t>
            </a:r>
            <a:endParaRPr lang="en-US" sz="2900" dirty="0"/>
          </a:p>
          <a:p>
            <a:endParaRPr lang="en-US" sz="4000" dirty="0"/>
          </a:p>
        </p:txBody>
      </p:sp>
    </p:spTree>
    <p:extLst>
      <p:ext uri="{BB962C8B-B14F-4D97-AF65-F5344CB8AC3E}">
        <p14:creationId xmlns:p14="http://schemas.microsoft.com/office/powerpoint/2010/main" val="2043733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Increase enforcement</a:t>
            </a:r>
            <a:endParaRPr lang="en-US" dirty="0"/>
          </a:p>
        </p:txBody>
      </p:sp>
      <p:sp>
        <p:nvSpPr>
          <p:cNvPr id="3" name="Content Placeholder 2"/>
          <p:cNvSpPr>
            <a:spLocks noGrp="1"/>
          </p:cNvSpPr>
          <p:nvPr>
            <p:ph idx="1"/>
          </p:nvPr>
        </p:nvSpPr>
        <p:spPr/>
        <p:txBody>
          <a:bodyPr>
            <a:normAutofit/>
          </a:bodyPr>
          <a:lstStyle/>
          <a:p>
            <a:r>
              <a:rPr lang="en-US" dirty="0"/>
              <a:t>10,000 additional </a:t>
            </a:r>
            <a:r>
              <a:rPr lang="en-US" dirty="0" smtClean="0"/>
              <a:t>ICE officers </a:t>
            </a:r>
            <a:r>
              <a:rPr lang="en-US" dirty="0"/>
              <a:t>to be trained</a:t>
            </a:r>
            <a:r>
              <a:rPr lang="en-US" dirty="0" smtClean="0"/>
              <a:t>.</a:t>
            </a:r>
          </a:p>
          <a:p>
            <a:endParaRPr lang="en-US" dirty="0"/>
          </a:p>
          <a:p>
            <a:r>
              <a:rPr lang="en-US" dirty="0" smtClean="0"/>
              <a:t>Pressure on states and local authorities:</a:t>
            </a:r>
          </a:p>
          <a:p>
            <a:endParaRPr lang="en-US" dirty="0"/>
          </a:p>
          <a:p>
            <a:endParaRPr lang="en-US" dirty="0"/>
          </a:p>
          <a:p>
            <a:endParaRPr lang="en-US" dirty="0"/>
          </a:p>
        </p:txBody>
      </p:sp>
    </p:spTree>
    <p:extLst>
      <p:ext uri="{BB962C8B-B14F-4D97-AF65-F5344CB8AC3E}">
        <p14:creationId xmlns:p14="http://schemas.microsoft.com/office/powerpoint/2010/main" val="2683573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to “sanctuary jurisdictions”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t>
            </a:r>
            <a:r>
              <a:rPr lang="en-US" dirty="0"/>
              <a:t>Jurisdictions which willfully refuse to comply with federal law section 1373 (sanctuary jurisdictions) will not receive federal grants.”</a:t>
            </a:r>
          </a:p>
          <a:p>
            <a:endParaRPr lang="en-US" dirty="0"/>
          </a:p>
          <a:p>
            <a:r>
              <a:rPr lang="en-US" dirty="0"/>
              <a:t> Note, section 1373 does not actually force broad cooperation on unwilling states or localities. It merely says they may not forbid their employees from communicating immigration-related information to federal officials. The state or local law enforcement agency doesn’t have to collect or provide any requested information itself, and it can even remind its employees that they aren’t obligated to send such information.</a:t>
            </a:r>
          </a:p>
          <a:p>
            <a:endParaRPr lang="en-US" dirty="0"/>
          </a:p>
          <a:p>
            <a:endParaRPr lang="en-US" dirty="0"/>
          </a:p>
        </p:txBody>
      </p:sp>
    </p:spTree>
    <p:extLst>
      <p:ext uri="{BB962C8B-B14F-4D97-AF65-F5344CB8AC3E}">
        <p14:creationId xmlns:p14="http://schemas.microsoft.com/office/powerpoint/2010/main" val="1504104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“To </a:t>
            </a:r>
            <a:r>
              <a:rPr lang="en-US" dirty="0"/>
              <a:t>better inform the public regarding the public safety threats associated with sanctuary jurisdictions, the Secretary shall utilize the Declined Detainer Outcome Report or its equivalent and, on a weekly basis, make public a comprehensive list of criminal actions committed by aliens and any jurisdiction that ignored or otherwise failed to honor any detainers with respect to such aliens</a:t>
            </a:r>
            <a:r>
              <a:rPr lang="en-US" dirty="0" smtClean="0"/>
              <a:t>.”</a:t>
            </a:r>
          </a:p>
          <a:p>
            <a:pPr lvl="0"/>
            <a:r>
              <a:rPr lang="en-US" dirty="0">
                <a:solidFill>
                  <a:prstClr val="black"/>
                </a:solidFill>
              </a:rPr>
              <a:t>“The Director of the Office of Management and Budget is directed to obtain and provide relevant and responsive information on all Federal grant money that currently is received by any sanctuary jurisdiction.”</a:t>
            </a:r>
          </a:p>
          <a:p>
            <a:endParaRPr lang="en-US" dirty="0"/>
          </a:p>
        </p:txBody>
      </p:sp>
    </p:spTree>
    <p:extLst>
      <p:ext uri="{BB962C8B-B14F-4D97-AF65-F5344CB8AC3E}">
        <p14:creationId xmlns:p14="http://schemas.microsoft.com/office/powerpoint/2010/main" val="2847299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0"/>
            <a:ext cx="8229600" cy="5287963"/>
          </a:xfrm>
        </p:spPr>
        <p:txBody>
          <a:bodyPr>
            <a:noAutofit/>
          </a:bodyPr>
          <a:lstStyle/>
          <a:p>
            <a:r>
              <a:rPr lang="en-US" sz="2400" dirty="0" smtClean="0"/>
              <a:t>“</a:t>
            </a:r>
            <a:r>
              <a:rPr lang="en-US" sz="2400" dirty="0"/>
              <a:t>Sanctuary jurisdictions” is not a settled </a:t>
            </a:r>
            <a:r>
              <a:rPr lang="en-US" sz="2400" dirty="0" smtClean="0"/>
              <a:t>phrase and has been applied to a wide range of actions which can range from state and local law enforcement agencies that refuse nearly all communication with DHS about persons thought to be unlawfully present, even when they are convicted of serious crimes, to others which won’t keep a person in detention beyond the end of their local sentence to allow for ICE to pick them up -  unless ICE pays the full additional cost.</a:t>
            </a:r>
          </a:p>
          <a:p>
            <a:endParaRPr lang="en-US" sz="1800" dirty="0"/>
          </a:p>
        </p:txBody>
      </p:sp>
    </p:spTree>
    <p:extLst>
      <p:ext uri="{BB962C8B-B14F-4D97-AF65-F5344CB8AC3E}">
        <p14:creationId xmlns:p14="http://schemas.microsoft.com/office/powerpoint/2010/main" val="511415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95400"/>
            <a:ext cx="8229600" cy="4830763"/>
          </a:xfrm>
        </p:spPr>
        <p:txBody>
          <a:bodyPr>
            <a:normAutofit fontScale="40000" lnSpcReduction="20000"/>
          </a:bodyPr>
          <a:lstStyle/>
          <a:p>
            <a:r>
              <a:rPr lang="en-US" sz="4500" dirty="0" smtClean="0"/>
              <a:t>Note, there </a:t>
            </a:r>
            <a:r>
              <a:rPr lang="en-US" sz="4500" dirty="0"/>
              <a:t>are constitutional limits on the extent to which the federal government could mandate that states or localities participate in federal enforcement, under the Supreme Court’s anti-commandeering doctrine. That doctrine holds that the federal government may not require states to enforce federal laws. It may, however, authorize or encourage such a role, including through federal grants to participating states or through the withholding of certain funding — as long as the withholding is not so big that the courts see it as unduly coercive.  Any particular grant withheld also needs to be reasonably related to the purpose of the withholding. </a:t>
            </a:r>
            <a:endParaRPr lang="en-US" sz="4500" dirty="0" smtClean="0"/>
          </a:p>
          <a:p>
            <a:r>
              <a:rPr lang="en-US" sz="4500" dirty="0" smtClean="0"/>
              <a:t>And, note, the City of SF filed a lawsuit to challenge the provision threatening to withhold federal grants.</a:t>
            </a:r>
          </a:p>
          <a:p>
            <a:r>
              <a:rPr lang="en-US" sz="4500" dirty="0" smtClean="0"/>
              <a:t>There is also proposed legislation in California (SB 54) to prevent local and state law enforcement from using </a:t>
            </a:r>
            <a:r>
              <a:rPr lang="en-US" sz="4500" dirty="0"/>
              <a:t>resources to </a:t>
            </a:r>
            <a:r>
              <a:rPr lang="en-US" sz="4500" dirty="0" smtClean="0"/>
              <a:t>“investigate</a:t>
            </a:r>
            <a:r>
              <a:rPr lang="en-US" sz="4500" dirty="0"/>
              <a:t>, interrogate, detain, detect, </a:t>
            </a:r>
            <a:r>
              <a:rPr lang="en-US" sz="4500" dirty="0" smtClean="0"/>
              <a:t>or </a:t>
            </a:r>
            <a:r>
              <a:rPr lang="en-US" sz="4500" dirty="0"/>
              <a:t>arrest persons for immigration enforcement purposes.” </a:t>
            </a:r>
            <a:r>
              <a:rPr lang="en-US" sz="4500" dirty="0" smtClean="0"/>
              <a:t>Sate and local law enforcement could still respond to federal immigration enforcement requests for information and would still transfer or detain a person at the request of federal immigration if there was a judicial warrant.</a:t>
            </a:r>
          </a:p>
          <a:p>
            <a:r>
              <a:rPr lang="en-US" sz="4500" dirty="0" smtClean="0"/>
              <a:t>Miami mayor “duped”: he has ordered local jails to detain inmates sought by immigration agents.</a:t>
            </a:r>
            <a:r>
              <a:rPr lang="en-US" dirty="0" smtClean="0"/>
              <a:t/>
            </a:r>
            <a:br>
              <a:rPr lang="en-US" dirty="0" smtClean="0"/>
            </a:br>
            <a:endParaRPr lang="en-US" dirty="0"/>
          </a:p>
          <a:p>
            <a:endParaRPr lang="en-US" dirty="0"/>
          </a:p>
        </p:txBody>
      </p:sp>
    </p:spTree>
    <p:extLst>
      <p:ext uri="{BB962C8B-B14F-4D97-AF65-F5344CB8AC3E}">
        <p14:creationId xmlns:p14="http://schemas.microsoft.com/office/powerpoint/2010/main" val="3403818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state/local collaboration: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a:t> </a:t>
            </a:r>
            <a:r>
              <a:rPr lang="en-US" dirty="0" smtClean="0"/>
              <a:t>“The </a:t>
            </a:r>
            <a:r>
              <a:rPr lang="en-US" dirty="0"/>
              <a:t>Secretary shall immediately take all appropriate action to terminate the Priority Enforcement Program (PEP) described in the memorandum issued by the Secretary on November 20, 2014, and to reinstitute the immigration program known as </a:t>
            </a:r>
            <a:r>
              <a:rPr lang="en-US" dirty="0" smtClean="0"/>
              <a:t>‘Secure Communities.’”</a:t>
            </a:r>
          </a:p>
          <a:p>
            <a:pPr lvl="1"/>
            <a:r>
              <a:rPr lang="en-US" dirty="0" smtClean="0"/>
              <a:t>Under Secure Communities, participating jails submitted arrestees’ fingerprints not only to criminal databases, but to immigration databases as well, allowing ICE access to information on individuals held in jails.   </a:t>
            </a:r>
            <a:endParaRPr lang="en-US" dirty="0"/>
          </a:p>
        </p:txBody>
      </p:sp>
    </p:spTree>
    <p:extLst>
      <p:ext uri="{BB962C8B-B14F-4D97-AF65-F5344CB8AC3E}">
        <p14:creationId xmlns:p14="http://schemas.microsoft.com/office/powerpoint/2010/main" val="15599448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r>
              <a:rPr lang="en-US" dirty="0" smtClean="0"/>
              <a:t>Secure </a:t>
            </a:r>
            <a:r>
              <a:rPr lang="en-US" dirty="0"/>
              <a:t>Communities became highly controversial when it led to the ICE arrest of </a:t>
            </a:r>
            <a:r>
              <a:rPr lang="en-US" dirty="0" smtClean="0"/>
              <a:t>long time resident undocumented immigrants based </a:t>
            </a:r>
            <a:r>
              <a:rPr lang="en-US" dirty="0"/>
              <a:t>on mere traffic offenses. </a:t>
            </a:r>
            <a:r>
              <a:rPr lang="en-US" dirty="0" smtClean="0"/>
              <a:t>Many localities cut back on </a:t>
            </a:r>
            <a:r>
              <a:rPr lang="en-US" dirty="0"/>
              <a:t>ICE cooperation. The Priority Enforcement Program was designed to </a:t>
            </a:r>
            <a:r>
              <a:rPr lang="en-US" dirty="0" smtClean="0"/>
              <a:t>restore </a:t>
            </a:r>
            <a:r>
              <a:rPr lang="en-US" dirty="0"/>
              <a:t>cooperation. It called for ICE to narrow </a:t>
            </a:r>
            <a:r>
              <a:rPr lang="en-US" dirty="0" smtClean="0"/>
              <a:t>the </a:t>
            </a:r>
            <a:r>
              <a:rPr lang="en-US" dirty="0"/>
              <a:t>circumstances in which custody requests or information requests would issue on the basis of those ICE fingerprint checks, so that jurisdictions would generally be asked to hold or turn over only persons with serious criminal offenses. </a:t>
            </a:r>
          </a:p>
        </p:txBody>
      </p:sp>
    </p:spTree>
    <p:extLst>
      <p:ext uri="{BB962C8B-B14F-4D97-AF65-F5344CB8AC3E}">
        <p14:creationId xmlns:p14="http://schemas.microsoft.com/office/powerpoint/2010/main" val="609634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Governor Jerry Brown:</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"So as we reflect on the state of our state, we should do so in the broader context of our country and its challenges. We must prepare for uncertain times and reaffirm the basic principles that have made California the Great Exception that it is.</a:t>
            </a:r>
          </a:p>
          <a:p>
            <a:endParaRPr lang="en-US" dirty="0" smtClean="0"/>
          </a:p>
          <a:p>
            <a:r>
              <a:rPr lang="en-US" dirty="0" smtClean="0"/>
              <a:t>First, in California, immigrants are an integral part of who we are and what we’ve become. They have helped create the wealth and dynamism of this state from the very beginning.</a:t>
            </a:r>
          </a:p>
          <a:p>
            <a:endParaRPr lang="en-US" dirty="0" smtClean="0"/>
          </a:p>
          <a:p>
            <a:r>
              <a:rPr lang="en-US" dirty="0" smtClean="0"/>
              <a:t>I recognize that under the Constitution, federal law is supreme and that Washington determines immigration policy. But as a state we can and have had a role to play. California has enacted several protective measures for the undocumented: the Trust Act, lawful driver’s licenses, basic employment rights and non-discriminatory access to higher education.</a:t>
            </a:r>
          </a:p>
          <a:p>
            <a:endParaRPr lang="en-US" dirty="0" smtClean="0"/>
          </a:p>
          <a:p>
            <a:r>
              <a:rPr lang="en-US" b="1" dirty="0" smtClean="0"/>
              <a:t>We may be called upon to defend those laws and defend them we will. And let me be clear: we will defend everybody – every man, woman and child – who has come here for a better life and has contributed to the well-being of our state."</a:t>
            </a:r>
            <a:endParaRPr lang="en-US" b="1" dirty="0"/>
          </a:p>
        </p:txBody>
      </p:sp>
    </p:spTree>
    <p:extLst>
      <p:ext uri="{BB962C8B-B14F-4D97-AF65-F5344CB8AC3E}">
        <p14:creationId xmlns:p14="http://schemas.microsoft.com/office/powerpoint/2010/main" val="380497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Immigrant Legal Resource Center Red Cards:</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1587" y="2824956"/>
            <a:ext cx="6600825" cy="2076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1571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Protecting the Nation from Foreign Terrorist Entry into the United States</a:t>
            </a:r>
            <a:endParaRPr lang="en-US" dirty="0"/>
          </a:p>
        </p:txBody>
      </p:sp>
      <p:sp>
        <p:nvSpPr>
          <p:cNvPr id="3" name="Content Placeholder 2"/>
          <p:cNvSpPr>
            <a:spLocks noGrp="1"/>
          </p:cNvSpPr>
          <p:nvPr>
            <p:ph idx="1"/>
          </p:nvPr>
        </p:nvSpPr>
        <p:spPr/>
        <p:txBody>
          <a:bodyPr>
            <a:noAutofit/>
          </a:bodyPr>
          <a:lstStyle/>
          <a:p>
            <a:r>
              <a:rPr lang="en-US" sz="1800" dirty="0" smtClean="0"/>
              <a:t>“Section </a:t>
            </a:r>
            <a:r>
              <a:rPr lang="en-US" sz="1800" dirty="0"/>
              <a:t>1. Purpose. The visa-issuance process plays a crucial role in detecting individuals with terrorist ties and stopping them from entering the United States. Perhaps in no instance was that more apparent than the terrorist attacks of September 11, 2001, when State Department policy prevented consular officers from properly scrutinizing the visa applications of several of the 19 foreign nationals who went on to murder nearly 3,000 Americans. And while the visa-issuance process was reviewed and amended after the September 11 attacks to better detect would-be terrorists from receiving visas, these measures did not stop attacks by foreign nationals who were admitted to the United States.</a:t>
            </a:r>
          </a:p>
          <a:p>
            <a:r>
              <a:rPr lang="en-US" sz="1800" dirty="0"/>
              <a:t>Numerous foreign-born individuals have been convicted or implicated in terrorism-related crimes since September 11, 2001, including foreign nationals who entered the United States after receiving visitor, student, or employment visas, or who entered through the United States refugee resettlement program. Deteriorating conditions in certain countries due to war, strife, disaster, and civil unrest increase the likelihood that terrorists will use any means possible to enter the United States. The United States must be vigilant during the visa-issuance process to ensure that those approved for admission do not intend to harm Americans and that they have no ties to terrorism</a:t>
            </a:r>
            <a:r>
              <a:rPr lang="en-US" sz="1800" dirty="0" smtClean="0"/>
              <a:t>.”</a:t>
            </a:r>
            <a:endParaRPr lang="en-US" sz="1800" dirty="0"/>
          </a:p>
        </p:txBody>
      </p:sp>
    </p:spTree>
    <p:extLst>
      <p:ext uri="{BB962C8B-B14F-4D97-AF65-F5344CB8AC3E}">
        <p14:creationId xmlns:p14="http://schemas.microsoft.com/office/powerpoint/2010/main" val="1521883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W</a:t>
            </a:r>
            <a:r>
              <a:rPr lang="en-US" sz="3600" dirty="0" smtClean="0"/>
              <a:t>all</a:t>
            </a:r>
            <a:endParaRPr lang="en-US" sz="3600" dirty="0"/>
          </a:p>
        </p:txBody>
      </p:sp>
      <p:sp>
        <p:nvSpPr>
          <p:cNvPr id="3" name="Content Placeholder 2"/>
          <p:cNvSpPr>
            <a:spLocks noGrp="1"/>
          </p:cNvSpPr>
          <p:nvPr>
            <p:ph idx="1"/>
          </p:nvPr>
        </p:nvSpPr>
        <p:spPr/>
        <p:txBody>
          <a:bodyPr/>
          <a:lstStyle/>
          <a:p>
            <a:r>
              <a:rPr lang="en-US" dirty="0" smtClean="0"/>
              <a:t>The Secretary of Homeland Security shall take immediate steps to:</a:t>
            </a:r>
          </a:p>
          <a:p>
            <a:endParaRPr lang="en-US" dirty="0" smtClean="0"/>
          </a:p>
          <a:p>
            <a:pPr lvl="1"/>
            <a:r>
              <a:rPr lang="en-US" dirty="0" smtClean="0"/>
              <a:t>“</a:t>
            </a:r>
            <a:r>
              <a:rPr lang="en-US" dirty="0"/>
              <a:t>p</a:t>
            </a:r>
            <a:r>
              <a:rPr lang="en-US" dirty="0" smtClean="0"/>
              <a:t>lan, design, and construct a physical wall along the southern border”</a:t>
            </a:r>
          </a:p>
          <a:p>
            <a:pPr lvl="1"/>
            <a:r>
              <a:rPr lang="en-US" dirty="0" smtClean="0"/>
              <a:t>“allocate all sources of federal funds” for this</a:t>
            </a:r>
          </a:p>
          <a:p>
            <a:pPr lvl="1"/>
            <a:r>
              <a:rPr lang="en-US" dirty="0" smtClean="0"/>
              <a:t>“develop long-term funding requirements for the wall”</a:t>
            </a:r>
            <a:endParaRPr lang="en-US" dirty="0"/>
          </a:p>
        </p:txBody>
      </p:sp>
    </p:spTree>
    <p:extLst>
      <p:ext uri="{BB962C8B-B14F-4D97-AF65-F5344CB8AC3E}">
        <p14:creationId xmlns:p14="http://schemas.microsoft.com/office/powerpoint/2010/main" val="3668839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“In </a:t>
            </a:r>
            <a:r>
              <a:rPr lang="en-US" dirty="0"/>
              <a:t>order to protect Americans, the United States must ensure that those admitted to this country do not bear hostile attitudes toward it and its founding principles. The United States cannot, and should not, admit those who do not support the Constitution, or those who would place violent ideologies over American law. In addition, the United States should not admit those who engage in acts of bigotry or hatred (including "honor" killings, other forms of violence against women, or the persecution of those who practice religions different from their own) or those who would oppress Americans of any race, gender, or sexual orientation</a:t>
            </a:r>
            <a:r>
              <a:rPr lang="en-US" dirty="0" smtClean="0"/>
              <a:t>.”</a:t>
            </a:r>
            <a:endParaRPr lang="en-US" dirty="0"/>
          </a:p>
        </p:txBody>
      </p:sp>
    </p:spTree>
    <p:extLst>
      <p:ext uri="{BB962C8B-B14F-4D97-AF65-F5344CB8AC3E}">
        <p14:creationId xmlns:p14="http://schemas.microsoft.com/office/powerpoint/2010/main" val="3249009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Entry into the U.S. of anyone who is a national of one of seven “designated countries: Iran, Iraq, Libya, Somalia, Sudan, Syria, and Yemen is suspended for at least 90 days.  This includes nonimmigrant (temporary) visas and immigrant visas for those seeking to become U.S. permanent residents.  </a:t>
            </a:r>
          </a:p>
          <a:p>
            <a:r>
              <a:rPr lang="en-US" dirty="0" smtClean="0"/>
              <a:t>Note, </a:t>
            </a:r>
            <a:r>
              <a:rPr lang="en-US" dirty="0"/>
              <a:t>n</a:t>
            </a:r>
            <a:r>
              <a:rPr lang="en-US" dirty="0" smtClean="0"/>
              <a:t>ationals can include those born in another country but whose parents were, if such parentage entitles them to citizenship in that country.  The EO appears to include those born in one of the designated countries even if they do not currently hold a passport from that country or no longer consider themselves a citizen of that country.  On Feb. 3 DHS published a news alert that the ban does not apply to “dual citizens with passports from a country other than the seven listed.“</a:t>
            </a:r>
          </a:p>
          <a:p>
            <a:r>
              <a:rPr lang="en-US" dirty="0" smtClean="0"/>
              <a:t>Note, the EO as written is unclear as to whether the ban includes legal permanent residents.  On Feb. 1 the White House issued guidance stating that it does not apply to LPRs.</a:t>
            </a:r>
          </a:p>
        </p:txBody>
      </p:sp>
    </p:spTree>
    <p:extLst>
      <p:ext uri="{BB962C8B-B14F-4D97-AF65-F5344CB8AC3E}">
        <p14:creationId xmlns:p14="http://schemas.microsoft.com/office/powerpoint/2010/main" val="339433772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t>During </a:t>
            </a:r>
            <a:r>
              <a:rPr lang="en-US" sz="2400" dirty="0" smtClean="0"/>
              <a:t>the 90 day period </a:t>
            </a:r>
            <a:r>
              <a:rPr lang="en-US" sz="2400" dirty="0"/>
              <a:t>DHS is to determine the criteria countries must provide regarding individuals seeking visas or admission to ensure the individual seeking the benefit is not a security or public safety threat.</a:t>
            </a:r>
          </a:p>
          <a:p>
            <a:r>
              <a:rPr lang="en-US" sz="2400" dirty="0"/>
              <a:t>After these determinations DHS is to submit a report within 30 days outlining countries that do not have adequate measures in place to ensure this.</a:t>
            </a:r>
          </a:p>
          <a:p>
            <a:r>
              <a:rPr lang="en-US" sz="2400" dirty="0"/>
              <a:t>Based on this and on any recommendation by the Secretary of Homeland Security the number of countries designated as detrimental to the interest of the United States may increase</a:t>
            </a:r>
            <a:r>
              <a:rPr lang="en-US" sz="2400" dirty="0" smtClean="0"/>
              <a:t>.</a:t>
            </a:r>
            <a:endParaRPr lang="en-US" sz="2400" dirty="0"/>
          </a:p>
        </p:txBody>
      </p:sp>
    </p:spTree>
    <p:extLst>
      <p:ext uri="{BB962C8B-B14F-4D97-AF65-F5344CB8AC3E}">
        <p14:creationId xmlns:p14="http://schemas.microsoft.com/office/powerpoint/2010/main" val="62375798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rcRect l="2269" r="2269"/>
          <a:stretch>
            <a:fillRect/>
          </a:stretch>
        </p:blipFill>
        <p:spPr/>
      </p:pic>
    </p:spTree>
    <p:extLst>
      <p:ext uri="{BB962C8B-B14F-4D97-AF65-F5344CB8AC3E}">
        <p14:creationId xmlns:p14="http://schemas.microsoft.com/office/powerpoint/2010/main" val="5106834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Refugees from any country are not to be accepted into the United States for 120 days.  This is to ensure that refugees admitted “do not pose a threat to the security and welfare of the United States.”  Individuals can be admitted on a case-by-case basis when in the national interest, including when they have a religious-based claim and the religion is a “minority religion in the individual’s country of nationality.”  </a:t>
            </a:r>
          </a:p>
          <a:p>
            <a:r>
              <a:rPr lang="en-US" dirty="0" smtClean="0"/>
              <a:t>Syrian refugees are indefinitely banned from admission.</a:t>
            </a:r>
          </a:p>
          <a:p>
            <a:r>
              <a:rPr lang="en-US" dirty="0" smtClean="0"/>
              <a:t>The total refugee cap for 2017 is 50,000 (less than ½ of previous year).</a:t>
            </a:r>
          </a:p>
          <a:p>
            <a:r>
              <a:rPr lang="en-US" dirty="0" smtClean="0"/>
              <a:t>After the 120 period, priority will be for those who are “a minority religion in the individual’s country of nationality.”</a:t>
            </a:r>
            <a:endParaRPr lang="en-US" dirty="0"/>
          </a:p>
        </p:txBody>
      </p:sp>
    </p:spTree>
    <p:extLst>
      <p:ext uri="{BB962C8B-B14F-4D97-AF65-F5344CB8AC3E}">
        <p14:creationId xmlns:p14="http://schemas.microsoft.com/office/powerpoint/2010/main" val="3957143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364163"/>
          </a:xfrm>
        </p:spPr>
        <p:txBody>
          <a:bodyPr>
            <a:normAutofit fontScale="55000" lnSpcReduction="20000"/>
          </a:bodyPr>
          <a:lstStyle/>
          <a:p>
            <a:r>
              <a:rPr lang="en-US" sz="3800" dirty="0" smtClean="0"/>
              <a:t>On February 3, 2017, the US District Court for the Western District of Washington issued a TRO blocking the following sections of the EO nation-wide:</a:t>
            </a:r>
          </a:p>
          <a:p>
            <a:r>
              <a:rPr lang="en-US" sz="3800" dirty="0" smtClean="0"/>
              <a:t>- 90 day ban on 7 Muslim countries</a:t>
            </a:r>
          </a:p>
          <a:p>
            <a:r>
              <a:rPr lang="en-US" sz="3800" dirty="0" smtClean="0"/>
              <a:t>- 120 day ban on refugees</a:t>
            </a:r>
          </a:p>
          <a:p>
            <a:r>
              <a:rPr lang="en-US" sz="3800" dirty="0" smtClean="0"/>
              <a:t>- prioritization of certain refugee claims</a:t>
            </a:r>
          </a:p>
          <a:p>
            <a:r>
              <a:rPr lang="en-US" sz="3800" dirty="0" smtClean="0"/>
              <a:t>- indefinite suspension of Syrian refugee admissions</a:t>
            </a:r>
          </a:p>
          <a:p>
            <a:r>
              <a:rPr lang="en-US" sz="3800" dirty="0" smtClean="0"/>
              <a:t>- case by case refugee admissions</a:t>
            </a:r>
          </a:p>
          <a:p>
            <a:endParaRPr lang="en-US" sz="3800" dirty="0"/>
          </a:p>
          <a:p>
            <a:r>
              <a:rPr lang="en-US" sz="3800" dirty="0" smtClean="0"/>
              <a:t>The Federal government attempted to stay this order.  *This was denied by the Ninth Circuit Court of appeals on Feb. 9, 2017.  This means the hold on the travel ban continues.</a:t>
            </a:r>
          </a:p>
          <a:p>
            <a:endParaRPr lang="en-US" sz="3800" dirty="0"/>
          </a:p>
          <a:p>
            <a:r>
              <a:rPr lang="en-US" sz="3800" dirty="0" smtClean="0"/>
              <a:t>For a living document with more information on the Muslim/refugee ban see</a:t>
            </a:r>
            <a:r>
              <a:rPr lang="en-US" sz="3800" dirty="0"/>
              <a:t>: </a:t>
            </a:r>
            <a:endParaRPr lang="en-US" sz="3800" dirty="0" smtClean="0"/>
          </a:p>
          <a:p>
            <a:r>
              <a:rPr lang="en-US" sz="3800" dirty="0" smtClean="0"/>
              <a:t>https</a:t>
            </a:r>
            <a:r>
              <a:rPr lang="en-US" sz="3800" dirty="0"/>
              <a:t>://</a:t>
            </a:r>
            <a:r>
              <a:rPr lang="en-US" sz="3800" dirty="0" err="1"/>
              <a:t>pennstatelaw.psu.edu</a:t>
            </a:r>
            <a:r>
              <a:rPr lang="en-US" sz="3800" dirty="0"/>
              <a:t>/sites/default/</a:t>
            </a:r>
            <a:r>
              <a:rPr lang="en-US" sz="3800" dirty="0" smtClean="0"/>
              <a:t>files/QuestionsAnswersFinal.docx2</a:t>
            </a:r>
            <a:r>
              <a:rPr lang="en-US" sz="3800" dirty="0"/>
              <a:t>-9.pdf</a:t>
            </a:r>
            <a:endParaRPr lang="en-US" sz="3800" dirty="0" smtClean="0"/>
          </a:p>
          <a:p>
            <a:endParaRPr lang="en-US" dirty="0" smtClean="0"/>
          </a:p>
        </p:txBody>
      </p:sp>
    </p:spTree>
    <p:extLst>
      <p:ext uri="{BB962C8B-B14F-4D97-AF65-F5344CB8AC3E}">
        <p14:creationId xmlns:p14="http://schemas.microsoft.com/office/powerpoint/2010/main" val="3956121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Red</a:t>
            </a:r>
            <a:r>
              <a:rPr lang="en-US" dirty="0" smtClean="0"/>
              <a:t> = areas where is already fencing</a:t>
            </a:r>
            <a:endParaRPr lang="en-US" dirty="0"/>
          </a:p>
        </p:txBody>
      </p:sp>
      <p:pic>
        <p:nvPicPr>
          <p:cNvPr id="4" name="Content Placeholder 3"/>
          <p:cNvPicPr>
            <a:picLocks noGrp="1" noChangeAspect="1"/>
          </p:cNvPicPr>
          <p:nvPr>
            <p:ph idx="1"/>
          </p:nvPr>
        </p:nvPicPr>
        <p:blipFill>
          <a:blip r:embed="rId2"/>
          <a:srcRect t="4" b="4"/>
          <a:stretch>
            <a:fillRect/>
          </a:stretch>
        </p:blipFill>
        <p:spPr>
          <a:xfrm>
            <a:off x="381000" y="1600200"/>
            <a:ext cx="8229600" cy="4525963"/>
          </a:xfrm>
        </p:spPr>
      </p:pic>
    </p:spTree>
    <p:extLst>
      <p:ext uri="{BB962C8B-B14F-4D97-AF65-F5344CB8AC3E}">
        <p14:creationId xmlns:p14="http://schemas.microsoft.com/office/powerpoint/2010/main" val="74565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Estimated cost: $10 billion? $25 billion?</a:t>
            </a:r>
          </a:p>
          <a:p>
            <a:pPr marL="0" indent="0">
              <a:buNone/>
            </a:pPr>
            <a:r>
              <a:rPr lang="en-US" dirty="0" smtClean="0"/>
              <a:t> </a:t>
            </a:r>
          </a:p>
          <a:p>
            <a:pPr marL="0" indent="0">
              <a:buNone/>
            </a:pPr>
            <a:r>
              <a:rPr lang="en-US" dirty="0" smtClean="0"/>
              <a:t>About </a:t>
            </a:r>
            <a:r>
              <a:rPr lang="en-US" dirty="0"/>
              <a:t>670 miles of fencing on the U.S.–Mexico border was completed in accordance with the Bush administration's Secure Fence Act of 2006. </a:t>
            </a:r>
            <a:r>
              <a:rPr lang="en-US" dirty="0" smtClean="0"/>
              <a:t>That cost </a:t>
            </a:r>
            <a:r>
              <a:rPr lang="en-US" dirty="0"/>
              <a:t>about $2.4 billion, for roughly one-third of the entire </a:t>
            </a:r>
            <a:r>
              <a:rPr lang="en-US" dirty="0" smtClean="0"/>
              <a:t>border; these areas were easier and less costly to fence.</a:t>
            </a:r>
          </a:p>
          <a:p>
            <a:pPr marL="0" indent="0">
              <a:buNone/>
            </a:pPr>
            <a:endParaRPr lang="en-US" dirty="0"/>
          </a:p>
          <a:p>
            <a:pPr marL="0" indent="0">
              <a:buNone/>
            </a:pPr>
            <a:r>
              <a:rPr lang="en-US" dirty="0" smtClean="0"/>
              <a:t>Who will pay for this? </a:t>
            </a:r>
          </a:p>
          <a:p>
            <a:pPr marL="0" indent="0">
              <a:buNone/>
            </a:pPr>
            <a:r>
              <a:rPr lang="en-US" dirty="0" smtClean="0"/>
              <a:t>Trump: a 20% tariff on imported goods from Mexico</a:t>
            </a:r>
            <a:r>
              <a:rPr lang="is-IS" dirty="0" smtClean="0"/>
              <a:t>…..</a:t>
            </a:r>
          </a:p>
          <a:p>
            <a:pPr marL="0" indent="0">
              <a:buNone/>
            </a:pPr>
            <a:r>
              <a:rPr lang="is-IS" dirty="0" smtClean="0"/>
              <a:t>p</a:t>
            </a:r>
            <a:r>
              <a:rPr lang="en-US" dirty="0" smtClean="0"/>
              <a:t>aid for by American consumers.</a:t>
            </a:r>
          </a:p>
          <a:p>
            <a:pPr marL="0" indent="0">
              <a:buNone/>
            </a:pPr>
            <a:endParaRPr lang="en-US" dirty="0" smtClean="0"/>
          </a:p>
          <a:p>
            <a:pPr marL="0" indent="0">
              <a:buNone/>
            </a:pPr>
            <a:r>
              <a:rPr lang="en-US" dirty="0" smtClean="0"/>
              <a:t>Inhumane, and ineffective.</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514282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
            </a:r>
            <a:r>
              <a:rPr lang="en-US" dirty="0" smtClean="0"/>
              <a:t>etention</a:t>
            </a:r>
            <a:endParaRPr lang="en-US" dirty="0"/>
          </a:p>
        </p:txBody>
      </p:sp>
      <p:sp>
        <p:nvSpPr>
          <p:cNvPr id="3" name="Content Placeholder 2"/>
          <p:cNvSpPr>
            <a:spLocks noGrp="1"/>
          </p:cNvSpPr>
          <p:nvPr>
            <p:ph idx="1"/>
          </p:nvPr>
        </p:nvSpPr>
        <p:spPr/>
        <p:txBody>
          <a:bodyPr>
            <a:normAutofit lnSpcReduction="10000"/>
          </a:bodyPr>
          <a:lstStyle/>
          <a:p>
            <a:r>
              <a:rPr lang="en-US" dirty="0" smtClean="0"/>
              <a:t>Noncitizens “are to be detained when apprehended by CBP pending the outcome of their removal proceedings or their removal from the country, to the extent permitted by law.” </a:t>
            </a:r>
          </a:p>
          <a:p>
            <a:r>
              <a:rPr lang="en-US" dirty="0" smtClean="0"/>
              <a:t>Detention for illegal entry: “termination of ‘catch and release.’”  This would mean no release on bond or use of electronic monitoring.  </a:t>
            </a:r>
          </a:p>
          <a:p>
            <a:endParaRPr lang="en-US" dirty="0"/>
          </a:p>
        </p:txBody>
      </p:sp>
    </p:spTree>
    <p:extLst>
      <p:ext uri="{BB962C8B-B14F-4D97-AF65-F5344CB8AC3E}">
        <p14:creationId xmlns:p14="http://schemas.microsoft.com/office/powerpoint/2010/main" val="2692906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Almost ½ of persons apprehended crossing the US/Mexico border in 2016 were unaccompanied minors or families traveling together, fleeing violence in Central America.</a:t>
            </a:r>
          </a:p>
          <a:p>
            <a:pPr marL="0" indent="0">
              <a:buNone/>
            </a:pPr>
            <a:r>
              <a:rPr lang="en-US" dirty="0" smtClean="0"/>
              <a:t>Many </a:t>
            </a:r>
            <a:r>
              <a:rPr lang="en-US" dirty="0"/>
              <a:t>f</a:t>
            </a:r>
            <a:r>
              <a:rPr lang="en-US" dirty="0" smtClean="0"/>
              <a:t>amilies have been detained as a form of deterrence; this is described as the largest project of detaining families since Japanese American internment.</a:t>
            </a:r>
          </a:p>
          <a:p>
            <a:pPr marL="0" indent="0">
              <a:buNone/>
            </a:pPr>
            <a:r>
              <a:rPr lang="en-US" dirty="0" smtClean="0"/>
              <a:t>73% of immigration detainees are held in private prison facilities.</a:t>
            </a:r>
          </a:p>
          <a:p>
            <a:pPr marL="0" indent="0">
              <a:buNone/>
            </a:pPr>
            <a:r>
              <a:rPr lang="en-US" dirty="0" smtClean="0"/>
              <a:t>Under the EO, there would be a massive expansion of this system, with no exceptions made for asylum seekers.</a:t>
            </a:r>
          </a:p>
          <a:p>
            <a:endParaRPr lang="en-US" dirty="0"/>
          </a:p>
          <a:p>
            <a:endParaRPr lang="en-US" dirty="0"/>
          </a:p>
        </p:txBody>
      </p:sp>
    </p:spTree>
    <p:extLst>
      <p:ext uri="{BB962C8B-B14F-4D97-AF65-F5344CB8AC3E}">
        <p14:creationId xmlns:p14="http://schemas.microsoft.com/office/powerpoint/2010/main" val="3565682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 Group stock price Nov 9 2016</a:t>
            </a:r>
            <a:endParaRPr lang="en-US" dirty="0"/>
          </a:p>
        </p:txBody>
      </p:sp>
      <p:pic>
        <p:nvPicPr>
          <p:cNvPr id="4" name="Content Placeholder 3"/>
          <p:cNvPicPr>
            <a:picLocks noGrp="1" noChangeAspect="1"/>
          </p:cNvPicPr>
          <p:nvPr>
            <p:ph idx="1"/>
          </p:nvPr>
        </p:nvPicPr>
        <p:blipFill>
          <a:blip r:embed="rId2"/>
          <a:srcRect t="12219" b="12219"/>
          <a:stretch>
            <a:fillRect/>
          </a:stretch>
        </p:blipFill>
        <p:spPr/>
      </p:pic>
    </p:spTree>
    <p:extLst>
      <p:ext uri="{BB962C8B-B14F-4D97-AF65-F5344CB8AC3E}">
        <p14:creationId xmlns:p14="http://schemas.microsoft.com/office/powerpoint/2010/main" val="431521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Expanding expedited removal</a:t>
            </a:r>
            <a:endParaRPr lang="en-US" dirty="0"/>
          </a:p>
        </p:txBody>
      </p:sp>
      <p:sp>
        <p:nvSpPr>
          <p:cNvPr id="3" name="Content Placeholder 2"/>
          <p:cNvSpPr>
            <a:spLocks noGrp="1"/>
          </p:cNvSpPr>
          <p:nvPr>
            <p:ph idx="1"/>
          </p:nvPr>
        </p:nvSpPr>
        <p:spPr/>
        <p:txBody>
          <a:bodyPr>
            <a:normAutofit/>
          </a:bodyPr>
          <a:lstStyle/>
          <a:p>
            <a:r>
              <a:rPr lang="en-US" dirty="0" smtClean="0"/>
              <a:t>“Pursuant </a:t>
            </a:r>
            <a:r>
              <a:rPr lang="en-US" dirty="0"/>
              <a:t>to section 235(b)(1)(A)(iii)(I) of the INA, the Secretary shall take appropriate action to apply, in his sole and unreviewable discretion, the provisions of section 235(b)(1)(A)(</a:t>
            </a:r>
            <a:r>
              <a:rPr lang="en-US" dirty="0" err="1"/>
              <a:t>i</a:t>
            </a:r>
            <a:r>
              <a:rPr lang="en-US" dirty="0"/>
              <a:t>) and (ii) of the INA to the aliens designated under section 235(b)(1)(A)(iii)(II</a:t>
            </a:r>
            <a:r>
              <a:rPr lang="en-US" dirty="0" smtClean="0"/>
              <a:t>).”</a:t>
            </a:r>
          </a:p>
          <a:p>
            <a:r>
              <a:rPr lang="en-US" dirty="0" smtClean="0"/>
              <a:t>Translation: this means expanding expedited removal.</a:t>
            </a:r>
          </a:p>
        </p:txBody>
      </p:sp>
    </p:spTree>
    <p:extLst>
      <p:ext uri="{BB962C8B-B14F-4D97-AF65-F5344CB8AC3E}">
        <p14:creationId xmlns:p14="http://schemas.microsoft.com/office/powerpoint/2010/main" val="1407982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6688</TotalTime>
  <Words>3537</Words>
  <Application>Microsoft Macintosh PowerPoint</Application>
  <PresentationFormat>On-screen Show (4:3)</PresentationFormat>
  <Paragraphs>143</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Trump’s Executive Orders on Immigration</vt:lpstr>
      <vt:lpstr>Executive Order: Border Security and Immigration Enforcement Improvements</vt:lpstr>
      <vt:lpstr>Wall</vt:lpstr>
      <vt:lpstr>Red = areas where is already fencing</vt:lpstr>
      <vt:lpstr>PowerPoint Presentation</vt:lpstr>
      <vt:lpstr>Detention</vt:lpstr>
      <vt:lpstr>PowerPoint Presentation</vt:lpstr>
      <vt:lpstr>Geo Group stock price Nov 9 2016</vt:lpstr>
      <vt:lpstr>Expanding expedited removal</vt:lpstr>
      <vt:lpstr>What is expedited removal</vt:lpstr>
      <vt:lpstr>PowerPoint Presentation</vt:lpstr>
      <vt:lpstr>Figure 2. Removals by Type  Office of Immigration Statistics Data: FY2004-FY2013  Congressional Research Service: Alien Removals and Returns: Overview and Trends  Alison Siskin, Specialist in Immigration Policy, February 3, 2015 </vt:lpstr>
      <vt:lpstr>Increased enforcement</vt:lpstr>
      <vt:lpstr>Reduce relief</vt:lpstr>
      <vt:lpstr>Executive Order: Enhancing Public Safety in the Interior of the United States</vt:lpstr>
      <vt:lpstr>PowerPoint Presentation</vt:lpstr>
      <vt:lpstr>Expanding enforcement priorities:</vt:lpstr>
      <vt:lpstr>PowerPoint Presentation</vt:lpstr>
      <vt:lpstr>Reporting today re case in Phoenix – believed to be first case bc of EO:</vt:lpstr>
      <vt:lpstr>Increase enforcement</vt:lpstr>
      <vt:lpstr>Threats to “sanctuary jurisdictions”</vt:lpstr>
      <vt:lpstr>PowerPoint Presentation</vt:lpstr>
      <vt:lpstr>PowerPoint Presentation</vt:lpstr>
      <vt:lpstr>PowerPoint Presentation</vt:lpstr>
      <vt:lpstr>More state/local collaboration: </vt:lpstr>
      <vt:lpstr>PowerPoint Presentation</vt:lpstr>
      <vt:lpstr>Governor Jerry Brown:</vt:lpstr>
      <vt:lpstr>Immigrant Legal Resource Center Red Cards:</vt:lpstr>
      <vt:lpstr>Protecting the Nation from Foreign Terrorist Entry into the United States</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California, Berkeley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Trump’s Executive Orders on Immigration</dc:title>
  <dc:creator>Leti VOLPP</dc:creator>
  <cp:lastModifiedBy>Leti Volpp</cp:lastModifiedBy>
  <cp:revision>55</cp:revision>
  <dcterms:created xsi:type="dcterms:W3CDTF">2017-01-26T00:46:13Z</dcterms:created>
  <dcterms:modified xsi:type="dcterms:W3CDTF">2017-02-12T05:03:19Z</dcterms:modified>
</cp:coreProperties>
</file>