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9" r:id="rId6"/>
    <p:sldId id="259" r:id="rId7"/>
    <p:sldId id="260" r:id="rId8"/>
    <p:sldId id="264" r:id="rId9"/>
    <p:sldId id="265" r:id="rId10"/>
    <p:sldId id="266" r:id="rId11"/>
    <p:sldId id="270" r:id="rId12"/>
    <p:sldId id="271" r:id="rId13"/>
    <p:sldId id="267" r:id="rId14"/>
    <p:sldId id="268" r:id="rId15"/>
    <p:sldId id="261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62073" autoAdjust="0"/>
  </p:normalViewPr>
  <p:slideViewPr>
    <p:cSldViewPr>
      <p:cViewPr varScale="1">
        <p:scale>
          <a:sx n="55" d="100"/>
          <a:sy n="55" d="100"/>
        </p:scale>
        <p:origin x="-23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60148-2270-4467-9B64-2B67FD09A3C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72F4-EA75-472F-A9A3-A7E9AF615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3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72F4-EA75-472F-A9A3-A7E9AF615C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5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</a:p>
          <a:p>
            <a:pPr marL="228600" indent="-228600">
              <a:buAutoNum type="arabicPeriod"/>
            </a:pPr>
            <a:r>
              <a:rPr lang="en-US" dirty="0" smtClean="0"/>
              <a:t>Graduatio</a:t>
            </a:r>
            <a:r>
              <a:rPr lang="en-US" baseline="0" dirty="0" smtClean="0"/>
              <a:t>n year– JD. 1989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72F4-EA75-472F-A9A3-A7E9AF615C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69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"Kappa means that the level of agreement is [that] percent greater than would be expected by change and thus indicates. . . . If Kappa equals 0 then the amount of agreement between the two coders is exactly what one would expect by chance. If Kappa equals 1, then the coders agree perfectly.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72F4-EA75-472F-A9A3-A7E9AF615C1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72F4-EA75-472F-A9A3-A7E9AF615C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67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72F4-EA75-472F-A9A3-A7E9AF615C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6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55A88-B446-4D99-A6BD-A815A4A3F03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261E-45BB-40F2-BF7D-4EBF4C5A6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stro.temple.edu/~lombard/reliability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stro.temple.edu/~lombard/reliabilit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llcrom.com/bourtinnicola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llcrom.com/bourtinnicola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kingump.com/en/lawyers-advisors/michael-a-asaro.html" TargetMode="External"/><Relationship Id="rId5" Type="http://schemas.openxmlformats.org/officeDocument/2006/relationships/hyperlink" Target="http://www.akingump.com/en/lawyers-advisors.html" TargetMode="External"/><Relationship Id="rId4" Type="http://schemas.openxmlformats.org/officeDocument/2006/relationships/hyperlink" Target="http://www.uria.com/en/oficinas/pekin/abogados.html?iniciales=FM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stro.temple.edu/~lombard/reliability/" TargetMode="External"/><Relationship Id="rId2" Type="http://schemas.openxmlformats.org/officeDocument/2006/relationships/hyperlink" Target="http://astro.temple.edu/~lombard/reliability/#Tinsley,%2020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tro.temple.edu/~lombard/reliability/#Popping,%20198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stro.temple.edu/~lombard/reliability/#Krippendorffs%20Alpha%203.12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Coding and </a:t>
            </a:r>
            <a:r>
              <a:rPr lang="en-US" dirty="0" err="1" smtClean="0"/>
              <a:t>Intercoder</a:t>
            </a:r>
            <a:r>
              <a:rPr lang="en-US" dirty="0" smtClean="0"/>
              <a:t> Reliability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 Li</a:t>
            </a:r>
          </a:p>
          <a:p>
            <a:r>
              <a:rPr lang="en-US" dirty="0" smtClean="0"/>
              <a:t>School of Law, U.C. Berkeley</a:t>
            </a:r>
          </a:p>
          <a:p>
            <a:r>
              <a:rPr lang="en-US" dirty="0" smtClean="0"/>
              <a:t>2/12/2015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SPSS to calculate Cohen’s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CROSSTABS</a:t>
            </a:r>
          </a:p>
          <a:p>
            <a:pPr>
              <a:buNone/>
            </a:pPr>
            <a:r>
              <a:rPr lang="en-US" dirty="0" smtClean="0"/>
              <a:t>  /TABLES=var1_coder2 BY var1_coder1</a:t>
            </a:r>
          </a:p>
          <a:p>
            <a:pPr>
              <a:buNone/>
            </a:pPr>
            <a:r>
              <a:rPr lang="en-US" dirty="0" smtClean="0"/>
              <a:t>  /FORMAT=AVALUE TABLES</a:t>
            </a:r>
          </a:p>
          <a:p>
            <a:pPr>
              <a:buNone/>
            </a:pPr>
            <a:r>
              <a:rPr lang="en-US" dirty="0" smtClean="0"/>
              <a:t>  /STATISTICS=KAPPA </a:t>
            </a:r>
          </a:p>
          <a:p>
            <a:pPr>
              <a:buNone/>
            </a:pPr>
            <a:r>
              <a:rPr lang="en-US" dirty="0" smtClean="0"/>
              <a:t>  /CELLS=COUNT</a:t>
            </a:r>
          </a:p>
          <a:p>
            <a:pPr>
              <a:buNone/>
            </a:pPr>
            <a:r>
              <a:rPr lang="en-US" dirty="0" smtClean="0"/>
              <a:t>  /COUNT ROUND CELL.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Stata to calculate Cohen’s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Kappa </a:t>
            </a:r>
            <a:r>
              <a:rPr lang="en-US" dirty="0" err="1" smtClean="0"/>
              <a:t>varlist</a:t>
            </a:r>
            <a:r>
              <a:rPr lang="en-US" dirty="0" smtClean="0"/>
              <a:t>; (each column shows the frequency of a value coded by different coders)</a:t>
            </a:r>
          </a:p>
          <a:p>
            <a:r>
              <a:rPr lang="en-US" dirty="0" err="1" smtClean="0"/>
              <a:t>Kap</a:t>
            </a:r>
            <a:r>
              <a:rPr lang="en-US" dirty="0" smtClean="0"/>
              <a:t> coder1 coder2 ….(each column is a coder)</a:t>
            </a:r>
          </a:p>
          <a:p>
            <a:pPr marL="0" indent="0">
              <a:buNone/>
            </a:pPr>
            <a:r>
              <a:rPr lang="en-US" dirty="0" smtClean="0"/>
              <a:t> (see </a:t>
            </a:r>
            <a:r>
              <a:rPr lang="en-US" dirty="0" err="1" smtClean="0"/>
              <a:t>stata</a:t>
            </a:r>
            <a:r>
              <a:rPr lang="en-US" dirty="0" smtClean="0"/>
              <a:t> demo)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According to </a:t>
            </a:r>
            <a:r>
              <a:rPr lang="en-US" dirty="0"/>
              <a:t>Landis and Koch (1977a, </a:t>
            </a:r>
            <a:r>
              <a:rPr lang="en-US" dirty="0" smtClean="0"/>
              <a:t>165)</a:t>
            </a:r>
            <a:endParaRPr lang="en-US" dirty="0"/>
          </a:p>
          <a:p>
            <a:r>
              <a:rPr lang="en-US" dirty="0"/>
              <a:t>below 0.0 Poor</a:t>
            </a:r>
          </a:p>
          <a:p>
            <a:r>
              <a:rPr lang="en-US" dirty="0"/>
              <a:t>0.00 – 0.20 Slight</a:t>
            </a:r>
          </a:p>
          <a:p>
            <a:r>
              <a:rPr lang="en-US" dirty="0"/>
              <a:t>0.21 – 0.40 Fair</a:t>
            </a:r>
          </a:p>
          <a:p>
            <a:r>
              <a:rPr lang="en-US" dirty="0"/>
              <a:t>0.41 – 0.60 Moderate</a:t>
            </a:r>
          </a:p>
          <a:p>
            <a:r>
              <a:rPr lang="en-US" dirty="0"/>
              <a:t>0.61 – 0.80 Substantial</a:t>
            </a:r>
          </a:p>
          <a:p>
            <a:r>
              <a:rPr lang="en-US" dirty="0"/>
              <a:t>0.81 – 1.00 Almost 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102770"/>
              </p:ext>
            </p:extLst>
          </p:nvPr>
        </p:nvGraphicFramePr>
        <p:xfrm>
          <a:off x="762000" y="457191"/>
          <a:ext cx="5334000" cy="5960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257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obs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coder 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coder 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coder 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coder 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0" y="914400"/>
            <a:ext cx="2286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Coder 1 and coder 2; coder 1 and coder 3, differences are random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Coder 1 and coder 3 differences a systematic (e.g. coder 3 </a:t>
            </a:r>
            <a:r>
              <a:rPr lang="en-US" sz="2000" dirty="0" err="1" smtClean="0"/>
              <a:t>alwys</a:t>
            </a:r>
            <a:r>
              <a:rPr lang="en-US" sz="2000" dirty="0" smtClean="0"/>
              <a:t> code 2 as 1 and 3 as 4, compared with coder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40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Acceptance standard: </a:t>
            </a:r>
            <a:r>
              <a:rPr lang="en-US" dirty="0" err="1" smtClean="0"/>
              <a:t>Neuendorf</a:t>
            </a:r>
            <a:r>
              <a:rPr lang="en-US" dirty="0" smtClean="0"/>
              <a:t> (2002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 coherent standard. Some rules of thumb: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“Coefficients </a:t>
            </a:r>
            <a:r>
              <a:rPr lang="en-US" dirty="0"/>
              <a:t>of .90 or greater would </a:t>
            </a:r>
            <a:r>
              <a:rPr lang="en-US" dirty="0" smtClean="0"/>
              <a:t>be acceptable </a:t>
            </a:r>
            <a:r>
              <a:rPr lang="en-US" dirty="0"/>
              <a:t>to all, </a:t>
            </a:r>
            <a:endParaRPr lang="en-US" dirty="0" smtClean="0"/>
          </a:p>
          <a:p>
            <a:pPr lvl="1"/>
            <a:r>
              <a:rPr lang="en-US" dirty="0" smtClean="0"/>
              <a:t>.</a:t>
            </a:r>
            <a:r>
              <a:rPr lang="en-US" dirty="0"/>
              <a:t>80 or greater would be acceptable in most situations,</a:t>
            </a:r>
          </a:p>
          <a:p>
            <a:pPr lvl="1"/>
            <a:r>
              <a:rPr lang="en-US" dirty="0" smtClean="0"/>
              <a:t>Below .8, there </a:t>
            </a:r>
            <a:r>
              <a:rPr lang="en-US" dirty="0"/>
              <a:t>exists great disagreement” (p. 145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The criterion </a:t>
            </a:r>
            <a:r>
              <a:rPr lang="en-US" dirty="0" smtClean="0"/>
              <a:t>of .70 </a:t>
            </a:r>
            <a:r>
              <a:rPr lang="en-US" dirty="0"/>
              <a:t>is often used for exploratory research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More liberal criteria are </a:t>
            </a:r>
            <a:r>
              <a:rPr lang="en-US" dirty="0" smtClean="0"/>
              <a:t>usually used </a:t>
            </a:r>
            <a:r>
              <a:rPr lang="en-US" dirty="0"/>
              <a:t>for the indices known to be more conservative (i.e., </a:t>
            </a:r>
            <a:r>
              <a:rPr lang="en-US" dirty="0" smtClean="0"/>
              <a:t>Cohen’s kappa and </a:t>
            </a:r>
            <a:r>
              <a:rPr lang="en-US" dirty="0"/>
              <a:t>Scott’s pi).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Hughes, Marie Adele, Garrett Dennis E. (1990)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1" y="1188006"/>
          <a:ext cx="8229598" cy="5288994"/>
        </p:xfrm>
        <a:graphic>
          <a:graphicData uri="http://schemas.openxmlformats.org/drawingml/2006/table">
            <a:tbl>
              <a:tblPr/>
              <a:tblGrid>
                <a:gridCol w="1764751"/>
                <a:gridCol w="2903305"/>
                <a:gridCol w="1992480"/>
                <a:gridCol w="1569062"/>
              </a:tblGrid>
              <a:tr h="49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Acceptance level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recommend to use or not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 agreement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does not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correct for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chance agreement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Scott's pi (p)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 chance correction and systematic coding error problem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Acceptable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Cohen's kappa (k)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&lt;0.00 Poor; 0.00-0.20 Slight; 0.21-0.40 Fair; 0.41-0.60 Moderate; 0.61-0.80 Substantial; 0.81-1.00 is Almost Perfect." (Landis&amp;Koch 1977)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 chance correction and systematic coding error problem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Acceptable (most extensively discussed)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Krippendorff's alpha (a)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 chance correction and systematic coding error problem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Acceptable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Pearson's correlation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does not consider systematic coding bias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238" marR="238" marT="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improve </a:t>
            </a:r>
            <a:r>
              <a:rPr lang="en-US" dirty="0" err="1" smtClean="0"/>
              <a:t>Intercoder</a:t>
            </a:r>
            <a:r>
              <a:rPr lang="en-US" dirty="0" smtClean="0"/>
              <a:t> reliability (Lombard et. Al.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 Research Design: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Assess reliability informally during coder </a:t>
            </a:r>
            <a:r>
              <a:rPr lang="en-US" b="1" dirty="0" smtClean="0"/>
              <a:t>training</a:t>
            </a:r>
            <a:r>
              <a:rPr lang="en-US" b="1" dirty="0"/>
              <a:t> </a:t>
            </a:r>
            <a:r>
              <a:rPr lang="en-US" b="1" dirty="0" smtClean="0"/>
              <a:t>( detailed instructions, close monitoring </a:t>
            </a:r>
            <a:r>
              <a:rPr lang="en-US" b="1" dirty="0" err="1" smtClean="0"/>
              <a:t>etc</a:t>
            </a:r>
            <a:r>
              <a:rPr lang="en-US" b="1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Assess reliability formally in a pilot test.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Assess reliability formally during coding of the full sample.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Select and follow an appropriate procedure for incorporating the coding of the reliability sample into the coding of the full sample.</a:t>
            </a:r>
            <a:r>
              <a:rPr lang="en-US" dirty="0"/>
              <a:t> </a:t>
            </a:r>
            <a:r>
              <a:rPr lang="en-US" dirty="0" smtClean="0"/>
              <a:t>(e.g. master coder quality control)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 results report: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Select </a:t>
            </a:r>
            <a:r>
              <a:rPr lang="en-US" b="1" dirty="0"/>
              <a:t>one or more appropriate indices.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Obtain </a:t>
            </a:r>
            <a:r>
              <a:rPr lang="en-US" b="1" dirty="0"/>
              <a:t>the necessary tools to calculate the index or indices selected.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Select </a:t>
            </a:r>
            <a:r>
              <a:rPr lang="en-US" b="1" dirty="0"/>
              <a:t>an appropriate minimum acceptable level of reliability for the index or indices to be used.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Report </a:t>
            </a:r>
            <a:r>
              <a:rPr lang="en-US" b="1" dirty="0" err="1"/>
              <a:t>intercoder</a:t>
            </a:r>
            <a:r>
              <a:rPr lang="en-US" b="1" dirty="0"/>
              <a:t> reliability in a careful, clear, and detailed manner in all research reports.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http://astro.temple.edu/~lombard/reliability/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hlinkClick r:id="rId2"/>
              </a:rPr>
              <a:t>http://astro.temple.edu/~lombard/reliability/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Lombard, M., Snyder-</a:t>
            </a:r>
            <a:r>
              <a:rPr lang="en-US" dirty="0" err="1" smtClean="0"/>
              <a:t>Duch</a:t>
            </a:r>
            <a:r>
              <a:rPr lang="en-US" dirty="0" smtClean="0"/>
              <a:t>, J., &amp; Bracken, C. C. (2002). Content analysis in mass communication: Assessment and reporting of </a:t>
            </a:r>
            <a:r>
              <a:rPr lang="en-US" dirty="0" err="1" smtClean="0"/>
              <a:t>intercoder</a:t>
            </a:r>
            <a:r>
              <a:rPr lang="en-US" dirty="0" smtClean="0"/>
              <a:t> reliability. </a:t>
            </a:r>
            <a:r>
              <a:rPr lang="en-US" i="1" dirty="0" smtClean="0"/>
              <a:t>Human Communication Research, 28,</a:t>
            </a:r>
            <a:r>
              <a:rPr lang="en-US" dirty="0" smtClean="0"/>
              <a:t> 587-604.</a:t>
            </a:r>
          </a:p>
          <a:p>
            <a:endParaRPr lang="en-US" dirty="0" smtClean="0"/>
          </a:p>
          <a:p>
            <a:r>
              <a:rPr lang="en-US" dirty="0" smtClean="0"/>
              <a:t>Tinsley, H. E. A. &amp; Weiss, D. J. (2000). </a:t>
            </a:r>
            <a:r>
              <a:rPr lang="en-US" dirty="0" err="1" smtClean="0"/>
              <a:t>Interrater</a:t>
            </a:r>
            <a:r>
              <a:rPr lang="en-US" dirty="0" smtClean="0"/>
              <a:t> reliability and agreement. In H. E. A. Tinsley &amp; S. D. Brown, Eds., </a:t>
            </a:r>
            <a:r>
              <a:rPr lang="en-US" i="1" dirty="0" smtClean="0"/>
              <a:t>Handbook of Applied Multivariate Statistics and Mathematical Modeling,</a:t>
            </a:r>
            <a:r>
              <a:rPr lang="en-US" dirty="0" smtClean="0"/>
              <a:t> pp. 95-124. San Diego, CA: Academic Press.</a:t>
            </a:r>
          </a:p>
          <a:p>
            <a:endParaRPr lang="en-US" dirty="0" smtClean="0"/>
          </a:p>
          <a:p>
            <a:r>
              <a:rPr lang="en-US" dirty="0" smtClean="0"/>
              <a:t>Popping, R. (1988). On agreement indices for nominal data. In Willem E. Saris &amp; </a:t>
            </a:r>
            <a:r>
              <a:rPr lang="en-US" dirty="0" err="1" smtClean="0"/>
              <a:t>Irmtraud</a:t>
            </a:r>
            <a:r>
              <a:rPr lang="en-US" dirty="0" smtClean="0"/>
              <a:t> N. </a:t>
            </a:r>
            <a:r>
              <a:rPr lang="en-US" dirty="0" err="1" smtClean="0"/>
              <a:t>Gallhofer</a:t>
            </a:r>
            <a:r>
              <a:rPr lang="en-US" dirty="0" smtClean="0"/>
              <a:t> (Eds.), </a:t>
            </a:r>
            <a:r>
              <a:rPr lang="en-US" i="1" dirty="0" err="1" smtClean="0"/>
              <a:t>Sociometric</a:t>
            </a:r>
            <a:r>
              <a:rPr lang="en-US" i="1" dirty="0" smtClean="0"/>
              <a:t> research: Volume 1, data collection and scaling</a:t>
            </a:r>
            <a:r>
              <a:rPr lang="en-US" dirty="0" smtClean="0"/>
              <a:t> (pp. 90-105). New York: St. Martin's Press.</a:t>
            </a:r>
          </a:p>
          <a:p>
            <a:endParaRPr lang="en-US" dirty="0" smtClean="0"/>
          </a:p>
          <a:p>
            <a:r>
              <a:rPr lang="en-US" dirty="0" smtClean="0"/>
              <a:t>Richard </a:t>
            </a:r>
            <a:r>
              <a:rPr lang="en-US" dirty="0"/>
              <a:t>J. Landis &amp; Gary G. Koch, The Measurement of Observer Agreements for Categorical Data, Biometrics 33:159-174 (1977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Hughes, Marie Adele, Garrett Dennis E. 1990. </a:t>
            </a:r>
            <a:r>
              <a:rPr lang="en-US" dirty="0" err="1" smtClean="0"/>
              <a:t>Intercoder</a:t>
            </a:r>
            <a:r>
              <a:rPr lang="en-US" dirty="0" smtClean="0"/>
              <a:t> Reliability Estimation Approaches in Marketing: A </a:t>
            </a:r>
            <a:r>
              <a:rPr lang="en-US" dirty="0" err="1" smtClean="0"/>
              <a:t>Generalizability</a:t>
            </a:r>
            <a:r>
              <a:rPr lang="en-US" dirty="0" smtClean="0"/>
              <a:t> Theory Framework for Quantitative Data. Journal of Marketing Research.  </a:t>
            </a:r>
            <a:r>
              <a:rPr lang="en-US" dirty="0"/>
              <a:t>Vol. 27, No. 2 (May, 1990), pp. 185-195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of data coding</a:t>
            </a:r>
          </a:p>
          <a:p>
            <a:r>
              <a:rPr lang="en-US" dirty="0" smtClean="0"/>
              <a:t>What’s </a:t>
            </a:r>
            <a:r>
              <a:rPr lang="en-US" dirty="0" err="1" smtClean="0"/>
              <a:t>intercoder</a:t>
            </a:r>
            <a:r>
              <a:rPr lang="en-US" dirty="0" smtClean="0"/>
              <a:t> reliability?</a:t>
            </a:r>
          </a:p>
          <a:p>
            <a:r>
              <a:rPr lang="en-US" dirty="0" smtClean="0"/>
              <a:t>Why does it matter?</a:t>
            </a:r>
          </a:p>
          <a:p>
            <a:r>
              <a:rPr lang="en-US" dirty="0" smtClean="0"/>
              <a:t>How to measure and report </a:t>
            </a:r>
            <a:r>
              <a:rPr lang="en-US" dirty="0" err="1" smtClean="0"/>
              <a:t>intercoder</a:t>
            </a:r>
            <a:r>
              <a:rPr lang="en-US" dirty="0" smtClean="0"/>
              <a:t> reliability?</a:t>
            </a:r>
          </a:p>
          <a:p>
            <a:r>
              <a:rPr lang="en-US" dirty="0" smtClean="0"/>
              <a:t>How to improve </a:t>
            </a:r>
            <a:r>
              <a:rPr lang="en-US" dirty="0" err="1" smtClean="0"/>
              <a:t>intercoder</a:t>
            </a:r>
            <a:r>
              <a:rPr lang="en-US" dirty="0" smtClean="0"/>
              <a:t> reliability?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Coding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from a codebook</a:t>
            </a:r>
          </a:p>
          <a:p>
            <a:r>
              <a:rPr lang="en-US" dirty="0" smtClean="0"/>
              <a:t>Exhaustive and mutually exclusive value options for each variable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multiple</a:t>
            </a:r>
            <a:r>
              <a:rPr lang="en-US" dirty="0" smtClean="0"/>
              <a:t> </a:t>
            </a:r>
            <a:r>
              <a:rPr lang="en-US" dirty="0" smtClean="0"/>
              <a:t>variables to code overlapping </a:t>
            </a:r>
            <a:r>
              <a:rPr lang="en-US" dirty="0" smtClean="0"/>
              <a:t>values or multiple values for one observation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Codebook (White collar lawyer project)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dirty="0" err="1"/>
              <a:t>c_graduate_year</a:t>
            </a:r>
            <a:r>
              <a:rPr lang="en-US" b="1" dirty="0"/>
              <a:t>: Year graduated from law school (or received the highest degree, if not law degree)</a:t>
            </a:r>
            <a:endParaRPr lang="en-US" dirty="0"/>
          </a:p>
          <a:p>
            <a:pPr>
              <a:buNone/>
            </a:pPr>
            <a:r>
              <a:rPr lang="en-US" dirty="0"/>
              <a:t>999 if the information is not available</a:t>
            </a:r>
          </a:p>
          <a:p>
            <a:pPr>
              <a:buNone/>
            </a:pPr>
            <a:r>
              <a:rPr lang="en-US" dirty="0"/>
              <a:t>Note: type in the applicable year (YYYY)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dirty="0" err="1"/>
              <a:t>c_practice_area</a:t>
            </a:r>
            <a:r>
              <a:rPr lang="en-US" b="1" dirty="0"/>
              <a:t>: Practice area 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1. White </a:t>
            </a:r>
            <a:r>
              <a:rPr lang="en-US" dirty="0"/>
              <a:t>collar (includes white collar defense, white collar crime, white collar litigation, etc.)</a:t>
            </a:r>
          </a:p>
          <a:p>
            <a:pPr lvl="0">
              <a:buNone/>
            </a:pPr>
            <a:r>
              <a:rPr lang="en-US" dirty="0" smtClean="0"/>
              <a:t>2. Government </a:t>
            </a:r>
            <a:r>
              <a:rPr lang="en-US" dirty="0"/>
              <a:t>or corporate investigations</a:t>
            </a:r>
          </a:p>
          <a:p>
            <a:pPr lvl="0">
              <a:buNone/>
            </a:pPr>
            <a:r>
              <a:rPr lang="en-US" dirty="0" smtClean="0"/>
              <a:t>3. White </a:t>
            </a:r>
            <a:r>
              <a:rPr lang="en-US" dirty="0"/>
              <a:t>collar and government/corporate investigations (if the practice area is described this way)</a:t>
            </a:r>
          </a:p>
          <a:p>
            <a:pPr lvl="0">
              <a:buNone/>
            </a:pPr>
            <a:r>
              <a:rPr lang="en-US" dirty="0" smtClean="0"/>
              <a:t>4. Criminal </a:t>
            </a:r>
            <a:r>
              <a:rPr lang="en-US" dirty="0"/>
              <a:t>defense (if the practice area is described this way)</a:t>
            </a:r>
          </a:p>
          <a:p>
            <a:pPr>
              <a:buNone/>
            </a:pPr>
            <a:r>
              <a:rPr lang="en-US" dirty="0"/>
              <a:t>Note: choose from one of the above 4 choices and type in the number.  If the practice area has a different title, type in the title.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See var14-18 in the WC project codebook</a:t>
            </a:r>
            <a:endParaRPr lang="en-US" dirty="0"/>
          </a:p>
          <a:p>
            <a:pPr>
              <a:buNone/>
            </a:pPr>
            <a:endParaRPr lang="en-US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www.skadden.com/professionals/jon-l-christianson</a:t>
            </a:r>
          </a:p>
          <a:p>
            <a:pPr>
              <a:buNone/>
            </a:pPr>
            <a:endParaRPr lang="en-US" dirty="0">
              <a:hlinkClick r:id="rId3"/>
            </a:endParaRPr>
          </a:p>
          <a:p>
            <a:pPr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www.uria.com/en/oficinas/pekin/abogados.html?iniciales=FMB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www.akingump.com/en/lawyers-advisors.html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www.akingump.com/en/lawyers-advisors/michael-a-asaro.html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Input data in Stata</a:t>
            </a:r>
          </a:p>
          <a:p>
            <a:pPr>
              <a:buNone/>
            </a:pPr>
            <a:r>
              <a:rPr lang="en-US" dirty="0"/>
              <a:t>Label data in Stata</a:t>
            </a:r>
          </a:p>
          <a:p>
            <a:pPr>
              <a:buNone/>
            </a:pPr>
            <a:r>
              <a:rPr lang="en-US" dirty="0"/>
              <a:t>Recode data in Stata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</a:t>
            </a:r>
            <a:r>
              <a:rPr lang="en-US" dirty="0" err="1" smtClean="0"/>
              <a:t>intercoder</a:t>
            </a:r>
            <a:r>
              <a:rPr lang="en-US" dirty="0" smtClean="0"/>
              <a:t>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Intercoder</a:t>
            </a:r>
            <a:r>
              <a:rPr lang="en-US" dirty="0" smtClean="0"/>
              <a:t> reliability is the widely used term for the extent to which independent coders evaluate a characteristic of a message or artifact and reach the same conclusion. (Also known as </a:t>
            </a:r>
            <a:r>
              <a:rPr lang="en-US" dirty="0" err="1" smtClean="0"/>
              <a:t>intercoder</a:t>
            </a:r>
            <a:r>
              <a:rPr lang="en-US" dirty="0" smtClean="0"/>
              <a:t> agreement, according to Tinsley and Weiss (2000).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intercoder</a:t>
            </a:r>
            <a:r>
              <a:rPr lang="en-US" dirty="0" smtClean="0"/>
              <a:t> reliability is not exactly the same as the correlation coefficient that measures the degree to which "ratings of different judges are the same when expressed as deviations from their means." </a:t>
            </a:r>
          </a:p>
          <a:p>
            <a:endParaRPr lang="en-US" dirty="0"/>
          </a:p>
          <a:p>
            <a:r>
              <a:rPr lang="en-US" dirty="0" smtClean="0"/>
              <a:t>Rather it measures only "the extent to which the different judges tend to assign exactly the same rating to each object" (</a:t>
            </a:r>
            <a:r>
              <a:rPr lang="en-US" dirty="0" smtClean="0">
                <a:hlinkClick r:id="rId2"/>
              </a:rPr>
              <a:t>Tinsley &amp; Weiss, 2000</a:t>
            </a:r>
            <a:r>
              <a:rPr lang="en-US" dirty="0" smtClean="0"/>
              <a:t>, p. 98);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hlinkClick r:id="rId3"/>
              </a:rPr>
              <a:t>http://astro.temple.edu/~lombard/reliability/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Coding may involve coders’ judgments which vary among individuals.</a:t>
            </a:r>
          </a:p>
          <a:p>
            <a:r>
              <a:rPr lang="en-US" dirty="0" smtClean="0"/>
              <a:t>The quality of research depends on the coherence of coding judgments.</a:t>
            </a:r>
          </a:p>
          <a:p>
            <a:r>
              <a:rPr lang="en-US" dirty="0" smtClean="0"/>
              <a:t> Control the coding accuracy at the same time of monitoring </a:t>
            </a:r>
            <a:r>
              <a:rPr lang="en-US" dirty="0" err="1" smtClean="0"/>
              <a:t>intercoder</a:t>
            </a:r>
            <a:r>
              <a:rPr lang="en-US" dirty="0" smtClean="0"/>
              <a:t> reliability.</a:t>
            </a:r>
          </a:p>
          <a:p>
            <a:r>
              <a:rPr lang="en-US" dirty="0" smtClean="0"/>
              <a:t>Practically, make it possible for the division of labor among multiple coders.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Mathematical measures that are commonly reported on </a:t>
            </a:r>
            <a:r>
              <a:rPr lang="en-US" sz="3200" dirty="0" err="1" smtClean="0"/>
              <a:t>intercoder</a:t>
            </a:r>
            <a:r>
              <a:rPr lang="en-US" sz="3200" dirty="0" smtClean="0"/>
              <a:t> reliability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3"/>
              </a:rPr>
              <a:t>Popping (1988)</a:t>
            </a:r>
            <a:r>
              <a:rPr lang="en-US" dirty="0" smtClean="0"/>
              <a:t> identified 39 different "agreement indices" for coding nominal categories.</a:t>
            </a:r>
          </a:p>
          <a:p>
            <a:r>
              <a:rPr lang="en-US" dirty="0" smtClean="0"/>
              <a:t>Commonly used ones:</a:t>
            </a:r>
          </a:p>
          <a:p>
            <a:pPr lvl="1"/>
            <a:r>
              <a:rPr lang="en-US" dirty="0" smtClean="0"/>
              <a:t>Percent agreement: PA0=</a:t>
            </a:r>
            <a:r>
              <a:rPr lang="en-US" dirty="0" err="1" smtClean="0"/>
              <a:t>totalAs</a:t>
            </a:r>
            <a:r>
              <a:rPr lang="en-US" dirty="0" smtClean="0"/>
              <a:t>/n</a:t>
            </a:r>
          </a:p>
          <a:p>
            <a:pPr lvl="1"/>
            <a:r>
              <a:rPr lang="en-US" dirty="0" smtClean="0"/>
              <a:t>Scott's pi (p): p=(PA0-PAe)/(1-PAe) [when </a:t>
            </a:r>
            <a:r>
              <a:rPr lang="en-US" dirty="0" err="1" smtClean="0"/>
              <a:t>PAe</a:t>
            </a:r>
            <a:r>
              <a:rPr lang="en-US" dirty="0" smtClean="0"/>
              <a:t>=Sigma(</a:t>
            </a:r>
            <a:r>
              <a:rPr lang="en-US" dirty="0" err="1" smtClean="0"/>
              <a:t>pi_squared</a:t>
            </a:r>
            <a:r>
              <a:rPr lang="en-US" dirty="0" smtClean="0"/>
              <a:t>)]</a:t>
            </a:r>
          </a:p>
          <a:p>
            <a:pPr lvl="1"/>
            <a:r>
              <a:rPr lang="en-US" dirty="0" smtClean="0"/>
              <a:t>Cohen's kappa (k): k=(PA0-PAe)/(1-PAe) [when </a:t>
            </a:r>
            <a:r>
              <a:rPr lang="en-US" dirty="0" err="1" smtClean="0"/>
              <a:t>PAe</a:t>
            </a:r>
            <a:r>
              <a:rPr lang="en-US" dirty="0" smtClean="0"/>
              <a:t>=(1/</a:t>
            </a:r>
            <a:r>
              <a:rPr lang="en-US" dirty="0" err="1" smtClean="0"/>
              <a:t>n_squared</a:t>
            </a:r>
            <a:r>
              <a:rPr lang="en-US" dirty="0" smtClean="0"/>
              <a:t>)*Sigma(</a:t>
            </a:r>
            <a:r>
              <a:rPr lang="en-US" dirty="0" err="1" smtClean="0"/>
              <a:t>pi_squared</a:t>
            </a:r>
            <a:r>
              <a:rPr lang="en-US" dirty="0" smtClean="0"/>
              <a:t>)]</a:t>
            </a:r>
          </a:p>
          <a:p>
            <a:pPr lvl="1"/>
            <a:r>
              <a:rPr lang="en-US" dirty="0" err="1" smtClean="0"/>
              <a:t>Krippendorff's</a:t>
            </a:r>
            <a:r>
              <a:rPr lang="en-US" dirty="0" smtClean="0"/>
              <a:t> alpha (a): (</a:t>
            </a:r>
            <a:r>
              <a:rPr lang="en-US" dirty="0" err="1" smtClean="0">
                <a:hlinkClick r:id="rId4"/>
              </a:rPr>
              <a:t>Krippendorff's</a:t>
            </a:r>
            <a:r>
              <a:rPr lang="en-US" dirty="0" smtClean="0">
                <a:hlinkClick r:id="rId4"/>
              </a:rPr>
              <a:t> Alpha 3.12a</a:t>
            </a:r>
            <a:r>
              <a:rPr lang="en-US" dirty="0"/>
              <a:t> </a:t>
            </a:r>
            <a:r>
              <a:rPr lang="en-US" dirty="0" smtClean="0"/>
              <a:t>software)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here is no consensus on a single, "best" one. </a:t>
            </a:r>
          </a:p>
          <a:p>
            <a:r>
              <a:rPr lang="en-US" smtClean="0"/>
              <a:t>Percent agreement </a:t>
            </a:r>
            <a:r>
              <a:rPr lang="en-US" dirty="0" smtClean="0"/>
              <a:t>is widely used, but is misleading. Tends to over estimate reliability.</a:t>
            </a:r>
          </a:p>
          <a:p>
            <a:r>
              <a:rPr lang="en-US" dirty="0" smtClean="0"/>
              <a:t>Cohen’s Kappa is being criticized but still the most frequently used.</a:t>
            </a:r>
          </a:p>
          <a:p>
            <a:r>
              <a:rPr lang="en-US" dirty="0" smtClean="0"/>
              <a:t>Hand calculations:</a:t>
            </a:r>
          </a:p>
          <a:p>
            <a:pPr>
              <a:buNone/>
            </a:pPr>
            <a:r>
              <a:rPr lang="en-US" dirty="0" smtClean="0"/>
              <a:t>http://astro.temple.edu/~</a:t>
            </a:r>
            <a:r>
              <a:rPr lang="en-US" dirty="0" smtClean="0"/>
              <a:t>lombard/reliability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binary </a:t>
            </a:r>
            <a:r>
              <a:rPr lang="en-US" dirty="0" err="1" smtClean="0"/>
              <a:t>var</a:t>
            </a:r>
            <a:r>
              <a:rPr lang="en-US" dirty="0"/>
              <a:t> </a:t>
            </a:r>
            <a:r>
              <a:rPr lang="en-US" dirty="0" smtClean="0"/>
              <a:t>coding results of two coders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219200" y="1676400"/>
          <a:ext cx="5257800" cy="3002280"/>
        </p:xfrm>
        <a:graphic>
          <a:graphicData uri="http://schemas.openxmlformats.org/drawingml/2006/table">
            <a:tbl>
              <a:tblPr/>
              <a:tblGrid>
                <a:gridCol w="1051560"/>
                <a:gridCol w="1051560"/>
                <a:gridCol w="1051560"/>
                <a:gridCol w="1051560"/>
                <a:gridCol w="105156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coder1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coder2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49530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PA0=50+2=52;   n=59;   </a:t>
            </a:r>
            <a:r>
              <a:rPr lang="en-US" dirty="0" err="1" smtClean="0"/>
              <a:t>PAe</a:t>
            </a:r>
            <a:r>
              <a:rPr lang="en-US" dirty="0" smtClean="0"/>
              <a:t> (in Scott’s </a:t>
            </a:r>
            <a:r>
              <a:rPr lang="en-US" dirty="0" err="1" smtClean="0"/>
              <a:t>i</a:t>
            </a:r>
            <a:r>
              <a:rPr lang="en-US" dirty="0" smtClean="0"/>
              <a:t>)=53/59* 53/59+6/59*6/59;  </a:t>
            </a:r>
            <a:r>
              <a:rPr lang="en-US" dirty="0" err="1" smtClean="0"/>
              <a:t>PAe</a:t>
            </a:r>
            <a:r>
              <a:rPr lang="en-US" dirty="0" smtClean="0"/>
              <a:t> (in Cohen’s Kappa)=</a:t>
            </a:r>
            <a:r>
              <a:rPr lang="en-US" dirty="0" err="1" smtClean="0"/>
              <a:t>PAe</a:t>
            </a:r>
            <a:r>
              <a:rPr lang="en-US" dirty="0" smtClean="0"/>
              <a:t>(in Scott’s </a:t>
            </a:r>
            <a:r>
              <a:rPr lang="en-US" dirty="0" err="1" smtClean="0"/>
              <a:t>i</a:t>
            </a:r>
            <a:r>
              <a:rPr lang="en-US" dirty="0" smtClean="0"/>
              <a:t>)*1/(59*59)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1411</Words>
  <Application>Microsoft Office PowerPoint</Application>
  <PresentationFormat>On-screen Show (4:3)</PresentationFormat>
  <Paragraphs>301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Coding and Intercoder Reliability</vt:lpstr>
      <vt:lpstr>Outline</vt:lpstr>
      <vt:lpstr>Data Coding Basics</vt:lpstr>
      <vt:lpstr>Example Codebook (White collar lawyer project)</vt:lpstr>
      <vt:lpstr>PowerPoint Presentation</vt:lpstr>
      <vt:lpstr>What’s intercoder reliability</vt:lpstr>
      <vt:lpstr>Why does it matter?</vt:lpstr>
      <vt:lpstr>Mathematical measures that are commonly reported on intercoder reliability</vt:lpstr>
      <vt:lpstr>Example: binary var coding results of two coders</vt:lpstr>
      <vt:lpstr>Use SPSS to calculate Cohen’s Kappa</vt:lpstr>
      <vt:lpstr>Use Stata to calculate Cohen’s Kappa</vt:lpstr>
      <vt:lpstr>PowerPoint Presentation</vt:lpstr>
      <vt:lpstr>Acceptance standard: Neuendorf (2002)</vt:lpstr>
      <vt:lpstr>Hughes, Marie Adele, Garrett Dennis E. (1990)</vt:lpstr>
      <vt:lpstr>How to improve Intercoder reliability (Lombard et. Al. 2002)</vt:lpstr>
      <vt:lpstr>Reference</vt:lpstr>
    </vt:vector>
  </TitlesOfParts>
  <Company>University of California,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and Intercoder Reliability</dc:title>
  <dc:creator>su.li</dc:creator>
  <cp:lastModifiedBy>Su</cp:lastModifiedBy>
  <cp:revision>231</cp:revision>
  <dcterms:created xsi:type="dcterms:W3CDTF">2011-11-07T18:41:12Z</dcterms:created>
  <dcterms:modified xsi:type="dcterms:W3CDTF">2015-02-12T19:16:55Z</dcterms:modified>
</cp:coreProperties>
</file>