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9" r:id="rId8"/>
    <p:sldId id="268" r:id="rId9"/>
    <p:sldId id="261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93" autoAdjust="0"/>
    <p:restoredTop sz="94660"/>
  </p:normalViewPr>
  <p:slideViewPr>
    <p:cSldViewPr>
      <p:cViewPr>
        <p:scale>
          <a:sx n="66" d="100"/>
          <a:sy n="66" d="100"/>
        </p:scale>
        <p:origin x="-63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19225"/>
            <a:ext cx="6565900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230188"/>
            <a:ext cx="20955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685800" y="1087438"/>
            <a:ext cx="8458200" cy="0"/>
          </a:xfrm>
          <a:prstGeom prst="line">
            <a:avLst/>
          </a:prstGeom>
          <a:noFill/>
          <a:ln w="12700">
            <a:solidFill>
              <a:srgbClr val="919194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588963" y="1522413"/>
            <a:ext cx="7981950" cy="1138237"/>
          </a:xfrm>
        </p:spPr>
        <p:txBody>
          <a:bodyPr lIns="92075" tIns="46038" rIns="92075" bIns="46038"/>
          <a:lstStyle>
            <a:lvl1pPr>
              <a:defRPr>
                <a:solidFill>
                  <a:srgbClr val="9191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88963" y="2667000"/>
            <a:ext cx="7981950" cy="3505200"/>
          </a:xfrm>
        </p:spPr>
        <p:txBody>
          <a:bodyPr lIns="92075" tIns="46038" rIns="92075" bIns="46038"/>
          <a:lstStyle>
            <a:lvl1pPr>
              <a:defRPr>
                <a:solidFill>
                  <a:srgbClr val="919194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0449351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0993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6375" y="406400"/>
            <a:ext cx="2014538" cy="56753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9588" y="406400"/>
            <a:ext cx="5894387" cy="56753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7675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5144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221759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588" y="1530350"/>
            <a:ext cx="3954462" cy="4551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530350"/>
            <a:ext cx="3954463" cy="4551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13025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18308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51604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291363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946220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9363632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406400"/>
            <a:ext cx="7899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1530350"/>
            <a:ext cx="8061325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	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4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6227763"/>
            <a:ext cx="1155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8" y="6208713"/>
            <a:ext cx="149383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661988" y="6175375"/>
            <a:ext cx="84582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2800">
          <a:solidFill>
            <a:srgbClr val="005295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tabLst>
          <a:tab pos="168275" algn="l"/>
        </a:tabLst>
        <a:defRPr sz="2000">
          <a:solidFill>
            <a:srgbClr val="005295"/>
          </a:solidFill>
          <a:latin typeface="+mn-lt"/>
          <a:ea typeface="+mn-ea"/>
          <a:cs typeface="+mn-cs"/>
        </a:defRPr>
      </a:lvl1pPr>
      <a:lvl2pPr marL="349250" indent="-180975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tabLst>
          <a:tab pos="168275" algn="l"/>
        </a:tabLst>
        <a:defRPr sz="2000">
          <a:solidFill>
            <a:srgbClr val="919194"/>
          </a:solidFill>
          <a:latin typeface="+mn-lt"/>
        </a:defRPr>
      </a:lvl2pPr>
      <a:lvl3pPr marL="677863" indent="-168275" algn="l" rtl="0" eaLnBrk="0" fontAlgn="base" hangingPunct="0">
        <a:spcBef>
          <a:spcPct val="20000"/>
        </a:spcBef>
        <a:spcAft>
          <a:spcPct val="0"/>
        </a:spcAft>
        <a:buChar char="•"/>
        <a:tabLst>
          <a:tab pos="168275" algn="l"/>
        </a:tabLst>
        <a:defRPr sz="2000">
          <a:solidFill>
            <a:srgbClr val="919194"/>
          </a:solidFill>
          <a:latin typeface="+mn-lt"/>
        </a:defRPr>
      </a:lvl3pPr>
      <a:lvl4pPr marL="914400" indent="-10795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168275" algn="l"/>
        </a:tabLst>
        <a:defRPr sz="2000">
          <a:solidFill>
            <a:srgbClr val="919194"/>
          </a:solidFill>
          <a:latin typeface="+mn-lt"/>
        </a:defRPr>
      </a:lvl4pPr>
      <a:lvl5pPr marL="1203325" indent="-120650" algn="l" rtl="0" eaLnBrk="0" fontAlgn="base" hangingPunct="0">
        <a:spcBef>
          <a:spcPct val="20000"/>
        </a:spcBef>
        <a:spcAft>
          <a:spcPct val="0"/>
        </a:spcAft>
        <a:tabLst>
          <a:tab pos="168275" algn="l"/>
        </a:tabLst>
        <a:defRPr sz="2000">
          <a:solidFill>
            <a:srgbClr val="919194"/>
          </a:solidFill>
          <a:latin typeface="+mn-lt"/>
        </a:defRPr>
      </a:lvl5pPr>
      <a:lvl6pPr marL="1660525" indent="-120650" algn="l" rtl="0" fontAlgn="base">
        <a:spcBef>
          <a:spcPct val="20000"/>
        </a:spcBef>
        <a:spcAft>
          <a:spcPct val="0"/>
        </a:spcAft>
        <a:tabLst>
          <a:tab pos="168275" algn="l"/>
        </a:tabLst>
        <a:defRPr sz="2000">
          <a:solidFill>
            <a:srgbClr val="919194"/>
          </a:solidFill>
          <a:latin typeface="+mn-lt"/>
        </a:defRPr>
      </a:lvl6pPr>
      <a:lvl7pPr marL="2117725" indent="-120650" algn="l" rtl="0" fontAlgn="base">
        <a:spcBef>
          <a:spcPct val="20000"/>
        </a:spcBef>
        <a:spcAft>
          <a:spcPct val="0"/>
        </a:spcAft>
        <a:tabLst>
          <a:tab pos="168275" algn="l"/>
        </a:tabLst>
        <a:defRPr sz="2000">
          <a:solidFill>
            <a:srgbClr val="919194"/>
          </a:solidFill>
          <a:latin typeface="+mn-lt"/>
        </a:defRPr>
      </a:lvl7pPr>
      <a:lvl8pPr marL="2574925" indent="-120650" algn="l" rtl="0" fontAlgn="base">
        <a:spcBef>
          <a:spcPct val="20000"/>
        </a:spcBef>
        <a:spcAft>
          <a:spcPct val="0"/>
        </a:spcAft>
        <a:tabLst>
          <a:tab pos="168275" algn="l"/>
        </a:tabLst>
        <a:defRPr sz="2000">
          <a:solidFill>
            <a:srgbClr val="919194"/>
          </a:solidFill>
          <a:latin typeface="+mn-lt"/>
        </a:defRPr>
      </a:lvl8pPr>
      <a:lvl9pPr marL="3032125" indent="-120650" algn="l" rtl="0" fontAlgn="base">
        <a:spcBef>
          <a:spcPct val="20000"/>
        </a:spcBef>
        <a:spcAft>
          <a:spcPct val="0"/>
        </a:spcAft>
        <a:tabLst>
          <a:tab pos="168275" algn="l"/>
        </a:tabLst>
        <a:defRPr sz="2000">
          <a:solidFill>
            <a:srgbClr val="919194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hyperlink" Target="mailto:mrabkin@law.berkeley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Private Sector Legal Resumes</a:t>
            </a:r>
            <a:endParaRPr lang="en-US" sz="36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 algn="r" eaLnBrk="1" hangingPunct="1"/>
            <a:endParaRPr lang="en-US" sz="1800" dirty="0" smtClean="0"/>
          </a:p>
          <a:p>
            <a:pPr marL="0" indent="0" algn="r" eaLnBrk="1" hangingPunct="1"/>
            <a:endParaRPr lang="en-US" sz="1800" dirty="0"/>
          </a:p>
          <a:p>
            <a:pPr marL="0" indent="0" algn="r" eaLnBrk="1" hangingPunct="1"/>
            <a:endParaRPr lang="en-US" sz="1800" dirty="0" smtClean="0"/>
          </a:p>
          <a:p>
            <a:pPr marL="0" indent="0" algn="r" eaLnBrk="1" hangingPunct="1"/>
            <a:endParaRPr lang="en-US" sz="1800" dirty="0"/>
          </a:p>
          <a:p>
            <a:pPr marL="0" indent="0" algn="r" eaLnBrk="1" hangingPunct="1"/>
            <a:r>
              <a:rPr lang="en-US" sz="1800" dirty="0" smtClean="0"/>
              <a:t>Marsha </a:t>
            </a:r>
            <a:r>
              <a:rPr lang="en-US" sz="1800" dirty="0" err="1" smtClean="0"/>
              <a:t>Rabkin</a:t>
            </a:r>
            <a:endParaRPr lang="en-US" sz="1800" dirty="0"/>
          </a:p>
          <a:p>
            <a:pPr marL="0" indent="0" algn="r" eaLnBrk="1" hangingPunct="1"/>
            <a:r>
              <a:rPr lang="en-US" sz="1800" dirty="0"/>
              <a:t>Associate Director for Private Sector Counseling and </a:t>
            </a:r>
            <a:r>
              <a:rPr lang="en-US" sz="1800" dirty="0" smtClean="0"/>
              <a:t>Programs</a:t>
            </a:r>
          </a:p>
          <a:p>
            <a:pPr marL="0" indent="0" algn="r" eaLnBrk="1" hangingPunct="1"/>
            <a:r>
              <a:rPr lang="en-US" sz="1800" dirty="0" smtClean="0"/>
              <a:t>Career Development Office</a:t>
            </a:r>
          </a:p>
          <a:p>
            <a:pPr marL="0" indent="0" algn="r" eaLnBrk="1" hangingPunct="1"/>
            <a:r>
              <a:rPr lang="en-US" sz="1800" dirty="0" smtClean="0"/>
              <a:t>290 Simon Hall</a:t>
            </a:r>
          </a:p>
          <a:p>
            <a:pPr marL="0" indent="0" algn="r" eaLnBrk="1" hangingPunct="1"/>
            <a:r>
              <a:rPr lang="en-US" sz="1800" dirty="0" smtClean="0"/>
              <a:t>510-643-5369</a:t>
            </a:r>
          </a:p>
          <a:p>
            <a:pPr marL="0" indent="0" algn="r" eaLnBrk="1" hangingPunct="1"/>
            <a:r>
              <a:rPr lang="en-US" sz="1800" dirty="0"/>
              <a:t>mrabkin@law.berkeley.edu </a:t>
            </a:r>
            <a:endParaRPr lang="en-US" sz="1800" dirty="0" smtClean="0"/>
          </a:p>
        </p:txBody>
      </p:sp>
      <p:pic>
        <p:nvPicPr>
          <p:cNvPr id="5" name="~PP33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The Legal Resume: FORMAT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253413" cy="4551363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Tx/>
              <a:buChar char="•"/>
            </a:pPr>
            <a:r>
              <a:rPr lang="en-US" sz="2000" smtClean="0"/>
              <a:t>  Don’t use bullet points if they are distracting or cause you to waste space.</a:t>
            </a:r>
          </a:p>
          <a:p>
            <a:pPr marL="0" indent="0" eaLnBrk="1" hangingPunct="1">
              <a:lnSpc>
                <a:spcPct val="150000"/>
              </a:lnSpc>
              <a:buFontTx/>
              <a:buChar char="•"/>
            </a:pPr>
            <a:r>
              <a:rPr lang="en-US" sz="2000" smtClean="0"/>
              <a:t>  Be consistent in style.</a:t>
            </a:r>
          </a:p>
          <a:p>
            <a:pPr marL="0" indent="0" eaLnBrk="1" hangingPunct="1">
              <a:lnSpc>
                <a:spcPct val="150000"/>
              </a:lnSpc>
              <a:buFontTx/>
              <a:buChar char="•"/>
            </a:pPr>
            <a:r>
              <a:rPr lang="en-US" sz="2000" smtClean="0"/>
              <a:t>  Limit abbreviations and acronyms.</a:t>
            </a:r>
          </a:p>
          <a:p>
            <a:pPr marL="0" indent="0" eaLnBrk="1" hangingPunct="1">
              <a:lnSpc>
                <a:spcPct val="150000"/>
              </a:lnSpc>
              <a:buFontTx/>
              <a:buChar char="•"/>
            </a:pPr>
            <a:r>
              <a:rPr lang="en-US" sz="2000" smtClean="0"/>
              <a:t>  Stick to the legal resume format! </a:t>
            </a:r>
          </a:p>
          <a:p>
            <a:pPr marL="168275" lvl="1" indent="0" eaLnBrk="1" hangingPunct="1">
              <a:lnSpc>
                <a:spcPct val="150000"/>
              </a:lnSpc>
              <a:buFontTx/>
              <a:buChar char="–"/>
            </a:pPr>
            <a:r>
              <a:rPr lang="en-US" sz="2000" smtClean="0"/>
              <a:t> This is not the same as your law school application resume format.</a:t>
            </a:r>
          </a:p>
          <a:p>
            <a:pPr marL="0" indent="0" eaLnBrk="1" hangingPunct="1">
              <a:lnSpc>
                <a:spcPct val="150000"/>
              </a:lnSpc>
            </a:pPr>
            <a:endParaRPr lang="en-US" sz="800" smtClean="0"/>
          </a:p>
          <a:p>
            <a:pPr marL="0" indent="0" eaLnBrk="1" hangingPunct="1">
              <a:lnSpc>
                <a:spcPct val="150000"/>
              </a:lnSpc>
              <a:buFontTx/>
              <a:buChar char="•"/>
            </a:pPr>
            <a:r>
              <a:rPr lang="en-US" sz="2000" smtClean="0"/>
              <a:t>  Avoid crazy fonts (Times New Roman, Arial are fairly standard). </a:t>
            </a:r>
          </a:p>
          <a:p>
            <a:pPr marL="0" indent="0" eaLnBrk="1" hangingPunct="1">
              <a:lnSpc>
                <a:spcPct val="150000"/>
              </a:lnSpc>
              <a:buFontTx/>
              <a:buChar char="•"/>
            </a:pPr>
            <a:r>
              <a:rPr lang="en-US" sz="2000" smtClean="0"/>
              <a:t>  Do not use the Word template.</a:t>
            </a:r>
          </a:p>
          <a:p>
            <a:pPr marL="0" indent="0" eaLnBrk="1" hangingPunct="1">
              <a:lnSpc>
                <a:spcPct val="150000"/>
              </a:lnSpc>
            </a:pPr>
            <a:endParaRPr lang="en-US" sz="800" smtClean="0"/>
          </a:p>
          <a:p>
            <a:pPr marL="0" indent="0" eaLnBrk="1" hangingPunct="1">
              <a:lnSpc>
                <a:spcPct val="150000"/>
              </a:lnSpc>
              <a:buFontTx/>
              <a:buChar char="•"/>
            </a:pPr>
            <a:r>
              <a:rPr lang="en-US" sz="2000" smtClean="0"/>
              <a:t>  Find a good-quality laser printer.  </a:t>
            </a:r>
          </a:p>
          <a:p>
            <a:pPr marL="0" indent="0" eaLnBrk="1" hangingPunct="1">
              <a:lnSpc>
                <a:spcPct val="150000"/>
              </a:lnSpc>
              <a:buFontTx/>
              <a:buChar char="•"/>
            </a:pPr>
            <a:r>
              <a:rPr lang="en-US" sz="2000" smtClean="0"/>
              <a:t>  Use white or off-white paper.  Need not be special paper stock.</a:t>
            </a:r>
          </a:p>
          <a:p>
            <a:pPr marL="0" indent="0" eaLnBrk="1" hangingPunct="1">
              <a:lnSpc>
                <a:spcPct val="150000"/>
              </a:lnSpc>
              <a:buFontTx/>
              <a:buChar char="•"/>
            </a:pPr>
            <a:r>
              <a:rPr lang="en-US" sz="2000" smtClean="0"/>
              <a:t>  Envelopes should be printed or labeled.</a:t>
            </a:r>
          </a:p>
          <a:p>
            <a:pPr marL="0" indent="0" eaLnBrk="1" hangingPunct="1">
              <a:lnSpc>
                <a:spcPct val="150000"/>
              </a:lnSpc>
            </a:pPr>
            <a:endParaRPr lang="en-US" sz="2000" smtClean="0"/>
          </a:p>
        </p:txBody>
      </p:sp>
      <p:pic>
        <p:nvPicPr>
          <p:cNvPr id="5" name="~PP1123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4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The Legal Resume: ISSUES TO CONSIDER</a:t>
            </a: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061325" cy="45513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sz="2400" smtClean="0"/>
              <a:t>  Sensitive issues?  Religious or political affiliations.</a:t>
            </a:r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endParaRPr lang="en-US" sz="2400" smtClean="0"/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sz="2400" smtClean="0"/>
              <a:t>  One page unless a good reason to go over (e.g., extensive work after college).  Public interest employers may be more open to two pages where really needed.</a:t>
            </a:r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endParaRPr lang="en-US" sz="2400" smtClean="0"/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sz="2400" smtClean="0"/>
              <a:t>  Eliminate some portions of your experience that are not relevant to a legal job.  But what is relevant may be broad.  Think about transferable skills. </a:t>
            </a:r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endParaRPr lang="en-US" sz="2400" smtClean="0"/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sz="2400" smtClean="0"/>
              <a:t>  Email vs. Snail mail - but no contact until December 1.</a:t>
            </a:r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endParaRPr lang="en-US" sz="2400" smtClean="0"/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sz="2400" smtClean="0"/>
              <a:t>  Remember – anything on the resume is fair game for discussion during an interview!</a:t>
            </a:r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endParaRPr lang="en-US" sz="2400" smtClean="0"/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sz="2200" smtClean="0"/>
              <a:t>  </a:t>
            </a:r>
            <a:r>
              <a:rPr lang="en-US" sz="2200" b="1" u="sng" smtClean="0"/>
              <a:t>Review our Resume Guide, available on the CDO website.</a:t>
            </a:r>
          </a:p>
          <a:p>
            <a:pPr marL="0" indent="0" eaLnBrk="1" hangingPunct="1">
              <a:lnSpc>
                <a:spcPct val="80000"/>
              </a:lnSpc>
            </a:pPr>
            <a:endParaRPr lang="en-US" sz="2200" smtClean="0"/>
          </a:p>
        </p:txBody>
      </p:sp>
      <p:pic>
        <p:nvPicPr>
          <p:cNvPr id="5" name="~PP2123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7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228600"/>
            <a:ext cx="7899400" cy="533400"/>
          </a:xfrm>
        </p:spPr>
        <p:txBody>
          <a:bodyPr/>
          <a:lstStyle/>
          <a:p>
            <a:pPr eaLnBrk="1" hangingPunct="1"/>
            <a:r>
              <a:rPr lang="en-US" b="1" smtClean="0"/>
              <a:t>The Legal Resume: GENERAL TIPS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061325" cy="45513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Char char="•"/>
            </a:pPr>
            <a:r>
              <a:rPr lang="en-US" sz="2800" smtClean="0"/>
              <a:t>  Your resume is a marketing tool</a:t>
            </a:r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endParaRPr lang="en-US" sz="2800" smtClean="0"/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r>
              <a:rPr lang="en-US" sz="2800" smtClean="0"/>
              <a:t>  Use different versions for different audiences</a:t>
            </a:r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endParaRPr lang="en-US" sz="2800" smtClean="0"/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r>
              <a:rPr lang="en-US" sz="2800" smtClean="0"/>
              <a:t>  Do not list everything you have ever done.  Convey your relevant skills, knowledge, experience.</a:t>
            </a:r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endParaRPr lang="en-US" sz="2800" smtClean="0"/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r>
              <a:rPr lang="en-US" sz="2800" smtClean="0"/>
              <a:t>  It should be </a:t>
            </a:r>
            <a:r>
              <a:rPr lang="en-US" sz="2800" b="1" u="sng" smtClean="0"/>
              <a:t>easy to scan</a:t>
            </a:r>
            <a:r>
              <a:rPr lang="en-US" sz="2800" smtClean="0"/>
              <a:t> – not busy or distracting</a:t>
            </a:r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endParaRPr lang="en-US" sz="2800" smtClean="0"/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r>
              <a:rPr lang="en-US" sz="2800" smtClean="0"/>
              <a:t>  Your resume is a writing sample – it must be perfect.  Spell check is not enough!</a:t>
            </a:r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endParaRPr lang="en-US" sz="2800" smtClean="0"/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r>
              <a:rPr lang="en-US" sz="2800" smtClean="0"/>
              <a:t>  Be scrupulously honest</a:t>
            </a:r>
          </a:p>
          <a:p>
            <a:pPr marL="0" indent="0" eaLnBrk="1" hangingPunct="1">
              <a:lnSpc>
                <a:spcPct val="90000"/>
              </a:lnSpc>
            </a:pPr>
            <a:endParaRPr lang="en-US" sz="2800" smtClean="0"/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endParaRPr lang="en-US" sz="2800" smtClean="0"/>
          </a:p>
          <a:p>
            <a:pPr marL="0" indent="0" eaLnBrk="1" hangingPunct="1">
              <a:lnSpc>
                <a:spcPct val="90000"/>
              </a:lnSpc>
            </a:pPr>
            <a:endParaRPr lang="en-US" sz="2800" smtClean="0"/>
          </a:p>
          <a:p>
            <a:pPr marL="0" indent="0" eaLnBrk="1" hangingPunct="1">
              <a:lnSpc>
                <a:spcPct val="90000"/>
              </a:lnSpc>
            </a:pPr>
            <a:endParaRPr lang="en-US" sz="2400" smtClean="0"/>
          </a:p>
          <a:p>
            <a:pPr marL="0" indent="0" eaLnBrk="1" hangingPunct="1">
              <a:lnSpc>
                <a:spcPct val="90000"/>
              </a:lnSpc>
            </a:pPr>
            <a:endParaRPr lang="en-US" sz="2400" smtClean="0"/>
          </a:p>
          <a:p>
            <a:pPr marL="0" indent="0" eaLnBrk="1" hangingPunct="1">
              <a:lnSpc>
                <a:spcPct val="90000"/>
              </a:lnSpc>
            </a:pPr>
            <a:endParaRPr lang="en-US" sz="2400" smtClean="0"/>
          </a:p>
        </p:txBody>
      </p:sp>
      <p:pic>
        <p:nvPicPr>
          <p:cNvPr id="5" name="~PP66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7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The Legal Resume: HEADER</a:t>
            </a:r>
            <a:r>
              <a:rPr lang="en-US" smtClean="0"/>
              <a:t>	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914400"/>
            <a:ext cx="8101013" cy="4551363"/>
          </a:xfrm>
        </p:spPr>
        <p:txBody>
          <a:bodyPr/>
          <a:lstStyle/>
          <a:p>
            <a:pPr marL="0" indent="0" eaLnBrk="1" hangingPunct="1">
              <a:buFontTx/>
              <a:buChar char="•"/>
            </a:pPr>
            <a:r>
              <a:rPr lang="en-US" sz="2400" smtClean="0"/>
              <a:t>  Include name, address (permanent if relevant to your search), phone number and email address:</a:t>
            </a:r>
          </a:p>
          <a:p>
            <a:pPr marL="0" indent="0" algn="ctr" eaLnBrk="1" hangingPunct="1">
              <a:spcBef>
                <a:spcPct val="20000"/>
              </a:spcBef>
            </a:pPr>
            <a:r>
              <a:rPr lang="en-US" sz="2000" b="1" smtClean="0"/>
              <a:t>MARSHA RABKIN</a:t>
            </a:r>
          </a:p>
          <a:p>
            <a:pPr marL="0" indent="0" algn="ctr" eaLnBrk="1" hangingPunct="1">
              <a:lnSpc>
                <a:spcPct val="100000"/>
              </a:lnSpc>
            </a:pPr>
            <a:r>
              <a:rPr lang="en-US" sz="1800" smtClean="0"/>
              <a:t>123 Townsend Street</a:t>
            </a:r>
          </a:p>
          <a:p>
            <a:pPr marL="0" indent="0" algn="ctr" eaLnBrk="1" hangingPunct="1">
              <a:lnSpc>
                <a:spcPct val="100000"/>
              </a:lnSpc>
            </a:pPr>
            <a:r>
              <a:rPr lang="en-US" sz="1800" smtClean="0"/>
              <a:t>Oakland, CA 94618</a:t>
            </a:r>
          </a:p>
          <a:p>
            <a:pPr marL="0" indent="0" algn="ctr" eaLnBrk="1" hangingPunct="1">
              <a:lnSpc>
                <a:spcPct val="100000"/>
              </a:lnSpc>
            </a:pPr>
            <a:r>
              <a:rPr lang="en-US" sz="1800" smtClean="0"/>
              <a:t>510-555-1212</a:t>
            </a:r>
          </a:p>
          <a:p>
            <a:pPr marL="0" indent="0" algn="ctr" eaLnBrk="1" hangingPunct="1">
              <a:lnSpc>
                <a:spcPct val="100000"/>
              </a:lnSpc>
            </a:pPr>
            <a:r>
              <a:rPr lang="en-US" sz="1800" smtClean="0">
                <a:hlinkClick r:id="rId4"/>
              </a:rPr>
              <a:t>mrabkin@law.berkeley.edu</a:t>
            </a:r>
            <a:endParaRPr lang="en-US" sz="1800" smtClean="0"/>
          </a:p>
          <a:p>
            <a:pPr marL="0" indent="0" algn="ctr" eaLnBrk="1" hangingPunct="1">
              <a:lnSpc>
                <a:spcPct val="100000"/>
              </a:lnSpc>
            </a:pPr>
            <a:endParaRPr lang="en-US" sz="1800" smtClean="0"/>
          </a:p>
          <a:p>
            <a:pPr marL="0" indent="0" eaLnBrk="1" hangingPunct="1">
              <a:lnSpc>
                <a:spcPct val="150000"/>
              </a:lnSpc>
              <a:buFontTx/>
              <a:buChar char="•"/>
            </a:pPr>
            <a:r>
              <a:rPr lang="en-US" sz="2400" smtClean="0"/>
              <a:t>  Okay to put contact info on single line to save space:</a:t>
            </a:r>
          </a:p>
          <a:p>
            <a:pPr marL="0" indent="0" algn="ctr" eaLnBrk="1" hangingPunct="1">
              <a:lnSpc>
                <a:spcPct val="100000"/>
              </a:lnSpc>
            </a:pPr>
            <a:r>
              <a:rPr lang="en-US" sz="2000" b="1" smtClean="0"/>
              <a:t>MARSHA RABKIN</a:t>
            </a:r>
          </a:p>
          <a:p>
            <a:pPr marL="0" indent="0" algn="ctr" eaLnBrk="1" hangingPunct="1">
              <a:lnSpc>
                <a:spcPct val="100000"/>
              </a:lnSpc>
            </a:pPr>
            <a:r>
              <a:rPr lang="en-US" sz="1600" smtClean="0"/>
              <a:t>123 Townsend Street </a:t>
            </a:r>
            <a:r>
              <a:rPr lang="en-US" sz="1600" smtClean="0">
                <a:sym typeface="Symbol" pitchFamily="18" charset="2"/>
              </a:rPr>
              <a:t> </a:t>
            </a:r>
            <a:r>
              <a:rPr lang="en-US" sz="1600" smtClean="0"/>
              <a:t>Oakland, CA 94618 </a:t>
            </a:r>
            <a:r>
              <a:rPr lang="en-US" sz="1600" smtClean="0">
                <a:sym typeface="Symbol" pitchFamily="18" charset="2"/>
              </a:rPr>
              <a:t> </a:t>
            </a:r>
            <a:r>
              <a:rPr lang="en-US" sz="1600" smtClean="0"/>
              <a:t>510-555-1212 </a:t>
            </a:r>
            <a:r>
              <a:rPr lang="en-US" sz="1600" smtClean="0">
                <a:sym typeface="Symbol" pitchFamily="18" charset="2"/>
              </a:rPr>
              <a:t> </a:t>
            </a:r>
            <a:r>
              <a:rPr lang="en-US" sz="1600" smtClean="0">
                <a:hlinkClick r:id="rId4"/>
              </a:rPr>
              <a:t>mrabkin@law.berkeley.edu</a:t>
            </a:r>
            <a:endParaRPr lang="en-US" sz="1600" smtClean="0"/>
          </a:p>
          <a:p>
            <a:pPr marL="0" indent="0" algn="ctr" eaLnBrk="1" hangingPunct="1">
              <a:lnSpc>
                <a:spcPct val="100000"/>
              </a:lnSpc>
            </a:pPr>
            <a:endParaRPr lang="en-US" sz="1600" smtClean="0"/>
          </a:p>
          <a:p>
            <a:pPr marL="0" indent="0" eaLnBrk="1" hangingPunct="1">
              <a:lnSpc>
                <a:spcPct val="150000"/>
              </a:lnSpc>
              <a:buFontTx/>
              <a:buChar char="•"/>
            </a:pPr>
            <a:r>
              <a:rPr lang="en-US" sz="2400" smtClean="0"/>
              <a:t>  No embarrassing email addresses</a:t>
            </a:r>
          </a:p>
          <a:p>
            <a:pPr marL="0" indent="0" eaLnBrk="1" hangingPunct="1">
              <a:lnSpc>
                <a:spcPct val="150000"/>
              </a:lnSpc>
              <a:buFontTx/>
              <a:buChar char="•"/>
            </a:pPr>
            <a:r>
              <a:rPr lang="en-US" sz="2400" smtClean="0"/>
              <a:t>  No objectives at the top</a:t>
            </a:r>
          </a:p>
          <a:p>
            <a:pPr marL="0" indent="0" eaLnBrk="1" hangingPunct="1"/>
            <a:endParaRPr lang="en-US" sz="1600" smtClean="0"/>
          </a:p>
        </p:txBody>
      </p:sp>
      <p:pic>
        <p:nvPicPr>
          <p:cNvPr id="4" name="~PP28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4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The Legal Resume: EDUCATION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990600"/>
            <a:ext cx="7848600" cy="41783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Char char="•"/>
            </a:pPr>
            <a:r>
              <a:rPr lang="en-US" sz="2200" smtClean="0"/>
              <a:t>  List degrees in reverse chronological order.</a:t>
            </a:r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endParaRPr lang="en-US" sz="2200" smtClean="0"/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r>
              <a:rPr lang="en-US" sz="2200" smtClean="0"/>
              <a:t>  GPAs and Ranking:  </a:t>
            </a:r>
          </a:p>
          <a:p>
            <a:pPr marL="168275" lvl="1" indent="0" eaLnBrk="1" hangingPunct="1">
              <a:lnSpc>
                <a:spcPct val="90000"/>
              </a:lnSpc>
              <a:buFontTx/>
              <a:buChar char="–"/>
            </a:pPr>
            <a:r>
              <a:rPr lang="en-US" sz="2200" smtClean="0"/>
              <a:t> Boalt does not allow use of ranking and does not provide GPA.</a:t>
            </a:r>
          </a:p>
          <a:p>
            <a:pPr marL="168275" lvl="1" indent="0" eaLnBrk="1" hangingPunct="1">
              <a:lnSpc>
                <a:spcPct val="90000"/>
              </a:lnSpc>
              <a:buFontTx/>
              <a:buChar char="–"/>
            </a:pPr>
            <a:r>
              <a:rPr lang="en-US" sz="2200" smtClean="0"/>
              <a:t> Undergrad GPA – only include if extraordinary. </a:t>
            </a:r>
          </a:p>
          <a:p>
            <a:pPr marL="168275" lvl="1" indent="0" eaLnBrk="1" hangingPunct="1">
              <a:lnSpc>
                <a:spcPct val="90000"/>
              </a:lnSpc>
            </a:pPr>
            <a:endParaRPr lang="en-US" sz="2200" smtClean="0"/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r>
              <a:rPr lang="en-US" sz="2200" smtClean="0"/>
              <a:t>  Do not include LSAT scores.</a:t>
            </a:r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endParaRPr lang="en-US" sz="2200" smtClean="0"/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r>
              <a:rPr lang="en-US" sz="2200" smtClean="0"/>
              <a:t>  Be selective about your honors and activities.  Only convey meaningful information.</a:t>
            </a:r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endParaRPr lang="en-US" sz="2200" smtClean="0"/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r>
              <a:rPr lang="en-US" sz="2200" smtClean="0"/>
              <a:t>  Some school activities, if substantive or significant, may better be included in your Experience section.</a:t>
            </a:r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endParaRPr lang="en-US" sz="2200" smtClean="0"/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r>
              <a:rPr lang="en-US" sz="2200" smtClean="0"/>
              <a:t>  Underline or italicize journal titles.  Italicize Latin phrases.  Don’t capitalize (</a:t>
            </a:r>
            <a:r>
              <a:rPr lang="en-US" sz="2200" i="1" smtClean="0"/>
              <a:t>magna</a:t>
            </a:r>
            <a:r>
              <a:rPr lang="en-US" sz="2200" smtClean="0"/>
              <a:t>/</a:t>
            </a:r>
            <a:r>
              <a:rPr lang="en-US" sz="2200" i="1" smtClean="0"/>
              <a:t>summa</a:t>
            </a:r>
            <a:r>
              <a:rPr lang="en-US" sz="2200" smtClean="0"/>
              <a:t>) </a:t>
            </a:r>
            <a:r>
              <a:rPr lang="en-US" sz="2200" i="1" smtClean="0"/>
              <a:t>cum laude</a:t>
            </a:r>
            <a:r>
              <a:rPr lang="en-US" sz="2200" smtClean="0"/>
              <a:t>.</a:t>
            </a:r>
          </a:p>
          <a:p>
            <a:pPr marL="0" indent="0" eaLnBrk="1" hangingPunct="1">
              <a:lnSpc>
                <a:spcPct val="90000"/>
              </a:lnSpc>
              <a:buFontTx/>
              <a:buChar char="•"/>
            </a:pPr>
            <a:endParaRPr lang="en-US" sz="2200" smtClean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0" y="1752600"/>
            <a:ext cx="5105400" cy="38766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endParaRPr lang="en-US" sz="1600" smtClean="0"/>
          </a:p>
          <a:p>
            <a:pPr marL="0" indent="0" eaLnBrk="1" hangingPunct="1">
              <a:lnSpc>
                <a:spcPct val="90000"/>
              </a:lnSpc>
            </a:pPr>
            <a:endParaRPr lang="en-US" sz="1800" smtClean="0"/>
          </a:p>
        </p:txBody>
      </p:sp>
      <p:pic>
        <p:nvPicPr>
          <p:cNvPr id="5" name="~PP210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7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The Legal Resume: EDUCATION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061325" cy="4551363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</a:pPr>
            <a:r>
              <a:rPr lang="en-US" sz="1800" b="1" u="sng" smtClean="0"/>
              <a:t>EDUCATION</a:t>
            </a:r>
          </a:p>
          <a:p>
            <a:pPr marL="0" indent="0" eaLnBrk="1" hangingPunct="1">
              <a:lnSpc>
                <a:spcPct val="100000"/>
              </a:lnSpc>
            </a:pPr>
            <a:endParaRPr lang="en-US" sz="1800" b="1" u="sng" smtClean="0"/>
          </a:p>
          <a:p>
            <a:pPr marL="0" indent="0" eaLnBrk="1" hangingPunct="1">
              <a:lnSpc>
                <a:spcPct val="100000"/>
              </a:lnSpc>
            </a:pPr>
            <a:r>
              <a:rPr lang="en-US" sz="1800" b="1" smtClean="0"/>
              <a:t>University of California, Berkeley, School of Law (Berkeley Law)</a:t>
            </a:r>
            <a:endParaRPr lang="en-US" sz="1800" smtClean="0"/>
          </a:p>
          <a:p>
            <a:pPr marL="0" indent="0" eaLnBrk="1" hangingPunct="1">
              <a:lnSpc>
                <a:spcPct val="100000"/>
              </a:lnSpc>
            </a:pPr>
            <a:r>
              <a:rPr lang="en-US" sz="1800" smtClean="0"/>
              <a:t>J.D. Candidate, May 2010 </a:t>
            </a:r>
          </a:p>
          <a:p>
            <a:pPr marL="0" indent="0" eaLnBrk="1" hangingPunct="1">
              <a:lnSpc>
                <a:spcPct val="100000"/>
              </a:lnSpc>
            </a:pPr>
            <a:r>
              <a:rPr lang="en-US" sz="1800" i="1" smtClean="0"/>
              <a:t>Honors: 		</a:t>
            </a:r>
            <a:r>
              <a:rPr lang="en-US" sz="1800" smtClean="0"/>
              <a:t>Prosser Prize in Civil Procedure I (Spring 2008) </a:t>
            </a:r>
          </a:p>
          <a:p>
            <a:pPr marL="0" indent="0" eaLnBrk="1" hangingPunct="1">
              <a:lnSpc>
                <a:spcPct val="100000"/>
              </a:lnSpc>
            </a:pPr>
            <a:r>
              <a:rPr lang="en-US" sz="1800" i="1" smtClean="0"/>
              <a:t>Activities: 		</a:t>
            </a:r>
            <a:r>
              <a:rPr lang="en-US" sz="1800" smtClean="0"/>
              <a:t>Berkeley Law Foundation, Member </a:t>
            </a:r>
          </a:p>
          <a:p>
            <a:pPr marL="0" indent="0" eaLnBrk="1" hangingPunct="1">
              <a:lnSpc>
                <a:spcPct val="100000"/>
              </a:lnSpc>
            </a:pPr>
            <a:r>
              <a:rPr lang="en-US" sz="1800" i="1" smtClean="0"/>
              <a:t>			Berkeley Journal of International Law</a:t>
            </a:r>
            <a:r>
              <a:rPr lang="en-US" sz="1800" smtClean="0"/>
              <a:t>, Editor </a:t>
            </a:r>
          </a:p>
          <a:p>
            <a:pPr marL="0" indent="0" eaLnBrk="1" hangingPunct="1">
              <a:lnSpc>
                <a:spcPct val="100000"/>
              </a:lnSpc>
            </a:pPr>
            <a:r>
              <a:rPr lang="en-US" sz="1800" smtClean="0"/>
              <a:t>			Youth and Education Law Society, Member </a:t>
            </a:r>
          </a:p>
          <a:p>
            <a:pPr marL="0" indent="0" eaLnBrk="1" hangingPunct="1">
              <a:lnSpc>
                <a:spcPct val="100000"/>
              </a:lnSpc>
            </a:pPr>
            <a:endParaRPr lang="en-US" sz="1800" smtClean="0"/>
          </a:p>
          <a:p>
            <a:pPr marL="0" indent="0" eaLnBrk="1" hangingPunct="1">
              <a:lnSpc>
                <a:spcPct val="100000"/>
              </a:lnSpc>
            </a:pPr>
            <a:r>
              <a:rPr lang="en-US" sz="1800" b="1" smtClean="0"/>
              <a:t>Cornell University</a:t>
            </a:r>
            <a:r>
              <a:rPr lang="en-US" sz="1800" smtClean="0"/>
              <a:t>, Ithaca, NY </a:t>
            </a:r>
          </a:p>
          <a:p>
            <a:pPr marL="0" indent="0" eaLnBrk="1" hangingPunct="1">
              <a:lnSpc>
                <a:spcPct val="100000"/>
              </a:lnSpc>
            </a:pPr>
            <a:r>
              <a:rPr lang="en-US" sz="1800" smtClean="0"/>
              <a:t>B.A., </a:t>
            </a:r>
            <a:r>
              <a:rPr lang="en-US" sz="1800" i="1" smtClean="0"/>
              <a:t>cum laude, </a:t>
            </a:r>
            <a:r>
              <a:rPr lang="en-US" sz="1800" smtClean="0"/>
              <a:t>in Economics, June 2007 </a:t>
            </a:r>
          </a:p>
          <a:p>
            <a:pPr marL="0" indent="0" eaLnBrk="1" hangingPunct="1">
              <a:lnSpc>
                <a:spcPct val="100000"/>
              </a:lnSpc>
            </a:pPr>
            <a:r>
              <a:rPr lang="en-US" sz="1800" i="1" smtClean="0"/>
              <a:t>Honors: 		</a:t>
            </a:r>
            <a:r>
              <a:rPr lang="en-US" sz="1800" smtClean="0"/>
              <a:t>Dean's List, 10 of 12 semesters </a:t>
            </a:r>
          </a:p>
          <a:p>
            <a:pPr marL="0" indent="0" eaLnBrk="1" hangingPunct="1">
              <a:lnSpc>
                <a:spcPct val="100000"/>
              </a:lnSpc>
            </a:pPr>
            <a:r>
              <a:rPr lang="en-US" sz="1800" smtClean="0"/>
              <a:t>			Chancellor’s Scholar </a:t>
            </a:r>
          </a:p>
          <a:p>
            <a:pPr marL="0" indent="0" eaLnBrk="1" hangingPunct="1">
              <a:lnSpc>
                <a:spcPct val="100000"/>
              </a:lnSpc>
            </a:pPr>
            <a:r>
              <a:rPr lang="en-US" sz="1800" smtClean="0"/>
              <a:t>			Students for Equality Public Service Award (2007) </a:t>
            </a:r>
          </a:p>
          <a:p>
            <a:pPr marL="0" indent="0" eaLnBrk="1" hangingPunct="1">
              <a:lnSpc>
                <a:spcPct val="100000"/>
              </a:lnSpc>
            </a:pPr>
            <a:r>
              <a:rPr lang="en-US" sz="1800" i="1" smtClean="0"/>
              <a:t>Activities: 		</a:t>
            </a:r>
            <a:r>
              <a:rPr lang="en-US" sz="1800" smtClean="0"/>
              <a:t>Amnesty International, Member </a:t>
            </a:r>
          </a:p>
          <a:p>
            <a:pPr marL="0" indent="0" eaLnBrk="1" hangingPunct="1">
              <a:lnSpc>
                <a:spcPct val="100000"/>
              </a:lnSpc>
            </a:pPr>
            <a:r>
              <a:rPr lang="en-US" sz="1800" smtClean="0"/>
              <a:t>			Associated Student Government, Representative (Fall 2006) </a:t>
            </a:r>
          </a:p>
        </p:txBody>
      </p:sp>
      <p:pic>
        <p:nvPicPr>
          <p:cNvPr id="6" name="~PP312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The Legal Resume: EXPERIENCE</a:t>
            </a:r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7924800" cy="47244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smtClean="0"/>
              <a:t>  </a:t>
            </a:r>
            <a:r>
              <a:rPr lang="en-US" sz="2400" smtClean="0"/>
              <a:t>List experience in reverse chronological order.</a:t>
            </a:r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endParaRPr lang="en-US" sz="2400" smtClean="0"/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sz="2400" smtClean="0"/>
              <a:t>  Be concise and clear in all descriptions – your resume is also a writing sample.</a:t>
            </a:r>
          </a:p>
          <a:p>
            <a:pPr marL="0" indent="0" eaLnBrk="1" hangingPunct="1">
              <a:lnSpc>
                <a:spcPct val="80000"/>
              </a:lnSpc>
            </a:pPr>
            <a:endParaRPr lang="en-US" sz="2400" smtClean="0"/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sz="2400" smtClean="0"/>
              <a:t>  Begin descriptions with an action verb.</a:t>
            </a:r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endParaRPr lang="en-US" sz="2400" smtClean="0"/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sz="2400" smtClean="0"/>
              <a:t>  Paid, volunteer, part-time, full-time can all fall under this heading.</a:t>
            </a:r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endParaRPr lang="en-US" sz="2400" smtClean="0"/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sz="2400" smtClean="0"/>
              <a:t>  No puffery!  Don’t overstate your qualifications.</a:t>
            </a:r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endParaRPr lang="en-US" sz="2400" smtClean="0"/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sz="2400" smtClean="0"/>
              <a:t>  But don’t understate your experience either.</a:t>
            </a:r>
          </a:p>
          <a:p>
            <a:pPr marL="0" indent="0" eaLnBrk="1" hangingPunct="1">
              <a:lnSpc>
                <a:spcPct val="80000"/>
              </a:lnSpc>
            </a:pPr>
            <a:endParaRPr lang="en-US" sz="2400" smtClean="0"/>
          </a:p>
        </p:txBody>
      </p:sp>
      <p:pic>
        <p:nvPicPr>
          <p:cNvPr id="6" name="~PP312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6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en-US" sz="2400" smtClean="0"/>
              <a:t>  Emphasize work that displays transferable skills, personal qualities, relevant knowledge.  For example: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3886200" cy="2362200"/>
          </a:xfrm>
        </p:spPr>
        <p:txBody>
          <a:bodyPr/>
          <a:lstStyle/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Energy, enthusiasm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Ability to juggle tasks and prioritize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Ability to work under time pressure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Team player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Fast learner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Initiative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Motivation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Self-confidence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Flexibility</a:t>
            </a:r>
          </a:p>
          <a:p>
            <a:pPr marL="0" indent="0" eaLnBrk="1" hangingPunct="1">
              <a:lnSpc>
                <a:spcPct val="0"/>
              </a:lnSpc>
            </a:pPr>
            <a:endParaRPr lang="en-US" sz="1800" smtClean="0"/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295400"/>
            <a:ext cx="3954463" cy="2508250"/>
          </a:xfrm>
        </p:spPr>
        <p:txBody>
          <a:bodyPr/>
          <a:lstStyle/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Intelligence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Persuasiveness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Persistence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Attention to detail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Responsibility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Problem solving and analytical ability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Research and writing skills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Interpersonal skills</a:t>
            </a:r>
          </a:p>
          <a:p>
            <a:pPr marL="0" indent="0" eaLnBrk="1" hangingPunct="1">
              <a:lnSpc>
                <a:spcPct val="130000"/>
              </a:lnSpc>
              <a:buFontTx/>
              <a:buChar char="•"/>
            </a:pPr>
            <a:r>
              <a:rPr lang="en-US" sz="2000" smtClean="0"/>
              <a:t>Communication skills</a:t>
            </a:r>
          </a:p>
          <a:p>
            <a:pPr marL="0" indent="0" eaLnBrk="1" hangingPunct="1"/>
            <a:endParaRPr lang="en-US" sz="1800" smtClean="0"/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457200" y="5257800"/>
            <a:ext cx="8153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400">
                <a:solidFill>
                  <a:srgbClr val="005295"/>
                </a:solidFill>
              </a:rPr>
              <a:t>  For public service resumes, include work that establishes your commitment to relevant issue/mission.</a:t>
            </a:r>
            <a:endParaRPr lang="en-US" sz="2400"/>
          </a:p>
        </p:txBody>
      </p:sp>
      <p:pic>
        <p:nvPicPr>
          <p:cNvPr id="9" name="~PP812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2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The Legal Resume: EXPERIENCE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061325" cy="45513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en-US" sz="1800" b="1" u="sng" smtClean="0"/>
              <a:t>EXPERIENCE</a:t>
            </a:r>
          </a:p>
          <a:p>
            <a:pPr marL="0" indent="0" eaLnBrk="1" hangingPunct="1">
              <a:lnSpc>
                <a:spcPct val="80000"/>
              </a:lnSpc>
            </a:pPr>
            <a:endParaRPr lang="en-US" sz="1800" b="1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sz="1800" b="1" smtClean="0"/>
              <a:t>Institute for the Study of Social Change, </a:t>
            </a:r>
            <a:r>
              <a:rPr lang="en-US" sz="1800" smtClean="0"/>
              <a:t>Berkeley, CA	     Summer 2005</a:t>
            </a:r>
            <a:endParaRPr lang="en-US" sz="1800" i="1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sz="1800" i="1" smtClean="0"/>
              <a:t>Research Assistant</a:t>
            </a:r>
            <a:endParaRPr lang="en-US" sz="1800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sz="1800" smtClean="0"/>
              <a:t>Conducted intensive sociological interviews with individuals affected by genetically transmitted blood diseases.  Wrote and discussed analyses of the interviews.  Researched ethical implications of genetic technology.  </a:t>
            </a:r>
          </a:p>
          <a:p>
            <a:pPr marL="0" indent="0" eaLnBrk="1" hangingPunct="1">
              <a:lnSpc>
                <a:spcPct val="80000"/>
              </a:lnSpc>
            </a:pPr>
            <a:endParaRPr lang="en-US" sz="1800" b="1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sz="1800" b="1" smtClean="0"/>
              <a:t>American Civil Liberties Union, </a:t>
            </a:r>
            <a:r>
              <a:rPr lang="en-US" sz="1800" smtClean="0"/>
              <a:t>San Francisco, CA	           January – June 2004</a:t>
            </a:r>
            <a:endParaRPr lang="en-US" sz="1800" i="1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sz="1800" i="1" smtClean="0"/>
              <a:t>Intern</a:t>
            </a:r>
            <a:endParaRPr lang="en-US" sz="1800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sz="1800" smtClean="0"/>
              <a:t>Assisted with updating and nationalizing educational software about First Amendment rights.  Researched and compared laws regarding children’s rights.  Examined student journalism issues.  </a:t>
            </a:r>
          </a:p>
          <a:p>
            <a:pPr marL="0" indent="0" eaLnBrk="1" hangingPunct="1">
              <a:lnSpc>
                <a:spcPct val="80000"/>
              </a:lnSpc>
            </a:pPr>
            <a:endParaRPr lang="en-US" sz="1800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sz="1800" b="1" smtClean="0"/>
              <a:t>Governor’s Office of Community Relations, </a:t>
            </a:r>
            <a:r>
              <a:rPr lang="en-US" sz="1800" smtClean="0"/>
              <a:t>Sacramento, CA        Summer 2003</a:t>
            </a:r>
            <a:endParaRPr lang="en-US" sz="1800" i="1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sz="1800" i="1" smtClean="0"/>
              <a:t>Intern</a:t>
            </a:r>
            <a:endParaRPr lang="en-US" sz="1800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sz="1800" smtClean="0"/>
              <a:t>Researched and wrote detailed briefings for the Governor on several issues concerning Asian/pacific Americans.  Produced an extensive analytic paper on Asian/Pacific political empowerment in California.  </a:t>
            </a:r>
          </a:p>
        </p:txBody>
      </p:sp>
      <p:pic>
        <p:nvPicPr>
          <p:cNvPr id="6" name="~PP312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The Legal Resume: OTHER SECTIONS</a:t>
            </a:r>
            <a:r>
              <a:rPr lang="en-US" smtClean="0"/>
              <a:t> 	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329613" cy="4551363"/>
          </a:xfrm>
        </p:spPr>
        <p:txBody>
          <a:bodyPr/>
          <a:lstStyle/>
          <a:p>
            <a:pPr marL="0" indent="0" eaLnBrk="1" hangingPunct="1">
              <a:buFontTx/>
              <a:buChar char="•"/>
            </a:pPr>
            <a:r>
              <a:rPr lang="en-US" sz="2200" smtClean="0"/>
              <a:t>  </a:t>
            </a:r>
            <a:r>
              <a:rPr lang="en-US" sz="2200" b="1" smtClean="0"/>
              <a:t>Language Skills:</a:t>
            </a:r>
            <a:r>
              <a:rPr lang="en-US" sz="2200" smtClean="0"/>
              <a:t>  List language and your level of competency.</a:t>
            </a:r>
          </a:p>
          <a:p>
            <a:pPr marL="0" indent="0" eaLnBrk="1" hangingPunct="1">
              <a:buFontTx/>
              <a:buChar char="•"/>
            </a:pPr>
            <a:endParaRPr lang="en-US" sz="2200" smtClean="0"/>
          </a:p>
          <a:p>
            <a:pPr marL="0" indent="0" eaLnBrk="1" hangingPunct="1">
              <a:buFontTx/>
              <a:buChar char="•"/>
            </a:pPr>
            <a:r>
              <a:rPr lang="en-US" sz="2200" smtClean="0"/>
              <a:t>  </a:t>
            </a:r>
            <a:r>
              <a:rPr lang="en-US" sz="2200" b="1" smtClean="0"/>
              <a:t>Computer Skills:</a:t>
            </a:r>
            <a:r>
              <a:rPr lang="en-US" sz="2200" smtClean="0"/>
              <a:t>  Do not include.  Assumed.</a:t>
            </a:r>
          </a:p>
          <a:p>
            <a:pPr marL="0" indent="0" eaLnBrk="1" hangingPunct="1">
              <a:buFontTx/>
              <a:buChar char="•"/>
            </a:pPr>
            <a:endParaRPr lang="en-US" sz="2200" smtClean="0"/>
          </a:p>
          <a:p>
            <a:pPr marL="0" indent="0" eaLnBrk="1" hangingPunct="1">
              <a:buFontTx/>
              <a:buChar char="•"/>
            </a:pPr>
            <a:r>
              <a:rPr lang="en-US" sz="2200" smtClean="0"/>
              <a:t>  </a:t>
            </a:r>
            <a:r>
              <a:rPr lang="en-US" sz="2200" b="1" smtClean="0"/>
              <a:t>Publications:</a:t>
            </a:r>
            <a:r>
              <a:rPr lang="en-US" sz="2200" smtClean="0"/>
              <a:t>  Attach a separate page, if extensive, or include within the job description if applicable.  Use Bluebook form.</a:t>
            </a:r>
          </a:p>
          <a:p>
            <a:pPr marL="0" indent="0" eaLnBrk="1" hangingPunct="1">
              <a:buFontTx/>
              <a:buChar char="•"/>
            </a:pPr>
            <a:endParaRPr lang="en-US" sz="2200" smtClean="0"/>
          </a:p>
          <a:p>
            <a:pPr marL="0" indent="0" eaLnBrk="1" hangingPunct="1">
              <a:buFontTx/>
              <a:buChar char="•"/>
            </a:pPr>
            <a:r>
              <a:rPr lang="en-US" sz="2200" smtClean="0"/>
              <a:t>  </a:t>
            </a:r>
            <a:r>
              <a:rPr lang="en-US" sz="2200" b="1" smtClean="0"/>
              <a:t>Interests:</a:t>
            </a:r>
            <a:r>
              <a:rPr lang="en-US" sz="2200" smtClean="0"/>
              <a:t>  May start a conversation during an interview, but if space is limited, omit.  Don’t be generic (e.g., Reading).  Reflect positive personal characteristics.  </a:t>
            </a:r>
          </a:p>
          <a:p>
            <a:pPr marL="0" indent="0" eaLnBrk="1" hangingPunct="1">
              <a:buFontTx/>
              <a:buChar char="•"/>
            </a:pPr>
            <a:endParaRPr lang="en-US" sz="2200" smtClean="0"/>
          </a:p>
          <a:p>
            <a:pPr marL="0" indent="0" eaLnBrk="1" hangingPunct="1">
              <a:buFontTx/>
              <a:buChar char="•"/>
            </a:pPr>
            <a:r>
              <a:rPr lang="en-US" sz="2200" b="1" smtClean="0"/>
              <a:t>  Community Service/Volunteer Work:</a:t>
            </a:r>
            <a:r>
              <a:rPr lang="en-US" sz="2200" smtClean="0"/>
              <a:t> Especially important on public interest resumes.  Sometimes can include in “Experience” section.</a:t>
            </a:r>
          </a:p>
          <a:p>
            <a:pPr marL="0" indent="0" eaLnBrk="1" hangingPunct="1"/>
            <a:endParaRPr lang="en-US" sz="2200" smtClean="0"/>
          </a:p>
          <a:p>
            <a:pPr marL="0" indent="0" eaLnBrk="1" hangingPunct="1">
              <a:buFontTx/>
              <a:buChar char="•"/>
            </a:pPr>
            <a:r>
              <a:rPr lang="en-US" sz="2200" smtClean="0"/>
              <a:t>  </a:t>
            </a:r>
            <a:r>
              <a:rPr lang="en-US" sz="2200" b="1" smtClean="0"/>
              <a:t>References:</a:t>
            </a:r>
            <a:r>
              <a:rPr lang="en-US" sz="2200" smtClean="0"/>
              <a:t> Do NOT say “available on request.”  Provide on a separate page, same header as resume.  Contact information only.</a:t>
            </a:r>
          </a:p>
          <a:p>
            <a:pPr marL="0" indent="0" eaLnBrk="1" hangingPunct="1"/>
            <a:endParaRPr lang="en-US" sz="2400" smtClean="0"/>
          </a:p>
        </p:txBody>
      </p:sp>
      <p:pic>
        <p:nvPicPr>
          <p:cNvPr id="5" name="~PP412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5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">
  <a:themeElements>
    <a:clrScheme name="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</Template>
  <TotalTime>693</TotalTime>
  <Words>815</Words>
  <Application>Microsoft Office PowerPoint</Application>
  <PresentationFormat>On-screen Show (4:3)</PresentationFormat>
  <Paragraphs>155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Gill Sans MT</vt:lpstr>
      <vt:lpstr>Calibri</vt:lpstr>
      <vt:lpstr>Symbol</vt:lpstr>
      <vt:lpstr>BL</vt:lpstr>
      <vt:lpstr>Private Sector Legal Resumes</vt:lpstr>
      <vt:lpstr>The Legal Resume: GENERAL TIPS</vt:lpstr>
      <vt:lpstr>The Legal Resume: HEADER </vt:lpstr>
      <vt:lpstr>The Legal Resume: EDUCATION</vt:lpstr>
      <vt:lpstr>The Legal Resume: EDUCATION</vt:lpstr>
      <vt:lpstr>The Legal Resume: EXPERIENCE</vt:lpstr>
      <vt:lpstr>  Emphasize work that displays transferable skills, personal qualities, relevant knowledge.  For example:</vt:lpstr>
      <vt:lpstr>The Legal Resume: EXPERIENCE</vt:lpstr>
      <vt:lpstr>The Legal Resume: OTHER SECTIONS  </vt:lpstr>
      <vt:lpstr>The Legal Resume: FORMAT</vt:lpstr>
      <vt:lpstr>The Legal Resume: ISSUES TO CONSIDER</vt:lpstr>
    </vt:vector>
  </TitlesOfParts>
  <Company>Boalt Hall, School of Law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Resumes and Cover Letters</dc:title>
  <dc:creator>jdk</dc:creator>
  <cp:lastModifiedBy>Alex Lee</cp:lastModifiedBy>
  <cp:revision>36</cp:revision>
  <dcterms:created xsi:type="dcterms:W3CDTF">2002-11-05T22:51:01Z</dcterms:created>
  <dcterms:modified xsi:type="dcterms:W3CDTF">2010-10-14T20:27:31Z</dcterms:modified>
</cp:coreProperties>
</file>