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7077075" cy="93821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1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4046" tIns="47023" rIns="94046" bIns="47023"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08438" y="0"/>
            <a:ext cx="3067050" cy="468313"/>
          </a:xfrm>
          <a:prstGeom prst="rect">
            <a:avLst/>
          </a:prstGeom>
        </p:spPr>
        <p:txBody>
          <a:bodyPr vert="horz" lIns="94046" tIns="47023" rIns="94046" bIns="47023" rtlCol="0"/>
          <a:lstStyle>
            <a:lvl1pPr algn="r" fontAlgn="auto">
              <a:spcBef>
                <a:spcPts val="0"/>
              </a:spcBef>
              <a:spcAft>
                <a:spcPts val="0"/>
              </a:spcAft>
              <a:defRPr sz="1200" smtClean="0">
                <a:latin typeface="+mn-lt"/>
              </a:defRPr>
            </a:lvl1pPr>
          </a:lstStyle>
          <a:p>
            <a:pPr>
              <a:defRPr/>
            </a:pPr>
            <a:fld id="{718F0053-9749-4EFF-A335-0C9DA2A76E9F}" type="datetimeFigureOut">
              <a:rPr lang="en-US"/>
              <a:pPr>
                <a:defRPr/>
              </a:pPr>
              <a:t>4/29/2009</a:t>
            </a:fld>
            <a:endParaRPr lang="en-US"/>
          </a:p>
        </p:txBody>
      </p:sp>
      <p:sp>
        <p:nvSpPr>
          <p:cNvPr id="4" name="Slide Image Placeholder 3"/>
          <p:cNvSpPr>
            <a:spLocks noGrp="1" noRot="1" noChangeAspect="1"/>
          </p:cNvSpPr>
          <p:nvPr>
            <p:ph type="sldImg" idx="2"/>
          </p:nvPr>
        </p:nvSpPr>
        <p:spPr>
          <a:xfrm>
            <a:off x="1193800" y="703263"/>
            <a:ext cx="4689475" cy="3517900"/>
          </a:xfrm>
          <a:prstGeom prst="rect">
            <a:avLst/>
          </a:prstGeom>
          <a:noFill/>
          <a:ln w="12700">
            <a:solidFill>
              <a:prstClr val="black"/>
            </a:solidFill>
          </a:ln>
        </p:spPr>
        <p:txBody>
          <a:bodyPr vert="horz" lIns="94046" tIns="47023" rIns="94046" bIns="47023" rtlCol="0" anchor="ctr"/>
          <a:lstStyle/>
          <a:p>
            <a:pPr lvl="0"/>
            <a:endParaRPr lang="en-US" noProof="0"/>
          </a:p>
        </p:txBody>
      </p:sp>
      <p:sp>
        <p:nvSpPr>
          <p:cNvPr id="5" name="Notes Placeholder 4"/>
          <p:cNvSpPr>
            <a:spLocks noGrp="1"/>
          </p:cNvSpPr>
          <p:nvPr>
            <p:ph type="body" sz="quarter" idx="3"/>
          </p:nvPr>
        </p:nvSpPr>
        <p:spPr>
          <a:xfrm>
            <a:off x="708025" y="4456113"/>
            <a:ext cx="5661025" cy="4222750"/>
          </a:xfrm>
          <a:prstGeom prst="rect">
            <a:avLst/>
          </a:prstGeom>
        </p:spPr>
        <p:txBody>
          <a:bodyPr vert="horz" lIns="94046" tIns="47023" rIns="94046" bIns="470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10638"/>
            <a:ext cx="3067050" cy="469900"/>
          </a:xfrm>
          <a:prstGeom prst="rect">
            <a:avLst/>
          </a:prstGeom>
        </p:spPr>
        <p:txBody>
          <a:bodyPr vert="horz" lIns="94046" tIns="47023" rIns="94046" bIns="47023"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008438" y="8910638"/>
            <a:ext cx="3067050" cy="469900"/>
          </a:xfrm>
          <a:prstGeom prst="rect">
            <a:avLst/>
          </a:prstGeom>
        </p:spPr>
        <p:txBody>
          <a:bodyPr vert="horz" lIns="94046" tIns="47023" rIns="94046" bIns="47023" rtlCol="0" anchor="b"/>
          <a:lstStyle>
            <a:lvl1pPr algn="r" fontAlgn="auto">
              <a:spcBef>
                <a:spcPts val="0"/>
              </a:spcBef>
              <a:spcAft>
                <a:spcPts val="0"/>
              </a:spcAft>
              <a:defRPr sz="1200" smtClean="0">
                <a:latin typeface="+mn-lt"/>
              </a:defRPr>
            </a:lvl1pPr>
          </a:lstStyle>
          <a:p>
            <a:pPr>
              <a:defRPr/>
            </a:pPr>
            <a:fld id="{3F3E1FD2-31EC-48C6-A066-61B942B297A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000712E-2CC4-4408-B030-8B5BA1CF8FBF}"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0E1882-3A48-4877-B48A-14C25200BE09}"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484D6F-39BF-4A90-A08C-A088897A5EF3}"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249D98-A61A-497E-9CC8-6459ECD6A583}"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E2DACC5-006E-4AE3-9837-68730DCB4135}"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70907C3-49F4-4FC1-886D-650E20359CF7}"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D35FBF3-E359-47F7-A634-0CD64A08F796}"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473ED3-FD82-4D04-8A10-26D98B14FF05}" type="slidenum">
              <a:rPr lang="en-US"/>
              <a:pPr fontAlgn="base">
                <a:spcBef>
                  <a:spcPct val="0"/>
                </a:spcBef>
                <a:spcAft>
                  <a:spcPct val="0"/>
                </a:spcAft>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165F30-01BA-40E0-99A2-A2FE98BF5C7D}"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2DF3BB-EACA-4499-8BC7-3EC13AF123E5}"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A4358B-75BA-4BF8-B55F-FC366A381210}"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C632E6D-BF54-4676-BFB6-E354AB6075F8}"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B305496-3672-4D9A-8E33-40368DDDFCFF}"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8F2181-B226-4E25-9FC3-541DED84BB2C}"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C4F9A4-BD79-4AAC-A1E9-2AC039732095}"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2A703D-047D-478B-8F68-BC6C6CB976ED}"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C870272-EB69-4059-A81A-F0417718309C}" type="datetimeFigureOut">
              <a:rPr lang="en-US"/>
              <a:pPr>
                <a:defRPr/>
              </a:pPr>
              <a:t>4/29/2009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8E22E8-E48F-4206-B957-332703A9E2C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3362EB-3699-43CD-AC54-BEAB4CCBC8AD}" type="datetimeFigureOut">
              <a:rPr lang="en-US"/>
              <a:pPr>
                <a:defRPr/>
              </a:pPr>
              <a:t>4/29/2009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56CBCF-0074-4804-ABD5-5EDDB1A8489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3DCF9CA-EC58-4F28-BD49-5B621D6E0088}" type="datetimeFigureOut">
              <a:rPr lang="en-US"/>
              <a:pPr>
                <a:defRPr/>
              </a:pPr>
              <a:t>4/29/2009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F1E2B0-F231-4E86-B15E-5BFBB9C0D17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B709AF2-E6B7-4200-BB9E-6F298C6021AA}" type="datetimeFigureOut">
              <a:rPr lang="en-US"/>
              <a:pPr>
                <a:defRPr/>
              </a:pPr>
              <a:t>4/29/2009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7E8F8C-FB51-4B4B-A81F-DCCA7E3C574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BEC4A69-A3C3-48EB-B294-9CF9B32E765A}" type="datetimeFigureOut">
              <a:rPr lang="en-US"/>
              <a:pPr>
                <a:defRPr/>
              </a:pPr>
              <a:t>4/29/2009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947ADE-0430-4F35-AB91-4B43DAD4126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5D93C81-EA57-4195-A51C-49321DB254DB}" type="datetimeFigureOut">
              <a:rPr lang="en-US"/>
              <a:pPr>
                <a:defRPr/>
              </a:pPr>
              <a:t>4/29/2009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1567B0-9575-4CEC-B6D4-ACD71B36756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40F142F-BEDE-40AD-A352-304FBA693AB9}" type="datetimeFigureOut">
              <a:rPr lang="en-US"/>
              <a:pPr>
                <a:defRPr/>
              </a:pPr>
              <a:t>4/29/2009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3412674-71F0-4FCE-8449-F2E997EF98B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F77C872-C367-46AD-97D1-55119734413E}" type="datetimeFigureOut">
              <a:rPr lang="en-US"/>
              <a:pPr>
                <a:defRPr/>
              </a:pPr>
              <a:t>4/29/2009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8E3E759-1E3F-4BF5-9ED1-678550D2FE5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6C4D958-2308-47DE-8AD1-00CC29654BCF}" type="datetimeFigureOut">
              <a:rPr lang="en-US"/>
              <a:pPr>
                <a:defRPr/>
              </a:pPr>
              <a:t>4/29/2009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A51C956-E884-449D-B07F-6CD571E94E9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60BF59-436F-4358-A705-C502565FCF3C}" type="datetimeFigureOut">
              <a:rPr lang="en-US"/>
              <a:pPr>
                <a:defRPr/>
              </a:pPr>
              <a:t>4/29/2009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1F196F-58BC-461F-A705-D6FFBEA705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BB77825-E5D5-4521-815B-25AEE53BDE7E}" type="datetimeFigureOut">
              <a:rPr lang="en-US"/>
              <a:pPr>
                <a:defRPr/>
              </a:pPr>
              <a:t>4/29/2009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4811F3-2B81-40F6-A48F-125060DC007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7F0EAEC-CC13-45A6-BF12-7B341C847D65}" type="datetimeFigureOut">
              <a:rPr lang="en-US"/>
              <a:pPr>
                <a:defRPr/>
              </a:pPr>
              <a:t>4/29/2009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7467B0E-CD08-4D19-B1C2-7A56B92EFB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a:bodyPr>
          <a:lstStyle/>
          <a:p>
            <a:pPr fontAlgn="auto">
              <a:spcAft>
                <a:spcPts val="0"/>
              </a:spcAft>
              <a:defRPr/>
            </a:pPr>
            <a:r>
              <a:rPr lang="en-US" dirty="0" smtClean="0">
                <a:effectLst>
                  <a:outerShdw blurRad="38100" dist="38100" dir="2700000" algn="tl">
                    <a:srgbClr val="000000">
                      <a:alpha val="43137"/>
                    </a:srgbClr>
                  </a:outerShdw>
                </a:effectLst>
              </a:rPr>
              <a:t>Building Theory Through Empirical Legal Studies</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600200" y="4572000"/>
            <a:ext cx="6858000" cy="1295400"/>
          </a:xfrm>
        </p:spPr>
        <p:txBody>
          <a:bodyPr rtlCol="0">
            <a:normAutofit fontScale="85000" lnSpcReduction="10000"/>
          </a:bodyPr>
          <a:lstStyle/>
          <a:p>
            <a:pPr fontAlgn="auto">
              <a:spcAft>
                <a:spcPts val="0"/>
              </a:spcAft>
              <a:buFont typeface="Arial" pitchFamily="34" charset="0"/>
              <a:buNone/>
              <a:defRPr/>
            </a:pPr>
            <a:r>
              <a:rPr lang="en-US" dirty="0" smtClean="0">
                <a:solidFill>
                  <a:schemeClr val="tx1"/>
                </a:solidFill>
              </a:rPr>
              <a:t>      Richard Lempert, Eric Stein Distinguished                        University Professor of Law and Sociology, </a:t>
            </a:r>
            <a:r>
              <a:rPr lang="en-US" i="1" dirty="0" err="1" smtClean="0">
                <a:solidFill>
                  <a:schemeClr val="tx1"/>
                </a:solidFill>
              </a:rPr>
              <a:t>emiritus</a:t>
            </a:r>
            <a:r>
              <a:rPr lang="en-US" i="1" dirty="0" smtClean="0">
                <a:solidFill>
                  <a:schemeClr val="tx1"/>
                </a:solidFill>
              </a:rPr>
              <a:t>,</a:t>
            </a:r>
            <a:r>
              <a:rPr lang="en-US" dirty="0" smtClean="0">
                <a:solidFill>
                  <a:schemeClr val="tx1"/>
                </a:solidFill>
              </a:rPr>
              <a:t> University of Michigan</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 Inductive Approaches to Data</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Virtues</a:t>
            </a:r>
          </a:p>
          <a:p>
            <a:pPr lvl="1" fontAlgn="auto">
              <a:spcAft>
                <a:spcPts val="0"/>
              </a:spcAft>
              <a:buFont typeface="Arial" pitchFamily="34" charset="0"/>
              <a:buChar char="–"/>
              <a:defRPr/>
            </a:pPr>
            <a:r>
              <a:rPr lang="en-US" dirty="0" smtClean="0"/>
              <a:t>Grounded in reality.</a:t>
            </a:r>
          </a:p>
          <a:p>
            <a:pPr lvl="1" fontAlgn="auto">
              <a:spcAft>
                <a:spcPts val="0"/>
              </a:spcAft>
              <a:buFont typeface="Arial" pitchFamily="34" charset="0"/>
              <a:buChar char="–"/>
              <a:defRPr/>
            </a:pPr>
            <a:r>
              <a:rPr lang="en-US" dirty="0" smtClean="0"/>
              <a:t>Sorts data.</a:t>
            </a:r>
          </a:p>
          <a:p>
            <a:pPr lvl="1" fontAlgn="auto">
              <a:spcAft>
                <a:spcPts val="0"/>
              </a:spcAft>
              <a:buFont typeface="Arial" pitchFamily="34" charset="0"/>
              <a:buChar char="–"/>
              <a:defRPr/>
            </a:pPr>
            <a:r>
              <a:rPr lang="en-US" dirty="0" smtClean="0"/>
              <a:t>Opens the eyes and imagination.</a:t>
            </a:r>
          </a:p>
          <a:p>
            <a:pPr lvl="1" fontAlgn="auto">
              <a:spcAft>
                <a:spcPts val="0"/>
              </a:spcAft>
              <a:buFont typeface="Arial" pitchFamily="34" charset="0"/>
              <a:buChar char="–"/>
              <a:defRPr/>
            </a:pPr>
            <a:r>
              <a:rPr lang="en-US" dirty="0" smtClean="0"/>
              <a:t>Starts dialogue with theory.</a:t>
            </a:r>
          </a:p>
          <a:p>
            <a:pPr fontAlgn="auto">
              <a:spcAft>
                <a:spcPts val="0"/>
              </a:spcAft>
              <a:buFont typeface="Arial" pitchFamily="34" charset="0"/>
              <a:buChar char="•"/>
              <a:defRPr/>
            </a:pPr>
            <a:r>
              <a:rPr lang="en-US" dirty="0" smtClean="0"/>
              <a:t>Cautions</a:t>
            </a:r>
          </a:p>
          <a:p>
            <a:pPr lvl="1" fontAlgn="auto">
              <a:spcAft>
                <a:spcPts val="0"/>
              </a:spcAft>
              <a:buFont typeface="Arial" pitchFamily="34" charset="0"/>
              <a:buChar char="–"/>
              <a:defRPr/>
            </a:pPr>
            <a:r>
              <a:rPr lang="en-US" dirty="0" smtClean="0"/>
              <a:t>Data quality crucial.</a:t>
            </a:r>
          </a:p>
          <a:p>
            <a:pPr lvl="1" fontAlgn="auto">
              <a:spcAft>
                <a:spcPts val="0"/>
              </a:spcAft>
              <a:buFont typeface="Arial" pitchFamily="34" charset="0"/>
              <a:buChar char="–"/>
              <a:defRPr/>
            </a:pPr>
            <a:r>
              <a:rPr lang="en-US" dirty="0" smtClean="0"/>
              <a:t>Requires reasonable small t theories.</a:t>
            </a:r>
          </a:p>
          <a:p>
            <a:pPr lvl="1" fontAlgn="auto">
              <a:spcAft>
                <a:spcPts val="0"/>
              </a:spcAft>
              <a:buFont typeface="Arial" pitchFamily="34" charset="0"/>
              <a:buChar char="–"/>
              <a:defRPr/>
            </a:pPr>
            <a:r>
              <a:rPr lang="en-US" dirty="0" smtClean="0"/>
              <a:t>Replication essential.</a:t>
            </a:r>
          </a:p>
          <a:p>
            <a:pPr lvl="1" fontAlgn="auto">
              <a:spcAft>
                <a:spcPts val="0"/>
              </a:spcAft>
              <a:buFont typeface="Arial" pitchFamily="34" charset="0"/>
              <a:buChar char="–"/>
              <a:defRPr/>
            </a:pPr>
            <a:r>
              <a:rPr lang="en-US" dirty="0" smtClean="0"/>
              <a:t>Avoid “dustbowl empiricism.”</a:t>
            </a:r>
            <a:endParaRPr lang="en-US" dirty="0"/>
          </a:p>
        </p:txBody>
      </p:sp>
      <p:pic>
        <p:nvPicPr>
          <p:cNvPr id="32771" name="Picture 2" descr="C:\Users\rlempert\Pictures\Microsoft Clip Organizer\j0434802.png"/>
          <p:cNvPicPr>
            <a:picLocks noChangeAspect="1" noChangeArrowheads="1"/>
          </p:cNvPicPr>
          <p:nvPr/>
        </p:nvPicPr>
        <p:blipFill>
          <a:blip r:embed="rId3"/>
          <a:srcRect/>
          <a:stretch>
            <a:fillRect/>
          </a:stretch>
        </p:blipFill>
        <p:spPr bwMode="auto">
          <a:xfrm>
            <a:off x="6284913" y="1952625"/>
            <a:ext cx="18288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Uses of Theory</a:t>
            </a:r>
          </a:p>
        </p:txBody>
      </p:sp>
      <p:sp>
        <p:nvSpPr>
          <p:cNvPr id="34818" name="Content Placeholder 2"/>
          <p:cNvSpPr>
            <a:spLocks noGrp="1"/>
          </p:cNvSpPr>
          <p:nvPr>
            <p:ph idx="1"/>
          </p:nvPr>
        </p:nvSpPr>
        <p:spPr>
          <a:xfrm>
            <a:off x="381000" y="1676400"/>
            <a:ext cx="8921750" cy="4525963"/>
          </a:xfrm>
        </p:spPr>
        <p:txBody>
          <a:bodyPr/>
          <a:lstStyle/>
          <a:p>
            <a:r>
              <a:rPr lang="en-US" smtClean="0"/>
              <a:t>Search for Evidence.</a:t>
            </a:r>
          </a:p>
          <a:p>
            <a:r>
              <a:rPr lang="en-US" smtClean="0"/>
              <a:t>Assess empirical research.</a:t>
            </a:r>
          </a:p>
          <a:p>
            <a:r>
              <a:rPr lang="en-US" smtClean="0"/>
              <a:t>Important for Policy</a:t>
            </a:r>
          </a:p>
        </p:txBody>
      </p:sp>
      <p:pic>
        <p:nvPicPr>
          <p:cNvPr id="34819" name="Picture 2" descr="C:\Users\rlempert\Pictures\Microsoft Clip Organizer\AG00595_.gif"/>
          <p:cNvPicPr>
            <a:picLocks noChangeAspect="1" noChangeArrowheads="1" noCrop="1"/>
          </p:cNvPicPr>
          <p:nvPr/>
        </p:nvPicPr>
        <p:blipFill>
          <a:blip r:embed="rId3"/>
          <a:srcRect/>
          <a:stretch>
            <a:fillRect/>
          </a:stretch>
        </p:blipFill>
        <p:spPr bwMode="auto">
          <a:xfrm>
            <a:off x="3657600" y="3886200"/>
            <a:ext cx="2225675"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mtClean="0"/>
              <a:t>Good Theories Suggest Good Tests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Durkheim on Egoistic Suicide (</a:t>
            </a:r>
            <a:r>
              <a:rPr lang="en-US" dirty="0" err="1" smtClean="0"/>
              <a:t>Stinchcombe</a:t>
            </a:r>
            <a:r>
              <a:rPr lang="en-US" dirty="0" smtClean="0"/>
              <a:t>)</a:t>
            </a:r>
          </a:p>
          <a:p>
            <a:pPr lvl="1" fontAlgn="auto">
              <a:spcAft>
                <a:spcPts val="0"/>
              </a:spcAft>
              <a:buFont typeface="Arial" pitchFamily="34" charset="0"/>
              <a:buChar char="–"/>
              <a:defRPr/>
            </a:pPr>
            <a:r>
              <a:rPr lang="en-US" dirty="0" smtClean="0"/>
              <a:t>A higher degree of individualism in a group causes higher rates of suicide in group.</a:t>
            </a:r>
          </a:p>
          <a:p>
            <a:pPr lvl="2" fontAlgn="auto">
              <a:spcAft>
                <a:spcPts val="0"/>
              </a:spcAft>
              <a:buFont typeface="Arial" pitchFamily="34" charset="0"/>
              <a:buChar char="•"/>
              <a:defRPr/>
            </a:pPr>
            <a:r>
              <a:rPr lang="en-US" dirty="0" smtClean="0"/>
              <a:t>Do Protestants have higher suicide rates than Catholics?</a:t>
            </a:r>
          </a:p>
          <a:p>
            <a:pPr lvl="2" fontAlgn="auto">
              <a:spcAft>
                <a:spcPts val="0"/>
              </a:spcAft>
              <a:buFont typeface="Arial" pitchFamily="34" charset="0"/>
              <a:buChar char="•"/>
              <a:defRPr/>
            </a:pPr>
            <a:r>
              <a:rPr lang="en-US" dirty="0" smtClean="0"/>
              <a:t>Do Bachelors have higher rates of suicide than men married with families.</a:t>
            </a:r>
          </a:p>
          <a:p>
            <a:pPr lvl="2" fontAlgn="auto">
              <a:spcAft>
                <a:spcPts val="0"/>
              </a:spcAft>
              <a:buFont typeface="Arial" pitchFamily="34" charset="0"/>
              <a:buChar char="•"/>
              <a:defRPr/>
            </a:pPr>
            <a:r>
              <a:rPr lang="en-US" dirty="0" smtClean="0"/>
              <a:t>Do highly educated urban, commercial regions have higher rates of suicide than traditional rural areas?</a:t>
            </a:r>
          </a:p>
          <a:p>
            <a:pPr lvl="3" fontAlgn="auto">
              <a:spcAft>
                <a:spcPts val="0"/>
              </a:spcAft>
              <a:buFont typeface="Arial" pitchFamily="34" charset="0"/>
              <a:buChar char="–"/>
              <a:defRPr/>
            </a:pPr>
            <a:r>
              <a:rPr lang="en-US" dirty="0" smtClean="0"/>
              <a:t>Are Jews an exception?</a:t>
            </a:r>
          </a:p>
          <a:p>
            <a:pPr fontAlgn="auto">
              <a:spcAft>
                <a:spcPts val="0"/>
              </a:spcAft>
              <a:buFont typeface="Arial" pitchFamily="34" charset="0"/>
              <a:buChar char="•"/>
              <a:defRPr/>
            </a:pPr>
            <a:r>
              <a:rPr lang="en-US" dirty="0" err="1" smtClean="0"/>
              <a:t>Ellickson</a:t>
            </a:r>
            <a:r>
              <a:rPr lang="en-US" dirty="0" smtClean="0"/>
              <a:t> on </a:t>
            </a:r>
            <a:r>
              <a:rPr lang="en-US" dirty="0" err="1" smtClean="0"/>
              <a:t>Coase</a:t>
            </a:r>
            <a:r>
              <a:rPr lang="en-US" dirty="0" smtClean="0"/>
              <a:t> Theorem</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mtClean="0"/>
              <a:t>Theoretical Warning Signs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Expect robustness to theory-irrelevant variation.</a:t>
            </a:r>
          </a:p>
          <a:p>
            <a:pPr lvl="1" fontAlgn="auto">
              <a:spcAft>
                <a:spcPts val="0"/>
              </a:spcAft>
              <a:buFont typeface="Arial" pitchFamily="34" charset="0"/>
              <a:buChar char="–"/>
              <a:defRPr/>
            </a:pPr>
            <a:r>
              <a:rPr lang="en-US" dirty="0" smtClean="0"/>
              <a:t>Ehrlich and the death penalty (longitudinal).</a:t>
            </a:r>
          </a:p>
          <a:p>
            <a:pPr fontAlgn="auto">
              <a:spcAft>
                <a:spcPts val="0"/>
              </a:spcAft>
              <a:buFont typeface="Arial" pitchFamily="34" charset="0"/>
              <a:buChar char="•"/>
              <a:defRPr/>
            </a:pPr>
            <a:r>
              <a:rPr lang="en-US" dirty="0" smtClean="0"/>
              <a:t>Expect theoretically relevant variables to  be there absent a good reason why not.</a:t>
            </a:r>
          </a:p>
          <a:p>
            <a:pPr lvl="1" fontAlgn="auto">
              <a:spcAft>
                <a:spcPts val="0"/>
              </a:spcAft>
              <a:buFont typeface="Arial" pitchFamily="34" charset="0"/>
              <a:buChar char="–"/>
              <a:defRPr/>
            </a:pPr>
            <a:r>
              <a:rPr lang="en-US" dirty="0" smtClean="0"/>
              <a:t>Ehrlich and the death penalty (cross-sectional)</a:t>
            </a:r>
          </a:p>
          <a:p>
            <a:pPr fontAlgn="auto">
              <a:spcAft>
                <a:spcPts val="0"/>
              </a:spcAft>
              <a:buFont typeface="Arial" pitchFamily="34" charset="0"/>
              <a:buChar char="•"/>
              <a:defRPr/>
            </a:pPr>
            <a:r>
              <a:rPr lang="en-US" dirty="0" smtClean="0"/>
              <a:t>Expect “side variables” to make theoretical sense.</a:t>
            </a:r>
          </a:p>
          <a:p>
            <a:pPr lvl="1" fontAlgn="auto">
              <a:spcAft>
                <a:spcPts val="0"/>
              </a:spcAft>
              <a:buFont typeface="Arial" pitchFamily="34" charset="0"/>
              <a:buChar char="–"/>
              <a:defRPr/>
            </a:pPr>
            <a:r>
              <a:rPr lang="en-US" dirty="0" smtClean="0"/>
              <a:t>Lott and Mustard on right to carry.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mtClean="0"/>
              <a:t>Policy and Theory</a:t>
            </a:r>
          </a:p>
        </p:txBody>
      </p:sp>
      <p:sp>
        <p:nvSpPr>
          <p:cNvPr id="40962" name="Content Placeholder 2"/>
          <p:cNvSpPr>
            <a:spLocks noGrp="1"/>
          </p:cNvSpPr>
          <p:nvPr>
            <p:ph idx="1"/>
          </p:nvPr>
        </p:nvSpPr>
        <p:spPr>
          <a:xfrm>
            <a:off x="533400" y="1524000"/>
            <a:ext cx="8153400" cy="4605338"/>
          </a:xfrm>
        </p:spPr>
        <p:txBody>
          <a:bodyPr/>
          <a:lstStyle/>
          <a:p>
            <a:r>
              <a:rPr lang="en-US" smtClean="0"/>
              <a:t>Theoretically based policy should demand evidence.</a:t>
            </a:r>
          </a:p>
          <a:p>
            <a:pPr>
              <a:buFont typeface="Arial" charset="0"/>
              <a:buNone/>
            </a:pPr>
            <a:endParaRPr lang="en-US" smtClean="0"/>
          </a:p>
          <a:p>
            <a:r>
              <a:rPr lang="en-US" smtClean="0"/>
              <a:t>Evidence based policy should                   (almost always) demand theory.</a:t>
            </a:r>
          </a:p>
          <a:p>
            <a:pPr lvl="1"/>
            <a:r>
              <a:rPr lang="en-US" smtClean="0"/>
              <a:t>Sherman and Berk and arrest for spouse abuse.</a:t>
            </a:r>
          </a:p>
          <a:p>
            <a:pPr lvl="2"/>
            <a:r>
              <a:rPr lang="en-US" smtClean="0"/>
              <a:t>Importance of mechanism or Milwaukee is not Minneapolis (and to leave a woman is not to stop hitting women.)</a:t>
            </a:r>
          </a:p>
        </p:txBody>
      </p:sp>
      <p:pic>
        <p:nvPicPr>
          <p:cNvPr id="40963" name="Picture 2" descr="C:\Users\rlempert\Pictures\Microsoft Clip Organizer\j0112808.wmf"/>
          <p:cNvPicPr>
            <a:picLocks noChangeAspect="1" noChangeArrowheads="1"/>
          </p:cNvPicPr>
          <p:nvPr/>
        </p:nvPicPr>
        <p:blipFill>
          <a:blip r:embed="rId3"/>
          <a:srcRect/>
          <a:stretch>
            <a:fillRect/>
          </a:stretch>
        </p:blipFill>
        <p:spPr bwMode="auto">
          <a:xfrm>
            <a:off x="3657600" y="1981200"/>
            <a:ext cx="25908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Bottom Line on Policy, Research and Theory</a:t>
            </a:r>
            <a:endParaRPr lang="en-US" dirty="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None/>
              <a:defRPr/>
            </a:pPr>
            <a:r>
              <a:rPr lang="en-US" dirty="0" smtClean="0"/>
              <a:t>	Policy makers should not be choosing between reliance on theory and reliance on the results of  empirical investigation.  Instead empirical investigation should be informing theory and theory should be suggesting areas where it is in need of refinement through further investigation.  If theory is the foot that I would on balance want to see in front, it is not less important that there be an empirical foot as well to stand on.</a:t>
            </a:r>
            <a:endParaRPr lang="en-US" dirty="0"/>
          </a:p>
        </p:txBody>
      </p:sp>
      <p:pic>
        <p:nvPicPr>
          <p:cNvPr id="9218" name="Picture 2" descr="C:\Users\rlempert\Pictures\Microsoft Clip Organizer\j0422533.jpg"/>
          <p:cNvPicPr>
            <a:picLocks noChangeAspect="1" noChangeArrowheads="1"/>
          </p:cNvPicPr>
          <p:nvPr/>
        </p:nvPicPr>
        <p:blipFill>
          <a:blip r:embed="rId3"/>
          <a:srcRect/>
          <a:stretch>
            <a:fillRect/>
          </a:stretch>
        </p:blipFill>
        <p:spPr bwMode="auto">
          <a:xfrm>
            <a:off x="5867400" y="1524000"/>
            <a:ext cx="3276600" cy="4343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2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smtClean="0"/>
              <a:t>A look at the Future</a:t>
            </a:r>
          </a:p>
        </p:txBody>
      </p:sp>
      <p:sp>
        <p:nvSpPr>
          <p:cNvPr id="45058" name="Content Placeholder 2"/>
          <p:cNvSpPr>
            <a:spLocks noGrp="1"/>
          </p:cNvSpPr>
          <p:nvPr>
            <p:ph idx="1"/>
          </p:nvPr>
        </p:nvSpPr>
        <p:spPr/>
        <p:txBody>
          <a:bodyPr/>
          <a:lstStyle/>
          <a:p>
            <a:r>
              <a:rPr lang="en-US" smtClean="0"/>
              <a:t>Complexity, dynamic models and a different role for theory</a:t>
            </a:r>
          </a:p>
          <a:p>
            <a:pPr>
              <a:buFont typeface="Arial" charset="0"/>
              <a:buNone/>
            </a:pPr>
            <a:endParaRPr lang="en-US" smtClean="0"/>
          </a:p>
          <a:p>
            <a:pPr lvl="1"/>
            <a:r>
              <a:rPr lang="en-US" smtClean="0"/>
              <a:t>Experimental design </a:t>
            </a:r>
          </a:p>
          <a:p>
            <a:pPr lvl="1"/>
            <a:r>
              <a:rPr lang="en-US" smtClean="0"/>
              <a:t>Network models</a:t>
            </a:r>
          </a:p>
          <a:p>
            <a:pPr lvl="1"/>
            <a:r>
              <a:rPr lang="en-US" smtClean="0"/>
              <a:t>Agent-based models</a:t>
            </a:r>
          </a:p>
          <a:p>
            <a:pPr lvl="1"/>
            <a:r>
              <a:rPr lang="en-US" smtClean="0"/>
              <a:t>Games and Simulations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What are we theorizing?</a:t>
            </a:r>
          </a:p>
        </p:txBody>
      </p:sp>
      <p:sp>
        <p:nvSpPr>
          <p:cNvPr id="3" name="Content Placeholder 2"/>
          <p:cNvSpPr>
            <a:spLocks noGrp="1"/>
          </p:cNvSpPr>
          <p:nvPr>
            <p:ph idx="1"/>
          </p:nvPr>
        </p:nvSpPr>
        <p:spPr/>
        <p:txBody>
          <a:bodyPr/>
          <a:lstStyle/>
          <a:p>
            <a:pPr>
              <a:buFont typeface="Arial" charset="0"/>
              <a:buNone/>
            </a:pPr>
            <a:r>
              <a:rPr lang="en-US" smtClean="0"/>
              <a:t>	Everything:</a:t>
            </a:r>
          </a:p>
          <a:p>
            <a:pPr lvl="2"/>
            <a:r>
              <a:rPr lang="en-US" smtClean="0"/>
              <a:t>E = MC</a:t>
            </a:r>
            <a:r>
              <a:rPr lang="en-US" baseline="30000" smtClean="0"/>
              <a:t>2</a:t>
            </a:r>
            <a:endParaRPr lang="en-US" smtClean="0"/>
          </a:p>
          <a:p>
            <a:pPr lvl="2"/>
            <a:r>
              <a:rPr lang="en-US" i="1" smtClean="0"/>
              <a:t>Bush v. Gore</a:t>
            </a:r>
            <a:r>
              <a:rPr lang="en-US" smtClean="0"/>
              <a:t> stands for the proposition that …</a:t>
            </a:r>
          </a:p>
          <a:p>
            <a:pPr lvl="2">
              <a:buFont typeface="Arial" charset="0"/>
              <a:buNone/>
            </a:pPr>
            <a:endParaRPr lang="en-US" smtClean="0"/>
          </a:p>
          <a:p>
            <a:pPr lvl="1">
              <a:buFont typeface="Arial" charset="0"/>
              <a:buNone/>
            </a:pPr>
            <a:r>
              <a:rPr lang="en-US" sz="3200" smtClean="0"/>
              <a:t>Everything but the above:</a:t>
            </a:r>
          </a:p>
          <a:p>
            <a:pPr lvl="2"/>
            <a:r>
              <a:rPr lang="en-US" smtClean="0"/>
              <a:t>Extra legal force that affect legal decisions</a:t>
            </a:r>
          </a:p>
          <a:p>
            <a:pPr lvl="2"/>
            <a:r>
              <a:rPr lang="en-US" smtClean="0"/>
              <a:t>Effects of law and its enforcement</a:t>
            </a:r>
          </a:p>
          <a:p>
            <a:pPr lvl="2"/>
            <a:r>
              <a:rPr lang="en-US" smtClean="0"/>
              <a:t>Law as a model for other social institutions</a:t>
            </a:r>
          </a:p>
          <a:p>
            <a:pPr lvl="2"/>
            <a:r>
              <a:rPr lang="en-US" smtClean="0"/>
              <a:t>Etc.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Is the Title Redundant?</a:t>
            </a:r>
          </a:p>
        </p:txBody>
      </p:sp>
      <p:sp>
        <p:nvSpPr>
          <p:cNvPr id="3" name="Content Placeholder 2"/>
          <p:cNvSpPr>
            <a:spLocks noGrp="1"/>
          </p:cNvSpPr>
          <p:nvPr>
            <p:ph idx="1"/>
          </p:nvPr>
        </p:nvSpPr>
        <p:spPr/>
        <p:txBody>
          <a:bodyPr/>
          <a:lstStyle/>
          <a:p>
            <a:pPr>
              <a:buFont typeface="Arial" charset="0"/>
              <a:buNone/>
            </a:pPr>
            <a:r>
              <a:rPr lang="en-US" smtClean="0"/>
              <a:t>How else does one do theory?           </a:t>
            </a:r>
          </a:p>
          <a:p>
            <a:pPr lvl="1">
              <a:buFont typeface="Arial" charset="0"/>
              <a:buChar char="•"/>
            </a:pPr>
            <a:r>
              <a:rPr lang="en-US" smtClean="0"/>
              <a:t>Physics Envy                                            </a:t>
            </a:r>
          </a:p>
          <a:p>
            <a:pPr lvl="2"/>
            <a:r>
              <a:rPr lang="en-US" smtClean="0"/>
              <a:t>First theory then data</a:t>
            </a:r>
          </a:p>
          <a:p>
            <a:pPr lvl="3"/>
            <a:r>
              <a:rPr lang="en-US" smtClean="0"/>
              <a:t>Einstein and Eddington</a:t>
            </a:r>
          </a:p>
          <a:p>
            <a:pPr lvl="2"/>
            <a:r>
              <a:rPr lang="en-US" smtClean="0"/>
              <a:t>Deduce from mathematical logic</a:t>
            </a:r>
          </a:p>
          <a:p>
            <a:pPr lvl="1">
              <a:buFont typeface="Arial" charset="0"/>
              <a:buChar char="•"/>
            </a:pPr>
            <a:r>
              <a:rPr lang="en-US" smtClean="0"/>
              <a:t>Einstein had it easy.</a:t>
            </a:r>
          </a:p>
          <a:p>
            <a:pPr lvl="2"/>
            <a:r>
              <a:rPr lang="en-US" smtClean="0"/>
              <a:t>Subatomic particles do not have minds of their own.</a:t>
            </a:r>
          </a:p>
          <a:p>
            <a:pPr lvl="2"/>
            <a:r>
              <a:rPr lang="en-US" smtClean="0"/>
              <a:t>We care about the tails.</a:t>
            </a:r>
          </a:p>
          <a:p>
            <a:pPr lvl="3"/>
            <a:endParaRPr lang="en-US" smtClean="0"/>
          </a:p>
          <a:p>
            <a:pPr lvl="3">
              <a:buFont typeface="Arial" charset="0"/>
              <a:buNone/>
            </a:pPr>
            <a:endParaRPr lang="en-US" smtClean="0"/>
          </a:p>
        </p:txBody>
      </p:sp>
      <p:pic>
        <p:nvPicPr>
          <p:cNvPr id="18435" name="Picture 4" descr="C:\Users\rlempert\Pictures\Microsoft Clip Organizer\j0287131.wmf"/>
          <p:cNvPicPr>
            <a:picLocks noChangeAspect="1" noChangeArrowheads="1"/>
          </p:cNvPicPr>
          <p:nvPr/>
        </p:nvPicPr>
        <p:blipFill>
          <a:blip r:embed="rId3"/>
          <a:srcRect/>
          <a:stretch>
            <a:fillRect/>
          </a:stretch>
        </p:blipFill>
        <p:spPr bwMode="auto">
          <a:xfrm>
            <a:off x="6650038" y="1912938"/>
            <a:ext cx="1739900" cy="1927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A Bad Influence </a:t>
            </a:r>
          </a:p>
        </p:txBody>
      </p:sp>
      <p:sp>
        <p:nvSpPr>
          <p:cNvPr id="3" name="Content Placeholder 2"/>
          <p:cNvSpPr>
            <a:spLocks noGrp="1"/>
          </p:cNvSpPr>
          <p:nvPr>
            <p:ph idx="1"/>
          </p:nvPr>
        </p:nvSpPr>
        <p:spPr/>
        <p:txBody>
          <a:bodyPr/>
          <a:lstStyle/>
          <a:p>
            <a:pPr>
              <a:buFont typeface="Arial" charset="0"/>
              <a:buNone/>
            </a:pPr>
            <a:r>
              <a:rPr lang="en-US" smtClean="0"/>
              <a:t>The Grand Theory Tradition</a:t>
            </a:r>
          </a:p>
          <a:p>
            <a:pPr lvl="1">
              <a:buFont typeface="Arial" charset="0"/>
              <a:buChar char="•"/>
            </a:pPr>
            <a:r>
              <a:rPr lang="en-US" smtClean="0"/>
              <a:t>Marx, Weber, Durkheim, Parsons, Wallerstein,Black</a:t>
            </a:r>
          </a:p>
          <a:p>
            <a:pPr lvl="2"/>
            <a:r>
              <a:rPr lang="en-US" smtClean="0"/>
              <a:t>As much perspective as theory</a:t>
            </a:r>
          </a:p>
          <a:p>
            <a:pPr lvl="3"/>
            <a:r>
              <a:rPr lang="en-US" smtClean="0"/>
              <a:t>Implications not formally derived</a:t>
            </a:r>
          </a:p>
          <a:p>
            <a:pPr lvl="3"/>
            <a:r>
              <a:rPr lang="en-US" smtClean="0"/>
              <a:t>Conceptually hard to operationalize</a:t>
            </a:r>
          </a:p>
          <a:p>
            <a:pPr lvl="3"/>
            <a:r>
              <a:rPr lang="en-US" smtClean="0"/>
              <a:t>Predictions hold only to some degree for some cases</a:t>
            </a:r>
          </a:p>
          <a:p>
            <a:pPr lvl="3"/>
            <a:r>
              <a:rPr lang="en-US" smtClean="0"/>
              <a:t>Possible tests of implications not at theory scale</a:t>
            </a:r>
          </a:p>
          <a:p>
            <a:pPr lvl="2"/>
            <a:r>
              <a:rPr lang="en-US" smtClean="0"/>
              <a:t>Insights and tropes</a:t>
            </a:r>
          </a:p>
          <a:p>
            <a:pPr lvl="3"/>
            <a:r>
              <a:rPr lang="en-US" smtClean="0"/>
              <a:t>Influences without incorporation</a:t>
            </a:r>
          </a:p>
          <a:p>
            <a:pPr lvl="3"/>
            <a:endParaRPr lang="en-US" smtClean="0"/>
          </a:p>
        </p:txBody>
      </p:sp>
      <p:pic>
        <p:nvPicPr>
          <p:cNvPr id="20483" name="Picture 2" descr="C:\Users\rlempert\Pictures\Microsoft Clip Organizer\j0367548.wmf"/>
          <p:cNvPicPr>
            <a:picLocks noChangeAspect="1" noChangeArrowheads="1"/>
          </p:cNvPicPr>
          <p:nvPr/>
        </p:nvPicPr>
        <p:blipFill>
          <a:blip r:embed="rId3"/>
          <a:srcRect/>
          <a:stretch>
            <a:fillRect/>
          </a:stretch>
        </p:blipFill>
        <p:spPr bwMode="auto">
          <a:xfrm>
            <a:off x="6934200" y="381000"/>
            <a:ext cx="990600" cy="9921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Middle Range Theory</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Resource Mobilization, Labeling, Differential Association, Social Movement, etc.</a:t>
            </a:r>
          </a:p>
          <a:p>
            <a:pPr lvl="1" fontAlgn="auto">
              <a:spcAft>
                <a:spcPts val="0"/>
              </a:spcAft>
              <a:buFont typeface="Arial" pitchFamily="34" charset="0"/>
              <a:buChar char="–"/>
              <a:defRPr/>
            </a:pPr>
            <a:r>
              <a:rPr lang="en-US" dirty="0" smtClean="0"/>
              <a:t>Closer to the data.</a:t>
            </a:r>
          </a:p>
          <a:p>
            <a:pPr lvl="2" fontAlgn="auto">
              <a:spcAft>
                <a:spcPts val="0"/>
              </a:spcAft>
              <a:buFont typeface="Arial" pitchFamily="34" charset="0"/>
              <a:buChar char="•"/>
              <a:defRPr/>
            </a:pPr>
            <a:r>
              <a:rPr lang="en-US" dirty="0" smtClean="0"/>
              <a:t>More specific implications.</a:t>
            </a:r>
          </a:p>
          <a:p>
            <a:pPr lvl="2" fontAlgn="auto">
              <a:spcAft>
                <a:spcPts val="0"/>
              </a:spcAft>
              <a:buFont typeface="Arial" pitchFamily="34" charset="0"/>
              <a:buChar char="•"/>
              <a:defRPr/>
            </a:pPr>
            <a:r>
              <a:rPr lang="en-US" dirty="0" smtClean="0"/>
              <a:t>Easier to </a:t>
            </a:r>
            <a:r>
              <a:rPr lang="en-US" dirty="0" err="1" smtClean="0"/>
              <a:t>operationalize</a:t>
            </a:r>
            <a:r>
              <a:rPr lang="en-US" dirty="0" smtClean="0"/>
              <a:t>.</a:t>
            </a:r>
          </a:p>
          <a:p>
            <a:pPr lvl="2" fontAlgn="auto">
              <a:spcAft>
                <a:spcPts val="0"/>
              </a:spcAft>
              <a:buFont typeface="Arial" pitchFamily="34" charset="0"/>
              <a:buChar char="•"/>
              <a:defRPr/>
            </a:pPr>
            <a:r>
              <a:rPr lang="en-US" dirty="0" smtClean="0"/>
              <a:t>Greater chance of formal treatment.</a:t>
            </a:r>
          </a:p>
          <a:p>
            <a:pPr lvl="1" fontAlgn="auto">
              <a:spcAft>
                <a:spcPts val="0"/>
              </a:spcAft>
              <a:buFont typeface="Arial" pitchFamily="34" charset="0"/>
              <a:buChar char="–"/>
              <a:defRPr/>
            </a:pPr>
            <a:r>
              <a:rPr lang="en-US" dirty="0" smtClean="0"/>
              <a:t>Differences from grand theory inconsistent and often slight.</a:t>
            </a:r>
          </a:p>
          <a:p>
            <a:pPr lvl="2" fontAlgn="auto">
              <a:spcAft>
                <a:spcPts val="0"/>
              </a:spcAft>
              <a:buFont typeface="Arial" pitchFamily="34" charset="0"/>
              <a:buChar char="•"/>
              <a:defRPr/>
            </a:pPr>
            <a:r>
              <a:rPr lang="en-US" dirty="0" smtClean="0"/>
              <a:t>Theories compete for same turf.</a:t>
            </a:r>
          </a:p>
          <a:p>
            <a:pPr lvl="2" fontAlgn="auto">
              <a:spcAft>
                <a:spcPts val="0"/>
              </a:spcAft>
              <a:buFont typeface="Arial" pitchFamily="34" charset="0"/>
              <a:buChar char="•"/>
              <a:defRPr/>
            </a:pPr>
            <a:r>
              <a:rPr lang="en-US" dirty="0" smtClean="0"/>
              <a:t>In and out of style but seldom absorbed or replaced.</a:t>
            </a:r>
          </a:p>
          <a:p>
            <a:pPr lvl="3" fontAlgn="auto">
              <a:spcAft>
                <a:spcPts val="0"/>
              </a:spcAft>
              <a:buFont typeface="Arial" pitchFamily="34" charset="0"/>
              <a:buChar char="–"/>
              <a:defRPr/>
            </a:pPr>
            <a:r>
              <a:rPr lang="en-US" dirty="0" smtClean="0"/>
              <a:t>Partial explanations.</a:t>
            </a:r>
          </a:p>
          <a:p>
            <a:pPr lvl="1"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Micro Level Theories</a:t>
            </a:r>
          </a:p>
        </p:txBody>
      </p:sp>
      <p:sp>
        <p:nvSpPr>
          <p:cNvPr id="3" name="Content Placeholder 2"/>
          <p:cNvSpPr>
            <a:spLocks noGrp="1"/>
          </p:cNvSpPr>
          <p:nvPr>
            <p:ph idx="1"/>
          </p:nvPr>
        </p:nvSpPr>
        <p:spPr/>
        <p:txBody>
          <a:bodyPr/>
          <a:lstStyle/>
          <a:p>
            <a:r>
              <a:rPr lang="en-US" smtClean="0"/>
              <a:t>Made for testing</a:t>
            </a:r>
          </a:p>
          <a:p>
            <a:pPr lvl="1"/>
            <a:r>
              <a:rPr lang="en-US" smtClean="0"/>
              <a:t>Precise derivations from theory </a:t>
            </a:r>
          </a:p>
          <a:p>
            <a:pPr lvl="1"/>
            <a:r>
              <a:rPr lang="en-US" smtClean="0"/>
              <a:t>(Relatively) Easy to operationalize hypotheses</a:t>
            </a:r>
          </a:p>
          <a:p>
            <a:pPr lvl="1"/>
            <a:r>
              <a:rPr lang="en-US" smtClean="0"/>
              <a:t>Sophisticated formal modeling</a:t>
            </a:r>
          </a:p>
          <a:p>
            <a:r>
              <a:rPr lang="en-US" smtClean="0"/>
              <a:t>But</a:t>
            </a:r>
          </a:p>
          <a:p>
            <a:pPr lvl="1"/>
            <a:r>
              <a:rPr lang="en-US" smtClean="0"/>
              <a:t>Everything has a theory</a:t>
            </a:r>
          </a:p>
          <a:p>
            <a:pPr lvl="1"/>
            <a:r>
              <a:rPr lang="en-US" smtClean="0"/>
              <a:t>Theory or explanation</a:t>
            </a:r>
          </a:p>
        </p:txBody>
      </p:sp>
      <p:pic>
        <p:nvPicPr>
          <p:cNvPr id="3074" name="Picture 2" descr="C:\Users\rlempert\Pictures\Microsoft Clip Organizer\j0282546.wmf"/>
          <p:cNvPicPr>
            <a:picLocks noChangeAspect="1" noChangeArrowheads="1"/>
          </p:cNvPicPr>
          <p:nvPr/>
        </p:nvPicPr>
        <p:blipFill>
          <a:blip r:embed="rId3"/>
          <a:srcRect/>
          <a:stretch>
            <a:fillRect/>
          </a:stretch>
        </p:blipFill>
        <p:spPr bwMode="auto">
          <a:xfrm>
            <a:off x="6096000" y="3733800"/>
            <a:ext cx="1803400" cy="14303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3074"/>
                                        </p:tgtEl>
                                        <p:attrNameLst>
                                          <p:attrName>style.visibility</p:attrName>
                                        </p:attrNameLst>
                                      </p:cBhvr>
                                      <p:to>
                                        <p:strVal val="visible"/>
                                      </p:to>
                                    </p:set>
                                    <p:animEffect transition="in" filter="diamond(in)">
                                      <p:cBhvr>
                                        <p:cTn id="23"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Capital </a:t>
            </a:r>
            <a:r>
              <a:rPr lang="en-US" sz="4400" dirty="0" smtClean="0">
                <a:effectLst>
                  <a:outerShdw blurRad="38100" dist="38100" dir="2700000" algn="tl">
                    <a:srgbClr val="000000">
                      <a:alpha val="43137"/>
                    </a:srgbClr>
                  </a:outerShdw>
                </a:effectLst>
              </a:rPr>
              <a:t>T</a:t>
            </a:r>
            <a:r>
              <a:rPr lang="en-US" dirty="0" smtClean="0"/>
              <a:t> Theory</a:t>
            </a:r>
          </a:p>
          <a:p>
            <a:pPr lvl="1" fontAlgn="auto">
              <a:spcAft>
                <a:spcPts val="0"/>
              </a:spcAft>
              <a:buFont typeface="Arial" pitchFamily="34" charset="0"/>
              <a:buChar char="–"/>
              <a:defRPr/>
            </a:pPr>
            <a:r>
              <a:rPr lang="en-US" dirty="0" smtClean="0"/>
              <a:t>Self conscious social science explanation.</a:t>
            </a:r>
          </a:p>
          <a:p>
            <a:pPr lvl="2" fontAlgn="auto">
              <a:spcAft>
                <a:spcPts val="0"/>
              </a:spcAft>
              <a:buFont typeface="Arial" pitchFamily="34" charset="0"/>
              <a:buChar char="•"/>
              <a:defRPr/>
            </a:pPr>
            <a:r>
              <a:rPr lang="en-US" dirty="0" err="1" smtClean="0"/>
              <a:t>Generalizable</a:t>
            </a:r>
            <a:r>
              <a:rPr lang="en-US" dirty="0" smtClean="0"/>
              <a:t> motivation for or result of research.</a:t>
            </a:r>
          </a:p>
          <a:p>
            <a:pPr lvl="2" fontAlgn="auto">
              <a:spcAft>
                <a:spcPts val="0"/>
              </a:spcAft>
              <a:buFont typeface="Arial" pitchFamily="34" charset="0"/>
              <a:buChar char="•"/>
              <a:defRPr/>
            </a:pPr>
            <a:r>
              <a:rPr lang="en-US" dirty="0" smtClean="0"/>
              <a:t>Derived hypotheses allow theoretically informed investigation.</a:t>
            </a:r>
          </a:p>
          <a:p>
            <a:pPr lvl="2" fontAlgn="auto">
              <a:spcAft>
                <a:spcPts val="0"/>
              </a:spcAft>
              <a:buFont typeface="Arial" pitchFamily="34" charset="0"/>
              <a:buChar char="•"/>
              <a:defRPr/>
            </a:pPr>
            <a:r>
              <a:rPr lang="en-US" dirty="0" smtClean="0"/>
              <a:t>Optional.</a:t>
            </a:r>
          </a:p>
          <a:p>
            <a:pPr lvl="2" fontAlgn="auto">
              <a:spcAft>
                <a:spcPts val="0"/>
              </a:spcAft>
              <a:buFont typeface="Arial" pitchFamily="34" charset="0"/>
              <a:buNone/>
              <a:defRPr/>
            </a:pPr>
            <a:endParaRPr lang="en-US" dirty="0" smtClean="0"/>
          </a:p>
          <a:p>
            <a:pPr fontAlgn="auto">
              <a:spcAft>
                <a:spcPts val="0"/>
              </a:spcAft>
              <a:buFont typeface="Arial" pitchFamily="34" charset="0"/>
              <a:buChar char="•"/>
              <a:defRPr/>
            </a:pPr>
            <a:r>
              <a:rPr lang="en-US" dirty="0" smtClean="0"/>
              <a:t>Small </a:t>
            </a:r>
            <a:r>
              <a:rPr lang="en-US" sz="2400" dirty="0" smtClean="0"/>
              <a:t>t</a:t>
            </a:r>
            <a:r>
              <a:rPr lang="en-US" dirty="0" smtClean="0"/>
              <a:t> Theory</a:t>
            </a:r>
          </a:p>
          <a:p>
            <a:pPr lvl="1" fontAlgn="auto">
              <a:spcAft>
                <a:spcPts val="0"/>
              </a:spcAft>
              <a:buFont typeface="Arial" pitchFamily="34" charset="0"/>
              <a:buChar char="–"/>
              <a:defRPr/>
            </a:pPr>
            <a:r>
              <a:rPr lang="en-US" dirty="0" smtClean="0"/>
              <a:t>Conscious or subconscious expectations.</a:t>
            </a:r>
          </a:p>
          <a:p>
            <a:pPr lvl="2" fontAlgn="auto">
              <a:spcAft>
                <a:spcPts val="0"/>
              </a:spcAft>
              <a:buFont typeface="Arial" pitchFamily="34" charset="0"/>
              <a:buChar char="•"/>
              <a:defRPr/>
            </a:pPr>
            <a:r>
              <a:rPr lang="en-US" dirty="0" smtClean="0"/>
              <a:t>Reflects world view (e.g. what measures what; how variables relate; what to observe).</a:t>
            </a:r>
          </a:p>
          <a:p>
            <a:pPr lvl="2" fontAlgn="auto">
              <a:spcAft>
                <a:spcPts val="0"/>
              </a:spcAft>
              <a:buFont typeface="Arial" pitchFamily="34" charset="0"/>
              <a:buChar char="•"/>
              <a:defRPr/>
            </a:pPr>
            <a:r>
              <a:rPr lang="en-US" dirty="0" smtClean="0"/>
              <a:t>Often mimetic.</a:t>
            </a:r>
          </a:p>
          <a:p>
            <a:pPr lvl="2" fontAlgn="auto">
              <a:spcAft>
                <a:spcPts val="0"/>
              </a:spcAft>
              <a:buFont typeface="Arial" pitchFamily="34" charset="0"/>
              <a:buChar char="•"/>
              <a:defRPr/>
            </a:pPr>
            <a:r>
              <a:rPr lang="en-US" dirty="0" smtClean="0"/>
              <a:t>Unavoidable. </a:t>
            </a:r>
            <a:endParaRPr lang="en-US" dirty="0"/>
          </a:p>
        </p:txBody>
      </p:sp>
      <p:sp>
        <p:nvSpPr>
          <p:cNvPr id="26626" name="Title 4"/>
          <p:cNvSpPr>
            <a:spLocks noGrp="1"/>
          </p:cNvSpPr>
          <p:nvPr>
            <p:ph type="title"/>
          </p:nvPr>
        </p:nvSpPr>
        <p:spPr/>
        <p:txBody>
          <a:bodyPr/>
          <a:lstStyle/>
          <a:p>
            <a:r>
              <a:rPr lang="en-US" smtClean="0"/>
              <a:t>Two Types of Theory</a:t>
            </a:r>
          </a:p>
        </p:txBody>
      </p:sp>
      <p:pic>
        <p:nvPicPr>
          <p:cNvPr id="4099" name="Picture 3" descr="C:\Users\rlempert\Pictures\Microsoft Clip Organizer\j0415802.wmf"/>
          <p:cNvPicPr>
            <a:picLocks noChangeAspect="1" noChangeArrowheads="1"/>
          </p:cNvPicPr>
          <p:nvPr/>
        </p:nvPicPr>
        <p:blipFill>
          <a:blip r:embed="rId3"/>
          <a:srcRect/>
          <a:stretch>
            <a:fillRect/>
          </a:stretch>
        </p:blipFill>
        <p:spPr bwMode="auto">
          <a:xfrm>
            <a:off x="4038600" y="1295400"/>
            <a:ext cx="1223963" cy="1219200"/>
          </a:xfrm>
          <a:prstGeom prst="rect">
            <a:avLst/>
          </a:prstGeom>
          <a:noFill/>
          <a:ln w="9525">
            <a:noFill/>
            <a:miter lim="800000"/>
            <a:headEnd/>
            <a:tailEnd/>
          </a:ln>
        </p:spPr>
      </p:pic>
      <p:pic>
        <p:nvPicPr>
          <p:cNvPr id="4100" name="Picture 4" descr="C:\Users\rlempert\Pictures\Microsoft Clip Organizer\j0424012.wmf"/>
          <p:cNvPicPr>
            <a:picLocks noChangeAspect="1" noChangeArrowheads="1"/>
          </p:cNvPicPr>
          <p:nvPr/>
        </p:nvPicPr>
        <p:blipFill>
          <a:blip r:embed="rId4"/>
          <a:srcRect/>
          <a:stretch>
            <a:fillRect/>
          </a:stretch>
        </p:blipFill>
        <p:spPr bwMode="auto">
          <a:xfrm>
            <a:off x="4114800" y="3733800"/>
            <a:ext cx="1074738" cy="8588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diamond(in)">
                                      <p:cBhvr>
                                        <p:cTn id="7" dur="1000"/>
                                        <p:tgtEl>
                                          <p:spTgt spid="409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ppt_y"/>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ppt_y"/>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ppt_y"/>
                                          </p:val>
                                        </p:tav>
                                        <p:tav tm="100000">
                                          <p:val>
                                            <p:strVal val="#ppt_y"/>
                                          </p:val>
                                        </p:tav>
                                      </p:tavLst>
                                    </p:anim>
                                  </p:childTnLst>
                                </p:cTn>
                              </p:par>
                              <p:par>
                                <p:cTn id="26" presetID="2" presetClass="entr" presetSubtype="8"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nodeType="clickEffect">
                                  <p:stCondLst>
                                    <p:cond delay="0"/>
                                  </p:stCondLst>
                                  <p:childTnLst>
                                    <p:set>
                                      <p:cBhvr>
                                        <p:cTn id="33" dur="1" fill="hold">
                                          <p:stCondLst>
                                            <p:cond delay="0"/>
                                          </p:stCondLst>
                                        </p:cTn>
                                        <p:tgtEl>
                                          <p:spTgt spid="4100"/>
                                        </p:tgtEl>
                                        <p:attrNameLst>
                                          <p:attrName>style.visibility</p:attrName>
                                        </p:attrNameLst>
                                      </p:cBhvr>
                                      <p:to>
                                        <p:strVal val="visible"/>
                                      </p:to>
                                    </p:set>
                                    <p:animEffect transition="in" filter="diamond(in)">
                                      <p:cBhvr>
                                        <p:cTn id="34" dur="1000"/>
                                        <p:tgtEl>
                                          <p:spTgt spid="4100"/>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8"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ppt_y"/>
                                          </p:val>
                                        </p:tav>
                                        <p:tav tm="100000">
                                          <p:val>
                                            <p:strVal val="#ppt_y"/>
                                          </p:val>
                                        </p:tav>
                                      </p:tavLst>
                                    </p:anim>
                                  </p:childTnLst>
                                </p:cTn>
                              </p:par>
                              <p:par>
                                <p:cTn id="49" presetID="2" presetClass="entr" presetSubtype="8"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i="1" dirty="0" smtClean="0"/>
              <a:t>Theory Construction:                               A Priori</a:t>
            </a:r>
            <a:r>
              <a:rPr lang="en-US" dirty="0" smtClean="0"/>
              <a:t> or </a:t>
            </a:r>
            <a:r>
              <a:rPr lang="en-US" i="1" dirty="0" smtClean="0"/>
              <a:t>Post Hoc</a:t>
            </a:r>
            <a:endParaRPr lang="en-US" i="1" dirty="0"/>
          </a:p>
        </p:txBody>
      </p:sp>
      <p:sp>
        <p:nvSpPr>
          <p:cNvPr id="3" name="Content Placeholder 2"/>
          <p:cNvSpPr>
            <a:spLocks noGrp="1"/>
          </p:cNvSpPr>
          <p:nvPr>
            <p:ph idx="1"/>
          </p:nvPr>
        </p:nvSpPr>
        <p:spPr/>
        <p:txBody>
          <a:bodyPr/>
          <a:lstStyle/>
          <a:p>
            <a:r>
              <a:rPr lang="en-US" smtClean="0"/>
              <a:t>Before is better</a:t>
            </a:r>
          </a:p>
          <a:p>
            <a:pPr lvl="1"/>
            <a:r>
              <a:rPr lang="en-US" smtClean="0"/>
              <a:t>Tests have chance to fail.</a:t>
            </a:r>
          </a:p>
          <a:p>
            <a:pPr lvl="2"/>
            <a:r>
              <a:rPr lang="en-US" smtClean="0"/>
              <a:t>We (humans) make sense of randomness.</a:t>
            </a:r>
          </a:p>
          <a:p>
            <a:pPr lvl="3"/>
            <a:r>
              <a:rPr lang="en-US" smtClean="0"/>
              <a:t>3, 7, 11 __       </a:t>
            </a:r>
          </a:p>
          <a:p>
            <a:pPr lvl="3">
              <a:buFont typeface="Arial" charset="0"/>
              <a:buNone/>
            </a:pPr>
            <a:r>
              <a:rPr lang="en-US" smtClean="0"/>
              <a:t>       20</a:t>
            </a:r>
          </a:p>
          <a:p>
            <a:pPr lvl="1"/>
            <a:r>
              <a:rPr lang="en-US" smtClean="0"/>
              <a:t>True of methods as well</a:t>
            </a:r>
          </a:p>
          <a:p>
            <a:pPr lvl="2"/>
            <a:r>
              <a:rPr lang="en-US" smtClean="0"/>
              <a:t>The more diverse our attempts the more likely we are to find something.</a:t>
            </a:r>
          </a:p>
          <a:p>
            <a:pPr lvl="3"/>
            <a:r>
              <a:rPr lang="en-US" smtClean="0"/>
              <a:t>Analogous  to significance with many variables</a:t>
            </a:r>
          </a:p>
          <a:p>
            <a:pPr lvl="3">
              <a:buFont typeface="Arial" charset="0"/>
              <a:buNone/>
            </a:pPr>
            <a:endParaRPr lang="en-US" smtClean="0"/>
          </a:p>
          <a:p>
            <a:pPr lvl="3">
              <a:buFont typeface="Arial" charset="0"/>
              <a:buNone/>
            </a:pPr>
            <a:endParaRPr lang="en-US" smtClean="0"/>
          </a:p>
          <a:p>
            <a:pPr lvl="1">
              <a:buFont typeface="Arial" charset="0"/>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3" fill="hold">
                            <p:stCondLst>
                              <p:cond delay="500"/>
                            </p:stCondLst>
                            <p:childTnLst>
                              <p:par>
                                <p:cTn id="34" presetID="8" presetClass="emph" presetSubtype="0" fill="hold" nodeType="afterEffect">
                                  <p:stCondLst>
                                    <p:cond delay="0"/>
                                  </p:stCondLst>
                                  <p:childTnLst>
                                    <p:animRot by="43200000">
                                      <p:cBhvr>
                                        <p:cTn id="35" dur="500" fill="hold"/>
                                        <p:tgtEl>
                                          <p:spTgt spid="3">
                                            <p:txEl>
                                              <p:pRg st="4" end="4"/>
                                            </p:txEl>
                                          </p:spTgt>
                                        </p:tgtEl>
                                        <p:attrNameLst>
                                          <p:attrName>r</p:attrName>
                                        </p:attrNameLst>
                                      </p:cBhvr>
                                    </p:animRot>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additive="base">
                                        <p:cTn id="40"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additive="base">
                                        <p:cTn id="46"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additive="base">
                                        <p:cTn id="52"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EDA Makes Sense</a:t>
            </a:r>
          </a:p>
        </p:txBody>
      </p:sp>
      <p:sp>
        <p:nvSpPr>
          <p:cNvPr id="3" name="Content Placeholder 2"/>
          <p:cNvSpPr>
            <a:spLocks noGrp="1"/>
          </p:cNvSpPr>
          <p:nvPr>
            <p:ph idx="1"/>
          </p:nvPr>
        </p:nvSpPr>
        <p:spPr/>
        <p:txBody>
          <a:bodyPr/>
          <a:lstStyle/>
          <a:p>
            <a:r>
              <a:rPr lang="en-US" smtClean="0"/>
              <a:t>Questions and concerns.</a:t>
            </a:r>
          </a:p>
          <a:p>
            <a:pPr lvl="1"/>
            <a:r>
              <a:rPr lang="en-US" smtClean="0"/>
              <a:t>How much?</a:t>
            </a:r>
          </a:p>
          <a:p>
            <a:pPr lvl="1"/>
            <a:r>
              <a:rPr lang="en-US" smtClean="0"/>
              <a:t>Can we test results on independent sample?</a:t>
            </a:r>
          </a:p>
          <a:p>
            <a:pPr lvl="1"/>
            <a:r>
              <a:rPr lang="en-US" smtClean="0"/>
              <a:t>Sensitivity testing?</a:t>
            </a:r>
          </a:p>
          <a:p>
            <a:pPr lvl="1"/>
            <a:r>
              <a:rPr lang="en-US" smtClean="0"/>
              <a:t>What to disclose?</a:t>
            </a:r>
          </a:p>
          <a:p>
            <a:pPr lvl="1"/>
            <a:r>
              <a:rPr lang="en-US" smtClean="0"/>
              <a:t>Do results make theoretical sense?</a:t>
            </a:r>
          </a:p>
          <a:p>
            <a:pPr lvl="1"/>
            <a:r>
              <a:rPr lang="en-US" smtClean="0"/>
              <a:t>What do I want to find?</a:t>
            </a:r>
          </a:p>
          <a:p>
            <a:pPr lvl="1"/>
            <a:endParaRPr lang="en-US" smtClean="0"/>
          </a:p>
          <a:p>
            <a:pPr lvl="1"/>
            <a:endParaRPr lang="en-US" smtClean="0"/>
          </a:p>
        </p:txBody>
      </p:sp>
      <p:pic>
        <p:nvPicPr>
          <p:cNvPr id="30723" name="Picture 3" descr="C:\Users\rlempert\Pictures\Microsoft Clip Organizer\j0335943.wmf"/>
          <p:cNvPicPr>
            <a:picLocks noChangeAspect="1" noChangeArrowheads="1"/>
          </p:cNvPicPr>
          <p:nvPr/>
        </p:nvPicPr>
        <p:blipFill>
          <a:blip r:embed="rId3"/>
          <a:srcRect/>
          <a:stretch>
            <a:fillRect/>
          </a:stretch>
        </p:blipFill>
        <p:spPr bwMode="auto">
          <a:xfrm>
            <a:off x="7162800" y="157163"/>
            <a:ext cx="1143000" cy="1838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679</Words>
  <Application>Microsoft Office PowerPoint</Application>
  <PresentationFormat>On-screen Show (4:3)</PresentationFormat>
  <Paragraphs>141</Paragraphs>
  <Slides>16</Slides>
  <Notes>16</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16</vt:i4>
      </vt:variant>
    </vt:vector>
  </HeadingPairs>
  <TitlesOfParts>
    <vt:vector size="19" baseType="lpstr">
      <vt:lpstr>Calibri</vt:lpstr>
      <vt:lpstr>Arial</vt:lpstr>
      <vt:lpstr>Office Theme</vt:lpstr>
      <vt:lpstr>Building Theory Through Empirical Legal Studies</vt:lpstr>
      <vt:lpstr>What are we theorizing?</vt:lpstr>
      <vt:lpstr>Is the Title Redundant?</vt:lpstr>
      <vt:lpstr>A Bad Influence </vt:lpstr>
      <vt:lpstr>Middle Range Theory</vt:lpstr>
      <vt:lpstr>Micro Level Theories</vt:lpstr>
      <vt:lpstr>Two Types of Theory</vt:lpstr>
      <vt:lpstr>Theory Construction:                               A Priori or Post Hoc</vt:lpstr>
      <vt:lpstr>EDA Makes Sense</vt:lpstr>
      <vt:lpstr> Inductive Approaches to Data</vt:lpstr>
      <vt:lpstr>Uses of Theory</vt:lpstr>
      <vt:lpstr>Good Theories Suggest Good Tests</vt:lpstr>
      <vt:lpstr>Theoretical Warning Signs</vt:lpstr>
      <vt:lpstr>Policy and Theory</vt:lpstr>
      <vt:lpstr>Bottom Line on Policy, Research and Theory</vt:lpstr>
      <vt:lpstr>A look at the Future</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Theory Through Empirical Legal Studies</dc:title>
  <dc:creator>Richard O. Lempert</dc:creator>
  <cp:lastModifiedBy>rgreenspan</cp:lastModifiedBy>
  <cp:revision>43</cp:revision>
  <dcterms:created xsi:type="dcterms:W3CDTF">2009-04-22T23:17:46Z</dcterms:created>
  <dcterms:modified xsi:type="dcterms:W3CDTF">2009-04-29T19:19:30Z</dcterms:modified>
</cp:coreProperties>
</file>