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7"/>
  </p:notesMasterIdLst>
  <p:sldIdLst>
    <p:sldId id="257" r:id="rId2"/>
    <p:sldId id="295" r:id="rId3"/>
    <p:sldId id="284" r:id="rId4"/>
    <p:sldId id="297" r:id="rId5"/>
    <p:sldId id="299" r:id="rId6"/>
    <p:sldId id="296" r:id="rId7"/>
    <p:sldId id="300" r:id="rId8"/>
    <p:sldId id="303" r:id="rId9"/>
    <p:sldId id="313" r:id="rId10"/>
    <p:sldId id="308" r:id="rId11"/>
    <p:sldId id="306" r:id="rId12"/>
    <p:sldId id="309" r:id="rId13"/>
    <p:sldId id="310" r:id="rId14"/>
    <p:sldId id="307" r:id="rId15"/>
    <p:sldId id="312"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r Abadi" initials="A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27" autoAdjust="0"/>
  </p:normalViewPr>
  <p:slideViewPr>
    <p:cSldViewPr snapToGrid="0" snapToObjects="1">
      <p:cViewPr varScale="1">
        <p:scale>
          <a:sx n="49" d="100"/>
          <a:sy n="49" d="100"/>
        </p:scale>
        <p:origin x="198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02-21T19:09:21.727" idx="2">
    <p:pos x="10" y="10"/>
    <p:text>This is my take on what our color scheme can look like. Gold and subtle blue. A more obviouse blue make it look tacky.</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1-02-21T19:43:25.558" idx="3">
    <p:pos x="10" y="10"/>
    <p:text>Ok, this slide took me way too much time. What we have here is a main photo of desk and chairs. I was thinking we could animate this so that the people will come into the picture in pairs. So we first have the dudes on the rights slide in and we say "this two people are you!" Then their competition comes in, the dudes on the left. Finally we bring in the big guy on the top -- the judge. 
I put too much into this ridiculouse thing.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B0CF296-AD08-4854-8F89-1F6DC695FDA8}" type="datetimeFigureOut">
              <a:rPr lang="en-US"/>
              <a:pPr>
                <a:defRPr/>
              </a:pPr>
              <a:t>3/19/2013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C1D58A4-42BE-4E7E-9362-4F74D5807B01}" type="slidenum">
              <a:rPr lang="en-US"/>
              <a:pPr>
                <a:defRPr/>
              </a:pPr>
              <a:t>‹#›</a:t>
            </a:fld>
            <a:endParaRPr lang="en-US"/>
          </a:p>
        </p:txBody>
      </p:sp>
    </p:spTree>
    <p:extLst>
      <p:ext uri="{BB962C8B-B14F-4D97-AF65-F5344CB8AC3E}">
        <p14:creationId xmlns:p14="http://schemas.microsoft.com/office/powerpoint/2010/main" val="711374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AAF0472-00F6-4218-9229-7A57705C8B1A}" type="slidenum">
              <a:rPr lang="en-US" smtClean="0">
                <a:latin typeface="Syntax" charset="0"/>
              </a:rPr>
              <a:pPr/>
              <a:t>1</a:t>
            </a:fld>
            <a:endParaRPr lang="en-US" smtClean="0">
              <a:latin typeface="Syntax" charset="0"/>
            </a:endParaRPr>
          </a:p>
        </p:txBody>
      </p:sp>
    </p:spTree>
    <p:extLst>
      <p:ext uri="{BB962C8B-B14F-4D97-AF65-F5344CB8AC3E}">
        <p14:creationId xmlns:p14="http://schemas.microsoft.com/office/powerpoint/2010/main" val="55684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C43C867-2909-487B-A583-D84F94F772C1}" type="slidenum">
              <a:rPr lang="en-US" smtClean="0"/>
              <a:pPr/>
              <a:t>2</a:t>
            </a:fld>
            <a:endParaRPr lang="en-US" smtClean="0"/>
          </a:p>
        </p:txBody>
      </p:sp>
    </p:spTree>
    <p:extLst>
      <p:ext uri="{BB962C8B-B14F-4D97-AF65-F5344CB8AC3E}">
        <p14:creationId xmlns:p14="http://schemas.microsoft.com/office/powerpoint/2010/main" val="356872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767A4DB-0D8A-4C21-B55B-C029AAADCBE1}" type="slidenum">
              <a:rPr lang="en-US" smtClean="0"/>
              <a:pPr/>
              <a:t>3</a:t>
            </a:fld>
            <a:endParaRPr lang="en-US" smtClean="0"/>
          </a:p>
        </p:txBody>
      </p:sp>
    </p:spTree>
    <p:extLst>
      <p:ext uri="{BB962C8B-B14F-4D97-AF65-F5344CB8AC3E}">
        <p14:creationId xmlns:p14="http://schemas.microsoft.com/office/powerpoint/2010/main" val="136583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Our preparation: </a:t>
            </a:r>
          </a:p>
          <a:p>
            <a:r>
              <a:rPr lang="en-US" smtClean="0"/>
              <a:t>We spent a few hours on each fact pattern. We made a spreadsheet that listed for each term, the best case, the compromise, and the minimum acceptable. </a:t>
            </a:r>
          </a:p>
          <a:p>
            <a:r>
              <a:rPr lang="en-US" smtClean="0"/>
              <a:t>We also noted for each term, a couple key facts that we could use to justify our reasoning to the other team and to the judges.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99A7548-F82A-4A4D-87C6-1625233BDA0E}" type="slidenum">
              <a:rPr lang="en-US" smtClean="0"/>
              <a:pPr/>
              <a:t>7</a:t>
            </a:fld>
            <a:endParaRPr lang="en-US" smtClean="0"/>
          </a:p>
        </p:txBody>
      </p:sp>
    </p:spTree>
    <p:extLst>
      <p:ext uri="{BB962C8B-B14F-4D97-AF65-F5344CB8AC3E}">
        <p14:creationId xmlns:p14="http://schemas.microsoft.com/office/powerpoint/2010/main" val="128390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A7ED56-D732-452C-9D25-89AE3DE3CF3B}" type="datetimeFigureOut">
              <a:rPr lang="en-US"/>
              <a:pPr>
                <a:defRPr/>
              </a:pPr>
              <a:t>3/19/2013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B8F751-0ABA-4388-8BB0-695E6055DF67}" type="slidenum">
              <a:rPr lang="en-US"/>
              <a:pPr>
                <a:defRPr/>
              </a:pPr>
              <a:t>‹#›</a:t>
            </a:fld>
            <a:endParaRPr lang="en-US"/>
          </a:p>
        </p:txBody>
      </p:sp>
    </p:spTree>
    <p:extLst>
      <p:ext uri="{BB962C8B-B14F-4D97-AF65-F5344CB8AC3E}">
        <p14:creationId xmlns:p14="http://schemas.microsoft.com/office/powerpoint/2010/main" val="201943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46C31-C93E-4586-9976-5EB6DD3DFE1C}" type="datetimeFigureOut">
              <a:rPr lang="en-US"/>
              <a:pPr>
                <a:defRPr/>
              </a:pPr>
              <a:t>3/19/2013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2BC96C-2ED8-4E8C-94D4-151F4D9A5E6A}" type="slidenum">
              <a:rPr lang="en-US"/>
              <a:pPr>
                <a:defRPr/>
              </a:pPr>
              <a:t>‹#›</a:t>
            </a:fld>
            <a:endParaRPr lang="en-US"/>
          </a:p>
        </p:txBody>
      </p:sp>
    </p:spTree>
    <p:extLst>
      <p:ext uri="{BB962C8B-B14F-4D97-AF65-F5344CB8AC3E}">
        <p14:creationId xmlns:p14="http://schemas.microsoft.com/office/powerpoint/2010/main" val="95029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B0CDAD-0E19-478A-8B3E-4580AD600115}" type="datetimeFigureOut">
              <a:rPr lang="en-US"/>
              <a:pPr>
                <a:defRPr/>
              </a:pPr>
              <a:t>3/19/2013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2E7CD7-B790-447E-AAE2-C6A863181DC2}" type="slidenum">
              <a:rPr lang="en-US"/>
              <a:pPr>
                <a:defRPr/>
              </a:pPr>
              <a:t>‹#›</a:t>
            </a:fld>
            <a:endParaRPr lang="en-US"/>
          </a:p>
        </p:txBody>
      </p:sp>
    </p:spTree>
    <p:extLst>
      <p:ext uri="{BB962C8B-B14F-4D97-AF65-F5344CB8AC3E}">
        <p14:creationId xmlns:p14="http://schemas.microsoft.com/office/powerpoint/2010/main" val="186804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BE8B21-12FB-41A0-8848-58E00746939F}" type="datetimeFigureOut">
              <a:rPr lang="en-US"/>
              <a:pPr>
                <a:defRPr/>
              </a:pPr>
              <a:t>3/19/2013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9A4D9A-9F29-4228-9FF2-26011CF36EAD}" type="slidenum">
              <a:rPr lang="en-US"/>
              <a:pPr>
                <a:defRPr/>
              </a:pPr>
              <a:t>‹#›</a:t>
            </a:fld>
            <a:endParaRPr lang="en-US"/>
          </a:p>
        </p:txBody>
      </p:sp>
    </p:spTree>
    <p:extLst>
      <p:ext uri="{BB962C8B-B14F-4D97-AF65-F5344CB8AC3E}">
        <p14:creationId xmlns:p14="http://schemas.microsoft.com/office/powerpoint/2010/main" val="181534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3683E0-96F6-48D1-969A-190E92755032}" type="datetimeFigureOut">
              <a:rPr lang="en-US"/>
              <a:pPr>
                <a:defRPr/>
              </a:pPr>
              <a:t>3/19/2013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18A765-0452-4583-AD49-77FF02A2B8DC}" type="slidenum">
              <a:rPr lang="en-US"/>
              <a:pPr>
                <a:defRPr/>
              </a:pPr>
              <a:t>‹#›</a:t>
            </a:fld>
            <a:endParaRPr lang="en-US"/>
          </a:p>
        </p:txBody>
      </p:sp>
    </p:spTree>
    <p:extLst>
      <p:ext uri="{BB962C8B-B14F-4D97-AF65-F5344CB8AC3E}">
        <p14:creationId xmlns:p14="http://schemas.microsoft.com/office/powerpoint/2010/main" val="220283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D2737D-D27B-48D3-A708-BD3F0005CE58}" type="datetimeFigureOut">
              <a:rPr lang="en-US"/>
              <a:pPr>
                <a:defRPr/>
              </a:pPr>
              <a:t>3/19/2013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1A6E2B-FD6C-43F5-8D89-CE22BF306726}" type="slidenum">
              <a:rPr lang="en-US"/>
              <a:pPr>
                <a:defRPr/>
              </a:pPr>
              <a:t>‹#›</a:t>
            </a:fld>
            <a:endParaRPr lang="en-US"/>
          </a:p>
        </p:txBody>
      </p:sp>
    </p:spTree>
    <p:extLst>
      <p:ext uri="{BB962C8B-B14F-4D97-AF65-F5344CB8AC3E}">
        <p14:creationId xmlns:p14="http://schemas.microsoft.com/office/powerpoint/2010/main" val="17379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01BF8E-1CF5-458C-921E-3AC3D6A7BB14}" type="datetimeFigureOut">
              <a:rPr lang="en-US"/>
              <a:pPr>
                <a:defRPr/>
              </a:pPr>
              <a:t>3/19/2013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EEE72D-DD6B-4DFC-A99E-C536227C9676}" type="slidenum">
              <a:rPr lang="en-US"/>
              <a:pPr>
                <a:defRPr/>
              </a:pPr>
              <a:t>‹#›</a:t>
            </a:fld>
            <a:endParaRPr lang="en-US"/>
          </a:p>
        </p:txBody>
      </p:sp>
    </p:spTree>
    <p:extLst>
      <p:ext uri="{BB962C8B-B14F-4D97-AF65-F5344CB8AC3E}">
        <p14:creationId xmlns:p14="http://schemas.microsoft.com/office/powerpoint/2010/main" val="218736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700C2-3766-46F2-9396-C286CF60B8DC}" type="datetimeFigureOut">
              <a:rPr lang="en-US"/>
              <a:pPr>
                <a:defRPr/>
              </a:pPr>
              <a:t>3/19/2013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30E486-F6CF-4B6B-AC26-B85072094EBE}" type="slidenum">
              <a:rPr lang="en-US"/>
              <a:pPr>
                <a:defRPr/>
              </a:pPr>
              <a:t>‹#›</a:t>
            </a:fld>
            <a:endParaRPr lang="en-US"/>
          </a:p>
        </p:txBody>
      </p:sp>
    </p:spTree>
    <p:extLst>
      <p:ext uri="{BB962C8B-B14F-4D97-AF65-F5344CB8AC3E}">
        <p14:creationId xmlns:p14="http://schemas.microsoft.com/office/powerpoint/2010/main" val="21218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5CA352-FA00-4E00-B9D1-012386DE55A3}" type="datetimeFigureOut">
              <a:rPr lang="en-US"/>
              <a:pPr>
                <a:defRPr/>
              </a:pPr>
              <a:t>3/19/2013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EB9C66-3B25-4021-8806-048B77917819}" type="slidenum">
              <a:rPr lang="en-US"/>
              <a:pPr>
                <a:defRPr/>
              </a:pPr>
              <a:t>‹#›</a:t>
            </a:fld>
            <a:endParaRPr lang="en-US"/>
          </a:p>
        </p:txBody>
      </p:sp>
    </p:spTree>
    <p:extLst>
      <p:ext uri="{BB962C8B-B14F-4D97-AF65-F5344CB8AC3E}">
        <p14:creationId xmlns:p14="http://schemas.microsoft.com/office/powerpoint/2010/main" val="228524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F9CAC4-E82D-44EB-9A98-70F4B5EAC19A}" type="datetimeFigureOut">
              <a:rPr lang="en-US"/>
              <a:pPr>
                <a:defRPr/>
              </a:pPr>
              <a:t>3/19/2013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C35F5-A148-4B9D-8B51-D9220C169133}" type="slidenum">
              <a:rPr lang="en-US"/>
              <a:pPr>
                <a:defRPr/>
              </a:pPr>
              <a:t>‹#›</a:t>
            </a:fld>
            <a:endParaRPr lang="en-US"/>
          </a:p>
        </p:txBody>
      </p:sp>
    </p:spTree>
    <p:extLst>
      <p:ext uri="{BB962C8B-B14F-4D97-AF65-F5344CB8AC3E}">
        <p14:creationId xmlns:p14="http://schemas.microsoft.com/office/powerpoint/2010/main" val="379379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4D7B88-487D-4DCD-B409-CC807DD926CB}" type="datetimeFigureOut">
              <a:rPr lang="en-US"/>
              <a:pPr>
                <a:defRPr/>
              </a:pPr>
              <a:t>3/19/2013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B40F9B-C9B2-4BC1-8BBC-CEB19CE2FBCC}" type="slidenum">
              <a:rPr lang="en-US"/>
              <a:pPr>
                <a:defRPr/>
              </a:pPr>
              <a:t>‹#›</a:t>
            </a:fld>
            <a:endParaRPr lang="en-US"/>
          </a:p>
        </p:txBody>
      </p:sp>
    </p:spTree>
    <p:extLst>
      <p:ext uri="{BB962C8B-B14F-4D97-AF65-F5344CB8AC3E}">
        <p14:creationId xmlns:p14="http://schemas.microsoft.com/office/powerpoint/2010/main" val="303265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3F86F26-803E-4BA2-91B6-87E252D5B5C7}" type="datetimeFigureOut">
              <a:rPr lang="en-US"/>
              <a:pPr>
                <a:defRPr/>
              </a:pPr>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35E7ACA-FE3E-44D5-97E0-B6D53B2AE0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hyperlink" Target="http://www.law.berkeley.edu/6087.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halloumcompetition@gmail.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0" y="5534025"/>
            <a:ext cx="46815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Wingdings" panose="05000000000000000000" pitchFamily="2" charset="2"/>
              <a:buNone/>
            </a:pPr>
            <a:r>
              <a:rPr lang="en-US" sz="2000">
                <a:latin typeface="Bell MT" panose="02020503060305020303" pitchFamily="18" charset="0"/>
              </a:rPr>
              <a:t>Competition Directors:</a:t>
            </a:r>
          </a:p>
          <a:p>
            <a:pPr>
              <a:spcBef>
                <a:spcPct val="0"/>
              </a:spcBef>
              <a:buFont typeface="Wingdings" panose="05000000000000000000" pitchFamily="2" charset="2"/>
              <a:buNone/>
            </a:pPr>
            <a:r>
              <a:rPr lang="en-US" sz="2000">
                <a:latin typeface="Bell MT" panose="02020503060305020303" pitchFamily="18" charset="0"/>
              </a:rPr>
              <a:t>Natalie Flechsig</a:t>
            </a:r>
          </a:p>
          <a:p>
            <a:pPr>
              <a:spcBef>
                <a:spcPct val="0"/>
              </a:spcBef>
              <a:buFont typeface="Wingdings" panose="05000000000000000000" pitchFamily="2" charset="2"/>
              <a:buNone/>
            </a:pPr>
            <a:r>
              <a:rPr lang="en-US" sz="2000">
                <a:latin typeface="Bell MT" panose="02020503060305020303" pitchFamily="18" charset="0"/>
              </a:rPr>
              <a:t>Joseph Santiesteban</a:t>
            </a:r>
          </a:p>
          <a:p>
            <a:pPr>
              <a:spcBef>
                <a:spcPct val="0"/>
              </a:spcBef>
              <a:buFont typeface="Wingdings" panose="05000000000000000000" pitchFamily="2" charset="2"/>
              <a:buNone/>
            </a:pPr>
            <a:r>
              <a:rPr lang="en-US" sz="2000">
                <a:latin typeface="Bell MT" panose="02020503060305020303" pitchFamily="18" charset="0"/>
              </a:rPr>
              <a:t>Gabrielle Ahdoot</a:t>
            </a:r>
          </a:p>
        </p:txBody>
      </p:sp>
      <p:sp>
        <p:nvSpPr>
          <p:cNvPr id="5" name="Rectangle 4"/>
          <p:cNvSpPr/>
          <p:nvPr/>
        </p:nvSpPr>
        <p:spPr>
          <a:xfrm>
            <a:off x="0" y="1521717"/>
            <a:ext cx="9144000" cy="2800350"/>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n-US" sz="4000" b="1" dirty="0">
                <a:solidFill>
                  <a:schemeClr val="tx1"/>
                </a:solidFill>
                <a:latin typeface="Bell MT"/>
                <a:cs typeface="Bell MT"/>
              </a:rPr>
              <a:t>Halloum Negotiation</a:t>
            </a:r>
          </a:p>
          <a:p>
            <a:pPr fontAlgn="auto">
              <a:spcBef>
                <a:spcPts val="0"/>
              </a:spcBef>
              <a:spcAft>
                <a:spcPts val="0"/>
              </a:spcAft>
              <a:defRPr/>
            </a:pPr>
            <a:r>
              <a:rPr lang="en-US" sz="4000" b="1" dirty="0">
                <a:solidFill>
                  <a:schemeClr val="tx1"/>
                </a:solidFill>
                <a:latin typeface="Bell MT"/>
                <a:cs typeface="Bell MT"/>
              </a:rPr>
              <a:t>Competition</a:t>
            </a:r>
          </a:p>
          <a:p>
            <a:pPr fontAlgn="auto">
              <a:spcBef>
                <a:spcPts val="0"/>
              </a:spcBef>
              <a:spcAft>
                <a:spcPts val="0"/>
              </a:spcAft>
              <a:defRPr/>
            </a:pPr>
            <a:endParaRPr lang="en-US" sz="2800" b="1" dirty="0">
              <a:solidFill>
                <a:schemeClr val="tx1"/>
              </a:solidFill>
              <a:latin typeface="Bell MT"/>
              <a:cs typeface="Bell MT"/>
            </a:endParaRPr>
          </a:p>
        </p:txBody>
      </p:sp>
      <p:pic>
        <p:nvPicPr>
          <p:cNvPr id="7" name="Picture 6" descr="http://unofficialprogrammer.files.wordpress.com/2011/01/hand-shake.jpg"/>
          <p:cNvPicPr/>
          <p:nvPr/>
        </p:nvPicPr>
        <p:blipFill>
          <a:blip r:embed="rId3"/>
          <a:srcRect t="12411" b="12411"/>
          <a:stretch>
            <a:fillRect/>
          </a:stretch>
        </p:blipFill>
        <p:spPr bwMode="auto">
          <a:xfrm>
            <a:off x="4914766" y="1521717"/>
            <a:ext cx="4244535" cy="2800350"/>
          </a:xfrm>
          <a:prstGeom prst="rect">
            <a:avLst/>
          </a:prstGeom>
          <a:noFill/>
          <a:ln w="9525">
            <a:noFill/>
            <a:miter lim="800000"/>
            <a:headEnd/>
            <a:tailEnd/>
          </a:ln>
          <a:effectLst>
            <a:reflection stA="25000" endPos="75000" dist="12700" dir="5400000" sy="-100000" algn="bl" rotWithShape="0"/>
          </a:effectLst>
        </p:spPr>
      </p:pic>
      <p:sp>
        <p:nvSpPr>
          <p:cNvPr id="3079" name="Rectangle 11"/>
          <p:cNvSpPr>
            <a:spLocks noChangeArrowheads="1"/>
          </p:cNvSpPr>
          <p:nvPr/>
        </p:nvSpPr>
        <p:spPr bwMode="auto">
          <a:xfrm>
            <a:off x="3711575" y="5876925"/>
            <a:ext cx="5295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Wingdings" panose="05000000000000000000" pitchFamily="2" charset="2"/>
              <a:buNone/>
            </a:pPr>
            <a:r>
              <a:rPr lang="en-US" sz="2000">
                <a:latin typeface="Bell MT" panose="02020503060305020303" pitchFamily="18" charset="0"/>
              </a:rPr>
              <a:t>Website:</a:t>
            </a:r>
            <a:r>
              <a:rPr lang="en-US" sz="2000">
                <a:latin typeface="Bell MT" panose="02020503060305020303" pitchFamily="18" charset="0"/>
                <a:hlinkClick r:id="rId4"/>
              </a:rPr>
              <a:t>http://www.law.berkeley.edu/6087.htm</a:t>
            </a:r>
            <a:r>
              <a:rPr lang="en-US" sz="2000">
                <a:latin typeface="Bell MT" panose="02020503060305020303" pitchFamily="18" charset="0"/>
              </a:rPr>
              <a:t> Email: HalloumCompetition@gmail.com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77863" y="-261938"/>
            <a:ext cx="8229600" cy="1143001"/>
          </a:xfrm>
        </p:spPr>
        <p:txBody>
          <a:bodyPr/>
          <a:lstStyle/>
          <a:p>
            <a:pPr eaLnBrk="1" hangingPunct="1"/>
            <a:r>
              <a:rPr lang="en-US" smtClean="0">
                <a:latin typeface="Bell MT" panose="02020503060305020303" pitchFamily="18" charset="0"/>
              </a:rPr>
              <a:t>Mandatory Training Sessions</a:t>
            </a:r>
          </a:p>
        </p:txBody>
      </p:sp>
      <p:sp>
        <p:nvSpPr>
          <p:cNvPr id="16387" name="Content Placeholder 2"/>
          <p:cNvSpPr>
            <a:spLocks noGrp="1"/>
          </p:cNvSpPr>
          <p:nvPr>
            <p:ph idx="1"/>
          </p:nvPr>
        </p:nvSpPr>
        <p:spPr/>
        <p:txBody>
          <a:bodyPr/>
          <a:lstStyle/>
          <a:p>
            <a:pPr eaLnBrk="1" hangingPunct="1"/>
            <a:endParaRPr lang="en-US" smtClean="0"/>
          </a:p>
        </p:txBody>
      </p:sp>
      <p:grpSp>
        <p:nvGrpSpPr>
          <p:cNvPr id="16388" name="Group 33"/>
          <p:cNvGrpSpPr>
            <a:grpSpLocks/>
          </p:cNvGrpSpPr>
          <p:nvPr/>
        </p:nvGrpSpPr>
        <p:grpSpPr bwMode="auto">
          <a:xfrm rot="10800000">
            <a:off x="-282575" y="117475"/>
            <a:ext cx="9315450" cy="6696075"/>
            <a:chOff x="-26" y="1501"/>
            <a:chExt cx="5801" cy="2770"/>
          </a:xfrm>
        </p:grpSpPr>
        <p:sp>
          <p:nvSpPr>
            <p:cNvPr id="5" name="Rectangle 5"/>
            <p:cNvSpPr>
              <a:spLocks noChangeArrowheads="1"/>
            </p:cNvSpPr>
            <p:nvPr/>
          </p:nvSpPr>
          <p:spPr bwMode="auto">
            <a:xfrm rot="10800000" flipV="1">
              <a:off x="357" y="4002"/>
              <a:ext cx="4873" cy="27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sz="2400" dirty="0">
                <a:solidFill>
                  <a:srgbClr val="4D4D4D"/>
                </a:solidFill>
                <a:latin typeface="Bell MT"/>
                <a:ea typeface="+mn-ea"/>
                <a:cs typeface="Bell MT"/>
              </a:endParaRPr>
            </a:p>
          </p:txBody>
        </p:sp>
        <p:sp>
          <p:nvSpPr>
            <p:cNvPr id="6" name="Rectangle 5"/>
            <p:cNvSpPr>
              <a:spLocks noChangeArrowheads="1"/>
            </p:cNvSpPr>
            <p:nvPr/>
          </p:nvSpPr>
          <p:spPr bwMode="auto">
            <a:xfrm rot="10800000">
              <a:off x="185" y="1640"/>
              <a:ext cx="5387" cy="2362"/>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Bell MT"/>
                <a:ea typeface="+mn-ea"/>
                <a:cs typeface="Bell MT"/>
              </a:endParaRPr>
            </a:p>
          </p:txBody>
        </p:sp>
        <p:sp>
          <p:nvSpPr>
            <p:cNvPr id="16401"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latin typeface="Bell MT" panose="02020503060305020303" pitchFamily="18" charset="0"/>
              </a:endParaRPr>
            </a:p>
          </p:txBody>
        </p:sp>
        <p:sp>
          <p:nvSpPr>
            <p:cNvPr id="8"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Bell MT"/>
                <a:ea typeface="+mn-ea"/>
                <a:cs typeface="Bell MT"/>
              </a:endParaRPr>
            </a:p>
          </p:txBody>
        </p:sp>
      </p:grpSp>
      <p:sp>
        <p:nvSpPr>
          <p:cNvPr id="9" name="Content Placeholder 3"/>
          <p:cNvSpPr txBox="1">
            <a:spLocks/>
          </p:cNvSpPr>
          <p:nvPr/>
        </p:nvSpPr>
        <p:spPr>
          <a:xfrm>
            <a:off x="378642" y="1201199"/>
            <a:ext cx="3850477" cy="4733546"/>
          </a:xfrm>
          <a:prstGeom prst="rect">
            <a:avLst/>
          </a:prstGeom>
          <a:solidFill>
            <a:schemeClr val="bg1">
              <a:lumMod val="95000"/>
              <a:alpha val="77000"/>
            </a:schemeClr>
          </a:solidFill>
          <a:ln w="9525" cap="flat" cmpd="sng" algn="ctr">
            <a:gradFill flip="none" rotWithShape="1">
              <a:gsLst>
                <a:gs pos="0">
                  <a:schemeClr val="bg2">
                    <a:alpha val="0"/>
                  </a:schemeClr>
                </a:gs>
                <a:gs pos="50000">
                  <a:schemeClr val="bg2"/>
                </a:gs>
                <a:gs pos="100000">
                  <a:schemeClr val="bg2">
                    <a:alpha val="0"/>
                  </a:schemeClr>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3000" b="1" dirty="0" smtClean="0">
                <a:solidFill>
                  <a:srgbClr val="000000"/>
                </a:solidFill>
                <a:latin typeface="Bell MT" panose="02020503060305020303" pitchFamily="18" charset="0"/>
              </a:rPr>
              <a:t>Monday, March 11</a:t>
            </a:r>
            <a:r>
              <a:rPr lang="en-US" sz="3000" b="1" baseline="30000" dirty="0" smtClean="0">
                <a:solidFill>
                  <a:srgbClr val="000000"/>
                </a:solidFill>
                <a:latin typeface="Bell MT" panose="02020503060305020303" pitchFamily="18" charset="0"/>
              </a:rPr>
              <a:t>th</a:t>
            </a:r>
            <a:r>
              <a:rPr lang="en-US" sz="3000" b="1" dirty="0" smtClean="0">
                <a:solidFill>
                  <a:srgbClr val="000000"/>
                </a:solidFill>
                <a:latin typeface="Bell MT" panose="02020503060305020303" pitchFamily="18" charset="0"/>
              </a:rPr>
              <a:t>   </a:t>
            </a:r>
          </a:p>
          <a:p>
            <a:pPr algn="ctr" eaLnBrk="1" hangingPunct="1">
              <a:defRPr/>
            </a:pPr>
            <a:r>
              <a:rPr lang="en-US" sz="3000" b="1" dirty="0" smtClean="0">
                <a:solidFill>
                  <a:srgbClr val="000000"/>
                </a:solidFill>
                <a:latin typeface="Bell MT" panose="02020503060305020303" pitchFamily="18" charset="0"/>
              </a:rPr>
              <a:t>12:45pm  </a:t>
            </a:r>
            <a:endParaRPr lang="en-US" sz="3000" dirty="0" smtClean="0">
              <a:solidFill>
                <a:srgbClr val="000000"/>
              </a:solidFill>
              <a:latin typeface="Bell MT" panose="02020503060305020303" pitchFamily="18" charset="0"/>
            </a:endParaRPr>
          </a:p>
          <a:p>
            <a:pPr eaLnBrk="1" hangingPunct="1">
              <a:defRPr/>
            </a:pPr>
            <a:endParaRPr lang="en-US" sz="2000" i="1" dirty="0" smtClean="0">
              <a:solidFill>
                <a:srgbClr val="000000"/>
              </a:solidFill>
              <a:latin typeface="Bell MT" panose="02020503060305020303" pitchFamily="18" charset="0"/>
            </a:endParaRPr>
          </a:p>
          <a:p>
            <a:pPr algn="ctr" eaLnBrk="1" hangingPunct="1">
              <a:defRPr/>
            </a:pPr>
            <a:r>
              <a:rPr lang="en-US" sz="2400" dirty="0" smtClean="0">
                <a:solidFill>
                  <a:srgbClr val="000000"/>
                </a:solidFill>
                <a:latin typeface="Bell MT" panose="02020503060305020303" pitchFamily="18" charset="0"/>
              </a:rPr>
              <a:t> </a:t>
            </a:r>
          </a:p>
          <a:p>
            <a:pPr algn="ctr" eaLnBrk="1" hangingPunct="1">
              <a:defRPr/>
            </a:pPr>
            <a:r>
              <a:rPr lang="en-US" altLang="en-US" sz="2600" dirty="0" smtClean="0">
                <a:solidFill>
                  <a:srgbClr val="000000"/>
                </a:solidFill>
                <a:latin typeface="Bell MT" panose="02020503060305020303" pitchFamily="18" charset="0"/>
              </a:rPr>
              <a:t>“</a:t>
            </a:r>
            <a:r>
              <a:rPr lang="en-US" sz="2600" dirty="0" smtClean="0">
                <a:solidFill>
                  <a:srgbClr val="000000"/>
                </a:solidFill>
                <a:latin typeface="Bell MT" panose="02020503060305020303" pitchFamily="18" charset="0"/>
              </a:rPr>
              <a:t>Be a Competitor: Learn the Rules of the Game.</a:t>
            </a:r>
            <a:r>
              <a:rPr lang="en-US" altLang="en-US" sz="2600" dirty="0" smtClean="0">
                <a:solidFill>
                  <a:srgbClr val="000000"/>
                </a:solidFill>
                <a:latin typeface="Bell MT" panose="02020503060305020303" pitchFamily="18" charset="0"/>
              </a:rPr>
              <a:t>”</a:t>
            </a:r>
            <a:endParaRPr lang="en-US" sz="2600" dirty="0" smtClean="0">
              <a:solidFill>
                <a:srgbClr val="000000"/>
              </a:solidFill>
              <a:latin typeface="Bell MT" panose="02020503060305020303" pitchFamily="18" charset="0"/>
            </a:endParaRPr>
          </a:p>
          <a:p>
            <a:pPr algn="ctr" eaLnBrk="1" hangingPunct="1">
              <a:defRPr/>
            </a:pPr>
            <a:endParaRPr lang="en-US" sz="2400" i="1" dirty="0" smtClean="0">
              <a:solidFill>
                <a:srgbClr val="000000"/>
              </a:solidFill>
              <a:latin typeface="Bell MT" panose="02020503060305020303" pitchFamily="18" charset="0"/>
            </a:endParaRPr>
          </a:p>
          <a:p>
            <a:pPr algn="ctr" eaLnBrk="1" hangingPunct="1">
              <a:defRPr/>
            </a:pPr>
            <a:endParaRPr lang="en-US" sz="2400" i="1" dirty="0" smtClean="0">
              <a:solidFill>
                <a:srgbClr val="000000"/>
              </a:solidFill>
              <a:latin typeface="Bell MT" panose="02020503060305020303" pitchFamily="18" charset="0"/>
            </a:endParaRPr>
          </a:p>
          <a:p>
            <a:pPr algn="ctr" eaLnBrk="1" hangingPunct="1">
              <a:defRPr/>
            </a:pPr>
            <a:r>
              <a:rPr lang="en-US" sz="2600" i="1" dirty="0" smtClean="0">
                <a:solidFill>
                  <a:srgbClr val="000000"/>
                </a:solidFill>
                <a:latin typeface="Bell MT" panose="02020503060305020303" pitchFamily="18" charset="0"/>
              </a:rPr>
              <a:t>Lunch will be provided.  </a:t>
            </a:r>
            <a:endParaRPr lang="en-US" sz="2600" dirty="0" smtClean="0">
              <a:solidFill>
                <a:srgbClr val="000000"/>
              </a:solidFill>
              <a:latin typeface="Bell MT" panose="02020503060305020303" pitchFamily="18" charset="0"/>
            </a:endParaRPr>
          </a:p>
        </p:txBody>
      </p:sp>
      <p:sp>
        <p:nvSpPr>
          <p:cNvPr id="10" name="Rectangle 9"/>
          <p:cNvSpPr/>
          <p:nvPr/>
        </p:nvSpPr>
        <p:spPr>
          <a:xfrm>
            <a:off x="4884320" y="1193020"/>
            <a:ext cx="3931920" cy="4638061"/>
          </a:xfrm>
          <a:prstGeom prst="rect">
            <a:avLst/>
          </a:prstGeom>
          <a:solidFill>
            <a:schemeClr val="bg1">
              <a:alpha val="77000"/>
            </a:schemeClr>
          </a:solidFill>
          <a:ln w="9525">
            <a:gradFill flip="none" rotWithShape="1">
              <a:gsLst>
                <a:gs pos="0">
                  <a:schemeClr val="bg2">
                    <a:alpha val="0"/>
                  </a:schemeClr>
                </a:gs>
                <a:gs pos="50000">
                  <a:schemeClr val="bg2"/>
                </a:gs>
                <a:gs pos="100000">
                  <a:schemeClr val="bg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3000" b="1" dirty="0" smtClean="0">
                <a:solidFill>
                  <a:srgbClr val="000000"/>
                </a:solidFill>
                <a:latin typeface="Bell MT" panose="02020503060305020303" pitchFamily="18" charset="0"/>
              </a:rPr>
              <a:t>Monday, March 18</a:t>
            </a:r>
            <a:r>
              <a:rPr lang="en-US" sz="3000" b="1" baseline="30000" dirty="0" smtClean="0">
                <a:solidFill>
                  <a:srgbClr val="000000"/>
                </a:solidFill>
                <a:latin typeface="Bell MT" panose="02020503060305020303" pitchFamily="18" charset="0"/>
              </a:rPr>
              <a:t>th</a:t>
            </a:r>
            <a:r>
              <a:rPr lang="en-US" sz="3000" b="1" dirty="0" smtClean="0">
                <a:solidFill>
                  <a:srgbClr val="000000"/>
                </a:solidFill>
                <a:latin typeface="Bell MT" panose="02020503060305020303" pitchFamily="18" charset="0"/>
              </a:rPr>
              <a:t>  </a:t>
            </a:r>
          </a:p>
          <a:p>
            <a:pPr algn="ctr" eaLnBrk="1" hangingPunct="1">
              <a:defRPr/>
            </a:pPr>
            <a:r>
              <a:rPr lang="en-US" sz="3000" b="1" dirty="0" smtClean="0">
                <a:solidFill>
                  <a:srgbClr val="000000"/>
                </a:solidFill>
                <a:latin typeface="Bell MT" panose="02020503060305020303" pitchFamily="18" charset="0"/>
              </a:rPr>
              <a:t>12:45pm</a:t>
            </a:r>
            <a:endParaRPr lang="en-US" sz="3000" dirty="0" smtClean="0">
              <a:solidFill>
                <a:srgbClr val="000000"/>
              </a:solidFill>
              <a:latin typeface="Bell MT" panose="02020503060305020303" pitchFamily="18" charset="0"/>
            </a:endParaRPr>
          </a:p>
          <a:p>
            <a:pPr algn="ctr" eaLnBrk="1" hangingPunct="1">
              <a:defRPr/>
            </a:pPr>
            <a:endParaRPr lang="en-US" sz="2000" i="1" dirty="0" smtClean="0">
              <a:solidFill>
                <a:srgbClr val="000000"/>
              </a:solidFill>
              <a:latin typeface="Bell MT" panose="02020503060305020303" pitchFamily="18" charset="0"/>
            </a:endParaRPr>
          </a:p>
          <a:p>
            <a:pPr algn="ctr" eaLnBrk="1" hangingPunct="1">
              <a:defRPr/>
            </a:pPr>
            <a:endParaRPr lang="en-US" sz="2400" dirty="0" smtClean="0">
              <a:solidFill>
                <a:srgbClr val="000000"/>
              </a:solidFill>
              <a:latin typeface="Bell MT" panose="02020503060305020303" pitchFamily="18" charset="0"/>
            </a:endParaRPr>
          </a:p>
          <a:p>
            <a:pPr algn="ctr" eaLnBrk="1" hangingPunct="1">
              <a:defRPr/>
            </a:pPr>
            <a:r>
              <a:rPr lang="en-US" altLang="en-US" sz="2600" dirty="0" smtClean="0">
                <a:solidFill>
                  <a:srgbClr val="000000"/>
                </a:solidFill>
                <a:latin typeface="Bell MT" panose="02020503060305020303" pitchFamily="18" charset="0"/>
              </a:rPr>
              <a:t>“</a:t>
            </a:r>
            <a:r>
              <a:rPr lang="en-US" altLang="ja-JP" sz="2600" dirty="0" smtClean="0">
                <a:solidFill>
                  <a:srgbClr val="000000"/>
                </a:solidFill>
                <a:latin typeface="Bell MT" panose="02020503060305020303" pitchFamily="18" charset="0"/>
              </a:rPr>
              <a:t>Be a Lawyer: Learn Negotiation Skills from Professor Avila.</a:t>
            </a:r>
            <a:r>
              <a:rPr lang="en-US" altLang="en-US" sz="2600" dirty="0" smtClean="0">
                <a:solidFill>
                  <a:srgbClr val="000000"/>
                </a:solidFill>
                <a:latin typeface="Bell MT" panose="02020503060305020303" pitchFamily="18" charset="0"/>
              </a:rPr>
              <a:t>”</a:t>
            </a:r>
            <a:r>
              <a:rPr lang="en-US" altLang="ja-JP" sz="2600" dirty="0" smtClean="0">
                <a:solidFill>
                  <a:srgbClr val="000000"/>
                </a:solidFill>
                <a:latin typeface="Bell MT" panose="02020503060305020303" pitchFamily="18" charset="0"/>
              </a:rPr>
              <a:t> </a:t>
            </a:r>
          </a:p>
          <a:p>
            <a:pPr algn="ctr" eaLnBrk="1" hangingPunct="1">
              <a:defRPr/>
            </a:pPr>
            <a:endParaRPr lang="en-US" sz="2400" i="1" dirty="0" smtClean="0">
              <a:solidFill>
                <a:srgbClr val="000000"/>
              </a:solidFill>
              <a:latin typeface="Bell MT" panose="02020503060305020303" pitchFamily="18" charset="0"/>
            </a:endParaRPr>
          </a:p>
          <a:p>
            <a:pPr algn="ctr" eaLnBrk="1" hangingPunct="1">
              <a:defRPr/>
            </a:pPr>
            <a:r>
              <a:rPr lang="en-US" sz="2600" i="1" dirty="0" smtClean="0">
                <a:solidFill>
                  <a:srgbClr val="000000"/>
                </a:solidFill>
                <a:latin typeface="Bell MT" panose="02020503060305020303" pitchFamily="18" charset="0"/>
              </a:rPr>
              <a:t>Lunch will be provided. </a:t>
            </a:r>
            <a:endParaRPr lang="en-US" sz="2600" dirty="0" smtClean="0">
              <a:solidFill>
                <a:srgbClr val="000000"/>
              </a:solidFill>
              <a:latin typeface="Bell MT" panose="02020503060305020303" pitchFamily="18" charset="0"/>
            </a:endParaRPr>
          </a:p>
        </p:txBody>
      </p:sp>
      <p:sp>
        <p:nvSpPr>
          <p:cNvPr id="13" name="Right Arrow 12"/>
          <p:cNvSpPr/>
          <p:nvPr/>
        </p:nvSpPr>
        <p:spPr>
          <a:xfrm>
            <a:off x="3639686" y="1217185"/>
            <a:ext cx="1509531" cy="563759"/>
          </a:xfrm>
          <a:prstGeom prst="rightArrow">
            <a:avLst>
              <a:gd name="adj1" fmla="val 63498"/>
              <a:gd name="adj2" fmla="val 29440"/>
            </a:avLst>
          </a:prstGeom>
          <a:gradFill flip="none" rotWithShape="1">
            <a:gsLst>
              <a:gs pos="53000">
                <a:schemeClr val="tx2">
                  <a:lumMod val="40000"/>
                  <a:lumOff val="60000"/>
                </a:schemeClr>
              </a:gs>
              <a:gs pos="100000">
                <a:schemeClr val="accent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8" name="Title 1"/>
          <p:cNvSpPr txBox="1">
            <a:spLocks/>
          </p:cNvSpPr>
          <p:nvPr/>
        </p:nvSpPr>
        <p:spPr>
          <a:xfrm>
            <a:off x="379413" y="1401763"/>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3"/>
          <p:cNvGrpSpPr>
            <a:grpSpLocks/>
          </p:cNvGrpSpPr>
          <p:nvPr/>
        </p:nvGrpSpPr>
        <p:grpSpPr bwMode="auto">
          <a:xfrm rot="10800000">
            <a:off x="-173038" y="347663"/>
            <a:ext cx="9523413" cy="6357937"/>
            <a:chOff x="-26" y="1501"/>
            <a:chExt cx="5801" cy="2794"/>
          </a:xfrm>
        </p:grpSpPr>
        <p:sp>
          <p:nvSpPr>
            <p:cNvPr id="34" name="Rectangle 5"/>
            <p:cNvSpPr>
              <a:spLocks noChangeArrowheads="1"/>
            </p:cNvSpPr>
            <p:nvPr/>
          </p:nvSpPr>
          <p:spPr bwMode="auto">
            <a:xfrm rot="10800000" flipV="1">
              <a:off x="186"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Bell MT"/>
                <a:ea typeface="+mn-ea"/>
                <a:cs typeface="Bell MT"/>
              </a:endParaRPr>
            </a:p>
          </p:txBody>
        </p:sp>
        <p:sp>
          <p:nvSpPr>
            <p:cNvPr id="33" name="Rectangle 5"/>
            <p:cNvSpPr>
              <a:spLocks noChangeArrowheads="1"/>
            </p:cNvSpPr>
            <p:nvPr/>
          </p:nvSpPr>
          <p:spPr bwMode="auto">
            <a:xfrm rot="10800000">
              <a:off x="183" y="1636"/>
              <a:ext cx="5383" cy="236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Bell MT"/>
                <a:ea typeface="+mn-ea"/>
                <a:cs typeface="Bell MT"/>
              </a:endParaRPr>
            </a:p>
          </p:txBody>
        </p:sp>
        <p:sp>
          <p:nvSpPr>
            <p:cNvPr id="17433"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latin typeface="Bell MT" panose="02020503060305020303" pitchFamily="18" charset="0"/>
              </a:endParaRPr>
            </a:p>
          </p:txBody>
        </p:sp>
        <p:sp>
          <p:nvSpPr>
            <p:cNvPr id="35"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Bell MT"/>
                <a:ea typeface="+mn-ea"/>
                <a:cs typeface="Bell MT"/>
              </a:endParaRPr>
            </a:p>
          </p:txBody>
        </p:sp>
      </p:grpSp>
      <p:sp>
        <p:nvSpPr>
          <p:cNvPr id="11" name="Content Placeholder 3"/>
          <p:cNvSpPr txBox="1">
            <a:spLocks/>
          </p:cNvSpPr>
          <p:nvPr/>
        </p:nvSpPr>
        <p:spPr>
          <a:xfrm>
            <a:off x="378642" y="1201199"/>
            <a:ext cx="3850477" cy="2468880"/>
          </a:xfrm>
          <a:prstGeom prst="rect">
            <a:avLst/>
          </a:prstGeom>
          <a:solidFill>
            <a:schemeClr val="bg1">
              <a:lumMod val="95000"/>
              <a:alpha val="77000"/>
            </a:schemeClr>
          </a:solidFill>
          <a:ln w="9525" cap="flat" cmpd="sng" algn="ctr">
            <a:gradFill flip="none" rotWithShape="1">
              <a:gsLst>
                <a:gs pos="0">
                  <a:schemeClr val="bg2">
                    <a:alpha val="0"/>
                  </a:schemeClr>
                </a:gs>
                <a:gs pos="50000">
                  <a:schemeClr val="bg2"/>
                </a:gs>
                <a:gs pos="100000">
                  <a:schemeClr val="bg2">
                    <a:alpha val="0"/>
                  </a:schemeClr>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defRPr/>
            </a:pPr>
            <a:r>
              <a:rPr lang="en-US" sz="2200" b="1" dirty="0" smtClean="0">
                <a:solidFill>
                  <a:srgbClr val="000000"/>
                </a:solidFill>
                <a:latin typeface="Bell MT" panose="02020503060305020303" pitchFamily="18" charset="0"/>
              </a:rPr>
              <a:t>Preliminary Rounds</a:t>
            </a:r>
          </a:p>
          <a:p>
            <a:pPr algn="ctr" eaLnBrk="1" hangingPunct="1">
              <a:lnSpc>
                <a:spcPct val="80000"/>
              </a:lnSpc>
              <a:defRPr/>
            </a:pPr>
            <a:r>
              <a:rPr lang="en-US" sz="2200" b="1" dirty="0" smtClean="0">
                <a:solidFill>
                  <a:srgbClr val="000000"/>
                </a:solidFill>
                <a:latin typeface="Bell MT" panose="02020503060305020303" pitchFamily="18" charset="0"/>
              </a:rPr>
              <a:t>Monday, April 1st</a:t>
            </a:r>
            <a:endParaRPr lang="en-US" sz="2200" b="1" baseline="30000" dirty="0" smtClean="0">
              <a:solidFill>
                <a:srgbClr val="000000"/>
              </a:solidFill>
              <a:latin typeface="Bell MT" panose="02020503060305020303" pitchFamily="18" charset="0"/>
            </a:endParaRPr>
          </a:p>
          <a:p>
            <a:pPr algn="ctr" eaLnBrk="1" hangingPunct="1">
              <a:lnSpc>
                <a:spcPct val="80000"/>
              </a:lnSpc>
              <a:defRPr/>
            </a:pPr>
            <a:endParaRPr lang="en-US" sz="1900" dirty="0" smtClean="0">
              <a:solidFill>
                <a:srgbClr val="000000"/>
              </a:solidFill>
              <a:latin typeface="Bell MT" panose="02020503060305020303" pitchFamily="18" charset="0"/>
            </a:endParaRPr>
          </a:p>
          <a:p>
            <a:pPr algn="ctr" eaLnBrk="1" hangingPunct="1">
              <a:lnSpc>
                <a:spcPct val="80000"/>
              </a:lnSpc>
              <a:defRPr/>
            </a:pPr>
            <a:r>
              <a:rPr lang="en-US" sz="1900" dirty="0" smtClean="0">
                <a:solidFill>
                  <a:srgbClr val="000000"/>
                </a:solidFill>
                <a:latin typeface="Bell MT" panose="02020503060305020303" pitchFamily="18" charset="0"/>
              </a:rPr>
              <a:t>Each team competes once per night during one of these time slots:</a:t>
            </a:r>
          </a:p>
          <a:p>
            <a:pPr algn="ctr" eaLnBrk="1" hangingPunct="1">
              <a:lnSpc>
                <a:spcPct val="80000"/>
              </a:lnSpc>
              <a:defRPr/>
            </a:pPr>
            <a:endParaRPr lang="en-US" sz="1900" dirty="0" smtClean="0">
              <a:solidFill>
                <a:srgbClr val="000000"/>
              </a:solidFill>
              <a:latin typeface="Bell MT" panose="02020503060305020303" pitchFamily="18" charset="0"/>
            </a:endParaRPr>
          </a:p>
          <a:p>
            <a:pPr algn="ctr" eaLnBrk="1" hangingPunct="1">
              <a:lnSpc>
                <a:spcPct val="80000"/>
              </a:lnSpc>
              <a:defRPr/>
            </a:pPr>
            <a:r>
              <a:rPr lang="en-US" sz="1900" dirty="0" smtClean="0">
                <a:solidFill>
                  <a:srgbClr val="000000"/>
                </a:solidFill>
                <a:latin typeface="Bell MT" panose="02020503060305020303" pitchFamily="18" charset="0"/>
              </a:rPr>
              <a:t>6:00 – 7:30 pm or</a:t>
            </a:r>
          </a:p>
          <a:p>
            <a:pPr algn="ctr" eaLnBrk="1" hangingPunct="1">
              <a:lnSpc>
                <a:spcPct val="80000"/>
              </a:lnSpc>
              <a:defRPr/>
            </a:pPr>
            <a:r>
              <a:rPr lang="en-US" sz="1900" dirty="0" smtClean="0">
                <a:solidFill>
                  <a:srgbClr val="000000"/>
                </a:solidFill>
                <a:latin typeface="Bell MT" panose="02020503060305020303" pitchFamily="18" charset="0"/>
              </a:rPr>
              <a:t>7:45 – 9:15pm</a:t>
            </a:r>
          </a:p>
          <a:p>
            <a:pPr algn="ctr" eaLnBrk="1" hangingPunct="1">
              <a:lnSpc>
                <a:spcPct val="80000"/>
              </a:lnSpc>
              <a:defRPr/>
            </a:pPr>
            <a:r>
              <a:rPr lang="en-US" sz="1900" i="1" dirty="0" smtClean="0">
                <a:solidFill>
                  <a:srgbClr val="000000"/>
                </a:solidFill>
                <a:latin typeface="Bell MT" panose="02020503060305020303" pitchFamily="18" charset="0"/>
              </a:rPr>
              <a:t> </a:t>
            </a:r>
            <a:endParaRPr lang="en-US" sz="1900" dirty="0" smtClean="0">
              <a:solidFill>
                <a:srgbClr val="000000"/>
              </a:solidFill>
              <a:latin typeface="Bell MT" panose="02020503060305020303" pitchFamily="18" charset="0"/>
            </a:endParaRPr>
          </a:p>
        </p:txBody>
      </p:sp>
      <p:sp>
        <p:nvSpPr>
          <p:cNvPr id="14" name="Rectangle 13"/>
          <p:cNvSpPr/>
          <p:nvPr/>
        </p:nvSpPr>
        <p:spPr>
          <a:xfrm>
            <a:off x="4886802" y="1193021"/>
            <a:ext cx="3931920" cy="2468880"/>
          </a:xfrm>
          <a:prstGeom prst="rect">
            <a:avLst/>
          </a:prstGeom>
          <a:solidFill>
            <a:schemeClr val="bg1">
              <a:alpha val="77000"/>
            </a:schemeClr>
          </a:solidFill>
          <a:ln w="9525">
            <a:gradFill flip="none" rotWithShape="1">
              <a:gsLst>
                <a:gs pos="0">
                  <a:schemeClr val="bg2">
                    <a:alpha val="0"/>
                  </a:schemeClr>
                </a:gs>
                <a:gs pos="50000">
                  <a:schemeClr val="bg2"/>
                </a:gs>
                <a:gs pos="100000">
                  <a:schemeClr val="bg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2200" b="1" dirty="0" smtClean="0">
                <a:solidFill>
                  <a:srgbClr val="000000"/>
                </a:solidFill>
                <a:latin typeface="Bell MT" panose="02020503060305020303" pitchFamily="18" charset="0"/>
              </a:rPr>
              <a:t>Preliminary Rounds</a:t>
            </a:r>
          </a:p>
          <a:p>
            <a:pPr algn="ctr" eaLnBrk="1" hangingPunct="1">
              <a:defRPr/>
            </a:pPr>
            <a:r>
              <a:rPr lang="en-US" sz="2200" b="1" dirty="0" smtClean="0">
                <a:solidFill>
                  <a:srgbClr val="000000"/>
                </a:solidFill>
                <a:latin typeface="Bell MT" panose="02020503060305020303" pitchFamily="18" charset="0"/>
              </a:rPr>
              <a:t>Thursday, April 4th</a:t>
            </a:r>
            <a:endParaRPr lang="en-US" sz="2200" b="1" baseline="30000" dirty="0" smtClean="0">
              <a:solidFill>
                <a:srgbClr val="000000"/>
              </a:solidFill>
              <a:latin typeface="Bell MT" panose="02020503060305020303" pitchFamily="18" charset="0"/>
            </a:endParaRPr>
          </a:p>
          <a:p>
            <a:pPr algn="ctr" eaLnBrk="1" hangingPunct="1">
              <a:defRPr/>
            </a:pPr>
            <a:endParaRPr lang="en-US" sz="1900" dirty="0" smtClean="0">
              <a:solidFill>
                <a:srgbClr val="000000"/>
              </a:solidFill>
              <a:latin typeface="Bell MT" panose="02020503060305020303" pitchFamily="18" charset="0"/>
            </a:endParaRPr>
          </a:p>
          <a:p>
            <a:pPr algn="ctr" eaLnBrk="1" hangingPunct="1">
              <a:defRPr/>
            </a:pPr>
            <a:r>
              <a:rPr lang="en-US" sz="1900" dirty="0" smtClean="0">
                <a:solidFill>
                  <a:srgbClr val="000000"/>
                </a:solidFill>
                <a:latin typeface="Bell MT" panose="02020503060305020303" pitchFamily="18" charset="0"/>
              </a:rPr>
              <a:t>Each team competes once per night during one of these time slots:</a:t>
            </a:r>
          </a:p>
          <a:p>
            <a:pPr algn="ctr" eaLnBrk="1" hangingPunct="1">
              <a:defRPr/>
            </a:pPr>
            <a:endParaRPr lang="en-US" sz="1400" dirty="0" smtClean="0">
              <a:solidFill>
                <a:srgbClr val="000000"/>
              </a:solidFill>
              <a:latin typeface="Bell MT" panose="02020503060305020303" pitchFamily="18" charset="0"/>
            </a:endParaRPr>
          </a:p>
          <a:p>
            <a:pPr algn="ctr" eaLnBrk="1" hangingPunct="1">
              <a:defRPr/>
            </a:pPr>
            <a:r>
              <a:rPr lang="en-US" sz="1900" dirty="0" smtClean="0">
                <a:solidFill>
                  <a:srgbClr val="000000"/>
                </a:solidFill>
                <a:latin typeface="Bell MT" panose="02020503060305020303" pitchFamily="18" charset="0"/>
              </a:rPr>
              <a:t>6:00 – 7:30 pm or</a:t>
            </a:r>
          </a:p>
          <a:p>
            <a:pPr algn="ctr" eaLnBrk="1" hangingPunct="1">
              <a:defRPr/>
            </a:pPr>
            <a:r>
              <a:rPr lang="en-US" sz="1900" dirty="0" smtClean="0">
                <a:solidFill>
                  <a:srgbClr val="000000"/>
                </a:solidFill>
                <a:latin typeface="Bell MT" panose="02020503060305020303" pitchFamily="18" charset="0"/>
              </a:rPr>
              <a:t>7:45 – 9:15pm</a:t>
            </a:r>
          </a:p>
          <a:p>
            <a:pPr algn="ctr" eaLnBrk="1" hangingPunct="1">
              <a:defRPr/>
            </a:pPr>
            <a:endParaRPr lang="en-US" sz="1900" dirty="0" smtClean="0">
              <a:solidFill>
                <a:srgbClr val="000000"/>
              </a:solidFill>
              <a:latin typeface="Bell MT" panose="02020503060305020303" pitchFamily="18" charset="0"/>
            </a:endParaRPr>
          </a:p>
          <a:p>
            <a:pPr algn="ctr" eaLnBrk="1" hangingPunct="1">
              <a:defRPr/>
            </a:pPr>
            <a:endParaRPr lang="en-US" sz="1900" dirty="0" smtClean="0">
              <a:solidFill>
                <a:srgbClr val="000000"/>
              </a:solidFill>
              <a:latin typeface="Bell MT" panose="02020503060305020303" pitchFamily="18" charset="0"/>
            </a:endParaRPr>
          </a:p>
          <a:p>
            <a:pPr algn="ctr" eaLnBrk="1" hangingPunct="1">
              <a:defRPr/>
            </a:pPr>
            <a:endParaRPr lang="en-US" sz="2000" dirty="0" smtClean="0">
              <a:solidFill>
                <a:srgbClr val="000000"/>
              </a:solidFill>
              <a:latin typeface="Bell MT" panose="02020503060305020303" pitchFamily="18" charset="0"/>
            </a:endParaRPr>
          </a:p>
        </p:txBody>
      </p:sp>
      <p:sp>
        <p:nvSpPr>
          <p:cNvPr id="15" name="Rectangle 14"/>
          <p:cNvSpPr/>
          <p:nvPr/>
        </p:nvSpPr>
        <p:spPr>
          <a:xfrm>
            <a:off x="4875760" y="3800473"/>
            <a:ext cx="3931920" cy="2468880"/>
          </a:xfrm>
          <a:prstGeom prst="rect">
            <a:avLst/>
          </a:prstGeom>
          <a:solidFill>
            <a:schemeClr val="bg1">
              <a:alpha val="55000"/>
            </a:schemeClr>
          </a:solidFill>
          <a:ln w="9525">
            <a:gradFill flip="none" rotWithShape="1">
              <a:gsLst>
                <a:gs pos="0">
                  <a:schemeClr val="bg2">
                    <a:alpha val="0"/>
                  </a:schemeClr>
                </a:gs>
                <a:gs pos="50000">
                  <a:schemeClr val="bg2"/>
                </a:gs>
                <a:gs pos="100000">
                  <a:schemeClr val="bg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sz="1600" dirty="0">
              <a:solidFill>
                <a:srgbClr val="000000"/>
              </a:solidFill>
              <a:latin typeface="Bell MT"/>
              <a:cs typeface="Bell MT"/>
            </a:endParaRPr>
          </a:p>
        </p:txBody>
      </p:sp>
      <p:sp>
        <p:nvSpPr>
          <p:cNvPr id="16" name="Rectangle 15"/>
          <p:cNvSpPr/>
          <p:nvPr/>
        </p:nvSpPr>
        <p:spPr>
          <a:xfrm>
            <a:off x="388175" y="3800473"/>
            <a:ext cx="3840944" cy="2468880"/>
          </a:xfrm>
          <a:prstGeom prst="rect">
            <a:avLst/>
          </a:prstGeom>
          <a:solidFill>
            <a:schemeClr val="bg1">
              <a:alpha val="50000"/>
            </a:schemeClr>
          </a:solidFill>
          <a:ln w="9525">
            <a:gradFill flip="none" rotWithShape="1">
              <a:gsLst>
                <a:gs pos="0">
                  <a:schemeClr val="bg2">
                    <a:alpha val="0"/>
                  </a:schemeClr>
                </a:gs>
                <a:gs pos="50000">
                  <a:schemeClr val="bg2"/>
                </a:gs>
                <a:gs pos="100000">
                  <a:schemeClr val="bg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buFont typeface="Arial" pitchFamily="34" charset="0"/>
              <a:buNone/>
              <a:defRPr/>
            </a:pPr>
            <a:endParaRPr lang="en-US" sz="2400" b="1" dirty="0">
              <a:latin typeface="Bell MT"/>
              <a:cs typeface="Bell MT"/>
              <a:sym typeface="Wingdings" pitchFamily="2" charset="2"/>
            </a:endParaRPr>
          </a:p>
        </p:txBody>
      </p:sp>
      <p:sp>
        <p:nvSpPr>
          <p:cNvPr id="13" name="Right Arrow 12"/>
          <p:cNvSpPr/>
          <p:nvPr/>
        </p:nvSpPr>
        <p:spPr>
          <a:xfrm>
            <a:off x="3639686" y="1217185"/>
            <a:ext cx="1509531" cy="563759"/>
          </a:xfrm>
          <a:prstGeom prst="rightArrow">
            <a:avLst>
              <a:gd name="adj1" fmla="val 63498"/>
              <a:gd name="adj2" fmla="val 29440"/>
            </a:avLst>
          </a:prstGeom>
          <a:gradFill flip="none" rotWithShape="1">
            <a:gsLst>
              <a:gs pos="53000">
                <a:schemeClr val="tx2">
                  <a:lumMod val="40000"/>
                  <a:lumOff val="60000"/>
                </a:schemeClr>
              </a:gs>
              <a:gs pos="100000">
                <a:schemeClr val="accent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Bell MT"/>
              <a:cs typeface="Bell MT"/>
            </a:endParaRPr>
          </a:p>
        </p:txBody>
      </p:sp>
      <p:sp>
        <p:nvSpPr>
          <p:cNvPr id="12" name="Right Arrow 11"/>
          <p:cNvSpPr/>
          <p:nvPr/>
        </p:nvSpPr>
        <p:spPr>
          <a:xfrm rot="9022343">
            <a:off x="3709988" y="3479800"/>
            <a:ext cx="1508125" cy="563563"/>
          </a:xfrm>
          <a:prstGeom prst="rightArrow">
            <a:avLst>
              <a:gd name="adj1" fmla="val 63498"/>
              <a:gd name="adj2" fmla="val 29440"/>
            </a:avLst>
          </a:prstGeom>
          <a:solidFill>
            <a:schemeClr val="tx2">
              <a:lumMod val="40000"/>
              <a:lumOff val="6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Bell MT"/>
              <a:cs typeface="Bell MT"/>
            </a:endParaRPr>
          </a:p>
        </p:txBody>
      </p:sp>
      <p:sp>
        <p:nvSpPr>
          <p:cNvPr id="17" name="Right Arrow 16"/>
          <p:cNvSpPr/>
          <p:nvPr/>
        </p:nvSpPr>
        <p:spPr>
          <a:xfrm>
            <a:off x="3954463" y="5705475"/>
            <a:ext cx="1509712" cy="563563"/>
          </a:xfrm>
          <a:prstGeom prst="rightArrow">
            <a:avLst>
              <a:gd name="adj1" fmla="val 63498"/>
              <a:gd name="adj2" fmla="val 29440"/>
            </a:avLst>
          </a:prstGeom>
          <a:solidFill>
            <a:schemeClr val="tx2">
              <a:lumMod val="40000"/>
              <a:lumOff val="6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Bell MT"/>
              <a:cs typeface="Bell MT"/>
            </a:endParaRPr>
          </a:p>
        </p:txBody>
      </p:sp>
      <p:sp>
        <p:nvSpPr>
          <p:cNvPr id="19" name="TextBox 18"/>
          <p:cNvSpPr txBox="1">
            <a:spLocks noChangeArrowheads="1"/>
          </p:cNvSpPr>
          <p:nvPr/>
        </p:nvSpPr>
        <p:spPr bwMode="auto">
          <a:xfrm>
            <a:off x="457200" y="3814763"/>
            <a:ext cx="3771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sz="2400" b="1">
                <a:latin typeface="Bell MT" panose="02020503060305020303" pitchFamily="18" charset="0"/>
              </a:rPr>
              <a:t>Semi-Final Rounds</a:t>
            </a:r>
          </a:p>
          <a:p>
            <a:pPr algn="ctr" eaLnBrk="1" hangingPunct="1">
              <a:spcBef>
                <a:spcPct val="0"/>
              </a:spcBef>
              <a:buFontTx/>
              <a:buNone/>
            </a:pPr>
            <a:r>
              <a:rPr lang="en-US" sz="2400" b="1">
                <a:latin typeface="Bell MT" panose="02020503060305020303" pitchFamily="18" charset="0"/>
              </a:rPr>
              <a:t>Monday, April 8th</a:t>
            </a:r>
            <a:endParaRPr lang="en-US" sz="2000" i="1">
              <a:latin typeface="Bell MT" panose="02020503060305020303" pitchFamily="18" charset="0"/>
            </a:endParaRPr>
          </a:p>
          <a:p>
            <a:pPr algn="ctr" eaLnBrk="1" hangingPunct="1">
              <a:spcBef>
                <a:spcPct val="0"/>
              </a:spcBef>
              <a:buFontTx/>
              <a:buNone/>
            </a:pPr>
            <a:endParaRPr lang="en-US" sz="2000">
              <a:latin typeface="Bell MT" panose="02020503060305020303" pitchFamily="18" charset="0"/>
            </a:endParaRPr>
          </a:p>
          <a:p>
            <a:pPr algn="ctr" eaLnBrk="1" hangingPunct="1">
              <a:spcBef>
                <a:spcPct val="0"/>
              </a:spcBef>
              <a:buFontTx/>
              <a:buNone/>
            </a:pPr>
            <a:r>
              <a:rPr lang="en-US" sz="2000">
                <a:latin typeface="Bell MT" panose="02020503060305020303" pitchFamily="18" charset="0"/>
              </a:rPr>
              <a:t>top 4 teams compete</a:t>
            </a:r>
          </a:p>
          <a:p>
            <a:pPr algn="ctr" eaLnBrk="1" hangingPunct="1">
              <a:spcBef>
                <a:spcPct val="0"/>
              </a:spcBef>
              <a:buFontTx/>
              <a:buNone/>
            </a:pPr>
            <a:endParaRPr lang="en-US" sz="2000">
              <a:latin typeface="Bell MT" panose="02020503060305020303" pitchFamily="18" charset="0"/>
            </a:endParaRPr>
          </a:p>
          <a:p>
            <a:pPr eaLnBrk="1" hangingPunct="1">
              <a:spcBef>
                <a:spcPct val="0"/>
              </a:spcBef>
              <a:buFontTx/>
              <a:buNone/>
            </a:pPr>
            <a:endParaRPr lang="en-US" sz="1800">
              <a:latin typeface="Bell MT" panose="02020503060305020303" pitchFamily="18" charset="0"/>
            </a:endParaRPr>
          </a:p>
        </p:txBody>
      </p:sp>
      <p:sp>
        <p:nvSpPr>
          <p:cNvPr id="21" name="TextBox 20"/>
          <p:cNvSpPr txBox="1">
            <a:spLocks noChangeArrowheads="1"/>
          </p:cNvSpPr>
          <p:nvPr/>
        </p:nvSpPr>
        <p:spPr bwMode="auto">
          <a:xfrm>
            <a:off x="4884738" y="3940175"/>
            <a:ext cx="38020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sz="2400" b="1">
                <a:latin typeface="Bell MT" panose="02020503060305020303" pitchFamily="18" charset="0"/>
              </a:rPr>
              <a:t>Final Round</a:t>
            </a:r>
          </a:p>
          <a:p>
            <a:pPr algn="ctr" eaLnBrk="1" hangingPunct="1">
              <a:spcBef>
                <a:spcPct val="0"/>
              </a:spcBef>
              <a:buFontTx/>
              <a:buNone/>
            </a:pPr>
            <a:r>
              <a:rPr lang="en-US" sz="2400" b="1">
                <a:latin typeface="Bell MT" panose="02020503060305020303" pitchFamily="18" charset="0"/>
              </a:rPr>
              <a:t>Thursday April 11th </a:t>
            </a:r>
            <a:endParaRPr lang="en-US" sz="2400">
              <a:latin typeface="Bell MT" panose="02020503060305020303" pitchFamily="18" charset="0"/>
            </a:endParaRPr>
          </a:p>
          <a:p>
            <a:pPr algn="ctr" eaLnBrk="1" hangingPunct="1">
              <a:spcBef>
                <a:spcPct val="0"/>
              </a:spcBef>
              <a:buFontTx/>
              <a:buNone/>
            </a:pPr>
            <a:endParaRPr lang="en-US" sz="2000" i="1">
              <a:latin typeface="Bell MT" panose="02020503060305020303" pitchFamily="18" charset="0"/>
            </a:endParaRPr>
          </a:p>
          <a:p>
            <a:pPr algn="ctr" eaLnBrk="1" hangingPunct="1">
              <a:spcBef>
                <a:spcPct val="0"/>
              </a:spcBef>
              <a:buFontTx/>
              <a:buNone/>
            </a:pPr>
            <a:r>
              <a:rPr lang="en-US" sz="2000">
                <a:latin typeface="Bell MT" panose="02020503060305020303" pitchFamily="18" charset="0"/>
              </a:rPr>
              <a:t>final 2 teams compete</a:t>
            </a:r>
          </a:p>
          <a:p>
            <a:pPr algn="ctr" eaLnBrk="1" hangingPunct="1">
              <a:spcBef>
                <a:spcPct val="0"/>
              </a:spcBef>
              <a:buFontTx/>
              <a:buNone/>
            </a:pPr>
            <a:endParaRPr lang="en-US" sz="2000">
              <a:latin typeface="Bell MT" panose="02020503060305020303" pitchFamily="18" charset="0"/>
            </a:endParaRPr>
          </a:p>
          <a:p>
            <a:pPr algn="ctr" eaLnBrk="1" hangingPunct="1">
              <a:spcBef>
                <a:spcPct val="0"/>
              </a:spcBef>
              <a:buFontTx/>
              <a:buNone/>
            </a:pPr>
            <a:r>
              <a:rPr lang="en-US" sz="2000">
                <a:latin typeface="Bell MT" panose="02020503060305020303" pitchFamily="18" charset="0"/>
              </a:rPr>
              <a:t>Everyone welcome to come watch final round and enjoy the food &amp; wine reception!</a:t>
            </a:r>
          </a:p>
        </p:txBody>
      </p:sp>
      <p:sp>
        <p:nvSpPr>
          <p:cNvPr id="36" name="Title 1"/>
          <p:cNvSpPr txBox="1">
            <a:spLocks/>
          </p:cNvSpPr>
          <p:nvPr/>
        </p:nvSpPr>
        <p:spPr>
          <a:xfrm>
            <a:off x="457200" y="258763"/>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atin typeface="Bell MT"/>
                <a:cs typeface="Bell MT"/>
              </a:rPr>
              <a:t>Competition Logistics and Dates</a:t>
            </a:r>
            <a:br>
              <a:rPr lang="en-US" dirty="0" smtClean="0">
                <a:latin typeface="Bell MT"/>
                <a:cs typeface="Bell MT"/>
              </a:rPr>
            </a:br>
            <a:endParaRPr lang="en-US" dirty="0">
              <a:latin typeface="Bell MT"/>
              <a:cs typeface="Bell M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trips(upRight)">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3"/>
          <p:cNvGrpSpPr>
            <a:grpSpLocks/>
          </p:cNvGrpSpPr>
          <p:nvPr/>
        </p:nvGrpSpPr>
        <p:grpSpPr bwMode="auto">
          <a:xfrm rot="10800000">
            <a:off x="-173038" y="347663"/>
            <a:ext cx="9523413" cy="6357937"/>
            <a:chOff x="-26" y="1501"/>
            <a:chExt cx="5801" cy="2794"/>
          </a:xfrm>
        </p:grpSpPr>
        <p:sp>
          <p:nvSpPr>
            <p:cNvPr id="18437"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2000">
                <a:solidFill>
                  <a:srgbClr val="4D4D4D"/>
                </a:solidFill>
              </a:endParaRPr>
            </a:p>
          </p:txBody>
        </p:sp>
        <p:sp>
          <p:nvSpPr>
            <p:cNvPr id="9" name="Rectangle 5"/>
            <p:cNvSpPr>
              <a:spLocks noChangeArrowheads="1"/>
            </p:cNvSpPr>
            <p:nvPr/>
          </p:nvSpPr>
          <p:spPr bwMode="auto">
            <a:xfrm rot="10800000">
              <a:off x="183" y="1636"/>
              <a:ext cx="5383" cy="236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sz="2000" dirty="0">
                <a:solidFill>
                  <a:srgbClr val="4D4D4D"/>
                </a:solidFill>
                <a:latin typeface="Arial" pitchFamily="34" charset="0"/>
                <a:ea typeface="+mn-ea"/>
              </a:endParaRPr>
            </a:p>
          </p:txBody>
        </p:sp>
        <p:sp>
          <p:nvSpPr>
            <p:cNvPr id="10" name="Rectangle 5"/>
            <p:cNvSpPr>
              <a:spLocks noChangeArrowheads="1"/>
            </p:cNvSpPr>
            <p:nvPr/>
          </p:nvSpPr>
          <p:spPr bwMode="auto">
            <a:xfrm rot="10800000" flipV="1">
              <a:off x="186"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sz="2000" dirty="0">
                <a:solidFill>
                  <a:srgbClr val="4D4D4D"/>
                </a:solidFill>
                <a:latin typeface="Arial" pitchFamily="34" charset="0"/>
                <a:ea typeface="+mn-ea"/>
              </a:endParaRPr>
            </a:p>
          </p:txBody>
        </p:sp>
        <p:sp>
          <p:nvSpPr>
            <p:cNvPr id="11"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sz="2000" dirty="0">
                <a:latin typeface="+mn-lt"/>
                <a:ea typeface="+mn-ea"/>
              </a:endParaRPr>
            </a:p>
          </p:txBody>
        </p:sp>
      </p:grpSp>
      <p:sp>
        <p:nvSpPr>
          <p:cNvPr id="18435" name="TextBox 11"/>
          <p:cNvSpPr txBox="1">
            <a:spLocks noChangeArrowheads="1"/>
          </p:cNvSpPr>
          <p:nvPr/>
        </p:nvSpPr>
        <p:spPr bwMode="auto">
          <a:xfrm>
            <a:off x="1023938" y="1671638"/>
            <a:ext cx="737393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2400">
              <a:latin typeface="Bell MT" panose="02020503060305020303" pitchFamily="18" charset="0"/>
            </a:endParaRPr>
          </a:p>
          <a:p>
            <a:pPr eaLnBrk="1" hangingPunct="1">
              <a:spcBef>
                <a:spcPct val="0"/>
              </a:spcBef>
              <a:buFontTx/>
              <a:buAutoNum type="arabicPeriod"/>
            </a:pPr>
            <a:r>
              <a:rPr lang="en-US" sz="2400">
                <a:latin typeface="Bell MT" panose="02020503060305020303" pitchFamily="18" charset="0"/>
              </a:rPr>
              <a:t>Entries will be accepted on a </a:t>
            </a:r>
            <a:r>
              <a:rPr lang="en-US" sz="2400" b="1">
                <a:latin typeface="Bell MT" panose="02020503060305020303" pitchFamily="18" charset="0"/>
              </a:rPr>
              <a:t>first-come, first-serve basis</a:t>
            </a:r>
            <a:r>
              <a:rPr lang="en-US" sz="2400">
                <a:latin typeface="Bell MT" panose="02020503060305020303" pitchFamily="18" charset="0"/>
              </a:rPr>
              <a:t>.</a:t>
            </a:r>
          </a:p>
          <a:p>
            <a:pPr eaLnBrk="1" hangingPunct="1">
              <a:spcBef>
                <a:spcPct val="0"/>
              </a:spcBef>
              <a:buFontTx/>
              <a:buAutoNum type="arabicPeriod"/>
            </a:pPr>
            <a:endParaRPr lang="en-US" sz="2400">
              <a:latin typeface="Bell MT" panose="02020503060305020303" pitchFamily="18" charset="0"/>
            </a:endParaRPr>
          </a:p>
          <a:p>
            <a:pPr eaLnBrk="1" hangingPunct="1">
              <a:spcBef>
                <a:spcPct val="0"/>
              </a:spcBef>
              <a:buFontTx/>
              <a:buAutoNum type="arabicPeriod"/>
            </a:pPr>
            <a:r>
              <a:rPr lang="en-US" sz="2400">
                <a:latin typeface="Bell MT" panose="02020503060305020303" pitchFamily="18" charset="0"/>
              </a:rPr>
              <a:t> Pick up sign up sheet here or download form from the 1L or 2L Facebook groups this afternoon. </a:t>
            </a:r>
          </a:p>
          <a:p>
            <a:pPr eaLnBrk="1" hangingPunct="1">
              <a:spcBef>
                <a:spcPct val="0"/>
              </a:spcBef>
              <a:buFontTx/>
              <a:buAutoNum type="arabicPeriod"/>
            </a:pPr>
            <a:endParaRPr lang="en-US" sz="2400">
              <a:latin typeface="Bell MT" panose="02020503060305020303" pitchFamily="18" charset="0"/>
            </a:endParaRPr>
          </a:p>
          <a:p>
            <a:pPr eaLnBrk="1" hangingPunct="1">
              <a:spcBef>
                <a:spcPct val="0"/>
              </a:spcBef>
              <a:buFontTx/>
              <a:buAutoNum type="arabicPeriod"/>
            </a:pPr>
            <a:r>
              <a:rPr lang="en-US" sz="2400">
                <a:latin typeface="Bell MT" panose="02020503060305020303" pitchFamily="18" charset="0"/>
              </a:rPr>
              <a:t> Beginning at noon on Tuesday, February 26, 2013, submit the form </a:t>
            </a:r>
            <a:r>
              <a:rPr lang="en-US" sz="2400" b="1">
                <a:latin typeface="Bell MT" panose="02020503060305020303" pitchFamily="18" charset="0"/>
              </a:rPr>
              <a:t>and your resumes </a:t>
            </a:r>
            <a:r>
              <a:rPr lang="en-US" sz="2400">
                <a:latin typeface="Bell MT" panose="02020503060305020303" pitchFamily="18" charset="0"/>
              </a:rPr>
              <a:t>to </a:t>
            </a:r>
            <a:r>
              <a:rPr lang="en-US" sz="2400">
                <a:latin typeface="Bell MT" panose="02020503060305020303" pitchFamily="18" charset="0"/>
                <a:hlinkClick r:id="rId2"/>
              </a:rPr>
              <a:t>halloumcompetition@gmail.com</a:t>
            </a:r>
            <a:endParaRPr lang="en-US" sz="2400">
              <a:latin typeface="Bell MT" panose="02020503060305020303" pitchFamily="18" charset="0"/>
            </a:endParaRPr>
          </a:p>
          <a:p>
            <a:pPr eaLnBrk="1" hangingPunct="1">
              <a:spcBef>
                <a:spcPct val="0"/>
              </a:spcBef>
              <a:buFontTx/>
              <a:buNone/>
            </a:pPr>
            <a:endParaRPr lang="en-US" sz="2400">
              <a:latin typeface="Bell MT" panose="02020503060305020303" pitchFamily="18" charset="0"/>
            </a:endParaRPr>
          </a:p>
        </p:txBody>
      </p:sp>
      <p:sp>
        <p:nvSpPr>
          <p:cNvPr id="18" name="Rectangle 2"/>
          <p:cNvSpPr txBox="1">
            <a:spLocks noChangeArrowheads="1"/>
          </p:cNvSpPr>
          <p:nvPr/>
        </p:nvSpPr>
        <p:spPr bwMode="auto">
          <a:xfrm>
            <a:off x="476250" y="508000"/>
            <a:ext cx="8218488" cy="481013"/>
          </a:xfrm>
          <a:prstGeom prst="rect">
            <a:avLst/>
          </a:prstGeom>
          <a:noFill/>
          <a:ln w="9525">
            <a:noFill/>
            <a:miter lim="800000"/>
            <a:headEnd/>
            <a:tailEnd/>
          </a:ln>
        </p:spPr>
        <p:txBody>
          <a:bodyPr lIns="0" tIns="0" rIns="0" bIns="0"/>
          <a:lstStyle/>
          <a:p>
            <a:pPr algn="ctr" defTabSz="914400">
              <a:lnSpc>
                <a:spcPct val="85000"/>
              </a:lnSpc>
              <a:buClr>
                <a:srgbClr val="DADDFE"/>
              </a:buClr>
              <a:defRPr/>
            </a:pPr>
            <a:r>
              <a:rPr lang="en-US" sz="3600" kern="0" dirty="0">
                <a:latin typeface="Bell MT"/>
                <a:ea typeface="+mj-ea"/>
                <a:cs typeface="Bell MT"/>
              </a:rPr>
              <a:t>How to Sign Up: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76250" y="508000"/>
            <a:ext cx="8218488" cy="481013"/>
          </a:xfrm>
          <a:prstGeom prst="rect">
            <a:avLst/>
          </a:prstGeom>
          <a:noFill/>
          <a:ln w="9525">
            <a:noFill/>
            <a:miter lim="800000"/>
            <a:headEnd/>
            <a:tailEnd/>
          </a:ln>
        </p:spPr>
        <p:txBody>
          <a:bodyPr lIns="0" tIns="0" rIns="0" bIns="0"/>
          <a:lstStyle/>
          <a:p>
            <a:pPr algn="ctr" defTabSz="914400">
              <a:lnSpc>
                <a:spcPct val="85000"/>
              </a:lnSpc>
              <a:buClr>
                <a:srgbClr val="DADDFE"/>
              </a:buClr>
              <a:defRPr/>
            </a:pPr>
            <a:r>
              <a:rPr lang="en-US" sz="4000" kern="0" dirty="0">
                <a:latin typeface="Bell MT"/>
                <a:ea typeface="+mj-ea"/>
                <a:cs typeface="Bell MT"/>
              </a:rPr>
              <a:t>FAQ</a:t>
            </a:r>
          </a:p>
        </p:txBody>
      </p:sp>
      <p:grpSp>
        <p:nvGrpSpPr>
          <p:cNvPr id="19459" name="Group 33"/>
          <p:cNvGrpSpPr>
            <a:grpSpLocks/>
          </p:cNvGrpSpPr>
          <p:nvPr/>
        </p:nvGrpSpPr>
        <p:grpSpPr bwMode="auto">
          <a:xfrm rot="10800000">
            <a:off x="-173038" y="347663"/>
            <a:ext cx="9523413" cy="6357937"/>
            <a:chOff x="-26" y="1501"/>
            <a:chExt cx="5801" cy="2794"/>
          </a:xfrm>
        </p:grpSpPr>
        <p:sp>
          <p:nvSpPr>
            <p:cNvPr id="19466"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endParaRPr>
            </a:p>
          </p:txBody>
        </p:sp>
        <p:sp>
          <p:nvSpPr>
            <p:cNvPr id="5" name="Rectangle 5"/>
            <p:cNvSpPr>
              <a:spLocks noChangeArrowheads="1"/>
            </p:cNvSpPr>
            <p:nvPr/>
          </p:nvSpPr>
          <p:spPr bwMode="auto">
            <a:xfrm rot="10800000">
              <a:off x="183" y="1636"/>
              <a:ext cx="5383" cy="236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6" name="Rectangle 5"/>
            <p:cNvSpPr>
              <a:spLocks noChangeArrowheads="1"/>
            </p:cNvSpPr>
            <p:nvPr/>
          </p:nvSpPr>
          <p:spPr bwMode="auto">
            <a:xfrm rot="10800000" flipV="1">
              <a:off x="186"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7"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mn-lt"/>
                <a:ea typeface="+mn-ea"/>
              </a:endParaRPr>
            </a:p>
          </p:txBody>
        </p:sp>
      </p:grpSp>
      <p:grpSp>
        <p:nvGrpSpPr>
          <p:cNvPr id="19460" name="Group 33"/>
          <p:cNvGrpSpPr>
            <a:grpSpLocks/>
          </p:cNvGrpSpPr>
          <p:nvPr/>
        </p:nvGrpSpPr>
        <p:grpSpPr bwMode="auto">
          <a:xfrm rot="10800000">
            <a:off x="-20638" y="500063"/>
            <a:ext cx="9523413" cy="6357937"/>
            <a:chOff x="-26" y="1501"/>
            <a:chExt cx="5801" cy="2794"/>
          </a:xfrm>
        </p:grpSpPr>
        <p:sp>
          <p:nvSpPr>
            <p:cNvPr id="19462"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endParaRPr>
            </a:p>
          </p:txBody>
        </p:sp>
        <p:sp>
          <p:nvSpPr>
            <p:cNvPr id="10" name="Rectangle 5"/>
            <p:cNvSpPr>
              <a:spLocks noChangeArrowheads="1"/>
            </p:cNvSpPr>
            <p:nvPr/>
          </p:nvSpPr>
          <p:spPr bwMode="auto">
            <a:xfrm rot="10800000">
              <a:off x="183" y="1636"/>
              <a:ext cx="5383" cy="236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11" name="Rectangle 5"/>
            <p:cNvSpPr>
              <a:spLocks noChangeArrowheads="1"/>
            </p:cNvSpPr>
            <p:nvPr/>
          </p:nvSpPr>
          <p:spPr bwMode="auto">
            <a:xfrm rot="10800000" flipV="1">
              <a:off x="186"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12"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mn-lt"/>
                <a:ea typeface="+mn-ea"/>
              </a:endParaRPr>
            </a:p>
          </p:txBody>
        </p:sp>
      </p:grpSp>
      <p:sp>
        <p:nvSpPr>
          <p:cNvPr id="19461" name="TextBox 18"/>
          <p:cNvSpPr txBox="1">
            <a:spLocks noChangeArrowheads="1"/>
          </p:cNvSpPr>
          <p:nvPr/>
        </p:nvSpPr>
        <p:spPr bwMode="auto">
          <a:xfrm>
            <a:off x="687388" y="1709738"/>
            <a:ext cx="78136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AutoNum type="arabicPeriod"/>
            </a:pPr>
            <a:r>
              <a:rPr lang="en-US" sz="2600">
                <a:latin typeface="Bell MT" panose="02020503060305020303" pitchFamily="18" charset="0"/>
              </a:rPr>
              <a:t>What if I don</a:t>
            </a:r>
            <a:r>
              <a:rPr lang="en-US" altLang="en-US" sz="2600">
                <a:latin typeface="Bell MT" panose="02020503060305020303" pitchFamily="18" charset="0"/>
              </a:rPr>
              <a:t>’</a:t>
            </a:r>
            <a:r>
              <a:rPr lang="en-US" sz="2600">
                <a:latin typeface="Bell MT" panose="02020503060305020303" pitchFamily="18" charset="0"/>
              </a:rPr>
              <a:t>t have a partner? </a:t>
            </a:r>
          </a:p>
          <a:p>
            <a:pPr eaLnBrk="1" hangingPunct="1">
              <a:spcBef>
                <a:spcPct val="0"/>
              </a:spcBef>
              <a:buFontTx/>
              <a:buAutoNum type="arabicPeriod"/>
            </a:pPr>
            <a:endParaRPr lang="en-US" sz="2600">
              <a:latin typeface="Bell MT" panose="02020503060305020303" pitchFamily="18" charset="0"/>
            </a:endParaRPr>
          </a:p>
          <a:p>
            <a:pPr eaLnBrk="1" hangingPunct="1">
              <a:spcBef>
                <a:spcPct val="0"/>
              </a:spcBef>
              <a:buFontTx/>
              <a:buAutoNum type="arabicPeriod"/>
            </a:pPr>
            <a:r>
              <a:rPr lang="en-US" sz="2600">
                <a:latin typeface="Bell MT" panose="02020503060305020303" pitchFamily="18" charset="0"/>
              </a:rPr>
              <a:t>Will I be at a disadvantage if I don</a:t>
            </a:r>
            <a:r>
              <a:rPr lang="en-US" altLang="en-US" sz="2600">
                <a:latin typeface="Bell MT" panose="02020503060305020303" pitchFamily="18" charset="0"/>
              </a:rPr>
              <a:t>’</a:t>
            </a:r>
            <a:r>
              <a:rPr lang="en-US" sz="2600">
                <a:latin typeface="Bell MT" panose="02020503060305020303" pitchFamily="18" charset="0"/>
              </a:rPr>
              <a:t>t have any experience? </a:t>
            </a:r>
          </a:p>
          <a:p>
            <a:pPr eaLnBrk="1" hangingPunct="1">
              <a:spcBef>
                <a:spcPct val="0"/>
              </a:spcBef>
              <a:buFontTx/>
              <a:buAutoNum type="arabicPeriod"/>
            </a:pPr>
            <a:endParaRPr lang="en-US" sz="2600">
              <a:latin typeface="Bell MT" panose="02020503060305020303" pitchFamily="18" charset="0"/>
            </a:endParaRPr>
          </a:p>
          <a:p>
            <a:pPr eaLnBrk="1" hangingPunct="1">
              <a:spcBef>
                <a:spcPct val="0"/>
              </a:spcBef>
              <a:buFontTx/>
              <a:buAutoNum type="arabicPeriod"/>
            </a:pPr>
            <a:r>
              <a:rPr lang="en-US" sz="2600">
                <a:latin typeface="Bell MT" panose="02020503060305020303" pitchFamily="18" charset="0"/>
              </a:rPr>
              <a:t>Seriously, how much time does this take? </a:t>
            </a:r>
          </a:p>
          <a:p>
            <a:pPr eaLnBrk="1" hangingPunct="1">
              <a:spcBef>
                <a:spcPct val="0"/>
              </a:spcBef>
              <a:buFontTx/>
              <a:buAutoNum type="arabicPeriod"/>
            </a:pPr>
            <a:endParaRPr lang="en-US" sz="2600">
              <a:latin typeface="Bell MT" panose="02020503060305020303" pitchFamily="18" charset="0"/>
            </a:endParaRPr>
          </a:p>
          <a:p>
            <a:pPr eaLnBrk="1" hangingPunct="1">
              <a:spcBef>
                <a:spcPct val="0"/>
              </a:spcBef>
              <a:buFontTx/>
              <a:buAutoNum type="arabicPeriod"/>
            </a:pPr>
            <a:r>
              <a:rPr lang="en-US" sz="2600">
                <a:latin typeface="Bell MT" panose="02020503060305020303" pitchFamily="18" charset="0"/>
              </a:rPr>
              <a:t>What if I change my mind after I</a:t>
            </a:r>
            <a:r>
              <a:rPr lang="en-US" altLang="en-US" sz="2600">
                <a:latin typeface="Bell MT" panose="02020503060305020303" pitchFamily="18" charset="0"/>
              </a:rPr>
              <a:t>’</a:t>
            </a:r>
            <a:r>
              <a:rPr lang="en-US" sz="2600">
                <a:latin typeface="Bell MT" panose="02020503060305020303" pitchFamily="18" charset="0"/>
              </a:rPr>
              <a:t>m selected for the competition?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3"/>
          <p:cNvGrpSpPr>
            <a:grpSpLocks/>
          </p:cNvGrpSpPr>
          <p:nvPr/>
        </p:nvGrpSpPr>
        <p:grpSpPr bwMode="auto">
          <a:xfrm rot="10800000">
            <a:off x="-173038" y="347663"/>
            <a:ext cx="9523413" cy="6357937"/>
            <a:chOff x="-26" y="1501"/>
            <a:chExt cx="5801" cy="2794"/>
          </a:xfrm>
        </p:grpSpPr>
        <p:sp>
          <p:nvSpPr>
            <p:cNvPr id="20485"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endParaRPr>
            </a:p>
          </p:txBody>
        </p:sp>
        <p:sp>
          <p:nvSpPr>
            <p:cNvPr id="4" name="Rectangle 5"/>
            <p:cNvSpPr>
              <a:spLocks noChangeArrowheads="1"/>
            </p:cNvSpPr>
            <p:nvPr/>
          </p:nvSpPr>
          <p:spPr bwMode="auto">
            <a:xfrm rot="10800000">
              <a:off x="183" y="1636"/>
              <a:ext cx="5383" cy="236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5" name="Rectangle 5"/>
            <p:cNvSpPr>
              <a:spLocks noChangeArrowheads="1"/>
            </p:cNvSpPr>
            <p:nvPr/>
          </p:nvSpPr>
          <p:spPr bwMode="auto">
            <a:xfrm rot="10800000" flipV="1">
              <a:off x="186"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6"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mn-lt"/>
                <a:ea typeface="+mn-ea"/>
              </a:endParaRPr>
            </a:p>
          </p:txBody>
        </p:sp>
      </p:grpSp>
      <p:sp>
        <p:nvSpPr>
          <p:cNvPr id="20483" name="Title 1"/>
          <p:cNvSpPr txBox="1">
            <a:spLocks/>
          </p:cNvSpPr>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sz="4400">
                <a:latin typeface="Bell MT" panose="02020503060305020303" pitchFamily="18" charset="0"/>
              </a:rPr>
              <a:t>Questions? </a:t>
            </a:r>
            <a:br>
              <a:rPr lang="en-US" sz="4400">
                <a:latin typeface="Bell MT" panose="02020503060305020303" pitchFamily="18" charset="0"/>
              </a:rPr>
            </a:br>
            <a:r>
              <a:rPr lang="en-US" sz="4400">
                <a:latin typeface="Bell MT" panose="02020503060305020303" pitchFamily="18" charset="0"/>
              </a:rPr>
              <a:t/>
            </a:r>
            <a:br>
              <a:rPr lang="en-US" sz="4400">
                <a:latin typeface="Bell MT" panose="02020503060305020303" pitchFamily="18" charset="0"/>
              </a:rPr>
            </a:br>
            <a:endParaRPr lang="en-US" sz="4400">
              <a:latin typeface="Bell MT" panose="02020503060305020303" pitchFamily="18" charset="0"/>
            </a:endParaRPr>
          </a:p>
        </p:txBody>
      </p:sp>
      <p:pic>
        <p:nvPicPr>
          <p:cNvPr id="20484" name="Picture 7" descr="Questio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1562100"/>
            <a:ext cx="4735513"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flipV="1">
            <a:off x="173038" y="347663"/>
            <a:ext cx="8836025" cy="614362"/>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grpSp>
        <p:nvGrpSpPr>
          <p:cNvPr id="21507" name="Group 33"/>
          <p:cNvGrpSpPr>
            <a:grpSpLocks/>
          </p:cNvGrpSpPr>
          <p:nvPr/>
        </p:nvGrpSpPr>
        <p:grpSpPr bwMode="auto">
          <a:xfrm rot="10800000">
            <a:off x="-247650" y="490538"/>
            <a:ext cx="9521825" cy="6359525"/>
            <a:chOff x="-26" y="1501"/>
            <a:chExt cx="5801" cy="2794"/>
          </a:xfrm>
        </p:grpSpPr>
        <p:sp>
          <p:nvSpPr>
            <p:cNvPr id="21513"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endParaRPr>
            </a:p>
          </p:txBody>
        </p:sp>
        <p:sp>
          <p:nvSpPr>
            <p:cNvPr id="5" name="Rectangle 5"/>
            <p:cNvSpPr>
              <a:spLocks noChangeArrowheads="1"/>
            </p:cNvSpPr>
            <p:nvPr/>
          </p:nvSpPr>
          <p:spPr bwMode="auto">
            <a:xfrm rot="10800000">
              <a:off x="183" y="1639"/>
              <a:ext cx="5383" cy="2362"/>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6" name="Rectangle 5"/>
            <p:cNvSpPr>
              <a:spLocks noChangeArrowheads="1"/>
            </p:cNvSpPr>
            <p:nvPr/>
          </p:nvSpPr>
          <p:spPr bwMode="auto">
            <a:xfrm rot="10800000" flipV="1">
              <a:off x="186" y="4026"/>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7"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mn-lt"/>
                <a:ea typeface="+mn-ea"/>
              </a:endParaRPr>
            </a:p>
          </p:txBody>
        </p:sp>
      </p:grpSp>
      <p:sp>
        <p:nvSpPr>
          <p:cNvPr id="21508" name="TextBox 7"/>
          <p:cNvSpPr txBox="1">
            <a:spLocks noChangeArrowheads="1"/>
          </p:cNvSpPr>
          <p:nvPr/>
        </p:nvSpPr>
        <p:spPr bwMode="auto">
          <a:xfrm>
            <a:off x="441325" y="469900"/>
            <a:ext cx="81597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sz="4400">
                <a:latin typeface="Bell MT" panose="02020503060305020303" pitchFamily="18" charset="0"/>
              </a:rPr>
              <a:t>Sign up Tomorrow at 12pm!</a:t>
            </a:r>
          </a:p>
        </p:txBody>
      </p:sp>
      <p:pic>
        <p:nvPicPr>
          <p:cNvPr id="21509" name="Picture 9"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1358900"/>
            <a:ext cx="2581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images-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1358900"/>
            <a:ext cx="262413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descr="images-2.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 y="4418013"/>
            <a:ext cx="26241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2" descr="computer-anima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49913" y="4418013"/>
            <a:ext cx="2840037"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40000"/>
                <a:satMod val="350000"/>
              </a:schemeClr>
            </a:gs>
            <a:gs pos="92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5122" name="Group 33"/>
          <p:cNvGrpSpPr>
            <a:grpSpLocks/>
          </p:cNvGrpSpPr>
          <p:nvPr/>
        </p:nvGrpSpPr>
        <p:grpSpPr bwMode="auto">
          <a:xfrm>
            <a:off x="12700" y="328613"/>
            <a:ext cx="9209088" cy="6323012"/>
            <a:chOff x="-26" y="1639"/>
            <a:chExt cx="5801" cy="2656"/>
          </a:xfrm>
        </p:grpSpPr>
        <p:sp>
          <p:nvSpPr>
            <p:cNvPr id="42" name="Rectangle 5"/>
            <p:cNvSpPr>
              <a:spLocks noChangeArrowheads="1"/>
            </p:cNvSpPr>
            <p:nvPr/>
          </p:nvSpPr>
          <p:spPr bwMode="auto">
            <a:xfrm rot="10800000">
              <a:off x="179" y="1639"/>
              <a:ext cx="5383" cy="2362"/>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Bell MT"/>
                <a:ea typeface="+mn-ea"/>
                <a:cs typeface="Bell MT"/>
              </a:endParaRPr>
            </a:p>
          </p:txBody>
        </p:sp>
        <p:sp>
          <p:nvSpPr>
            <p:cNvPr id="43" name="Rectangle 5"/>
            <p:cNvSpPr>
              <a:spLocks noChangeArrowheads="1"/>
            </p:cNvSpPr>
            <p:nvPr/>
          </p:nvSpPr>
          <p:spPr bwMode="auto">
            <a:xfrm rot="10800000" flipV="1">
              <a:off x="182"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Bell MT"/>
                <a:ea typeface="+mn-ea"/>
                <a:cs typeface="Bell MT"/>
              </a:endParaRPr>
            </a:p>
          </p:txBody>
        </p:sp>
        <p:sp>
          <p:nvSpPr>
            <p:cNvPr id="5170" name="Rectangle 5"/>
            <p:cNvSpPr>
              <a:spLocks noChangeArrowheads="1"/>
            </p:cNvSpPr>
            <p:nvPr/>
          </p:nvSpPr>
          <p:spPr bwMode="auto">
            <a:xfrm rot="10800000">
              <a:off x="264" y="1639"/>
              <a:ext cx="5213" cy="2351"/>
            </a:xfrm>
            <a:prstGeom prst="roundRect">
              <a:avLst>
                <a:gd name="adj" fmla="val 0"/>
              </a:avLst>
            </a:prstGeom>
            <a:gradFill rotWithShape="1">
              <a:gsLst>
                <a:gs pos="0">
                  <a:srgbClr val="2932EF"/>
                </a:gs>
                <a:gs pos="100000">
                  <a:schemeClr val="accent1">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latin typeface="Bell MT" panose="02020503060305020303" pitchFamily="18" charset="0"/>
              </a:endParaRPr>
            </a:p>
          </p:txBody>
        </p:sp>
        <p:sp>
          <p:nvSpPr>
            <p:cNvPr id="45" name="Line 11"/>
            <p:cNvSpPr>
              <a:spLocks noChangeShapeType="1"/>
            </p:cNvSpPr>
            <p:nvPr/>
          </p:nvSpPr>
          <p:spPr bwMode="auto">
            <a:xfrm flipV="1">
              <a:off x="-26"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Bell MT"/>
                <a:ea typeface="+mn-ea"/>
                <a:cs typeface="Bell MT"/>
              </a:endParaRPr>
            </a:p>
          </p:txBody>
        </p:sp>
      </p:grpSp>
      <p:sp>
        <p:nvSpPr>
          <p:cNvPr id="5123" name="Rectangle 5"/>
          <p:cNvSpPr>
            <a:spLocks noChangeArrowheads="1"/>
          </p:cNvSpPr>
          <p:nvPr/>
        </p:nvSpPr>
        <p:spPr bwMode="auto">
          <a:xfrm flipV="1">
            <a:off x="654050" y="1355725"/>
            <a:ext cx="7845425" cy="4648200"/>
          </a:xfrm>
          <a:prstGeom prst="rect">
            <a:avLst/>
          </a:prstGeom>
          <a:gradFill rotWithShape="1">
            <a:gsLst>
              <a:gs pos="0">
                <a:srgbClr val="7E7E86"/>
              </a:gs>
              <a:gs pos="100000">
                <a:srgbClr val="C0C0C0">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2400">
              <a:latin typeface="Bell MT" panose="02020503060305020303" pitchFamily="18" charset="0"/>
            </a:endParaRPr>
          </a:p>
        </p:txBody>
      </p:sp>
      <p:sp>
        <p:nvSpPr>
          <p:cNvPr id="933046" name="Title 1"/>
          <p:cNvSpPr>
            <a:spLocks/>
          </p:cNvSpPr>
          <p:nvPr/>
        </p:nvSpPr>
        <p:spPr bwMode="auto">
          <a:xfrm>
            <a:off x="944563" y="595313"/>
            <a:ext cx="75644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2400" b="1">
              <a:latin typeface="Bell MT" panose="02020503060305020303" pitchFamily="18" charset="0"/>
            </a:endParaRPr>
          </a:p>
        </p:txBody>
      </p:sp>
      <p:sp>
        <p:nvSpPr>
          <p:cNvPr id="40" name="Rectangle 2"/>
          <p:cNvSpPr txBox="1">
            <a:spLocks noChangeArrowheads="1"/>
          </p:cNvSpPr>
          <p:nvPr/>
        </p:nvSpPr>
        <p:spPr bwMode="auto">
          <a:xfrm>
            <a:off x="476250" y="508000"/>
            <a:ext cx="8218488" cy="481013"/>
          </a:xfrm>
          <a:prstGeom prst="rect">
            <a:avLst/>
          </a:prstGeom>
          <a:noFill/>
          <a:ln w="9525">
            <a:noFill/>
            <a:miter lim="800000"/>
            <a:headEnd/>
            <a:tailEnd/>
          </a:ln>
        </p:spPr>
        <p:txBody>
          <a:bodyPr lIns="0" tIns="0" rIns="0" bIns="0"/>
          <a:lstStyle/>
          <a:p>
            <a:pPr algn="ctr" defTabSz="914400">
              <a:lnSpc>
                <a:spcPct val="85000"/>
              </a:lnSpc>
              <a:buClr>
                <a:srgbClr val="DADDFE"/>
              </a:buClr>
              <a:defRPr/>
            </a:pPr>
            <a:r>
              <a:rPr lang="en-US" sz="4000" b="1" kern="0" dirty="0">
                <a:latin typeface="Bell MT"/>
                <a:ea typeface="+mj-ea"/>
                <a:cs typeface="Bell MT"/>
              </a:rPr>
              <a:t>Info Session Agenda</a:t>
            </a:r>
          </a:p>
        </p:txBody>
      </p:sp>
      <p:sp>
        <p:nvSpPr>
          <p:cNvPr id="5126" name="Rectangle 199"/>
          <p:cNvSpPr>
            <a:spLocks noChangeArrowheads="1"/>
          </p:cNvSpPr>
          <p:nvPr/>
        </p:nvSpPr>
        <p:spPr bwMode="auto">
          <a:xfrm>
            <a:off x="647700" y="1452563"/>
            <a:ext cx="7848600" cy="36036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latin typeface="Bell MT" panose="02020503060305020303" pitchFamily="18" charset="0"/>
            </a:endParaRPr>
          </a:p>
        </p:txBody>
      </p:sp>
      <p:sp>
        <p:nvSpPr>
          <p:cNvPr id="5127" name="Rectangle 199"/>
          <p:cNvSpPr>
            <a:spLocks noChangeArrowheads="1"/>
          </p:cNvSpPr>
          <p:nvPr/>
        </p:nvSpPr>
        <p:spPr bwMode="auto">
          <a:xfrm>
            <a:off x="647700" y="2214563"/>
            <a:ext cx="7848600" cy="36036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latin typeface="Bell MT" panose="02020503060305020303" pitchFamily="18" charset="0"/>
            </a:endParaRPr>
          </a:p>
        </p:txBody>
      </p:sp>
      <p:grpSp>
        <p:nvGrpSpPr>
          <p:cNvPr id="61" name="Group 60"/>
          <p:cNvGrpSpPr>
            <a:grpSpLocks/>
          </p:cNvGrpSpPr>
          <p:nvPr/>
        </p:nvGrpSpPr>
        <p:grpSpPr bwMode="auto">
          <a:xfrm>
            <a:off x="323850" y="1377950"/>
            <a:ext cx="457200" cy="692150"/>
            <a:chOff x="400050" y="148590"/>
            <a:chExt cx="457200" cy="692468"/>
          </a:xfrm>
        </p:grpSpPr>
        <p:sp>
          <p:nvSpPr>
            <p:cNvPr id="62" name="Oval 61"/>
            <p:cNvSpPr/>
            <p:nvPr/>
          </p:nvSpPr>
          <p:spPr bwMode="auto">
            <a:xfrm>
              <a:off x="400050" y="148590"/>
              <a:ext cx="457200" cy="692468"/>
            </a:xfrm>
            <a:prstGeom prst="ellipse">
              <a:avLst/>
            </a:prstGeom>
            <a:gradFill>
              <a:gsLst>
                <a:gs pos="0">
                  <a:srgbClr val="2932EF"/>
                </a:gs>
                <a:gs pos="80000">
                  <a:schemeClr val="accent5">
                    <a:shade val="93000"/>
                    <a:satMod val="130000"/>
                  </a:schemeClr>
                </a:gs>
                <a:gs pos="100000">
                  <a:schemeClr val="accent5">
                    <a:shade val="94000"/>
                    <a:satMod val="135000"/>
                  </a:schemeClr>
                </a:gs>
              </a:gsLst>
            </a:gradFill>
            <a:ln w="41275">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spAutoFit/>
            </a:bodyPr>
            <a:lstStyle/>
            <a:p>
              <a:pPr algn="r" defTabSz="914400">
                <a:defRPr/>
              </a:pPr>
              <a:endParaRPr lang="en-US" sz="2600" dirty="0">
                <a:solidFill>
                  <a:schemeClr val="tx1"/>
                </a:solidFill>
                <a:latin typeface="Bell MT"/>
                <a:cs typeface="Bell MT"/>
              </a:endParaRPr>
            </a:p>
          </p:txBody>
        </p:sp>
        <p:sp>
          <p:nvSpPr>
            <p:cNvPr id="5167" name="AutoShape 20"/>
            <p:cNvSpPr>
              <a:spLocks noChangeArrowheads="1"/>
            </p:cNvSpPr>
            <p:nvPr/>
          </p:nvSpPr>
          <p:spPr bwMode="auto">
            <a:xfrm>
              <a:off x="533083" y="247333"/>
              <a:ext cx="168275" cy="215900"/>
            </a:xfrm>
            <a:prstGeom prst="chevron">
              <a:avLst>
                <a:gd name="adj" fmla="val 42426"/>
              </a:avLst>
            </a:prstGeom>
            <a:solidFill>
              <a:srgbClr val="012F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2400">
                <a:solidFill>
                  <a:schemeClr val="bg1"/>
                </a:solidFill>
                <a:latin typeface="Bell MT" panose="02020503060305020303" pitchFamily="18" charset="0"/>
              </a:endParaRPr>
            </a:p>
          </p:txBody>
        </p:sp>
      </p:grpSp>
      <p:sp>
        <p:nvSpPr>
          <p:cNvPr id="64" name="Title 1"/>
          <p:cNvSpPr>
            <a:spLocks/>
          </p:cNvSpPr>
          <p:nvPr/>
        </p:nvSpPr>
        <p:spPr bwMode="auto">
          <a:xfrm>
            <a:off x="944563" y="1374775"/>
            <a:ext cx="75644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b="1">
                <a:latin typeface="Bell MT" panose="02020503060305020303" pitchFamily="18" charset="0"/>
              </a:rPr>
              <a:t>What is the Halloum Negotiation Competition?</a:t>
            </a:r>
          </a:p>
        </p:txBody>
      </p:sp>
      <p:grpSp>
        <p:nvGrpSpPr>
          <p:cNvPr id="65" name="Group 64"/>
          <p:cNvGrpSpPr>
            <a:grpSpLocks/>
          </p:cNvGrpSpPr>
          <p:nvPr/>
        </p:nvGrpSpPr>
        <p:grpSpPr bwMode="auto">
          <a:xfrm>
            <a:off x="338138" y="2112963"/>
            <a:ext cx="457200" cy="693737"/>
            <a:chOff x="400050" y="148590"/>
            <a:chExt cx="457200" cy="692468"/>
          </a:xfrm>
        </p:grpSpPr>
        <p:sp>
          <p:nvSpPr>
            <p:cNvPr id="66" name="Oval 65"/>
            <p:cNvSpPr/>
            <p:nvPr/>
          </p:nvSpPr>
          <p:spPr bwMode="auto">
            <a:xfrm>
              <a:off x="400050" y="148590"/>
              <a:ext cx="457200" cy="692468"/>
            </a:xfrm>
            <a:prstGeom prst="ellipse">
              <a:avLst/>
            </a:prstGeom>
            <a:gradFill>
              <a:gsLst>
                <a:gs pos="0">
                  <a:srgbClr val="2932EF"/>
                </a:gs>
                <a:gs pos="80000">
                  <a:schemeClr val="accent5">
                    <a:shade val="93000"/>
                    <a:satMod val="130000"/>
                  </a:schemeClr>
                </a:gs>
                <a:gs pos="100000">
                  <a:schemeClr val="accent5">
                    <a:shade val="94000"/>
                    <a:satMod val="135000"/>
                  </a:schemeClr>
                </a:gs>
              </a:gsLst>
            </a:gradFill>
            <a:ln w="41275">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spAutoFit/>
            </a:bodyPr>
            <a:lstStyle/>
            <a:p>
              <a:pPr algn="r" defTabSz="914400">
                <a:defRPr/>
              </a:pPr>
              <a:endParaRPr lang="en-US" sz="2600" dirty="0">
                <a:solidFill>
                  <a:schemeClr val="tx1"/>
                </a:solidFill>
                <a:latin typeface="Bell MT"/>
                <a:cs typeface="Bell MT"/>
              </a:endParaRPr>
            </a:p>
          </p:txBody>
        </p:sp>
        <p:sp>
          <p:nvSpPr>
            <p:cNvPr id="5163" name="AutoShape 20"/>
            <p:cNvSpPr>
              <a:spLocks noChangeArrowheads="1"/>
            </p:cNvSpPr>
            <p:nvPr/>
          </p:nvSpPr>
          <p:spPr bwMode="auto">
            <a:xfrm>
              <a:off x="533083" y="247333"/>
              <a:ext cx="168275" cy="215900"/>
            </a:xfrm>
            <a:prstGeom prst="chevron">
              <a:avLst>
                <a:gd name="adj" fmla="val 42426"/>
              </a:avLst>
            </a:prstGeom>
            <a:solidFill>
              <a:srgbClr val="012F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2400">
                <a:solidFill>
                  <a:schemeClr val="bg1"/>
                </a:solidFill>
                <a:latin typeface="Bell MT" panose="02020503060305020303" pitchFamily="18" charset="0"/>
              </a:endParaRPr>
            </a:p>
          </p:txBody>
        </p:sp>
      </p:grpSp>
      <p:sp>
        <p:nvSpPr>
          <p:cNvPr id="68" name="Title 1"/>
          <p:cNvSpPr>
            <a:spLocks/>
          </p:cNvSpPr>
          <p:nvPr/>
        </p:nvSpPr>
        <p:spPr bwMode="auto">
          <a:xfrm>
            <a:off x="977900" y="2127250"/>
            <a:ext cx="75644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b="1">
                <a:latin typeface="Bell MT" panose="02020503060305020303" pitchFamily="18" charset="0"/>
              </a:rPr>
              <a:t>I</a:t>
            </a:r>
            <a:r>
              <a:rPr lang="en-US" altLang="en-US" sz="2400" b="1">
                <a:latin typeface="Bell MT" panose="02020503060305020303" pitchFamily="18" charset="0"/>
              </a:rPr>
              <a:t>’</a:t>
            </a:r>
            <a:r>
              <a:rPr lang="en-US" sz="2400" b="1">
                <a:latin typeface="Bell MT" panose="02020503060305020303" pitchFamily="18" charset="0"/>
              </a:rPr>
              <a:t>m a Law Student. What</a:t>
            </a:r>
            <a:r>
              <a:rPr lang="en-US" altLang="en-US" sz="2400" b="1">
                <a:latin typeface="Bell MT" panose="02020503060305020303" pitchFamily="18" charset="0"/>
              </a:rPr>
              <a:t>’</a:t>
            </a:r>
            <a:r>
              <a:rPr lang="en-US" sz="2400" b="1">
                <a:latin typeface="Bell MT" panose="02020503060305020303" pitchFamily="18" charset="0"/>
              </a:rPr>
              <a:t>s in it for me?</a:t>
            </a:r>
          </a:p>
        </p:txBody>
      </p:sp>
      <p:sp>
        <p:nvSpPr>
          <p:cNvPr id="5132" name="Rectangle 199"/>
          <p:cNvSpPr>
            <a:spLocks noChangeArrowheads="1"/>
          </p:cNvSpPr>
          <p:nvPr/>
        </p:nvSpPr>
        <p:spPr bwMode="auto">
          <a:xfrm>
            <a:off x="635000" y="3003550"/>
            <a:ext cx="7848600" cy="3603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latin typeface="Bell MT" panose="02020503060305020303" pitchFamily="18" charset="0"/>
            </a:endParaRPr>
          </a:p>
        </p:txBody>
      </p:sp>
      <p:grpSp>
        <p:nvGrpSpPr>
          <p:cNvPr id="70" name="Group 69"/>
          <p:cNvGrpSpPr>
            <a:grpSpLocks/>
          </p:cNvGrpSpPr>
          <p:nvPr/>
        </p:nvGrpSpPr>
        <p:grpSpPr bwMode="auto">
          <a:xfrm>
            <a:off x="328613" y="2909888"/>
            <a:ext cx="457200" cy="692150"/>
            <a:chOff x="400050" y="148590"/>
            <a:chExt cx="457200" cy="692468"/>
          </a:xfrm>
        </p:grpSpPr>
        <p:sp>
          <p:nvSpPr>
            <p:cNvPr id="71" name="Oval 70"/>
            <p:cNvSpPr/>
            <p:nvPr/>
          </p:nvSpPr>
          <p:spPr bwMode="auto">
            <a:xfrm>
              <a:off x="400050" y="148590"/>
              <a:ext cx="457200" cy="692468"/>
            </a:xfrm>
            <a:prstGeom prst="ellipse">
              <a:avLst/>
            </a:prstGeom>
            <a:gradFill>
              <a:gsLst>
                <a:gs pos="0">
                  <a:srgbClr val="2932EF"/>
                </a:gs>
                <a:gs pos="80000">
                  <a:schemeClr val="accent5">
                    <a:shade val="93000"/>
                    <a:satMod val="130000"/>
                  </a:schemeClr>
                </a:gs>
                <a:gs pos="100000">
                  <a:schemeClr val="accent5">
                    <a:shade val="94000"/>
                    <a:satMod val="135000"/>
                  </a:schemeClr>
                </a:gs>
              </a:gsLst>
            </a:gradFill>
            <a:ln w="41275">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spAutoFit/>
            </a:bodyPr>
            <a:lstStyle/>
            <a:p>
              <a:pPr algn="r" defTabSz="914400">
                <a:defRPr/>
              </a:pPr>
              <a:endParaRPr lang="en-US" sz="2600" dirty="0">
                <a:solidFill>
                  <a:schemeClr val="tx1"/>
                </a:solidFill>
                <a:latin typeface="Bell MT"/>
                <a:cs typeface="Bell MT"/>
              </a:endParaRPr>
            </a:p>
          </p:txBody>
        </p:sp>
        <p:sp>
          <p:nvSpPr>
            <p:cNvPr id="5159" name="AutoShape 20"/>
            <p:cNvSpPr>
              <a:spLocks noChangeArrowheads="1"/>
            </p:cNvSpPr>
            <p:nvPr/>
          </p:nvSpPr>
          <p:spPr bwMode="auto">
            <a:xfrm>
              <a:off x="533083" y="247333"/>
              <a:ext cx="168275" cy="215900"/>
            </a:xfrm>
            <a:prstGeom prst="chevron">
              <a:avLst>
                <a:gd name="adj" fmla="val 42426"/>
              </a:avLst>
            </a:prstGeom>
            <a:solidFill>
              <a:srgbClr val="012F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2400">
                <a:solidFill>
                  <a:schemeClr val="bg1"/>
                </a:solidFill>
                <a:latin typeface="Bell MT" panose="02020503060305020303" pitchFamily="18" charset="0"/>
              </a:endParaRPr>
            </a:p>
          </p:txBody>
        </p:sp>
      </p:grpSp>
      <p:sp>
        <p:nvSpPr>
          <p:cNvPr id="5134" name="Rectangle 199"/>
          <p:cNvSpPr>
            <a:spLocks noChangeArrowheads="1"/>
          </p:cNvSpPr>
          <p:nvPr/>
        </p:nvSpPr>
        <p:spPr bwMode="auto">
          <a:xfrm>
            <a:off x="644525" y="3795713"/>
            <a:ext cx="7848600" cy="3587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latin typeface="Bell MT" panose="02020503060305020303" pitchFamily="18" charset="0"/>
            </a:endParaRPr>
          </a:p>
        </p:txBody>
      </p:sp>
      <p:sp>
        <p:nvSpPr>
          <p:cNvPr id="5135" name="Rectangle 199"/>
          <p:cNvSpPr>
            <a:spLocks noChangeArrowheads="1"/>
          </p:cNvSpPr>
          <p:nvPr/>
        </p:nvSpPr>
        <p:spPr bwMode="auto">
          <a:xfrm>
            <a:off x="630238" y="4600575"/>
            <a:ext cx="7848600" cy="3603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latin typeface="Bell MT" panose="02020503060305020303" pitchFamily="18" charset="0"/>
            </a:endParaRPr>
          </a:p>
        </p:txBody>
      </p:sp>
      <p:grpSp>
        <p:nvGrpSpPr>
          <p:cNvPr id="81" name="Group 80"/>
          <p:cNvGrpSpPr>
            <a:grpSpLocks/>
          </p:cNvGrpSpPr>
          <p:nvPr/>
        </p:nvGrpSpPr>
        <p:grpSpPr bwMode="auto">
          <a:xfrm>
            <a:off x="354013" y="3694113"/>
            <a:ext cx="457200" cy="692150"/>
            <a:chOff x="400050" y="148590"/>
            <a:chExt cx="457200" cy="692468"/>
          </a:xfrm>
        </p:grpSpPr>
        <p:sp>
          <p:nvSpPr>
            <p:cNvPr id="82" name="Oval 81"/>
            <p:cNvSpPr/>
            <p:nvPr/>
          </p:nvSpPr>
          <p:spPr bwMode="auto">
            <a:xfrm>
              <a:off x="400050" y="148590"/>
              <a:ext cx="457200" cy="692468"/>
            </a:xfrm>
            <a:prstGeom prst="ellipse">
              <a:avLst/>
            </a:prstGeom>
            <a:gradFill>
              <a:gsLst>
                <a:gs pos="0">
                  <a:srgbClr val="2932EF"/>
                </a:gs>
                <a:gs pos="80000">
                  <a:schemeClr val="accent5">
                    <a:shade val="93000"/>
                    <a:satMod val="130000"/>
                  </a:schemeClr>
                </a:gs>
                <a:gs pos="100000">
                  <a:schemeClr val="accent5">
                    <a:shade val="94000"/>
                    <a:satMod val="135000"/>
                  </a:schemeClr>
                </a:gs>
              </a:gsLst>
            </a:gradFill>
            <a:ln w="41275">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spAutoFit/>
            </a:bodyPr>
            <a:lstStyle/>
            <a:p>
              <a:pPr algn="r" defTabSz="914400">
                <a:defRPr/>
              </a:pPr>
              <a:endParaRPr lang="en-US" sz="2600" dirty="0">
                <a:solidFill>
                  <a:schemeClr val="tx1"/>
                </a:solidFill>
                <a:latin typeface="Bell MT"/>
                <a:cs typeface="Bell MT"/>
              </a:endParaRPr>
            </a:p>
          </p:txBody>
        </p:sp>
        <p:sp>
          <p:nvSpPr>
            <p:cNvPr id="5155" name="AutoShape 20"/>
            <p:cNvSpPr>
              <a:spLocks noChangeArrowheads="1"/>
            </p:cNvSpPr>
            <p:nvPr/>
          </p:nvSpPr>
          <p:spPr bwMode="auto">
            <a:xfrm>
              <a:off x="533083" y="247333"/>
              <a:ext cx="168275" cy="215900"/>
            </a:xfrm>
            <a:prstGeom prst="chevron">
              <a:avLst>
                <a:gd name="adj" fmla="val 42426"/>
              </a:avLst>
            </a:prstGeom>
            <a:solidFill>
              <a:srgbClr val="012F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2400">
                <a:solidFill>
                  <a:schemeClr val="bg1"/>
                </a:solidFill>
                <a:latin typeface="Bell MT" panose="02020503060305020303" pitchFamily="18" charset="0"/>
              </a:endParaRPr>
            </a:p>
          </p:txBody>
        </p:sp>
      </p:grpSp>
      <p:grpSp>
        <p:nvGrpSpPr>
          <p:cNvPr id="84" name="Group 83"/>
          <p:cNvGrpSpPr>
            <a:grpSpLocks/>
          </p:cNvGrpSpPr>
          <p:nvPr/>
        </p:nvGrpSpPr>
        <p:grpSpPr bwMode="auto">
          <a:xfrm>
            <a:off x="319088" y="4549775"/>
            <a:ext cx="457200" cy="692150"/>
            <a:chOff x="400050" y="148590"/>
            <a:chExt cx="457200" cy="692468"/>
          </a:xfrm>
        </p:grpSpPr>
        <p:sp>
          <p:nvSpPr>
            <p:cNvPr id="85" name="Oval 84"/>
            <p:cNvSpPr/>
            <p:nvPr/>
          </p:nvSpPr>
          <p:spPr bwMode="auto">
            <a:xfrm>
              <a:off x="400050" y="148590"/>
              <a:ext cx="457200" cy="692468"/>
            </a:xfrm>
            <a:prstGeom prst="ellipse">
              <a:avLst/>
            </a:prstGeom>
            <a:gradFill>
              <a:gsLst>
                <a:gs pos="0">
                  <a:srgbClr val="2932EF"/>
                </a:gs>
                <a:gs pos="80000">
                  <a:schemeClr val="accent5">
                    <a:shade val="93000"/>
                    <a:satMod val="130000"/>
                  </a:schemeClr>
                </a:gs>
                <a:gs pos="100000">
                  <a:schemeClr val="accent5">
                    <a:shade val="94000"/>
                    <a:satMod val="135000"/>
                  </a:schemeClr>
                </a:gs>
              </a:gsLst>
            </a:gradFill>
            <a:ln w="41275">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spAutoFit/>
            </a:bodyPr>
            <a:lstStyle/>
            <a:p>
              <a:pPr algn="r" defTabSz="914400">
                <a:defRPr/>
              </a:pPr>
              <a:endParaRPr lang="en-US" sz="2600" dirty="0">
                <a:solidFill>
                  <a:schemeClr val="tx1"/>
                </a:solidFill>
                <a:latin typeface="Bell MT"/>
                <a:cs typeface="Bell MT"/>
              </a:endParaRPr>
            </a:p>
          </p:txBody>
        </p:sp>
        <p:sp>
          <p:nvSpPr>
            <p:cNvPr id="5151" name="AutoShape 20"/>
            <p:cNvSpPr>
              <a:spLocks noChangeArrowheads="1"/>
            </p:cNvSpPr>
            <p:nvPr/>
          </p:nvSpPr>
          <p:spPr bwMode="auto">
            <a:xfrm>
              <a:off x="533083" y="247333"/>
              <a:ext cx="168275" cy="215900"/>
            </a:xfrm>
            <a:prstGeom prst="chevron">
              <a:avLst>
                <a:gd name="adj" fmla="val 42426"/>
              </a:avLst>
            </a:prstGeom>
            <a:solidFill>
              <a:srgbClr val="012F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2400">
                <a:solidFill>
                  <a:schemeClr val="bg1"/>
                </a:solidFill>
                <a:latin typeface="Bell MT" panose="02020503060305020303" pitchFamily="18" charset="0"/>
              </a:endParaRPr>
            </a:p>
          </p:txBody>
        </p:sp>
      </p:grpSp>
      <p:sp>
        <p:nvSpPr>
          <p:cNvPr id="99" name="Title 1"/>
          <p:cNvSpPr>
            <a:spLocks/>
          </p:cNvSpPr>
          <p:nvPr/>
        </p:nvSpPr>
        <p:spPr bwMode="auto">
          <a:xfrm>
            <a:off x="919163" y="2940050"/>
            <a:ext cx="75644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b="1">
                <a:latin typeface="Bell MT" panose="02020503060305020303" pitchFamily="18" charset="0"/>
              </a:rPr>
              <a:t>Mandatory Training Sessions</a:t>
            </a:r>
          </a:p>
        </p:txBody>
      </p:sp>
      <p:sp>
        <p:nvSpPr>
          <p:cNvPr id="100" name="Title 1"/>
          <p:cNvSpPr>
            <a:spLocks/>
          </p:cNvSpPr>
          <p:nvPr/>
        </p:nvSpPr>
        <p:spPr bwMode="auto">
          <a:xfrm>
            <a:off x="933450" y="3689350"/>
            <a:ext cx="75644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b="1">
                <a:latin typeface="Bell MT" panose="02020503060305020303" pitchFamily="18" charset="0"/>
              </a:rPr>
              <a:t>Competition Logistics and Dates</a:t>
            </a:r>
          </a:p>
        </p:txBody>
      </p:sp>
      <p:sp>
        <p:nvSpPr>
          <p:cNvPr id="101" name="Title 1"/>
          <p:cNvSpPr>
            <a:spLocks/>
          </p:cNvSpPr>
          <p:nvPr/>
        </p:nvSpPr>
        <p:spPr bwMode="auto">
          <a:xfrm>
            <a:off x="919163" y="4549775"/>
            <a:ext cx="75644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143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814388">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814388">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814388">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814388">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b="1">
                <a:latin typeface="Bell MT" panose="02020503060305020303" pitchFamily="18" charset="0"/>
              </a:rPr>
              <a:t>How to Sign Up</a:t>
            </a:r>
            <a:endParaRPr lang="en-US" b="1">
              <a:latin typeface="Bell MT" panose="02020503060305020303" pitchFamily="18" charset="0"/>
            </a:endParaRPr>
          </a:p>
        </p:txBody>
      </p:sp>
      <p:sp>
        <p:nvSpPr>
          <p:cNvPr id="5141" name="TextBox 3"/>
          <p:cNvSpPr txBox="1">
            <a:spLocks noChangeArrowheads="1"/>
          </p:cNvSpPr>
          <p:nvPr/>
        </p:nvSpPr>
        <p:spPr bwMode="auto">
          <a:xfrm>
            <a:off x="-454025" y="17097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latin typeface="Bell MT" panose="02020503060305020303" pitchFamily="18" charset="0"/>
            </a:endParaRPr>
          </a:p>
        </p:txBody>
      </p:sp>
      <p:sp>
        <p:nvSpPr>
          <p:cNvPr id="57" name="Rectangle 199"/>
          <p:cNvSpPr>
            <a:spLocks noChangeArrowheads="1"/>
          </p:cNvSpPr>
          <p:nvPr/>
        </p:nvSpPr>
        <p:spPr bwMode="auto">
          <a:xfrm>
            <a:off x="660400" y="5337175"/>
            <a:ext cx="7848600" cy="4524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b="1">
                <a:latin typeface="Bell MT" panose="02020503060305020303" pitchFamily="18" charset="0"/>
              </a:rPr>
              <a:t>  Questions &amp; Answers</a:t>
            </a:r>
          </a:p>
        </p:txBody>
      </p:sp>
      <p:grpSp>
        <p:nvGrpSpPr>
          <p:cNvPr id="73" name="Group 72"/>
          <p:cNvGrpSpPr>
            <a:grpSpLocks/>
          </p:cNvGrpSpPr>
          <p:nvPr/>
        </p:nvGrpSpPr>
        <p:grpSpPr bwMode="auto">
          <a:xfrm>
            <a:off x="314325" y="5233988"/>
            <a:ext cx="457200" cy="692150"/>
            <a:chOff x="400050" y="148590"/>
            <a:chExt cx="457200" cy="692468"/>
          </a:xfrm>
        </p:grpSpPr>
        <p:sp>
          <p:nvSpPr>
            <p:cNvPr id="74" name="Oval 73"/>
            <p:cNvSpPr/>
            <p:nvPr/>
          </p:nvSpPr>
          <p:spPr bwMode="auto">
            <a:xfrm>
              <a:off x="400050" y="148590"/>
              <a:ext cx="457200" cy="692468"/>
            </a:xfrm>
            <a:prstGeom prst="ellipse">
              <a:avLst/>
            </a:prstGeom>
            <a:gradFill>
              <a:gsLst>
                <a:gs pos="0">
                  <a:srgbClr val="2932EF"/>
                </a:gs>
                <a:gs pos="80000">
                  <a:schemeClr val="accent5">
                    <a:shade val="93000"/>
                    <a:satMod val="130000"/>
                  </a:schemeClr>
                </a:gs>
                <a:gs pos="100000">
                  <a:schemeClr val="accent5">
                    <a:shade val="94000"/>
                    <a:satMod val="135000"/>
                  </a:schemeClr>
                </a:gs>
              </a:gsLst>
            </a:gradFill>
            <a:ln w="41275">
              <a:no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spAutoFit/>
            </a:bodyPr>
            <a:lstStyle/>
            <a:p>
              <a:pPr algn="r" defTabSz="914400">
                <a:defRPr/>
              </a:pPr>
              <a:endParaRPr lang="en-US" sz="2600" dirty="0">
                <a:solidFill>
                  <a:schemeClr val="tx1"/>
                </a:solidFill>
                <a:latin typeface="Bell MT"/>
                <a:cs typeface="Bell MT"/>
              </a:endParaRPr>
            </a:p>
          </p:txBody>
        </p:sp>
        <p:sp>
          <p:nvSpPr>
            <p:cNvPr id="5147" name="AutoShape 20"/>
            <p:cNvSpPr>
              <a:spLocks noChangeArrowheads="1"/>
            </p:cNvSpPr>
            <p:nvPr/>
          </p:nvSpPr>
          <p:spPr bwMode="auto">
            <a:xfrm>
              <a:off x="533083" y="247333"/>
              <a:ext cx="168275" cy="215900"/>
            </a:xfrm>
            <a:prstGeom prst="chevron">
              <a:avLst>
                <a:gd name="adj" fmla="val 42426"/>
              </a:avLst>
            </a:prstGeom>
            <a:solidFill>
              <a:srgbClr val="012F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2400">
                <a:solidFill>
                  <a:schemeClr val="bg1"/>
                </a:solidFill>
                <a:latin typeface="Bell MT" panose="02020503060305020303"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anim calcmode="lin" valueType="num">
                                      <p:cBhvr>
                                        <p:cTn id="18" dur="1000" fill="hold"/>
                                        <p:tgtEl>
                                          <p:spTgt spid="70"/>
                                        </p:tgtEl>
                                        <p:attrNameLst>
                                          <p:attrName>ppt_x</p:attrName>
                                        </p:attrNameLst>
                                      </p:cBhvr>
                                      <p:tavLst>
                                        <p:tav tm="0">
                                          <p:val>
                                            <p:strVal val="#ppt_x"/>
                                          </p:val>
                                        </p:tav>
                                        <p:tav tm="100000">
                                          <p:val>
                                            <p:strVal val="#ppt_x"/>
                                          </p:val>
                                        </p:tav>
                                      </p:tavLst>
                                    </p:anim>
                                    <p:anim calcmode="lin" valueType="num">
                                      <p:cBhvr>
                                        <p:cTn id="19" dur="1000" fill="hold"/>
                                        <p:tgtEl>
                                          <p:spTgt spid="7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anim calcmode="lin" valueType="num">
                                      <p:cBhvr>
                                        <p:cTn id="23" dur="1000" fill="hold"/>
                                        <p:tgtEl>
                                          <p:spTgt spid="65"/>
                                        </p:tgtEl>
                                        <p:attrNameLst>
                                          <p:attrName>ppt_x</p:attrName>
                                        </p:attrNameLst>
                                      </p:cBhvr>
                                      <p:tavLst>
                                        <p:tav tm="0">
                                          <p:val>
                                            <p:strVal val="#ppt_x"/>
                                          </p:val>
                                        </p:tav>
                                        <p:tav tm="100000">
                                          <p:val>
                                            <p:strVal val="#ppt_x"/>
                                          </p:val>
                                        </p:tav>
                                      </p:tavLst>
                                    </p:anim>
                                    <p:anim calcmode="lin" valueType="num">
                                      <p:cBhvr>
                                        <p:cTn id="24" dur="1000" fill="hold"/>
                                        <p:tgtEl>
                                          <p:spTgt spid="6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1000"/>
                                        <p:tgtEl>
                                          <p:spTgt spid="73"/>
                                        </p:tgtEl>
                                      </p:cBhvr>
                                    </p:animEffect>
                                    <p:anim calcmode="lin" valueType="num">
                                      <p:cBhvr>
                                        <p:cTn id="33" dur="1000" fill="hold"/>
                                        <p:tgtEl>
                                          <p:spTgt spid="73"/>
                                        </p:tgtEl>
                                        <p:attrNameLst>
                                          <p:attrName>ppt_x</p:attrName>
                                        </p:attrNameLst>
                                      </p:cBhvr>
                                      <p:tavLst>
                                        <p:tav tm="0">
                                          <p:val>
                                            <p:strVal val="#ppt_x"/>
                                          </p:val>
                                        </p:tav>
                                        <p:tav tm="100000">
                                          <p:val>
                                            <p:strVal val="#ppt_x"/>
                                          </p:val>
                                        </p:tav>
                                      </p:tavLst>
                                    </p:anim>
                                    <p:anim calcmode="lin" valueType="num">
                                      <p:cBhvr>
                                        <p:cTn id="34" dur="1000" fill="hold"/>
                                        <p:tgtEl>
                                          <p:spTgt spid="73"/>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10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933046"/>
                                        </p:tgtEl>
                                        <p:attrNameLst>
                                          <p:attrName>style.visibility</p:attrName>
                                        </p:attrNameLst>
                                      </p:cBhvr>
                                      <p:to>
                                        <p:strVal val="visible"/>
                                      </p:to>
                                    </p:set>
                                    <p:animEffect transition="in" filter="fade">
                                      <p:cBhvr>
                                        <p:cTn id="38" dur="2000"/>
                                        <p:tgtEl>
                                          <p:spTgt spid="933046"/>
                                        </p:tgtEl>
                                      </p:cBhvr>
                                    </p:animEffect>
                                  </p:childTnLst>
                                </p:cTn>
                              </p:par>
                            </p:childTnLst>
                          </p:cTn>
                        </p:par>
                        <p:par>
                          <p:cTn id="39" fill="hold" nodeType="afterGroup">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2000"/>
                                        <p:tgtEl>
                                          <p:spTgt spid="64"/>
                                        </p:tgtEl>
                                      </p:cBhvr>
                                    </p:animEffect>
                                  </p:childTnLst>
                                </p:cTn>
                              </p:par>
                            </p:childTnLst>
                          </p:cTn>
                        </p:par>
                        <p:par>
                          <p:cTn id="43" fill="hold" nodeType="afterGroup">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2000"/>
                                        <p:tgtEl>
                                          <p:spTgt spid="68"/>
                                        </p:tgtEl>
                                      </p:cBhvr>
                                    </p:animEffect>
                                  </p:childTnLst>
                                </p:cTn>
                              </p:par>
                            </p:childTnLst>
                          </p:cTn>
                        </p:par>
                        <p:par>
                          <p:cTn id="47" fill="hold" nodeType="afterGroup">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2000"/>
                                        <p:tgtEl>
                                          <p:spTgt spid="99"/>
                                        </p:tgtEl>
                                      </p:cBhvr>
                                    </p:animEffect>
                                  </p:childTnLst>
                                </p:cTn>
                              </p:par>
                            </p:childTnLst>
                          </p:cTn>
                        </p:par>
                        <p:par>
                          <p:cTn id="51" fill="hold" nodeType="afterGroup">
                            <p:stCondLst>
                              <p:cond delay="9000"/>
                            </p:stCondLst>
                            <p:childTnLst>
                              <p:par>
                                <p:cTn id="52" presetID="10" presetClass="entr" presetSubtype="0"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2000"/>
                                        <p:tgtEl>
                                          <p:spTgt spid="100"/>
                                        </p:tgtEl>
                                      </p:cBhvr>
                                    </p:animEffect>
                                  </p:childTnLst>
                                </p:cTn>
                              </p:par>
                            </p:childTnLst>
                          </p:cTn>
                        </p:par>
                        <p:par>
                          <p:cTn id="55" fill="hold" nodeType="afterGroup">
                            <p:stCondLst>
                              <p:cond delay="11000"/>
                            </p:stCondLst>
                            <p:childTnLst>
                              <p:par>
                                <p:cTn id="56" presetID="10" presetClass="entr" presetSubtype="0" fill="hold" grpId="0" nodeType="after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fade">
                                      <p:cBhvr>
                                        <p:cTn id="58" dur="2000"/>
                                        <p:tgtEl>
                                          <p:spTgt spid="101"/>
                                        </p:tgtEl>
                                      </p:cBhvr>
                                    </p:animEffect>
                                  </p:childTnLst>
                                </p:cTn>
                              </p:par>
                            </p:childTnLst>
                          </p:cTn>
                        </p:par>
                        <p:par>
                          <p:cTn id="59" fill="hold" nodeType="afterGroup">
                            <p:stCondLst>
                              <p:cond delay="13000"/>
                            </p:stCondLst>
                            <p:childTnLst>
                              <p:par>
                                <p:cTn id="60" presetID="10" presetClass="entr" presetSubtype="0" fill="hold" nodeType="afterEffect">
                                  <p:stCondLst>
                                    <p:cond delay="0"/>
                                  </p:stCondLst>
                                  <p:childTnLst>
                                    <p:set>
                                      <p:cBhvr>
                                        <p:cTn id="61" dur="1" fill="hold">
                                          <p:stCondLst>
                                            <p:cond delay="0"/>
                                          </p:stCondLst>
                                        </p:cTn>
                                        <p:tgtEl>
                                          <p:spTgt spid="57">
                                            <p:txEl>
                                              <p:pRg st="0" end="0"/>
                                            </p:txEl>
                                          </p:spTgt>
                                        </p:tgtEl>
                                        <p:attrNameLst>
                                          <p:attrName>style.visibility</p:attrName>
                                        </p:attrNameLst>
                                      </p:cBhvr>
                                      <p:to>
                                        <p:strVal val="visible"/>
                                      </p:to>
                                    </p:set>
                                    <p:animEffect transition="in" filter="fade">
                                      <p:cBhvr>
                                        <p:cTn id="62" dur="20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046" grpId="0"/>
      <p:bldP spid="64" grpId="0"/>
      <p:bldP spid="68" grpId="0"/>
      <p:bldP spid="99" grpId="0"/>
      <p:bldP spid="100" grpId="0"/>
      <p:bldP spid="1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6670675" cy="782638"/>
          </a:xfrm>
        </p:spPr>
        <p:txBody>
          <a:bodyPr rtlCol="0">
            <a:normAutofit fontScale="90000"/>
          </a:bodyPr>
          <a:lstStyle/>
          <a:p>
            <a:pPr eaLnBrk="1" fontAlgn="auto" hangingPunct="1">
              <a:spcAft>
                <a:spcPts val="0"/>
              </a:spcAft>
              <a:defRPr/>
            </a:pPr>
            <a:r>
              <a:rPr lang="en-US" dirty="0" smtClean="0">
                <a:latin typeface="Bell MT"/>
                <a:ea typeface="+mj-ea"/>
                <a:cs typeface="Bell MT"/>
              </a:rPr>
              <a:t>What is the Halloum Negotiation Competition?</a:t>
            </a:r>
            <a:br>
              <a:rPr lang="en-US" dirty="0" smtClean="0">
                <a:latin typeface="Bell MT"/>
                <a:ea typeface="+mj-ea"/>
                <a:cs typeface="Bell MT"/>
              </a:rPr>
            </a:br>
            <a:endParaRPr lang="en-US" dirty="0">
              <a:latin typeface="Bell MT"/>
              <a:ea typeface="+mj-ea"/>
              <a:cs typeface="Bell MT"/>
            </a:endParaRPr>
          </a:p>
        </p:txBody>
      </p:sp>
      <p:grpSp>
        <p:nvGrpSpPr>
          <p:cNvPr id="7171" name="Group 33"/>
          <p:cNvGrpSpPr>
            <a:grpSpLocks/>
          </p:cNvGrpSpPr>
          <p:nvPr/>
        </p:nvGrpSpPr>
        <p:grpSpPr bwMode="auto">
          <a:xfrm rot="10800000">
            <a:off x="-173038" y="0"/>
            <a:ext cx="9523413" cy="6705600"/>
            <a:chOff x="-26" y="1501"/>
            <a:chExt cx="5801" cy="2500"/>
          </a:xfrm>
        </p:grpSpPr>
        <p:sp>
          <p:nvSpPr>
            <p:cNvPr id="7183"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latin typeface="Bell MT" panose="02020503060305020303" pitchFamily="18" charset="0"/>
              </a:endParaRPr>
            </a:p>
          </p:txBody>
        </p:sp>
        <p:sp>
          <p:nvSpPr>
            <p:cNvPr id="14" name="Rectangle 5"/>
            <p:cNvSpPr>
              <a:spLocks noChangeArrowheads="1"/>
            </p:cNvSpPr>
            <p:nvPr/>
          </p:nvSpPr>
          <p:spPr bwMode="auto">
            <a:xfrm rot="10800000">
              <a:off x="183" y="1639"/>
              <a:ext cx="5383" cy="2362"/>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Bell MT"/>
                <a:ea typeface="+mn-ea"/>
                <a:cs typeface="Bell MT"/>
              </a:endParaRPr>
            </a:p>
          </p:txBody>
        </p:sp>
        <p:sp>
          <p:nvSpPr>
            <p:cNvPr id="15" name="Rectangle 5"/>
            <p:cNvSpPr>
              <a:spLocks noChangeArrowheads="1"/>
            </p:cNvSpPr>
            <p:nvPr/>
          </p:nvSpPr>
          <p:spPr bwMode="auto">
            <a:xfrm rot="10800000" flipV="1">
              <a:off x="186" y="3690"/>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Bell MT"/>
                <a:ea typeface="+mn-ea"/>
                <a:cs typeface="Bell MT"/>
              </a:endParaRPr>
            </a:p>
          </p:txBody>
        </p:sp>
        <p:sp>
          <p:nvSpPr>
            <p:cNvPr id="17"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Bell MT"/>
                <a:ea typeface="+mn-ea"/>
                <a:cs typeface="Bell MT"/>
              </a:endParaRPr>
            </a:p>
          </p:txBody>
        </p:sp>
      </p:grpSp>
      <p:pic>
        <p:nvPicPr>
          <p:cNvPr id="12" name="Picture 11"/>
          <p:cNvPicPr>
            <a:picLocks noChangeAspect="1"/>
          </p:cNvPicPr>
          <p:nvPr/>
        </p:nvPicPr>
        <p:blipFill>
          <a:blip r:embed="rId3"/>
          <a:srcRect/>
          <a:stretch>
            <a:fillRect/>
          </a:stretch>
        </p:blipFill>
        <p:spPr bwMode="auto">
          <a:xfrm>
            <a:off x="4984750" y="4273550"/>
            <a:ext cx="3860800" cy="2286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2476500" y="2417763"/>
            <a:ext cx="3860800" cy="2967037"/>
            <a:chOff x="2093981" y="1846665"/>
            <a:chExt cx="5080477" cy="4108233"/>
          </a:xfrm>
        </p:grpSpPr>
        <p:pic>
          <p:nvPicPr>
            <p:cNvPr id="5" name="Picture 4"/>
            <p:cNvPicPr>
              <a:picLocks noChangeAspect="1"/>
            </p:cNvPicPr>
            <p:nvPr/>
          </p:nvPicPr>
          <p:blipFill>
            <a:blip r:embed="rId4"/>
            <a:srcRect b="19138"/>
            <a:stretch>
              <a:fillRect/>
            </a:stretch>
          </p:blipFill>
          <p:spPr bwMode="auto">
            <a:xfrm>
              <a:off x="2093981" y="1846665"/>
              <a:ext cx="5080477" cy="410823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clrChange>
                <a:clrFrom>
                  <a:srgbClr val="FFFFFF"/>
                </a:clrFrom>
                <a:clrTo>
                  <a:srgbClr val="FFFFFF">
                    <a:alpha val="0"/>
                  </a:srgbClr>
                </a:clrTo>
              </a:clrChange>
            </a:blip>
            <a:srcRect t="22415" r="11403"/>
            <a:stretch>
              <a:fillRect/>
            </a:stretch>
          </p:blipFill>
          <p:spPr bwMode="auto">
            <a:xfrm>
              <a:off x="5682903" y="1846665"/>
              <a:ext cx="1491555" cy="148591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clrChange>
                <a:clrFrom>
                  <a:srgbClr val="FEFEFE"/>
                </a:clrFrom>
                <a:clrTo>
                  <a:srgbClr val="FEFEFE">
                    <a:alpha val="0"/>
                  </a:srgbClr>
                </a:clrTo>
              </a:clrChange>
            </a:blip>
            <a:srcRect l="17949" r="22818"/>
            <a:stretch>
              <a:fillRect/>
            </a:stretch>
          </p:blipFill>
          <p:spPr bwMode="auto">
            <a:xfrm>
              <a:off x="2643392" y="2745684"/>
              <a:ext cx="566122" cy="127049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clrChange>
                <a:clrFrom>
                  <a:srgbClr val="FFFFFF"/>
                </a:clrFrom>
                <a:clrTo>
                  <a:srgbClr val="FFFFFF">
                    <a:alpha val="0"/>
                  </a:srgbClr>
                </a:clrTo>
              </a:clrChange>
            </a:blip>
            <a:srcRect r="22818" b="37839"/>
            <a:stretch>
              <a:fillRect/>
            </a:stretch>
          </p:blipFill>
          <p:spPr bwMode="auto">
            <a:xfrm>
              <a:off x="3209513" y="2453338"/>
              <a:ext cx="737422" cy="78911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clrChange>
                <a:clrFrom>
                  <a:srgbClr val="FFFFFF"/>
                </a:clrFrom>
                <a:clrTo>
                  <a:srgbClr val="FFFFFF">
                    <a:alpha val="0"/>
                  </a:srgbClr>
                </a:clrTo>
              </a:clrChange>
            </a:blip>
            <a:srcRect r="18863"/>
            <a:stretch>
              <a:fillRect/>
            </a:stretch>
          </p:blipFill>
          <p:spPr bwMode="auto">
            <a:xfrm flipH="1">
              <a:off x="5524139" y="2998465"/>
              <a:ext cx="885741" cy="1450741"/>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clrChange>
                <a:clrFrom>
                  <a:srgbClr val="FFFFFF"/>
                </a:clrFrom>
                <a:clrTo>
                  <a:srgbClr val="FFFFFF">
                    <a:alpha val="0"/>
                  </a:srgbClr>
                </a:clrTo>
              </a:clrChange>
            </a:blip>
            <a:srcRect r="18863"/>
            <a:stretch>
              <a:fillRect/>
            </a:stretch>
          </p:blipFill>
          <p:spPr bwMode="auto">
            <a:xfrm flipH="1">
              <a:off x="5081268" y="3723835"/>
              <a:ext cx="885741" cy="1450741"/>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99"/>
          <p:cNvSpPr>
            <a:spLocks noChangeArrowheads="1"/>
          </p:cNvSpPr>
          <p:nvPr/>
        </p:nvSpPr>
        <p:spPr bwMode="auto">
          <a:xfrm>
            <a:off x="361950" y="1597025"/>
            <a:ext cx="4473575" cy="4524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sz="2400">
                <a:latin typeface="Bell MT" panose="02020503060305020303" pitchFamily="18" charset="0"/>
              </a:rPr>
              <a:t>20 teams of 2 </a:t>
            </a:r>
          </a:p>
        </p:txBody>
      </p:sp>
      <p:sp>
        <p:nvSpPr>
          <p:cNvPr id="19" name="Rectangle 199"/>
          <p:cNvSpPr>
            <a:spLocks noChangeArrowheads="1"/>
          </p:cNvSpPr>
          <p:nvPr/>
        </p:nvSpPr>
        <p:spPr bwMode="auto">
          <a:xfrm>
            <a:off x="379413" y="2776538"/>
            <a:ext cx="4473575" cy="11922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sz="2400">
                <a:latin typeface="Bell MT" panose="02020503060305020303" pitchFamily="18" charset="0"/>
              </a:rPr>
              <a:t>Fact Pattern:</a:t>
            </a:r>
          </a:p>
          <a:p>
            <a:pPr algn="ctr" eaLnBrk="1" hangingPunct="1">
              <a:spcBef>
                <a:spcPct val="0"/>
              </a:spcBef>
              <a:buFontTx/>
              <a:buNone/>
            </a:pPr>
            <a:r>
              <a:rPr lang="en-US" sz="2400">
                <a:latin typeface="Bell MT" panose="02020503060305020303" pitchFamily="18" charset="0"/>
              </a:rPr>
              <a:t>General &amp; </a:t>
            </a:r>
          </a:p>
          <a:p>
            <a:pPr algn="ctr" eaLnBrk="1" hangingPunct="1">
              <a:spcBef>
                <a:spcPct val="0"/>
              </a:spcBef>
              <a:buFontTx/>
              <a:buNone/>
            </a:pPr>
            <a:r>
              <a:rPr lang="en-US" sz="2400">
                <a:latin typeface="Bell MT" panose="02020503060305020303" pitchFamily="18" charset="0"/>
              </a:rPr>
              <a:t>Confidential Information</a:t>
            </a:r>
            <a:endParaRPr lang="en-US" sz="2000">
              <a:latin typeface="Bell MT" panose="02020503060305020303" pitchFamily="18" charset="0"/>
            </a:endParaRPr>
          </a:p>
        </p:txBody>
      </p:sp>
      <p:sp>
        <p:nvSpPr>
          <p:cNvPr id="20" name="Rectangle 199"/>
          <p:cNvSpPr>
            <a:spLocks noChangeArrowheads="1"/>
          </p:cNvSpPr>
          <p:nvPr/>
        </p:nvSpPr>
        <p:spPr bwMode="auto">
          <a:xfrm>
            <a:off x="379413" y="4349750"/>
            <a:ext cx="4473575" cy="19288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sz="2400">
                <a:latin typeface="Bell MT" panose="02020503060305020303" pitchFamily="18" charset="0"/>
              </a:rPr>
              <a:t>Structure of Competition Round:</a:t>
            </a:r>
          </a:p>
          <a:p>
            <a:pPr algn="ctr" eaLnBrk="1" hangingPunct="1">
              <a:spcBef>
                <a:spcPct val="0"/>
              </a:spcBef>
              <a:buFontTx/>
              <a:buNone/>
            </a:pPr>
            <a:r>
              <a:rPr lang="en-US" sz="2400">
                <a:latin typeface="Bell MT" panose="02020503060305020303" pitchFamily="18" charset="0"/>
              </a:rPr>
              <a:t> </a:t>
            </a:r>
          </a:p>
          <a:p>
            <a:pPr lvl="1" eaLnBrk="1" hangingPunct="1">
              <a:spcBef>
                <a:spcPct val="0"/>
              </a:spcBef>
              <a:buFont typeface="Arial" panose="020B0604020202020204" pitchFamily="34" charset="0"/>
              <a:buChar char="•"/>
            </a:pPr>
            <a:r>
              <a:rPr lang="en-US" sz="2400">
                <a:latin typeface="Bell MT" panose="02020503060305020303" pitchFamily="18" charset="0"/>
              </a:rPr>
              <a:t>50 Minute-Negotiation</a:t>
            </a:r>
          </a:p>
          <a:p>
            <a:pPr lvl="1" eaLnBrk="1" hangingPunct="1">
              <a:spcBef>
                <a:spcPct val="0"/>
              </a:spcBef>
              <a:buFont typeface="Arial" panose="020B0604020202020204" pitchFamily="34" charset="0"/>
              <a:buChar char="•"/>
            </a:pPr>
            <a:r>
              <a:rPr lang="en-US" sz="2400">
                <a:latin typeface="Bell MT" panose="02020503060305020303" pitchFamily="18" charset="0"/>
              </a:rPr>
              <a:t>10 Minute-Debrief</a:t>
            </a:r>
          </a:p>
          <a:p>
            <a:pPr lvl="1" eaLnBrk="1" hangingPunct="1">
              <a:spcBef>
                <a:spcPct val="0"/>
              </a:spcBef>
              <a:buFont typeface="Arial" panose="020B0604020202020204" pitchFamily="34" charset="0"/>
              <a:buChar char="•"/>
            </a:pPr>
            <a:r>
              <a:rPr lang="en-US" sz="2400">
                <a:latin typeface="Bell MT" panose="02020503060305020303" pitchFamily="18" charset="0"/>
              </a:rPr>
              <a:t>Comments from the Judges </a:t>
            </a:r>
            <a:endParaRPr lang="en-US" sz="2000">
              <a:latin typeface="Bell MT" panose="020205030603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84439E-6 2.89157E-6 L 0.27267 -0.17841 " pathEditMode="relative" rAng="0" ptsTypes="AA">
                                      <p:cBhvr>
                                        <p:cTn id="6" dur="2000" fill="hold"/>
                                        <p:tgtEl>
                                          <p:spTgt spid="10"/>
                                        </p:tgtEl>
                                        <p:attrNameLst>
                                          <p:attrName>ppt_x</p:attrName>
                                          <p:attrName>ppt_y</p:attrName>
                                        </p:attrNameLst>
                                      </p:cBhvr>
                                      <p:rCtr x="13633" y="-8920"/>
                                    </p:animMotion>
                                  </p:childTnLst>
                                </p:cTn>
                              </p:par>
                            </p:childTnLst>
                          </p:cTn>
                        </p:par>
                        <p:par>
                          <p:cTn id="7" fill="hold" nodeType="afterGroup">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3"/>
          <p:cNvGrpSpPr>
            <a:grpSpLocks/>
          </p:cNvGrpSpPr>
          <p:nvPr/>
        </p:nvGrpSpPr>
        <p:grpSpPr bwMode="auto">
          <a:xfrm rot="10800000">
            <a:off x="-173038" y="347663"/>
            <a:ext cx="9523413" cy="6357937"/>
            <a:chOff x="-26" y="1501"/>
            <a:chExt cx="5801" cy="2794"/>
          </a:xfrm>
        </p:grpSpPr>
        <p:sp>
          <p:nvSpPr>
            <p:cNvPr id="9229"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latin typeface="Bell MT" panose="02020503060305020303" pitchFamily="18" charset="0"/>
              </a:endParaRPr>
            </a:p>
          </p:txBody>
        </p:sp>
        <p:sp>
          <p:nvSpPr>
            <p:cNvPr id="6" name="Rectangle 5"/>
            <p:cNvSpPr>
              <a:spLocks noChangeArrowheads="1"/>
            </p:cNvSpPr>
            <p:nvPr/>
          </p:nvSpPr>
          <p:spPr bwMode="auto">
            <a:xfrm rot="10800000">
              <a:off x="183" y="1636"/>
              <a:ext cx="5383" cy="236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Bell MT"/>
                <a:ea typeface="+mn-ea"/>
                <a:cs typeface="Bell MT"/>
              </a:endParaRPr>
            </a:p>
          </p:txBody>
        </p:sp>
        <p:sp>
          <p:nvSpPr>
            <p:cNvPr id="7" name="Rectangle 5"/>
            <p:cNvSpPr>
              <a:spLocks noChangeArrowheads="1"/>
            </p:cNvSpPr>
            <p:nvPr/>
          </p:nvSpPr>
          <p:spPr bwMode="auto">
            <a:xfrm rot="10800000" flipV="1">
              <a:off x="186"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Bell MT"/>
                <a:ea typeface="+mn-ea"/>
                <a:cs typeface="Bell MT"/>
              </a:endParaRPr>
            </a:p>
          </p:txBody>
        </p:sp>
        <p:sp>
          <p:nvSpPr>
            <p:cNvPr id="8"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Bell MT"/>
                <a:ea typeface="+mn-ea"/>
                <a:cs typeface="Bell MT"/>
              </a:endParaRPr>
            </a:p>
          </p:txBody>
        </p:sp>
      </p:grpSp>
      <p:sp>
        <p:nvSpPr>
          <p:cNvPr id="9" name="Title 1"/>
          <p:cNvSpPr txBox="1">
            <a:spLocks/>
          </p:cNvSpPr>
          <p:nvPr/>
        </p:nvSpPr>
        <p:spPr>
          <a:xfrm>
            <a:off x="457200" y="274638"/>
            <a:ext cx="8229600" cy="1143000"/>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smtClean="0">
                <a:latin typeface="Bell MT"/>
                <a:cs typeface="Bell MT"/>
              </a:rPr>
              <a:t>What is the Halloum Negotiation Competition?</a:t>
            </a:r>
            <a:endParaRPr lang="en-US" sz="4000" dirty="0">
              <a:latin typeface="Bell MT"/>
              <a:cs typeface="Bell MT"/>
            </a:endParaRPr>
          </a:p>
        </p:txBody>
      </p:sp>
      <p:sp>
        <p:nvSpPr>
          <p:cNvPr id="9220" name="TextBox 9"/>
          <p:cNvSpPr txBox="1">
            <a:spLocks noChangeArrowheads="1"/>
          </p:cNvSpPr>
          <p:nvPr/>
        </p:nvSpPr>
        <p:spPr bwMode="auto">
          <a:xfrm>
            <a:off x="2065338" y="1320800"/>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a:latin typeface="Bell MT" panose="02020503060305020303" pitchFamily="18" charset="0"/>
              </a:rPr>
              <a:t>How will the Judges be Assessing You?</a:t>
            </a:r>
          </a:p>
        </p:txBody>
      </p:sp>
      <p:pic>
        <p:nvPicPr>
          <p:cNvPr id="11" name="Picture 10"/>
          <p:cNvPicPr>
            <a:picLocks noChangeAspect="1"/>
          </p:cNvPicPr>
          <p:nvPr/>
        </p:nvPicPr>
        <p:blipFill>
          <a:blip r:embed="rId2"/>
          <a:stretch>
            <a:fillRect/>
          </a:stretch>
        </p:blipFill>
        <p:spPr>
          <a:xfrm>
            <a:off x="378809" y="1929478"/>
            <a:ext cx="4129847" cy="4232726"/>
          </a:xfrm>
          <a:prstGeom prst="rect">
            <a:avLst/>
          </a:prstGeom>
          <a:ln>
            <a:noFill/>
          </a:ln>
          <a:effectLst>
            <a:softEdge rad="112500"/>
          </a:effectLst>
        </p:spPr>
      </p:pic>
      <p:sp>
        <p:nvSpPr>
          <p:cNvPr id="9222" name="Rectangle 199"/>
          <p:cNvSpPr>
            <a:spLocks noChangeArrowheads="1"/>
          </p:cNvSpPr>
          <p:nvPr/>
        </p:nvSpPr>
        <p:spPr bwMode="auto">
          <a:xfrm>
            <a:off x="4508500" y="1914525"/>
            <a:ext cx="4178300" cy="6365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latin typeface="Bell MT" panose="02020503060305020303" pitchFamily="18" charset="0"/>
              </a:rPr>
              <a:t>NEGOTIATION PLANNING</a:t>
            </a:r>
            <a:endParaRPr lang="en-US" sz="1800">
              <a:latin typeface="Bell MT" panose="02020503060305020303" pitchFamily="18" charset="0"/>
            </a:endParaRPr>
          </a:p>
          <a:p>
            <a:pPr eaLnBrk="1" hangingPunct="1">
              <a:spcBef>
                <a:spcPct val="0"/>
              </a:spcBef>
              <a:buFontTx/>
              <a:buNone/>
            </a:pPr>
            <a:endParaRPr lang="en-US" sz="1800">
              <a:latin typeface="Bell MT" panose="02020503060305020303" pitchFamily="18" charset="0"/>
            </a:endParaRPr>
          </a:p>
        </p:txBody>
      </p:sp>
      <p:sp>
        <p:nvSpPr>
          <p:cNvPr id="9223" name="Rectangle 199"/>
          <p:cNvSpPr>
            <a:spLocks noChangeArrowheads="1"/>
          </p:cNvSpPr>
          <p:nvPr/>
        </p:nvSpPr>
        <p:spPr bwMode="auto">
          <a:xfrm>
            <a:off x="4508500" y="3697288"/>
            <a:ext cx="4178300" cy="6365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latin typeface="Bell MT" panose="02020503060305020303" pitchFamily="18" charset="0"/>
              </a:rPr>
              <a:t>TEAM WORK</a:t>
            </a:r>
            <a:endParaRPr lang="en-US" sz="1800">
              <a:latin typeface="Bell MT" panose="02020503060305020303" pitchFamily="18" charset="0"/>
            </a:endParaRPr>
          </a:p>
          <a:p>
            <a:pPr eaLnBrk="1" hangingPunct="1">
              <a:spcBef>
                <a:spcPct val="0"/>
              </a:spcBef>
              <a:buFontTx/>
              <a:buNone/>
            </a:pPr>
            <a:endParaRPr lang="en-US" sz="1800">
              <a:latin typeface="Bell MT" panose="02020503060305020303" pitchFamily="18" charset="0"/>
            </a:endParaRPr>
          </a:p>
        </p:txBody>
      </p:sp>
      <p:sp>
        <p:nvSpPr>
          <p:cNvPr id="9224" name="Rectangle 199"/>
          <p:cNvSpPr>
            <a:spLocks noChangeArrowheads="1"/>
          </p:cNvSpPr>
          <p:nvPr/>
        </p:nvSpPr>
        <p:spPr bwMode="auto">
          <a:xfrm>
            <a:off x="4535488" y="2506663"/>
            <a:ext cx="4178300" cy="6365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latin typeface="Bell MT" panose="02020503060305020303" pitchFamily="18" charset="0"/>
              </a:rPr>
              <a:t>FLEXIBILITY</a:t>
            </a:r>
            <a:endParaRPr lang="en-US" sz="1800">
              <a:latin typeface="Bell MT" panose="02020503060305020303" pitchFamily="18" charset="0"/>
            </a:endParaRPr>
          </a:p>
          <a:p>
            <a:pPr eaLnBrk="1" hangingPunct="1">
              <a:spcBef>
                <a:spcPct val="0"/>
              </a:spcBef>
              <a:buFontTx/>
              <a:buNone/>
            </a:pPr>
            <a:endParaRPr lang="en-US" sz="1800">
              <a:latin typeface="Bell MT" panose="02020503060305020303" pitchFamily="18" charset="0"/>
            </a:endParaRPr>
          </a:p>
        </p:txBody>
      </p:sp>
      <p:sp>
        <p:nvSpPr>
          <p:cNvPr id="9225" name="Rectangle 199"/>
          <p:cNvSpPr>
            <a:spLocks noChangeArrowheads="1"/>
          </p:cNvSpPr>
          <p:nvPr/>
        </p:nvSpPr>
        <p:spPr bwMode="auto">
          <a:xfrm>
            <a:off x="4519613" y="3128963"/>
            <a:ext cx="4178300" cy="6365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latin typeface="Bell MT" panose="02020503060305020303" pitchFamily="18" charset="0"/>
              </a:rPr>
              <a:t>OUTCOME</a:t>
            </a:r>
            <a:endParaRPr lang="en-US" sz="1800">
              <a:latin typeface="Bell MT" panose="02020503060305020303" pitchFamily="18" charset="0"/>
            </a:endParaRPr>
          </a:p>
          <a:p>
            <a:pPr eaLnBrk="1" hangingPunct="1">
              <a:spcBef>
                <a:spcPct val="0"/>
              </a:spcBef>
              <a:buFontTx/>
              <a:buNone/>
            </a:pPr>
            <a:endParaRPr lang="en-US" sz="1800">
              <a:latin typeface="Bell MT" panose="02020503060305020303" pitchFamily="18" charset="0"/>
            </a:endParaRPr>
          </a:p>
        </p:txBody>
      </p:sp>
      <p:sp>
        <p:nvSpPr>
          <p:cNvPr id="9226" name="Rectangle 199"/>
          <p:cNvSpPr>
            <a:spLocks noChangeArrowheads="1"/>
          </p:cNvSpPr>
          <p:nvPr/>
        </p:nvSpPr>
        <p:spPr bwMode="auto">
          <a:xfrm>
            <a:off x="4508500" y="4332288"/>
            <a:ext cx="4178300" cy="6365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latin typeface="Bell MT" panose="02020503060305020303" pitchFamily="18" charset="0"/>
              </a:rPr>
              <a:t>RELATIONSHIP BETWEEN TEAMS</a:t>
            </a:r>
            <a:endParaRPr lang="en-US" sz="1800">
              <a:latin typeface="Bell MT" panose="02020503060305020303" pitchFamily="18" charset="0"/>
            </a:endParaRPr>
          </a:p>
          <a:p>
            <a:pPr eaLnBrk="1" hangingPunct="1">
              <a:spcBef>
                <a:spcPct val="0"/>
              </a:spcBef>
              <a:buFontTx/>
              <a:buNone/>
            </a:pPr>
            <a:endParaRPr lang="en-US" sz="1800">
              <a:latin typeface="Bell MT" panose="02020503060305020303" pitchFamily="18" charset="0"/>
            </a:endParaRPr>
          </a:p>
        </p:txBody>
      </p:sp>
      <p:sp>
        <p:nvSpPr>
          <p:cNvPr id="9227" name="Rectangle 199"/>
          <p:cNvSpPr>
            <a:spLocks noChangeArrowheads="1"/>
          </p:cNvSpPr>
          <p:nvPr/>
        </p:nvSpPr>
        <p:spPr bwMode="auto">
          <a:xfrm>
            <a:off x="4508500" y="4940300"/>
            <a:ext cx="4178300" cy="6365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latin typeface="Bell MT" panose="02020503060305020303" pitchFamily="18" charset="0"/>
              </a:rPr>
              <a:t>SELF-ANALYSIS</a:t>
            </a:r>
            <a:endParaRPr lang="en-US" sz="1800">
              <a:latin typeface="Bell MT" panose="02020503060305020303" pitchFamily="18" charset="0"/>
            </a:endParaRPr>
          </a:p>
          <a:p>
            <a:pPr eaLnBrk="1" hangingPunct="1">
              <a:spcBef>
                <a:spcPct val="0"/>
              </a:spcBef>
              <a:buFontTx/>
              <a:buNone/>
            </a:pPr>
            <a:endParaRPr lang="en-US" sz="1800">
              <a:latin typeface="Bell MT" panose="02020503060305020303" pitchFamily="18" charset="0"/>
            </a:endParaRPr>
          </a:p>
        </p:txBody>
      </p:sp>
      <p:sp>
        <p:nvSpPr>
          <p:cNvPr id="9228" name="Rectangle 199"/>
          <p:cNvSpPr>
            <a:spLocks noChangeArrowheads="1"/>
          </p:cNvSpPr>
          <p:nvPr/>
        </p:nvSpPr>
        <p:spPr bwMode="auto">
          <a:xfrm>
            <a:off x="4535488" y="5513388"/>
            <a:ext cx="4178300" cy="6365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latin typeface="Bell MT" panose="02020503060305020303" pitchFamily="18" charset="0"/>
              </a:rPr>
              <a:t>NEGOTIATION ETHICS</a:t>
            </a:r>
            <a:endParaRPr lang="en-US" sz="1800">
              <a:latin typeface="Bell MT" panose="02020503060305020303" pitchFamily="18" charset="0"/>
            </a:endParaRPr>
          </a:p>
          <a:p>
            <a:pPr eaLnBrk="1" hangingPunct="1">
              <a:spcBef>
                <a:spcPct val="0"/>
              </a:spcBef>
              <a:buFontTx/>
              <a:buNone/>
            </a:pPr>
            <a:endParaRPr lang="en-US" sz="1800">
              <a:latin typeface="Bell MT" panose="02020503060305020303"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3"/>
          <p:cNvGrpSpPr>
            <a:grpSpLocks/>
          </p:cNvGrpSpPr>
          <p:nvPr/>
        </p:nvGrpSpPr>
        <p:grpSpPr bwMode="auto">
          <a:xfrm rot="10800000">
            <a:off x="-173038" y="347663"/>
            <a:ext cx="9523413" cy="6357937"/>
            <a:chOff x="-26" y="1501"/>
            <a:chExt cx="5801" cy="2794"/>
          </a:xfrm>
        </p:grpSpPr>
        <p:sp>
          <p:nvSpPr>
            <p:cNvPr id="10246"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endParaRPr>
            </a:p>
          </p:txBody>
        </p:sp>
        <p:sp>
          <p:nvSpPr>
            <p:cNvPr id="6" name="Rectangle 5"/>
            <p:cNvSpPr>
              <a:spLocks noChangeArrowheads="1"/>
            </p:cNvSpPr>
            <p:nvPr/>
          </p:nvSpPr>
          <p:spPr bwMode="auto">
            <a:xfrm rot="10800000">
              <a:off x="183" y="1636"/>
              <a:ext cx="5383" cy="236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7" name="Rectangle 5"/>
            <p:cNvSpPr>
              <a:spLocks noChangeArrowheads="1"/>
            </p:cNvSpPr>
            <p:nvPr/>
          </p:nvSpPr>
          <p:spPr bwMode="auto">
            <a:xfrm rot="10800000" flipV="1">
              <a:off x="186"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8"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mn-lt"/>
                <a:ea typeface="+mn-ea"/>
              </a:endParaRPr>
            </a:p>
          </p:txBody>
        </p:sp>
      </p:grpSp>
      <p:sp>
        <p:nvSpPr>
          <p:cNvPr id="9" name="Title 1"/>
          <p:cNvSpPr txBox="1">
            <a:spLocks/>
          </p:cNvSpPr>
          <p:nvPr/>
        </p:nvSpPr>
        <p:spPr>
          <a:xfrm>
            <a:off x="457200" y="274638"/>
            <a:ext cx="8229600" cy="1143000"/>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smtClean="0">
                <a:latin typeface="Bell MT"/>
                <a:cs typeface="Bell MT"/>
              </a:rPr>
              <a:t>What is the Halloum Negotiation Competition?</a:t>
            </a:r>
            <a:endParaRPr lang="en-US" sz="4000" dirty="0">
              <a:latin typeface="Bell MT"/>
              <a:cs typeface="Bell MT"/>
            </a:endParaRPr>
          </a:p>
        </p:txBody>
      </p:sp>
      <p:sp>
        <p:nvSpPr>
          <p:cNvPr id="12" name="Rectangle 11"/>
          <p:cNvSpPr/>
          <p:nvPr/>
        </p:nvSpPr>
        <p:spPr>
          <a:xfrm>
            <a:off x="849313" y="1552575"/>
            <a:ext cx="7445375" cy="51212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pic>
        <p:nvPicPr>
          <p:cNvPr id="1024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646238"/>
            <a:ext cx="7561262"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3"/>
          <p:cNvGrpSpPr>
            <a:grpSpLocks/>
          </p:cNvGrpSpPr>
          <p:nvPr/>
        </p:nvGrpSpPr>
        <p:grpSpPr bwMode="auto">
          <a:xfrm rot="10800000">
            <a:off x="-173038" y="347663"/>
            <a:ext cx="9523413" cy="6357937"/>
            <a:chOff x="-26" y="1501"/>
            <a:chExt cx="5801" cy="2794"/>
          </a:xfrm>
        </p:grpSpPr>
        <p:sp>
          <p:nvSpPr>
            <p:cNvPr id="11270"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endParaRPr>
            </a:p>
          </p:txBody>
        </p:sp>
        <p:sp>
          <p:nvSpPr>
            <p:cNvPr id="6" name="Rectangle 5"/>
            <p:cNvSpPr>
              <a:spLocks noChangeArrowheads="1"/>
            </p:cNvSpPr>
            <p:nvPr/>
          </p:nvSpPr>
          <p:spPr bwMode="auto">
            <a:xfrm rot="10800000">
              <a:off x="183" y="1636"/>
              <a:ext cx="5383" cy="236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7" name="Rectangle 5"/>
            <p:cNvSpPr>
              <a:spLocks noChangeArrowheads="1"/>
            </p:cNvSpPr>
            <p:nvPr/>
          </p:nvSpPr>
          <p:spPr bwMode="auto">
            <a:xfrm rot="10800000" flipV="1">
              <a:off x="186"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8"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mn-lt"/>
                <a:ea typeface="+mn-ea"/>
              </a:endParaRPr>
            </a:p>
          </p:txBody>
        </p:sp>
      </p:grpSp>
      <p:sp>
        <p:nvSpPr>
          <p:cNvPr id="9" name="Title 1"/>
          <p:cNvSpPr txBox="1">
            <a:spLocks/>
          </p:cNvSpPr>
          <p:nvPr/>
        </p:nvSpPr>
        <p:spPr>
          <a:xfrm>
            <a:off x="457200" y="274638"/>
            <a:ext cx="8229600" cy="1143000"/>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smtClean="0">
                <a:latin typeface="Bell MT"/>
                <a:cs typeface="Bell MT"/>
              </a:rPr>
              <a:t>What is the Halloum Negotiation Competition?</a:t>
            </a:r>
            <a:endParaRPr lang="en-US" sz="4000" dirty="0">
              <a:latin typeface="Bell MT"/>
              <a:cs typeface="Bell MT"/>
            </a:endParaRPr>
          </a:p>
        </p:txBody>
      </p:sp>
      <p:sp>
        <p:nvSpPr>
          <p:cNvPr id="12" name="Rectangle 11"/>
          <p:cNvSpPr/>
          <p:nvPr/>
        </p:nvSpPr>
        <p:spPr>
          <a:xfrm>
            <a:off x="849313" y="1552575"/>
            <a:ext cx="7445375" cy="51212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pic>
        <p:nvPicPr>
          <p:cNvPr id="11269" name="Picture 12"/>
          <p:cNvPicPr>
            <a:picLocks noChangeAspect="1"/>
          </p:cNvPicPr>
          <p:nvPr/>
        </p:nvPicPr>
        <p:blipFill>
          <a:blip r:embed="rId2">
            <a:extLst>
              <a:ext uri="{28A0092B-C50C-407E-A947-70E740481C1C}">
                <a14:useLocalDpi xmlns:a14="http://schemas.microsoft.com/office/drawing/2010/main" val="0"/>
              </a:ext>
            </a:extLst>
          </a:blip>
          <a:srcRect b="13225"/>
          <a:stretch>
            <a:fillRect/>
          </a:stretch>
        </p:blipFill>
        <p:spPr bwMode="auto">
          <a:xfrm>
            <a:off x="1460500" y="1590675"/>
            <a:ext cx="6223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alphaModFix amt="39000"/>
          </a:blip>
          <a:stretch>
            <a:fillRect/>
          </a:stretch>
        </p:blipFill>
        <p:spPr>
          <a:xfrm>
            <a:off x="2180040" y="1615080"/>
            <a:ext cx="4783921" cy="4688243"/>
          </a:xfrm>
          <a:prstGeom prst="rect">
            <a:avLst/>
          </a:prstGeom>
          <a:ln>
            <a:noFill/>
          </a:ln>
          <a:effectLst>
            <a:softEdge rad="112500"/>
          </a:effectLst>
        </p:spPr>
      </p:pic>
      <p:grpSp>
        <p:nvGrpSpPr>
          <p:cNvPr id="12291" name="Group 33"/>
          <p:cNvGrpSpPr>
            <a:grpSpLocks/>
          </p:cNvGrpSpPr>
          <p:nvPr/>
        </p:nvGrpSpPr>
        <p:grpSpPr bwMode="auto">
          <a:xfrm rot="10800000">
            <a:off x="-173038" y="347663"/>
            <a:ext cx="9523413" cy="6357937"/>
            <a:chOff x="-26" y="1501"/>
            <a:chExt cx="5801" cy="2794"/>
          </a:xfrm>
        </p:grpSpPr>
        <p:sp>
          <p:nvSpPr>
            <p:cNvPr id="12299"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endParaRPr>
            </a:p>
          </p:txBody>
        </p:sp>
        <p:sp>
          <p:nvSpPr>
            <p:cNvPr id="4" name="Rectangle 5"/>
            <p:cNvSpPr>
              <a:spLocks noChangeArrowheads="1"/>
            </p:cNvSpPr>
            <p:nvPr/>
          </p:nvSpPr>
          <p:spPr bwMode="auto">
            <a:xfrm rot="10800000">
              <a:off x="183" y="1636"/>
              <a:ext cx="5383" cy="236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5" name="Rectangle 5"/>
            <p:cNvSpPr>
              <a:spLocks noChangeArrowheads="1"/>
            </p:cNvSpPr>
            <p:nvPr/>
          </p:nvSpPr>
          <p:spPr bwMode="auto">
            <a:xfrm rot="10800000" flipV="1">
              <a:off x="186"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6"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mn-lt"/>
                <a:ea typeface="+mn-ea"/>
              </a:endParaRPr>
            </a:p>
          </p:txBody>
        </p:sp>
      </p:grpSp>
      <p:sp>
        <p:nvSpPr>
          <p:cNvPr id="7" name="Title 1"/>
          <p:cNvSpPr txBox="1">
            <a:spLocks/>
          </p:cNvSpPr>
          <p:nvPr/>
        </p:nvSpPr>
        <p:spPr>
          <a:xfrm>
            <a:off x="457200" y="171450"/>
            <a:ext cx="8229600" cy="1143000"/>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smtClean="0">
                <a:latin typeface="Bell MT"/>
                <a:cs typeface="Bell MT"/>
              </a:rPr>
              <a:t>What is the Halloum Negotiation Competition?</a:t>
            </a:r>
            <a:endParaRPr lang="en-US" sz="4000" dirty="0">
              <a:latin typeface="Bell MT"/>
              <a:cs typeface="Bell MT"/>
            </a:endParaRPr>
          </a:p>
        </p:txBody>
      </p:sp>
      <p:sp>
        <p:nvSpPr>
          <p:cNvPr id="12293" name="TextBox 7"/>
          <p:cNvSpPr txBox="1">
            <a:spLocks noChangeArrowheads="1"/>
          </p:cNvSpPr>
          <p:nvPr/>
        </p:nvSpPr>
        <p:spPr bwMode="auto">
          <a:xfrm>
            <a:off x="3306763" y="1157288"/>
            <a:ext cx="2595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a:latin typeface="Bell MT" panose="02020503060305020303" pitchFamily="18" charset="0"/>
              </a:rPr>
              <a:t>Time Commitment</a:t>
            </a:r>
          </a:p>
        </p:txBody>
      </p:sp>
      <p:sp>
        <p:nvSpPr>
          <p:cNvPr id="10" name="Rectangle 199"/>
          <p:cNvSpPr>
            <a:spLocks noChangeArrowheads="1"/>
          </p:cNvSpPr>
          <p:nvPr/>
        </p:nvSpPr>
        <p:spPr bwMode="auto">
          <a:xfrm>
            <a:off x="658813" y="1679575"/>
            <a:ext cx="8027987" cy="698500"/>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000">
                <a:latin typeface="Bell MT" panose="02020503060305020303" pitchFamily="18" charset="0"/>
              </a:rPr>
              <a:t>No writing component.</a:t>
            </a:r>
          </a:p>
          <a:p>
            <a:pPr eaLnBrk="1" hangingPunct="1">
              <a:spcBef>
                <a:spcPct val="0"/>
              </a:spcBef>
              <a:buFontTx/>
              <a:buNone/>
            </a:pPr>
            <a:endParaRPr lang="en-US" sz="2000">
              <a:latin typeface="Bell MT" panose="02020503060305020303" pitchFamily="18" charset="0"/>
            </a:endParaRPr>
          </a:p>
        </p:txBody>
      </p:sp>
      <p:sp>
        <p:nvSpPr>
          <p:cNvPr id="11" name="Rectangle 199"/>
          <p:cNvSpPr>
            <a:spLocks noChangeArrowheads="1"/>
          </p:cNvSpPr>
          <p:nvPr/>
        </p:nvSpPr>
        <p:spPr bwMode="auto">
          <a:xfrm>
            <a:off x="654050" y="2427288"/>
            <a:ext cx="8027988" cy="668337"/>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000">
                <a:latin typeface="Bell MT" panose="02020503060305020303" pitchFamily="18" charset="0"/>
              </a:rPr>
              <a:t>No need for memorization.</a:t>
            </a:r>
          </a:p>
          <a:p>
            <a:pPr eaLnBrk="1" hangingPunct="1">
              <a:spcBef>
                <a:spcPct val="0"/>
              </a:spcBef>
              <a:buFontTx/>
              <a:buNone/>
            </a:pPr>
            <a:endParaRPr lang="en-US" sz="1800">
              <a:latin typeface="Bell MT" panose="02020503060305020303" pitchFamily="18" charset="0"/>
            </a:endParaRPr>
          </a:p>
        </p:txBody>
      </p:sp>
      <p:sp>
        <p:nvSpPr>
          <p:cNvPr id="13" name="Rectangle 199"/>
          <p:cNvSpPr>
            <a:spLocks noChangeArrowheads="1"/>
          </p:cNvSpPr>
          <p:nvPr/>
        </p:nvSpPr>
        <p:spPr bwMode="auto">
          <a:xfrm>
            <a:off x="658813" y="3182938"/>
            <a:ext cx="8027987" cy="668337"/>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000">
                <a:latin typeface="Bell MT" panose="02020503060305020303" pitchFamily="18" charset="0"/>
              </a:rPr>
              <a:t>You will always have your partner backing you up.</a:t>
            </a:r>
          </a:p>
          <a:p>
            <a:pPr eaLnBrk="1" hangingPunct="1">
              <a:spcBef>
                <a:spcPct val="0"/>
              </a:spcBef>
              <a:buFontTx/>
              <a:buNone/>
            </a:pPr>
            <a:endParaRPr lang="en-US" sz="1800">
              <a:latin typeface="Bell MT" panose="02020503060305020303" pitchFamily="18" charset="0"/>
            </a:endParaRPr>
          </a:p>
        </p:txBody>
      </p:sp>
      <p:sp>
        <p:nvSpPr>
          <p:cNvPr id="14" name="Rectangle 199"/>
          <p:cNvSpPr>
            <a:spLocks noChangeArrowheads="1"/>
          </p:cNvSpPr>
          <p:nvPr/>
        </p:nvSpPr>
        <p:spPr bwMode="auto">
          <a:xfrm>
            <a:off x="658813" y="3941763"/>
            <a:ext cx="8027987" cy="668337"/>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000">
                <a:latin typeface="Bell MT" panose="02020503060305020303" pitchFamily="18" charset="0"/>
              </a:rPr>
              <a:t>This is a problem-solving and collaborative environment.</a:t>
            </a:r>
          </a:p>
          <a:p>
            <a:pPr eaLnBrk="1" hangingPunct="1">
              <a:spcBef>
                <a:spcPct val="0"/>
              </a:spcBef>
              <a:buFontTx/>
              <a:buNone/>
            </a:pPr>
            <a:endParaRPr lang="en-US" sz="1800">
              <a:latin typeface="Bell MT" panose="02020503060305020303" pitchFamily="18" charset="0"/>
            </a:endParaRPr>
          </a:p>
        </p:txBody>
      </p:sp>
      <p:sp>
        <p:nvSpPr>
          <p:cNvPr id="15" name="Rectangle 199"/>
          <p:cNvSpPr>
            <a:spLocks noChangeArrowheads="1"/>
          </p:cNvSpPr>
          <p:nvPr/>
        </p:nvSpPr>
        <p:spPr bwMode="auto">
          <a:xfrm>
            <a:off x="658813" y="4675188"/>
            <a:ext cx="8027987" cy="666750"/>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000">
                <a:latin typeface="Bell MT" panose="02020503060305020303" pitchFamily="18" charset="0"/>
              </a:rPr>
              <a:t>Overall time commitment depends on you.</a:t>
            </a:r>
          </a:p>
          <a:p>
            <a:pPr eaLnBrk="1" hangingPunct="1">
              <a:spcBef>
                <a:spcPct val="0"/>
              </a:spcBef>
              <a:buFontTx/>
              <a:buNone/>
            </a:pPr>
            <a:endParaRPr lang="en-US" sz="1800">
              <a:latin typeface="Bell MT" panose="020205030603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3"/>
          <p:cNvGrpSpPr>
            <a:grpSpLocks/>
          </p:cNvGrpSpPr>
          <p:nvPr/>
        </p:nvGrpSpPr>
        <p:grpSpPr bwMode="auto">
          <a:xfrm rot="10800000">
            <a:off x="-173038" y="347663"/>
            <a:ext cx="9523413" cy="6357937"/>
            <a:chOff x="-26" y="1501"/>
            <a:chExt cx="5801" cy="2794"/>
          </a:xfrm>
        </p:grpSpPr>
        <p:sp>
          <p:nvSpPr>
            <p:cNvPr id="14342"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endParaRPr>
            </a:p>
          </p:txBody>
        </p:sp>
        <p:sp>
          <p:nvSpPr>
            <p:cNvPr id="4" name="Rectangle 5"/>
            <p:cNvSpPr>
              <a:spLocks noChangeArrowheads="1"/>
            </p:cNvSpPr>
            <p:nvPr/>
          </p:nvSpPr>
          <p:spPr bwMode="auto">
            <a:xfrm rot="10800000">
              <a:off x="183" y="1636"/>
              <a:ext cx="5383" cy="2361"/>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5" name="Rectangle 5"/>
            <p:cNvSpPr>
              <a:spLocks noChangeArrowheads="1"/>
            </p:cNvSpPr>
            <p:nvPr/>
          </p:nvSpPr>
          <p:spPr bwMode="auto">
            <a:xfrm rot="10800000" flipV="1">
              <a:off x="186" y="4025"/>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6" name="Line 11"/>
            <p:cNvSpPr>
              <a:spLocks noChangeShapeType="1"/>
            </p:cNvSpPr>
            <p:nvPr/>
          </p:nvSpPr>
          <p:spPr bwMode="auto">
            <a:xfrm flipV="1">
              <a:off x="-22" y="4001"/>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mn-lt"/>
                <a:ea typeface="+mn-ea"/>
              </a:endParaRPr>
            </a:p>
          </p:txBody>
        </p:sp>
      </p:grpSp>
      <p:sp>
        <p:nvSpPr>
          <p:cNvPr id="14339" name="Title 1"/>
          <p:cNvSpPr txBox="1">
            <a:spLocks/>
          </p:cNvSpPr>
          <p:nvPr/>
        </p:nvSpPr>
        <p:spPr bwMode="auto">
          <a:xfrm>
            <a:off x="473075"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FontTx/>
              <a:buNone/>
            </a:pPr>
            <a:r>
              <a:rPr lang="en-US" sz="3600">
                <a:latin typeface="Bell MT" panose="02020503060305020303" pitchFamily="18" charset="0"/>
              </a:rPr>
              <a:t>I</a:t>
            </a:r>
            <a:r>
              <a:rPr lang="en-US" altLang="en-US" sz="3600">
                <a:latin typeface="Bell MT" panose="02020503060305020303" pitchFamily="18" charset="0"/>
              </a:rPr>
              <a:t>’</a:t>
            </a:r>
            <a:r>
              <a:rPr lang="en-US" sz="3600">
                <a:latin typeface="Bell MT" panose="02020503060305020303" pitchFamily="18" charset="0"/>
              </a:rPr>
              <a:t>m a Law Student. What</a:t>
            </a:r>
            <a:r>
              <a:rPr lang="en-US" altLang="en-US" sz="3600">
                <a:latin typeface="Bell MT" panose="02020503060305020303" pitchFamily="18" charset="0"/>
              </a:rPr>
              <a:t>’</a:t>
            </a:r>
            <a:r>
              <a:rPr lang="en-US" sz="3600">
                <a:latin typeface="Bell MT" panose="02020503060305020303" pitchFamily="18" charset="0"/>
              </a:rPr>
              <a:t>s in it for me?</a:t>
            </a:r>
            <a:br>
              <a:rPr lang="en-US" sz="3600">
                <a:latin typeface="Bell MT" panose="02020503060305020303" pitchFamily="18" charset="0"/>
              </a:rPr>
            </a:br>
            <a:endParaRPr lang="en-US" sz="3600">
              <a:latin typeface="Bell MT" panose="02020503060305020303" pitchFamily="18" charset="0"/>
            </a:endParaRPr>
          </a:p>
        </p:txBody>
      </p:sp>
      <p:pic>
        <p:nvPicPr>
          <p:cNvPr id="8" name="Picture 7"/>
          <p:cNvPicPr>
            <a:picLocks noChangeAspect="1"/>
          </p:cNvPicPr>
          <p:nvPr/>
        </p:nvPicPr>
        <p:blipFill>
          <a:blip r:embed="rId2">
            <a:alphaModFix amt="52000"/>
          </a:blip>
          <a:stretch>
            <a:fillRect/>
          </a:stretch>
        </p:blipFill>
        <p:spPr>
          <a:xfrm>
            <a:off x="705858" y="1166878"/>
            <a:ext cx="7732284" cy="5136446"/>
          </a:xfrm>
          <a:prstGeom prst="rect">
            <a:avLst/>
          </a:prstGeom>
          <a:ln>
            <a:noFill/>
          </a:ln>
          <a:effectLst>
            <a:softEdge rad="112500"/>
          </a:effectLst>
        </p:spPr>
      </p:pic>
      <p:sp>
        <p:nvSpPr>
          <p:cNvPr id="9" name="Rectangle 199"/>
          <p:cNvSpPr>
            <a:spLocks noChangeArrowheads="1"/>
          </p:cNvSpPr>
          <p:nvPr/>
        </p:nvSpPr>
        <p:spPr bwMode="auto">
          <a:xfrm>
            <a:off x="658813" y="1155700"/>
            <a:ext cx="8027987" cy="5561013"/>
          </a:xfrm>
          <a:prstGeom prst="rect">
            <a:avLst/>
          </a:prstGeom>
          <a:solidFill>
            <a:schemeClr val="bg1">
              <a:alpha val="77000"/>
            </a:schemeClr>
          </a:solidFill>
          <a:ln w="9525" algn="ctr">
            <a:noFill/>
            <a:miter lim="800000"/>
            <a:headEnd/>
            <a:tailEnd/>
          </a:ln>
          <a:effectLst/>
        </p:spPr>
        <p:txBody>
          <a:bodyPr lIns="82124" tIns="41061" rIns="82124" bIns="41061" anchor="ctr">
            <a:spAutoFit/>
          </a:bodyPr>
          <a:lstStyle/>
          <a:p>
            <a:pPr marL="342900" indent="-342900" eaLnBrk="1" fontAlgn="auto" hangingPunct="1">
              <a:spcBef>
                <a:spcPts val="0"/>
              </a:spcBef>
              <a:spcAft>
                <a:spcPts val="0"/>
              </a:spcAft>
              <a:buFont typeface="Wingdings" charset="2"/>
              <a:buChar char="ü"/>
              <a:defRPr/>
            </a:pPr>
            <a:r>
              <a:rPr lang="en-US" sz="2400" dirty="0">
                <a:latin typeface="Bell MT"/>
                <a:ea typeface="+mn-ea"/>
                <a:cs typeface="Bell MT"/>
              </a:rPr>
              <a:t>Learn negotiation skills from attending Professor </a:t>
            </a:r>
            <a:r>
              <a:rPr lang="en-US" sz="2400" dirty="0" err="1">
                <a:latin typeface="Bell MT"/>
                <a:ea typeface="+mn-ea"/>
                <a:cs typeface="Bell MT"/>
              </a:rPr>
              <a:t>Soper</a:t>
            </a:r>
            <a:r>
              <a:rPr lang="en-US" sz="2400" dirty="0">
                <a:latin typeface="Bell MT"/>
                <a:ea typeface="+mn-ea"/>
                <a:cs typeface="Bell MT"/>
              </a:rPr>
              <a:t> Training and by competing</a:t>
            </a:r>
          </a:p>
          <a:p>
            <a:pPr marL="342900" indent="-342900" eaLnBrk="1" fontAlgn="auto" hangingPunct="1">
              <a:spcBef>
                <a:spcPts val="0"/>
              </a:spcBef>
              <a:spcAft>
                <a:spcPts val="0"/>
              </a:spcAft>
              <a:buFont typeface="Wingdings" charset="2"/>
              <a:buChar char="ü"/>
              <a:defRPr/>
            </a:pPr>
            <a:endParaRPr lang="en-US" sz="2400" dirty="0">
              <a:latin typeface="Bell MT"/>
              <a:ea typeface="+mn-ea"/>
              <a:cs typeface="Bell MT"/>
            </a:endParaRPr>
          </a:p>
          <a:p>
            <a:pPr marL="342900" indent="-342900" eaLnBrk="1" fontAlgn="auto" hangingPunct="1">
              <a:spcBef>
                <a:spcPts val="0"/>
              </a:spcBef>
              <a:spcAft>
                <a:spcPts val="0"/>
              </a:spcAft>
              <a:buFont typeface="Wingdings" charset="2"/>
              <a:buChar char="ü"/>
              <a:defRPr/>
            </a:pPr>
            <a:r>
              <a:rPr lang="en-US" sz="2400" dirty="0">
                <a:latin typeface="Bell MT"/>
                <a:ea typeface="+mn-ea"/>
                <a:cs typeface="Bell MT"/>
              </a:rPr>
              <a:t>Gain experience in transactional business negotiations</a:t>
            </a:r>
          </a:p>
          <a:p>
            <a:pPr marL="342900" indent="-342900" eaLnBrk="1" fontAlgn="auto" hangingPunct="1">
              <a:spcBef>
                <a:spcPts val="0"/>
              </a:spcBef>
              <a:spcAft>
                <a:spcPts val="0"/>
              </a:spcAft>
              <a:buFont typeface="Wingdings" charset="2"/>
              <a:buChar char="ü"/>
              <a:defRPr/>
            </a:pPr>
            <a:endParaRPr lang="en-US" sz="2400" dirty="0">
              <a:latin typeface="Bell MT"/>
              <a:ea typeface="+mn-ea"/>
              <a:cs typeface="Bell MT"/>
            </a:endParaRPr>
          </a:p>
          <a:p>
            <a:pPr marL="342900" indent="-342900" eaLnBrk="1" fontAlgn="auto" hangingPunct="1">
              <a:spcBef>
                <a:spcPts val="0"/>
              </a:spcBef>
              <a:spcAft>
                <a:spcPts val="0"/>
              </a:spcAft>
              <a:buFont typeface="Wingdings" charset="2"/>
              <a:buChar char="ü"/>
              <a:defRPr/>
            </a:pPr>
            <a:r>
              <a:rPr lang="en-US" sz="2400" dirty="0">
                <a:latin typeface="Bell MT"/>
                <a:ea typeface="+mn-ea"/>
                <a:cs typeface="Bell MT"/>
              </a:rPr>
              <a:t>Network with practitioners, professors, and ADR members</a:t>
            </a:r>
          </a:p>
          <a:p>
            <a:pPr marL="342900" indent="-342900" eaLnBrk="1" fontAlgn="auto" hangingPunct="1">
              <a:spcBef>
                <a:spcPts val="0"/>
              </a:spcBef>
              <a:spcAft>
                <a:spcPts val="0"/>
              </a:spcAft>
              <a:buFont typeface="Wingdings" charset="2"/>
              <a:buChar char="ü"/>
              <a:defRPr/>
            </a:pPr>
            <a:endParaRPr lang="en-US" sz="2400" dirty="0">
              <a:latin typeface="Bell MT"/>
              <a:ea typeface="+mn-ea"/>
              <a:cs typeface="Bell MT"/>
            </a:endParaRPr>
          </a:p>
          <a:p>
            <a:pPr marL="342900" indent="-342900" eaLnBrk="1" fontAlgn="auto" hangingPunct="1">
              <a:spcBef>
                <a:spcPts val="0"/>
              </a:spcBef>
              <a:spcAft>
                <a:spcPts val="0"/>
              </a:spcAft>
              <a:buFont typeface="Wingdings" charset="2"/>
              <a:buChar char="ü"/>
              <a:defRPr/>
            </a:pPr>
            <a:r>
              <a:rPr lang="en-US" sz="2400" dirty="0">
                <a:latin typeface="Bell MT"/>
                <a:ea typeface="+mn-ea"/>
                <a:cs typeface="Bell MT"/>
              </a:rPr>
              <a:t>Be scouted for the ADR team</a:t>
            </a:r>
          </a:p>
          <a:p>
            <a:pPr eaLnBrk="1" fontAlgn="auto" hangingPunct="1">
              <a:spcBef>
                <a:spcPts val="0"/>
              </a:spcBef>
              <a:spcAft>
                <a:spcPts val="0"/>
              </a:spcAft>
              <a:defRPr/>
            </a:pPr>
            <a:endParaRPr lang="en-US" sz="2400" dirty="0">
              <a:latin typeface="Bell MT"/>
              <a:ea typeface="+mn-ea"/>
              <a:cs typeface="Bell MT"/>
            </a:endParaRPr>
          </a:p>
          <a:p>
            <a:pPr marL="342900" indent="-342900" eaLnBrk="1" fontAlgn="auto" hangingPunct="1">
              <a:spcBef>
                <a:spcPts val="0"/>
              </a:spcBef>
              <a:spcAft>
                <a:spcPts val="0"/>
              </a:spcAft>
              <a:buFont typeface="Wingdings" charset="2"/>
              <a:buChar char="ü"/>
              <a:defRPr/>
            </a:pPr>
            <a:r>
              <a:rPr lang="en-US" sz="2400" dirty="0">
                <a:latin typeface="Bell MT"/>
                <a:ea typeface="+mn-ea"/>
                <a:cs typeface="Bell MT"/>
              </a:rPr>
              <a:t>Have your resume sent to the sponsoring firms</a:t>
            </a:r>
          </a:p>
          <a:p>
            <a:pPr marL="342900" indent="-342900" eaLnBrk="1" fontAlgn="auto" hangingPunct="1">
              <a:spcBef>
                <a:spcPts val="0"/>
              </a:spcBef>
              <a:spcAft>
                <a:spcPts val="0"/>
              </a:spcAft>
              <a:buFont typeface="Wingdings" charset="2"/>
              <a:buChar char="ü"/>
              <a:defRPr/>
            </a:pPr>
            <a:endParaRPr lang="en-US" sz="2400" dirty="0">
              <a:latin typeface="Bell MT"/>
              <a:ea typeface="+mn-ea"/>
              <a:cs typeface="Bell MT"/>
            </a:endParaRPr>
          </a:p>
          <a:p>
            <a:pPr marL="342900" indent="-342900" eaLnBrk="1" fontAlgn="auto" hangingPunct="1">
              <a:spcBef>
                <a:spcPts val="0"/>
              </a:spcBef>
              <a:spcAft>
                <a:spcPts val="0"/>
              </a:spcAft>
              <a:buFont typeface="Wingdings" charset="2"/>
              <a:buChar char="ü"/>
              <a:defRPr/>
            </a:pPr>
            <a:r>
              <a:rPr lang="en-US" sz="2400" dirty="0">
                <a:latin typeface="Bell MT"/>
                <a:ea typeface="+mn-ea"/>
                <a:cs typeface="Bell MT"/>
              </a:rPr>
              <a:t>Food &amp; wine reception for everyone after the final round</a:t>
            </a:r>
          </a:p>
          <a:p>
            <a:pPr marL="342900" indent="-342900" eaLnBrk="1" fontAlgn="auto" hangingPunct="1">
              <a:spcBef>
                <a:spcPts val="0"/>
              </a:spcBef>
              <a:spcAft>
                <a:spcPts val="0"/>
              </a:spcAft>
              <a:buFont typeface="Wingdings" charset="2"/>
              <a:buChar char="ü"/>
              <a:defRPr/>
            </a:pPr>
            <a:endParaRPr lang="en-US" sz="2400" dirty="0">
              <a:latin typeface="Bell MT"/>
              <a:ea typeface="+mn-ea"/>
              <a:cs typeface="Bell MT"/>
            </a:endParaRPr>
          </a:p>
          <a:p>
            <a:pPr marL="342900" indent="-342900" eaLnBrk="1" fontAlgn="auto" hangingPunct="1">
              <a:spcBef>
                <a:spcPts val="0"/>
              </a:spcBef>
              <a:spcAft>
                <a:spcPts val="0"/>
              </a:spcAft>
              <a:buFont typeface="Wingdings" charset="2"/>
              <a:buChar char="ü"/>
              <a:defRPr/>
            </a:pPr>
            <a:r>
              <a:rPr lang="en-US" sz="2400" dirty="0">
                <a:latin typeface="Bell MT"/>
                <a:ea typeface="+mn-ea"/>
                <a:cs typeface="Bell MT"/>
              </a:rPr>
              <a:t>iPads and Cash prizes for top 2 teams</a:t>
            </a:r>
          </a:p>
          <a:p>
            <a:pPr marL="342900" indent="-342900" eaLnBrk="1" fontAlgn="auto" hangingPunct="1">
              <a:spcBef>
                <a:spcPts val="0"/>
              </a:spcBef>
              <a:spcAft>
                <a:spcPts val="0"/>
              </a:spcAft>
              <a:buFont typeface="Wingdings" charset="2"/>
              <a:buChar char="ü"/>
              <a:defRPr/>
            </a:pPr>
            <a:endParaRPr lang="en-US" sz="2000" dirty="0">
              <a:latin typeface="Bell MT"/>
              <a:ea typeface="+mn-ea"/>
              <a:cs typeface="Bell M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76250" y="508000"/>
            <a:ext cx="8218488" cy="481013"/>
          </a:xfrm>
          <a:prstGeom prst="rect">
            <a:avLst/>
          </a:prstGeom>
          <a:noFill/>
          <a:ln w="9525">
            <a:noFill/>
            <a:miter lim="800000"/>
            <a:headEnd/>
            <a:tailEnd/>
          </a:ln>
        </p:spPr>
        <p:txBody>
          <a:bodyPr lIns="0" tIns="0" rIns="0" bIns="0"/>
          <a:lstStyle/>
          <a:p>
            <a:pPr algn="ctr" defTabSz="914400">
              <a:lnSpc>
                <a:spcPct val="85000"/>
              </a:lnSpc>
              <a:buClr>
                <a:srgbClr val="DADDFE"/>
              </a:buClr>
              <a:defRPr/>
            </a:pPr>
            <a:r>
              <a:rPr lang="en-US" sz="4000" kern="0" dirty="0">
                <a:latin typeface="Bell MT"/>
                <a:ea typeface="+mj-ea"/>
                <a:cs typeface="Bell MT"/>
              </a:rPr>
              <a:t>When will I negotiate in real life?</a:t>
            </a:r>
          </a:p>
        </p:txBody>
      </p:sp>
      <p:grpSp>
        <p:nvGrpSpPr>
          <p:cNvPr id="15363" name="Group 33"/>
          <p:cNvGrpSpPr>
            <a:grpSpLocks/>
          </p:cNvGrpSpPr>
          <p:nvPr/>
        </p:nvGrpSpPr>
        <p:grpSpPr bwMode="auto">
          <a:xfrm rot="10800000">
            <a:off x="-173038" y="509588"/>
            <a:ext cx="9523413" cy="6240462"/>
            <a:chOff x="-26" y="1501"/>
            <a:chExt cx="5801" cy="2742"/>
          </a:xfrm>
        </p:grpSpPr>
        <p:sp>
          <p:nvSpPr>
            <p:cNvPr id="15370"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endParaRPr>
            </a:p>
          </p:txBody>
        </p:sp>
        <p:sp>
          <p:nvSpPr>
            <p:cNvPr id="5" name="Rectangle 5"/>
            <p:cNvSpPr>
              <a:spLocks noChangeArrowheads="1"/>
            </p:cNvSpPr>
            <p:nvPr/>
          </p:nvSpPr>
          <p:spPr bwMode="auto">
            <a:xfrm rot="10800000">
              <a:off x="183" y="1636"/>
              <a:ext cx="5383" cy="2363"/>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6" name="Rectangle 5"/>
            <p:cNvSpPr>
              <a:spLocks noChangeArrowheads="1"/>
            </p:cNvSpPr>
            <p:nvPr/>
          </p:nvSpPr>
          <p:spPr bwMode="auto">
            <a:xfrm rot="10800000" flipV="1">
              <a:off x="268" y="3973"/>
              <a:ext cx="5383"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7" name="Line 11"/>
            <p:cNvSpPr>
              <a:spLocks noChangeShapeType="1"/>
            </p:cNvSpPr>
            <p:nvPr/>
          </p:nvSpPr>
          <p:spPr bwMode="auto">
            <a:xfrm flipV="1">
              <a:off x="-22" y="4000"/>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mn-lt"/>
                <a:ea typeface="+mn-ea"/>
              </a:endParaRPr>
            </a:p>
          </p:txBody>
        </p:sp>
      </p:grpSp>
      <p:grpSp>
        <p:nvGrpSpPr>
          <p:cNvPr id="15364" name="Group 33"/>
          <p:cNvGrpSpPr>
            <a:grpSpLocks/>
          </p:cNvGrpSpPr>
          <p:nvPr/>
        </p:nvGrpSpPr>
        <p:grpSpPr bwMode="auto">
          <a:xfrm rot="10800000">
            <a:off x="-379413" y="-1588"/>
            <a:ext cx="9523413" cy="6707188"/>
            <a:chOff x="-26" y="1501"/>
            <a:chExt cx="5801" cy="2947"/>
          </a:xfrm>
        </p:grpSpPr>
        <p:sp>
          <p:nvSpPr>
            <p:cNvPr id="15366" name="Rectangle 5"/>
            <p:cNvSpPr>
              <a:spLocks noChangeArrowheads="1"/>
            </p:cNvSpPr>
            <p:nvPr/>
          </p:nvSpPr>
          <p:spPr bwMode="auto">
            <a:xfrm rot="10800000">
              <a:off x="264" y="1501"/>
              <a:ext cx="5213" cy="2489"/>
            </a:xfrm>
            <a:prstGeom prst="roundRect">
              <a:avLst>
                <a:gd name="adj" fmla="val 0"/>
              </a:avLst>
            </a:prstGeom>
            <a:gradFill rotWithShape="1">
              <a:gsLst>
                <a:gs pos="0">
                  <a:srgbClr val="2932EF">
                    <a:alpha val="39000"/>
                  </a:srgbClr>
                </a:gs>
                <a:gs pos="100000">
                  <a:schemeClr val="accent1">
                    <a:alpha val="4999"/>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82124" tIns="41061" rIns="82124" bIns="41061"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sz="1800">
                <a:solidFill>
                  <a:srgbClr val="4D4D4D"/>
                </a:solidFill>
              </a:endParaRPr>
            </a:p>
          </p:txBody>
        </p:sp>
        <p:sp>
          <p:nvSpPr>
            <p:cNvPr id="10" name="Rectangle 5"/>
            <p:cNvSpPr>
              <a:spLocks noChangeArrowheads="1"/>
            </p:cNvSpPr>
            <p:nvPr/>
          </p:nvSpPr>
          <p:spPr bwMode="auto">
            <a:xfrm rot="10800000">
              <a:off x="183" y="1638"/>
              <a:ext cx="5383" cy="2362"/>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p:spPr>
          <p:txBody>
            <a:bodyPr rot="10800000"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11" name="Rectangle 5"/>
            <p:cNvSpPr>
              <a:spLocks noChangeArrowheads="1"/>
            </p:cNvSpPr>
            <p:nvPr/>
          </p:nvSpPr>
          <p:spPr bwMode="auto">
            <a:xfrm rot="10800000" flipV="1">
              <a:off x="142" y="4178"/>
              <a:ext cx="5379" cy="270"/>
            </a:xfrm>
            <a:prstGeom prst="roundRect">
              <a:avLst>
                <a:gd name="adj" fmla="val 0"/>
              </a:avLst>
            </a:prstGeom>
            <a:gradFill rotWithShape="1">
              <a:gsLst>
                <a:gs pos="0">
                  <a:schemeClr val="tx2">
                    <a:alpha val="35001"/>
                  </a:schemeClr>
                </a:gs>
                <a:gs pos="100000">
                  <a:schemeClr val="tx2">
                    <a:gamma/>
                    <a:tint val="81961"/>
                    <a:invGamma/>
                    <a:alpha val="0"/>
                  </a:schemeClr>
                </a:gs>
              </a:gsLst>
              <a:lin ang="5400000" scaled="1"/>
            </a:gradFill>
            <a:ln w="9525" algn="ctr">
              <a:noFill/>
              <a:round/>
              <a:headEnd/>
              <a:tailEnd/>
            </a:ln>
            <a:effectLst/>
          </p:spPr>
          <p:txBody>
            <a:bodyPr wrap="none" lIns="82124" tIns="41061" rIns="82124" bIns="41061" anchor="ctr"/>
            <a:lstStyle/>
            <a:p>
              <a:pPr eaLnBrk="1" fontAlgn="auto" hangingPunct="1">
                <a:spcBef>
                  <a:spcPts val="0"/>
                </a:spcBef>
                <a:spcAft>
                  <a:spcPts val="0"/>
                </a:spcAft>
                <a:defRPr/>
              </a:pPr>
              <a:endParaRPr lang="en-US" dirty="0">
                <a:solidFill>
                  <a:srgbClr val="4D4D4D"/>
                </a:solidFill>
                <a:latin typeface="Arial" pitchFamily="34" charset="0"/>
                <a:ea typeface="+mn-ea"/>
              </a:endParaRPr>
            </a:p>
          </p:txBody>
        </p:sp>
        <p:sp>
          <p:nvSpPr>
            <p:cNvPr id="12" name="Line 11"/>
            <p:cNvSpPr>
              <a:spLocks noChangeShapeType="1"/>
            </p:cNvSpPr>
            <p:nvPr/>
          </p:nvSpPr>
          <p:spPr bwMode="auto">
            <a:xfrm flipV="1">
              <a:off x="-22" y="3997"/>
              <a:ext cx="5801" cy="0"/>
            </a:xfrm>
            <a:prstGeom prst="line">
              <a:avLst/>
            </a:prstGeom>
            <a:noFill/>
            <a:ln w="12700">
              <a:solidFill>
                <a:srgbClr val="969696"/>
              </a:solidFill>
              <a:round/>
              <a:headEnd/>
              <a:tailEnd/>
            </a:ln>
            <a:effectLst>
              <a:outerShdw blurRad="63500" dist="12700" dir="16200000" rotWithShape="0">
                <a:srgbClr val="000000">
                  <a:alpha val="54999"/>
                </a:srgbClr>
              </a:outerShdw>
            </a:effectLst>
          </p:spPr>
          <p:txBody>
            <a:bodyPr lIns="82124" tIns="41061" rIns="82124" bIns="41061" anchor="ctr"/>
            <a:lstStyle/>
            <a:p>
              <a:pPr eaLnBrk="1" fontAlgn="auto" hangingPunct="1">
                <a:spcBef>
                  <a:spcPts val="0"/>
                </a:spcBef>
                <a:spcAft>
                  <a:spcPts val="0"/>
                </a:spcAft>
                <a:defRPr/>
              </a:pPr>
              <a:endParaRPr lang="en-US" dirty="0">
                <a:latin typeface="+mn-lt"/>
                <a:ea typeface="+mn-ea"/>
              </a:endParaRPr>
            </a:p>
          </p:txBody>
        </p:sp>
      </p:grpSp>
      <p:sp>
        <p:nvSpPr>
          <p:cNvPr id="15365" name="TextBox 12"/>
          <p:cNvSpPr txBox="1">
            <a:spLocks noChangeArrowheads="1"/>
          </p:cNvSpPr>
          <p:nvPr/>
        </p:nvSpPr>
        <p:spPr bwMode="auto">
          <a:xfrm>
            <a:off x="687388" y="1709738"/>
            <a:ext cx="7813675"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Zapf Dingbats" charset="2"/>
              <a:buChar char="✓"/>
            </a:pPr>
            <a:r>
              <a:rPr lang="en-US" sz="2600">
                <a:latin typeface="Bell MT" panose="02020503060305020303" pitchFamily="18" charset="0"/>
              </a:rPr>
              <a:t>Settlement Agreements </a:t>
            </a:r>
          </a:p>
          <a:p>
            <a:pPr eaLnBrk="1" hangingPunct="1">
              <a:spcBef>
                <a:spcPct val="0"/>
              </a:spcBef>
              <a:buFont typeface="Zapf Dingbats" charset="2"/>
              <a:buChar char="✓"/>
            </a:pPr>
            <a:r>
              <a:rPr lang="en-US" sz="2600">
                <a:latin typeface="Bell MT" panose="02020503060305020303" pitchFamily="18" charset="0"/>
              </a:rPr>
              <a:t>Labor Disputes</a:t>
            </a:r>
          </a:p>
          <a:p>
            <a:pPr eaLnBrk="1" hangingPunct="1">
              <a:spcBef>
                <a:spcPct val="0"/>
              </a:spcBef>
              <a:buFont typeface="Zapf Dingbats" charset="2"/>
              <a:buChar char="✓"/>
            </a:pPr>
            <a:r>
              <a:rPr lang="en-US" sz="2600">
                <a:latin typeface="Bell MT" panose="02020503060305020303" pitchFamily="18" charset="0"/>
              </a:rPr>
              <a:t>Divorce and Child Support Arrangements</a:t>
            </a:r>
          </a:p>
          <a:p>
            <a:pPr eaLnBrk="1" hangingPunct="1">
              <a:spcBef>
                <a:spcPct val="0"/>
              </a:spcBef>
              <a:buFont typeface="Zapf Dingbats" charset="2"/>
              <a:buChar char="✓"/>
            </a:pPr>
            <a:r>
              <a:rPr lang="en-US" sz="2600">
                <a:latin typeface="Bell MT" panose="02020503060305020303" pitchFamily="18" charset="0"/>
              </a:rPr>
              <a:t>Plea Bargains</a:t>
            </a:r>
          </a:p>
          <a:p>
            <a:pPr eaLnBrk="1" hangingPunct="1">
              <a:spcBef>
                <a:spcPct val="0"/>
              </a:spcBef>
              <a:buFontTx/>
              <a:buNone/>
            </a:pPr>
            <a:r>
              <a:rPr lang="en-US" sz="2600">
                <a:latin typeface="Zapf Dingbats" charset="2"/>
                <a:sym typeface="Zapf Dingbats" charset="2"/>
              </a:rPr>
              <a:t>✓  </a:t>
            </a:r>
            <a:r>
              <a:rPr lang="en-US" sz="2600">
                <a:latin typeface="Bell MT" panose="02020503060305020303" pitchFamily="18" charset="0"/>
              </a:rPr>
              <a:t>Business Transactions and Disputes</a:t>
            </a:r>
          </a:p>
          <a:p>
            <a:pPr eaLnBrk="1" hangingPunct="1">
              <a:spcBef>
                <a:spcPct val="0"/>
              </a:spcBef>
              <a:buFontTx/>
              <a:buNone/>
            </a:pPr>
            <a:endParaRPr lang="en-US" sz="2600">
              <a:latin typeface="Bell MT" panose="02020503060305020303"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2229</TotalTime>
  <Words>579</Words>
  <Application>Microsoft Office PowerPoint</Application>
  <PresentationFormat>On-screen Show (4:3)</PresentationFormat>
  <Paragraphs>129</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MS PGothic</vt:lpstr>
      <vt:lpstr>Arial</vt:lpstr>
      <vt:lpstr>Bell MT</vt:lpstr>
      <vt:lpstr>Wingdings</vt:lpstr>
      <vt:lpstr>Zapf Dingbats</vt:lpstr>
      <vt:lpstr>Syntax</vt:lpstr>
      <vt:lpstr>Office Theme</vt:lpstr>
      <vt:lpstr>PowerPoint Presentation</vt:lpstr>
      <vt:lpstr>PowerPoint Presentation</vt:lpstr>
      <vt:lpstr>What is the Halloum Negotiation Competition? </vt:lpstr>
      <vt:lpstr>PowerPoint Presentation</vt:lpstr>
      <vt:lpstr>PowerPoint Presentation</vt:lpstr>
      <vt:lpstr>PowerPoint Presentation</vt:lpstr>
      <vt:lpstr>PowerPoint Presentation</vt:lpstr>
      <vt:lpstr>PowerPoint Presentation</vt:lpstr>
      <vt:lpstr>PowerPoint Presentation</vt:lpstr>
      <vt:lpstr>Mandatory Training Sessions</vt:lpstr>
      <vt:lpstr>PowerPoint Presentation</vt:lpstr>
      <vt:lpstr>PowerPoint Presentation</vt:lpstr>
      <vt:lpstr>PowerPoint Presentation</vt:lpstr>
      <vt:lpstr>PowerPoint Presentation</vt:lpstr>
      <vt:lpstr>PowerPoint Presentation</vt:lpstr>
    </vt:vector>
  </TitlesOfParts>
  <Company>Cisco Systems,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Cristiana Blauth Oliveira</dc:creator>
  <cp:lastModifiedBy>Microsoft account</cp:lastModifiedBy>
  <cp:revision>91</cp:revision>
  <dcterms:created xsi:type="dcterms:W3CDTF">2011-02-22T02:45:11Z</dcterms:created>
  <dcterms:modified xsi:type="dcterms:W3CDTF">2013-03-19T21:41:58Z</dcterms:modified>
</cp:coreProperties>
</file>