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633D169-DF47-449C-AEBC-41B2583C1439}">
  <a:tblStyle styleId="{0633D169-DF47-449C-AEBC-41B2583C1439}"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5D22BA2-A2D8-4AEA-9226-7D9CF6C55D0A}"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5F9E7"/>
          </a:solidFill>
        </a:fill>
      </a:tcStyle>
    </a:wholeTbl>
    <a:band1H>
      <a:tcStyle>
        <a:tcBdr/>
        <a:fill>
          <a:solidFill>
            <a:srgbClr val="E9F3CB"/>
          </a:solidFill>
        </a:fill>
      </a:tcStyle>
    </a:band1H>
    <a:band1V>
      <a:tcStyle>
        <a:tcBdr/>
        <a:fill>
          <a:solidFill>
            <a:srgbClr val="E9F3CB"/>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1" d="100"/>
          <a:sy n="41" d="100"/>
        </p:scale>
        <p:origin x="-125"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41866439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lnSpc>
                <a:spcPct val="115000"/>
              </a:lnSpc>
              <a:spcBef>
                <a:spcPts val="800"/>
              </a:spcBef>
              <a:buSzPct val="100000"/>
              <a:buNone/>
            </a:pPr>
            <a:r>
              <a:rPr lang="en-US" sz="1100">
                <a:solidFill>
                  <a:schemeClr val="dk1"/>
                </a:solidFill>
              </a:rPr>
              <a:t>•Limited liability makes more sense if the entity has employees (because then shareholders’ liability is limited, protected under the shield of entity)</a:t>
            </a:r>
          </a:p>
          <a:p>
            <a:pPr lvl="0" rtl="0">
              <a:lnSpc>
                <a:spcPct val="115000"/>
              </a:lnSpc>
              <a:spcBef>
                <a:spcPts val="800"/>
              </a:spcBef>
              <a:buSzPct val="100000"/>
              <a:buNone/>
            </a:pPr>
            <a:r>
              <a:rPr lang="en-US" sz="1100">
                <a:solidFill>
                  <a:schemeClr val="dk1"/>
                </a:solidFill>
              </a:rPr>
              <a:t>Corporations, Limited Liability Company (LLCs) </a:t>
            </a:r>
          </a:p>
          <a:p>
            <a:pPr marL="0" marR="0" lvl="0" indent="0" algn="l" rtl="0">
              <a:spcBef>
                <a:spcPts val="0"/>
              </a:spcBef>
              <a:buNone/>
            </a:pPr>
            <a:endParaRPr sz="1100">
              <a:solidFill>
                <a:schemeClr val="dk1"/>
              </a:solidFill>
              <a:latin typeface="Calibri"/>
              <a:ea typeface="Calibri"/>
              <a:cs typeface="Calibri"/>
              <a:sym typeface="Calibri"/>
            </a:endParaRPr>
          </a:p>
        </p:txBody>
      </p:sp>
      <p:sp>
        <p:nvSpPr>
          <p:cNvPr id="375" name="Shape 3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rgbClr val="424242"/>
                </a:solidFill>
              </a:rPr>
              <a:t>Personal Funds</a:t>
            </a:r>
            <a:r>
              <a:rPr lang="en-US" sz="1100">
                <a:solidFill>
                  <a:srgbClr val="424242"/>
                </a:solidFill>
              </a:rPr>
              <a:t> from entrepreneurs, friends, family</a:t>
            </a:r>
          </a:p>
          <a:p>
            <a:pPr marL="0" marR="0" lvl="0" indent="0" algn="l" rtl="0">
              <a:spcBef>
                <a:spcPts val="0"/>
              </a:spcBef>
              <a:buSzPct val="25000"/>
              <a:buNone/>
            </a:pPr>
            <a:r>
              <a:rPr lang="en-US" sz="1100" b="1">
                <a:solidFill>
                  <a:srgbClr val="424242"/>
                </a:solidFill>
              </a:rPr>
              <a:t>Debt</a:t>
            </a:r>
            <a:r>
              <a:rPr lang="en-US" sz="1100">
                <a:solidFill>
                  <a:srgbClr val="424242"/>
                </a:solidFill>
              </a:rPr>
              <a:t> (convertible debt (If you are doing well, convert debt into stock); can be collateralized)</a:t>
            </a:r>
          </a:p>
          <a:p>
            <a:pPr marL="0" marR="0" lvl="0" indent="0" algn="l" rtl="0">
              <a:spcBef>
                <a:spcPts val="0"/>
              </a:spcBef>
              <a:buSzPct val="25000"/>
              <a:buNone/>
            </a:pPr>
            <a:r>
              <a:rPr lang="en-US" sz="1100" b="1">
                <a:solidFill>
                  <a:srgbClr val="424242"/>
                </a:solidFill>
              </a:rPr>
              <a:t>Equity </a:t>
            </a:r>
            <a:r>
              <a:rPr lang="en-US" sz="1100">
                <a:solidFill>
                  <a:srgbClr val="424242"/>
                </a:solidFill>
              </a:rPr>
              <a:t>(exchanging capital for stake in the business) </a:t>
            </a:r>
          </a:p>
          <a:p>
            <a:pPr marL="0" marR="0" lvl="0" indent="0" algn="l" rtl="0">
              <a:spcBef>
                <a:spcPts val="0"/>
              </a:spcBef>
              <a:buSzPct val="25000"/>
              <a:buNone/>
            </a:pPr>
            <a:r>
              <a:rPr lang="en-US" sz="1100" u="sng">
                <a:solidFill>
                  <a:srgbClr val="424242"/>
                </a:solidFill>
              </a:rPr>
              <a:t>With Equity Funding</a:t>
            </a:r>
            <a:r>
              <a:rPr lang="en-US" sz="1100">
                <a:solidFill>
                  <a:srgbClr val="424242"/>
                </a:solidFill>
              </a:rPr>
              <a:t>, have to think about what investors will likely want:</a:t>
            </a:r>
          </a:p>
          <a:p>
            <a:pPr marL="0" marR="0" lvl="0" indent="0" algn="l" rtl="0">
              <a:spcBef>
                <a:spcPts val="0"/>
              </a:spcBef>
              <a:buSzPct val="25000"/>
              <a:buNone/>
            </a:pPr>
            <a:r>
              <a:rPr lang="en-US" sz="1100">
                <a:solidFill>
                  <a:srgbClr val="424242"/>
                </a:solidFill>
              </a:rPr>
              <a:t>Equity might include (non-exhaustive) money/dividends, control (votes), perks, decision-making power, dividends, liquidation preferences (if business dissolves, you get to be the first in line) </a:t>
            </a:r>
          </a:p>
          <a:p>
            <a:pPr marL="0" marR="0" lvl="0" indent="0" algn="l" rtl="0">
              <a:spcBef>
                <a:spcPts val="0"/>
              </a:spcBef>
              <a:buSzPct val="25000"/>
              <a:buNone/>
            </a:pPr>
            <a:r>
              <a:rPr lang="en-US" sz="1100">
                <a:solidFill>
                  <a:srgbClr val="424242"/>
                </a:solidFill>
              </a:rPr>
              <a:t>Equity rights can be arranged in the formative documents (agreements, corporate share structure)</a:t>
            </a:r>
          </a:p>
          <a:p>
            <a:pPr marL="0" marR="0" lvl="0" indent="0" algn="l" rtl="0">
              <a:spcBef>
                <a:spcPts val="0"/>
              </a:spcBef>
              <a:buNone/>
            </a:pPr>
            <a:endParaRPr sz="1100">
              <a:solidFill>
                <a:srgbClr val="424242"/>
              </a:solidFill>
            </a:endParaRPr>
          </a:p>
          <a:p>
            <a:pPr marL="342900" lvl="0" indent="-281686" rtl="0">
              <a:spcBef>
                <a:spcPts val="0"/>
              </a:spcBef>
              <a:buClr>
                <a:srgbClr val="424242"/>
              </a:buClr>
              <a:buSzPct val="100000"/>
              <a:buFont typeface="Arial"/>
              <a:buChar char="➢"/>
            </a:pPr>
            <a:r>
              <a:rPr lang="en-US" sz="1100" u="sng">
                <a:solidFill>
                  <a:srgbClr val="424242"/>
                </a:solidFill>
              </a:rPr>
              <a:t>Certain Entities provide more liquidity</a:t>
            </a:r>
            <a:r>
              <a:rPr lang="en-US" sz="1100">
                <a:solidFill>
                  <a:srgbClr val="424242"/>
                </a:solidFill>
              </a:rPr>
              <a:t> than others</a:t>
            </a:r>
          </a:p>
          <a:p>
            <a:pPr marL="519112" lvl="2" indent="-165798" rtl="0">
              <a:spcBef>
                <a:spcPts val="0"/>
              </a:spcBef>
              <a:buClr>
                <a:srgbClr val="424242"/>
              </a:buClr>
              <a:buSzPct val="100000"/>
              <a:buFont typeface="Arial"/>
              <a:buChar char="○"/>
            </a:pPr>
            <a:r>
              <a:rPr lang="en-US" sz="1100">
                <a:solidFill>
                  <a:srgbClr val="424242"/>
                </a:solidFill>
              </a:rPr>
              <a:t>An Entity that makes major decisions by MAJORITY RULE  (e.g., a Corporation) will provide more liquidity</a:t>
            </a:r>
          </a:p>
          <a:p>
            <a:pPr marL="519112" lvl="2" indent="-165798" rtl="0">
              <a:spcBef>
                <a:spcPts val="600"/>
              </a:spcBef>
              <a:buClr>
                <a:srgbClr val="424242"/>
              </a:buClr>
              <a:buSzPct val="100000"/>
              <a:buFont typeface="Arial"/>
              <a:buChar char="○"/>
            </a:pPr>
            <a:r>
              <a:rPr lang="en-US" sz="1100">
                <a:solidFill>
                  <a:srgbClr val="424242"/>
                </a:solidFill>
              </a:rPr>
              <a:t>An Entity that requires  UNANIMITY on major decisions (e.g., a Partnership or LLC) is less likely to provide liquidity</a:t>
            </a:r>
          </a:p>
          <a:p>
            <a:pPr marL="0" marR="0" lvl="0" indent="0" algn="l" rtl="0">
              <a:spcBef>
                <a:spcPts val="0"/>
              </a:spcBef>
              <a:buNone/>
            </a:pPr>
            <a:endParaRPr sz="1100">
              <a:solidFill>
                <a:srgbClr val="424242"/>
              </a:solidFill>
            </a:endParaRPr>
          </a:p>
        </p:txBody>
      </p:sp>
      <p:sp>
        <p:nvSpPr>
          <p:cNvPr id="383" name="Shape 3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91" name="Shape 391"/>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spcBef>
                <a:spcPts val="0"/>
              </a:spcBef>
              <a:buClr>
                <a:srgbClr val="000000"/>
              </a:buClr>
              <a:buSzPct val="100000"/>
              <a:buFont typeface="Arial"/>
              <a:buChar char="●"/>
            </a:pPr>
            <a:r>
              <a:rPr lang="en-US" sz="1100"/>
              <a:t>Public benefits--workers’ rights, environment, economic opportunity</a:t>
            </a:r>
          </a:p>
          <a:p>
            <a:pPr marL="457200" lvl="0" indent="-298450" rtl="0">
              <a:spcBef>
                <a:spcPts val="0"/>
              </a:spcBef>
              <a:buClr>
                <a:srgbClr val="000000"/>
              </a:buClr>
              <a:buSzPct val="100000"/>
              <a:buFont typeface="Arial"/>
              <a:buChar char="●"/>
            </a:pPr>
            <a:r>
              <a:rPr lang="en-US" sz="1100"/>
              <a:t>Director and SH Protections = when sued for pursuing these public benefits, at the cost of SH wealth maximization, director still protected.</a:t>
            </a:r>
          </a:p>
          <a:p>
            <a:pPr marL="457200" lvl="0" indent="-298450" rtl="0">
              <a:spcBef>
                <a:spcPts val="0"/>
              </a:spcBef>
              <a:buClr>
                <a:srgbClr val="000000"/>
              </a:buClr>
              <a:buSzPct val="100000"/>
              <a:buFont typeface="Arial"/>
              <a:buChar char="●"/>
            </a:pPr>
            <a:r>
              <a:rPr lang="en-US" sz="1100"/>
              <a:t>Transparency required = SH should be informed; otherwise SH can leave with their cash</a:t>
            </a:r>
          </a:p>
          <a:p>
            <a:pPr marL="457200" lvl="0" indent="-298450" rtl="0">
              <a:spcBef>
                <a:spcPts val="0"/>
              </a:spcBef>
              <a:buClr>
                <a:srgbClr val="000000"/>
              </a:buClr>
              <a:buSzPct val="100000"/>
              <a:buFont typeface="Arial"/>
              <a:buChar char="●"/>
            </a:pPr>
            <a:r>
              <a:rPr lang="en-US" sz="1100"/>
              <a:t>Unique about b-corp: 3rd party assessment and enforcement - promote general public benefits and SH or another named individual can enforce.</a:t>
            </a:r>
          </a:p>
          <a:p>
            <a:pPr rtl="0">
              <a:spcBef>
                <a:spcPts val="0"/>
              </a:spcBef>
              <a:buNone/>
            </a:pPr>
            <a:endParaRPr sz="1100"/>
          </a:p>
          <a:p>
            <a:pPr lvl="0" rtl="0">
              <a:spcBef>
                <a:spcPts val="0"/>
              </a:spcBef>
              <a:buNone/>
            </a:pPr>
            <a:r>
              <a:rPr lang="en-US" sz="1100"/>
              <a:t>***NEITHER have tax-exempt status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08" name="Shape 4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100"/>
              <a:t>of the different entity types, and to figure out which one best suits your needs</a:t>
            </a: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19" name="Shape 4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How much does it cost to reincorporate in Delaware?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00000"/>
              </a:lnSpc>
              <a:spcBef>
                <a:spcPts val="0"/>
              </a:spcBef>
              <a:spcAft>
                <a:spcPts val="1800"/>
              </a:spcAft>
              <a:buClr>
                <a:schemeClr val="dk1"/>
              </a:buClr>
              <a:buSzPct val="91666"/>
              <a:buFont typeface="Arial"/>
              <a:buNone/>
            </a:pPr>
            <a:r>
              <a:rPr lang="en-US" sz="1200" i="1">
                <a:solidFill>
                  <a:srgbClr val="707070"/>
                </a:solidFill>
                <a:latin typeface="Times New Roman"/>
                <a:ea typeface="Times New Roman"/>
                <a:cs typeface="Times New Roman"/>
                <a:sym typeface="Times New Roman"/>
              </a:rPr>
              <a:t>Derivative Lawsuits </a:t>
            </a:r>
            <a:r>
              <a:rPr lang="en-US" sz="1200" b="1">
                <a:solidFill>
                  <a:srgbClr val="707070"/>
                </a:solidFill>
                <a:latin typeface="Times New Roman"/>
                <a:ea typeface="Times New Roman"/>
                <a:cs typeface="Times New Roman"/>
                <a:sym typeface="Times New Roman"/>
              </a:rPr>
              <a:t>– </a:t>
            </a:r>
            <a:r>
              <a:rPr lang="en-US" sz="1200">
                <a:solidFill>
                  <a:srgbClr val="707070"/>
                </a:solidFill>
                <a:latin typeface="Times New Roman"/>
                <a:ea typeface="Times New Roman"/>
                <a:cs typeface="Times New Roman"/>
                <a:sym typeface="Times New Roman"/>
              </a:rPr>
              <a:t>These lawsuits are brought by shareholders, on behalf of the corporation.  The board members are sued individually for the harm they have done to the corporation.  This is different than being liable for the corporation’s debts, which the corporate entity generally protects against.  After directors found themselves being personally sued for billions of dollars in connection with mergers and acquisitions, legislators stepped in and created indemnification statutes.  Delaware was the first, but all 50 states now have these statutes in place.  People tend to prefer the language of Delaware’s statue over California’s, but the same principles apply.  If the directors exercise reasonable care in their duties, and do not intentionally or recklessly engage in actions harmful to the corporation, they may be indemnified for any lawsuits waged against them in their duties as directors.  The corporate charter in both Delaware and California can indemnify legal expenses and judgments, with some exceptions.</a:t>
            </a:r>
          </a:p>
          <a:p>
            <a:pPr lvl="0" rtl="0">
              <a:lnSpc>
                <a:spcPct val="100000"/>
              </a:lnSpc>
              <a:spcBef>
                <a:spcPts val="0"/>
              </a:spcBef>
              <a:buClr>
                <a:schemeClr val="dk1"/>
              </a:buClr>
              <a:buSzPct val="91666"/>
              <a:buFont typeface="Arial"/>
              <a:buNone/>
            </a:pPr>
            <a:r>
              <a:rPr lang="en-US" sz="1200">
                <a:solidFill>
                  <a:srgbClr val="707070"/>
                </a:solidFill>
                <a:latin typeface="Times New Roman"/>
                <a:ea typeface="Times New Roman"/>
                <a:cs typeface="Times New Roman"/>
                <a:sym typeface="Times New Roman"/>
              </a:rPr>
              <a:t>Not very important for a startup. </a:t>
            </a:r>
          </a:p>
          <a:p>
            <a:pPr>
              <a:lnSpc>
                <a:spcPct val="100000"/>
              </a:lnSpc>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How much does it cost to reincorporate in Delaware?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How much does it cost to reincorporate in Delaware?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0" name="Shape 4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solidFill>
                  <a:schemeClr val="dk1"/>
                </a:solidFill>
              </a:rPr>
              <a:t>Risk and cost of (1) having to pay a double franchise tax (if formed in DE) v. (2) the potential loss in attractiveness to VC investors of having a CA corporation and the hassle involved in possibly having to reincorporate in 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6" name="Shape 4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61" name="Shape 4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62" name="Shape 4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0" name="Shape 4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ctr" rtl="0">
              <a:spcBef>
                <a:spcPts val="0"/>
              </a:spcBef>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492" name="Shape 492"/>
          <p:cNvSpPr/>
          <p:nvPr/>
        </p:nvSpPr>
        <p:spPr>
          <a:xfrm>
            <a:off x="3886200" y="8658225"/>
            <a:ext cx="2971799" cy="453899"/>
          </a:xfrm>
          <a:prstGeom prst="rect">
            <a:avLst/>
          </a:prstGeom>
          <a:noFill/>
          <a:ln>
            <a:noFill/>
          </a:ln>
        </p:spPr>
        <p:txBody>
          <a:bodyPr lIns="19050" tIns="0" rIns="19050" bIns="0" anchor="b" anchorCtr="0">
            <a:noAutofit/>
          </a:bodyPr>
          <a:lstStyle/>
          <a:p>
            <a:pPr marL="0" marR="0" lvl="0" indent="0" algn="r" rtl="0">
              <a:spcBef>
                <a:spcPts val="0"/>
              </a:spcBef>
              <a:buSzPct val="25000"/>
              <a:buNone/>
            </a:pPr>
            <a:r>
              <a:rPr lang="en-US" sz="1000" b="0" i="1" u="none" strike="noStrike" cap="none" baseline="0">
                <a:solidFill>
                  <a:schemeClr val="dk1"/>
                </a:solidFill>
                <a:latin typeface="Times New Roman"/>
                <a:ea typeface="Times New Roman"/>
                <a:cs typeface="Times New Roman"/>
                <a:sym typeface="Times New Roman"/>
              </a:rPr>
              <a:t>29</a:t>
            </a:r>
          </a:p>
        </p:txBody>
      </p:sp>
      <p:sp>
        <p:nvSpPr>
          <p:cNvPr id="493" name="Shape 493"/>
          <p:cNvSpPr/>
          <p:nvPr/>
        </p:nvSpPr>
        <p:spPr>
          <a:xfrm>
            <a:off x="0" y="30163"/>
            <a:ext cx="2971799" cy="453899"/>
          </a:xfrm>
          <a:prstGeom prst="rect">
            <a:avLst/>
          </a:prstGeom>
          <a:noFill/>
          <a:ln>
            <a:noFill/>
          </a:ln>
        </p:spPr>
        <p:txBody>
          <a:bodyPr lIns="19050" tIns="0" rIns="19050" bIns="0" anchor="t" anchorCtr="0">
            <a:noAutofit/>
          </a:bodyPr>
          <a:lstStyle/>
          <a:p>
            <a:pPr marL="0" marR="0" lvl="0" indent="0" algn="l" rtl="0">
              <a:spcBef>
                <a:spcPts val="0"/>
              </a:spcBef>
              <a:buSzPct val="25000"/>
              <a:buNone/>
            </a:pPr>
            <a:r>
              <a:rPr lang="en-US" sz="1000" b="0" i="1" u="none" strike="noStrike" cap="none" baseline="0">
                <a:solidFill>
                  <a:schemeClr val="dk1"/>
                </a:solidFill>
                <a:latin typeface="Times New Roman"/>
                <a:ea typeface="Times New Roman"/>
                <a:cs typeface="Times New Roman"/>
                <a:sym typeface="Times New Roman"/>
              </a:rPr>
              <a:t>BA-10 Fall 1998</a:t>
            </a:r>
          </a:p>
        </p:txBody>
      </p:sp>
      <p:sp>
        <p:nvSpPr>
          <p:cNvPr id="494" name="Shape 494"/>
          <p:cNvSpPr>
            <a:spLocks noGrp="1" noRot="1" noChangeAspect="1"/>
          </p:cNvSpPr>
          <p:nvPr>
            <p:ph type="sldImg" idx="2"/>
          </p:nvPr>
        </p:nvSpPr>
        <p:spPr>
          <a:xfrm>
            <a:off x="1152525" y="692150"/>
            <a:ext cx="4554538" cy="3416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round/>
            <a:headEnd type="none" w="med" len="med"/>
            <a:tailEnd type="none" w="med" len="med"/>
          </a:ln>
        </p:spPr>
      </p:sp>
      <p:sp>
        <p:nvSpPr>
          <p:cNvPr id="495" name="Shape 495"/>
          <p:cNvSpPr txBox="1">
            <a:spLocks noGrp="1"/>
          </p:cNvSpPr>
          <p:nvPr>
            <p:ph type="body" idx="1"/>
          </p:nvPr>
        </p:nvSpPr>
        <p:spPr>
          <a:xfrm>
            <a:off x="914400" y="4343400"/>
            <a:ext cx="5029199" cy="4087799"/>
          </a:xfrm>
          <a:prstGeom prst="rect">
            <a:avLst/>
          </a:prstGeom>
          <a:noFill/>
          <a:ln>
            <a:noFill/>
          </a:ln>
        </p:spPr>
        <p:txBody>
          <a:bodyPr lIns="90475" tIns="44450" rIns="90475" bIns="4445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38" name="Shape 5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44" name="Shape 5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56" name="Shape 5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63" name="Shape 5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9" name="Shape 5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75" name="Shape 5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97" name="Shape 2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(1) Make reference to the handout that is passed out that lists the main entity options and the characteristics of each… which leads into next slide….</a:t>
            </a:r>
          </a:p>
        </p:txBody>
      </p:sp>
      <p:sp>
        <p:nvSpPr>
          <p:cNvPr id="310" name="Shape 3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2"/>
                </a:solidFill>
              </a:rPr>
              <a:t>Governance--who’s in charge and how to design decision-making process?</a:t>
            </a:r>
          </a:p>
          <a:p>
            <a:pPr marL="0" marR="0" lvl="0" indent="0" algn="l" rtl="0">
              <a:spcBef>
                <a:spcPts val="0"/>
              </a:spcBef>
              <a:buSzPct val="25000"/>
              <a:buNone/>
            </a:pPr>
            <a:r>
              <a:rPr lang="en-US" sz="1100" b="1">
                <a:solidFill>
                  <a:schemeClr val="dk2"/>
                </a:solidFill>
              </a:rPr>
              <a:t>Tax--how should my business be taxed?</a:t>
            </a:r>
          </a:p>
          <a:p>
            <a:pPr marL="0" marR="0" lvl="0" indent="0" algn="l" rtl="0">
              <a:spcBef>
                <a:spcPts val="0"/>
              </a:spcBef>
              <a:buSzPct val="25000"/>
              <a:buNone/>
            </a:pPr>
            <a:r>
              <a:rPr lang="en-US" sz="1100" b="1">
                <a:solidFill>
                  <a:schemeClr val="dk2"/>
                </a:solidFill>
              </a:rPr>
              <a:t>Liability--Certain entities might give you more protections</a:t>
            </a:r>
          </a:p>
          <a:p>
            <a:pPr marL="0" marR="0" lvl="0" indent="0" algn="l" rtl="0">
              <a:spcBef>
                <a:spcPts val="0"/>
              </a:spcBef>
              <a:buSzPct val="25000"/>
              <a:buNone/>
            </a:pPr>
            <a:r>
              <a:rPr lang="en-US" sz="1100" b="1">
                <a:solidFill>
                  <a:schemeClr val="dk2"/>
                </a:solidFill>
              </a:rPr>
              <a:t>Capital--Certain entities might be more attractive to investors </a:t>
            </a:r>
          </a:p>
        </p:txBody>
      </p:sp>
      <p:sp>
        <p:nvSpPr>
          <p:cNvPr id="317" name="Shape 3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grpSp>
        <p:nvGrpSpPr>
          <p:cNvPr id="57" name="Shape 57"/>
          <p:cNvGrpSpPr/>
          <p:nvPr/>
        </p:nvGrpSpPr>
        <p:grpSpPr>
          <a:xfrm>
            <a:off x="-644958" y="0"/>
            <a:ext cx="10458653" cy="7117070"/>
            <a:chOff x="-644958" y="0"/>
            <a:chExt cx="10458653" cy="7117070"/>
          </a:xfrm>
        </p:grpSpPr>
        <p:grpSp>
          <p:nvGrpSpPr>
            <p:cNvPr id="58" name="Shape 58"/>
            <p:cNvGrpSpPr/>
            <p:nvPr/>
          </p:nvGrpSpPr>
          <p:grpSpPr>
            <a:xfrm>
              <a:off x="0" y="0"/>
              <a:ext cx="9144000" cy="6858000"/>
              <a:chOff x="0" y="0"/>
              <a:chExt cx="9144000" cy="6858000"/>
            </a:xfrm>
          </p:grpSpPr>
          <p:grpSp>
            <p:nvGrpSpPr>
              <p:cNvPr id="59" name="Shape 59"/>
              <p:cNvGrpSpPr/>
              <p:nvPr/>
            </p:nvGrpSpPr>
            <p:grpSpPr>
              <a:xfrm>
                <a:off x="0" y="0"/>
                <a:ext cx="2514599" cy="6858000"/>
                <a:chOff x="0" y="0"/>
                <a:chExt cx="2514599" cy="6858000"/>
              </a:xfrm>
            </p:grpSpPr>
            <p:sp>
              <p:nvSpPr>
                <p:cNvPr id="60" name="Shape 60"/>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61" name="Shape 61"/>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62" name="Shape 62"/>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grpSp>
            <p:nvGrpSpPr>
              <p:cNvPr id="63" name="Shape 63"/>
              <p:cNvGrpSpPr/>
              <p:nvPr/>
            </p:nvGrpSpPr>
            <p:grpSpPr>
              <a:xfrm>
                <a:off x="422910" y="0"/>
                <a:ext cx="2514599" cy="6858000"/>
                <a:chOff x="0" y="0"/>
                <a:chExt cx="2514599" cy="6858000"/>
              </a:xfrm>
            </p:grpSpPr>
            <p:sp>
              <p:nvSpPr>
                <p:cNvPr id="64" name="Shape 64"/>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65" name="Shape 65"/>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66" name="Shape 66"/>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grpSp>
            <p:nvGrpSpPr>
              <p:cNvPr id="67" name="Shape 67"/>
              <p:cNvGrpSpPr/>
              <p:nvPr/>
            </p:nvGrpSpPr>
            <p:grpSpPr>
              <a:xfrm rot="10800000">
                <a:off x="6629400" y="0"/>
                <a:ext cx="2514599" cy="6858000"/>
                <a:chOff x="0" y="0"/>
                <a:chExt cx="2514599" cy="6858000"/>
              </a:xfrm>
            </p:grpSpPr>
            <p:sp>
              <p:nvSpPr>
                <p:cNvPr id="68" name="Shape 68"/>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69" name="Shape 69"/>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70" name="Shape 70"/>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sp>
            <p:nvSpPr>
              <p:cNvPr id="71" name="Shape 71"/>
              <p:cNvSpPr/>
              <p:nvPr/>
            </p:nvSpPr>
            <p:spPr>
              <a:xfrm>
                <a:off x="3810000" y="0"/>
                <a:ext cx="28194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72" name="Shape 72"/>
              <p:cNvSpPr/>
              <p:nvPr/>
            </p:nvSpPr>
            <p:spPr>
              <a:xfrm>
                <a:off x="289560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73" name="Shape 73"/>
              <p:cNvSpPr/>
              <p:nvPr/>
            </p:nvSpPr>
            <p:spPr>
              <a:xfrm>
                <a:off x="31242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sp>
          <p:nvSpPr>
            <p:cNvPr id="74" name="Shape 74"/>
            <p:cNvSpPr/>
            <p:nvPr/>
          </p:nvSpPr>
          <p:spPr>
            <a:xfrm>
              <a:off x="-11875" y="5035137"/>
              <a:ext cx="9143999" cy="1175654"/>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75" name="Shape 75"/>
            <p:cNvSpPr/>
            <p:nvPr/>
          </p:nvSpPr>
          <p:spPr>
            <a:xfrm>
              <a:off x="-11875" y="3467594"/>
              <a:ext cx="9143999" cy="890649"/>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76" name="Shape 76"/>
            <p:cNvSpPr/>
            <p:nvPr/>
          </p:nvSpPr>
          <p:spPr>
            <a:xfrm>
              <a:off x="-23750" y="5640778"/>
              <a:ext cx="3004456" cy="1211282"/>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77" name="Shape 77"/>
            <p:cNvSpPr/>
            <p:nvPr/>
          </p:nvSpPr>
          <p:spPr>
            <a:xfrm>
              <a:off x="-11875" y="5284519"/>
              <a:ext cx="9143999" cy="1478477"/>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78" name="Shape 78"/>
            <p:cNvSpPr/>
            <p:nvPr/>
          </p:nvSpPr>
          <p:spPr>
            <a:xfrm>
              <a:off x="2137558" y="5132119"/>
              <a:ext cx="6982690" cy="1719941"/>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79" name="Shape 79"/>
            <p:cNvSpPr/>
            <p:nvPr/>
          </p:nvSpPr>
          <p:spPr>
            <a:xfrm rot="1800000">
              <a:off x="2996164" y="2859251"/>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80" name="Shape 80"/>
            <p:cNvSpPr/>
            <p:nvPr/>
          </p:nvSpPr>
          <p:spPr>
            <a:xfrm rot="1800000">
              <a:off x="3720064" y="41260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81" name="Shape 81"/>
            <p:cNvSpPr/>
            <p:nvPr/>
          </p:nvSpPr>
          <p:spPr>
            <a:xfrm rot="1800000">
              <a:off x="3729590" y="1592427"/>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82" name="Shape 82"/>
            <p:cNvSpPr/>
            <p:nvPr/>
          </p:nvSpPr>
          <p:spPr>
            <a:xfrm rot="1800000">
              <a:off x="2977114" y="325603"/>
              <a:ext cx="1601399" cy="1388235"/>
            </a:xfrm>
            <a:prstGeom prst="hexagon">
              <a:avLst>
                <a:gd name="adj" fmla="val 28544"/>
                <a:gd name="vf" fmla="val 115470"/>
              </a:avLst>
            </a:prstGeom>
            <a:solidFill>
              <a:schemeClr val="lt1">
                <a:alpha val="3921"/>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83" name="Shape 83"/>
            <p:cNvSpPr/>
            <p:nvPr/>
          </p:nvSpPr>
          <p:spPr>
            <a:xfrm rot="1800000">
              <a:off x="4463014" y="5383378"/>
              <a:ext cx="1601399" cy="1388235"/>
            </a:xfrm>
            <a:prstGeom prst="hexagon">
              <a:avLst>
                <a:gd name="adj" fmla="val 28544"/>
                <a:gd name="vf" fmla="val 115470"/>
              </a:avLst>
            </a:prstGeom>
            <a:solidFill>
              <a:schemeClr val="lt1">
                <a:alpha val="5882"/>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84" name="Shape 84"/>
            <p:cNvSpPr/>
            <p:nvPr/>
          </p:nvSpPr>
          <p:spPr>
            <a:xfrm rot="1799999">
              <a:off x="-382403" y="4201527"/>
              <a:ext cx="1261498" cy="1388235"/>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85" name="Shape 85"/>
            <p:cNvSpPr/>
            <p:nvPr/>
          </p:nvSpPr>
          <p:spPr>
            <a:xfrm rot="1800000">
              <a:off x="24364" y="540242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86" name="Shape 86"/>
            <p:cNvSpPr/>
            <p:nvPr/>
          </p:nvSpPr>
          <p:spPr>
            <a:xfrm rot="1800000">
              <a:off x="52940" y="284972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87" name="Shape 87"/>
            <p:cNvSpPr/>
            <p:nvPr/>
          </p:nvSpPr>
          <p:spPr>
            <a:xfrm rot="1800000">
              <a:off x="776839" y="4126076"/>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88" name="Shape 88"/>
            <p:cNvSpPr/>
            <p:nvPr/>
          </p:nvSpPr>
          <p:spPr>
            <a:xfrm rot="1800000">
              <a:off x="1510264" y="5411953"/>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89" name="Shape 89"/>
            <p:cNvSpPr/>
            <p:nvPr/>
          </p:nvSpPr>
          <p:spPr>
            <a:xfrm rot="1800000">
              <a:off x="1529315" y="2859251"/>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90" name="Shape 90"/>
            <p:cNvSpPr/>
            <p:nvPr/>
          </p:nvSpPr>
          <p:spPr>
            <a:xfrm rot="1800000">
              <a:off x="795889" y="1563852"/>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91" name="Shape 91"/>
            <p:cNvSpPr/>
            <p:nvPr/>
          </p:nvSpPr>
          <p:spPr>
            <a:xfrm rot="1800000">
              <a:off x="6806165" y="4145128"/>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92" name="Shape 92"/>
            <p:cNvSpPr/>
            <p:nvPr/>
          </p:nvSpPr>
          <p:spPr>
            <a:xfrm rot="1800000">
              <a:off x="7549115" y="54214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93" name="Shape 93"/>
            <p:cNvSpPr/>
            <p:nvPr/>
          </p:nvSpPr>
          <p:spPr>
            <a:xfrm rot="1800000">
              <a:off x="7549116" y="286877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94" name="Shape 94"/>
            <p:cNvSpPr/>
            <p:nvPr/>
          </p:nvSpPr>
          <p:spPr>
            <a:xfrm rot="1799999">
              <a:off x="8306521" y="4055629"/>
              <a:ext cx="1243406" cy="1388235"/>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95" name="Shape 95"/>
            <p:cNvSpPr/>
            <p:nvPr/>
          </p:nvSpPr>
          <p:spPr>
            <a:xfrm rot="1799999">
              <a:off x="8306771" y="1511523"/>
              <a:ext cx="1241870" cy="1388821"/>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sp>
        <p:nvSpPr>
          <p:cNvPr id="96" name="Shape 96"/>
          <p:cNvSpPr/>
          <p:nvPr/>
        </p:nvSpPr>
        <p:spPr>
          <a:xfrm>
            <a:off x="4561242" y="-21511"/>
            <a:ext cx="3679116" cy="6271840"/>
          </a:xfrm>
          <a:prstGeom prst="rect">
            <a:avLst/>
          </a:prstGeom>
          <a:solidFill>
            <a:srgbClr val="F5F5F5"/>
          </a:solidFill>
          <a:ln w="9525" cap="flat">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97" name="Shape 97"/>
          <p:cNvSpPr/>
          <p:nvPr/>
        </p:nvSpPr>
        <p:spPr>
          <a:xfrm>
            <a:off x="4649096" y="-21511"/>
            <a:ext cx="3505200" cy="231288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98" name="Shape 98"/>
          <p:cNvSpPr txBox="1">
            <a:spLocks noGrp="1"/>
          </p:cNvSpPr>
          <p:nvPr>
            <p:ph type="ctrTitle"/>
          </p:nvPr>
        </p:nvSpPr>
        <p:spPr>
          <a:xfrm>
            <a:off x="4733364" y="2708475"/>
            <a:ext cx="3313354" cy="1702160"/>
          </a:xfrm>
          <a:prstGeom prst="rect">
            <a:avLst/>
          </a:prstGeom>
          <a:noFill/>
          <a:ln>
            <a:noFill/>
          </a:ln>
        </p:spPr>
        <p:txBody>
          <a:bodyPr lIns="91425" tIns="91425" rIns="91425" bIns="91425" anchor="b" anchorCtr="0"/>
          <a:lstStyle>
            <a:lvl1pPr marL="0" marR="0" indent="0" algn="l" rtl="0">
              <a:spcBef>
                <a:spcPts val="0"/>
              </a:spcBef>
              <a:buClr>
                <a:schemeClr val="accent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9" name="Shape 99"/>
          <p:cNvSpPr txBox="1">
            <a:spLocks noGrp="1"/>
          </p:cNvSpPr>
          <p:nvPr>
            <p:ph type="subTitle" idx="1"/>
          </p:nvPr>
        </p:nvSpPr>
        <p:spPr>
          <a:xfrm>
            <a:off x="4733364" y="4421080"/>
            <a:ext cx="3309803" cy="1260629"/>
          </a:xfrm>
          <a:prstGeom prst="rect">
            <a:avLst/>
          </a:prstGeom>
          <a:noFill/>
          <a:ln>
            <a:noFill/>
          </a:ln>
        </p:spPr>
        <p:txBody>
          <a:bodyPr lIns="91425" tIns="91425" rIns="91425" bIns="91425" anchor="t" anchorCtr="0"/>
          <a:lstStyle>
            <a:lvl1pPr marL="0" marR="0" indent="0" algn="l" rtl="0">
              <a:spcBef>
                <a:spcPts val="360"/>
              </a:spcBef>
              <a:buClr>
                <a:schemeClr val="accent1"/>
              </a:buClr>
              <a:buFont typeface="Noto Symbol"/>
              <a:buNone/>
              <a:defRPr/>
            </a:lvl1pPr>
            <a:lvl2pPr marL="457200" marR="0" indent="0" algn="ctr" rtl="0">
              <a:spcBef>
                <a:spcPts val="440"/>
              </a:spcBef>
              <a:buClr>
                <a:schemeClr val="accent1"/>
              </a:buClr>
              <a:buFont typeface="Noto Symbol"/>
              <a:buNone/>
              <a:defRPr/>
            </a:lvl2pPr>
            <a:lvl3pPr marL="914400" marR="0" indent="0" algn="ctr" rtl="0">
              <a:spcBef>
                <a:spcPts val="400"/>
              </a:spcBef>
              <a:buClr>
                <a:schemeClr val="accent1"/>
              </a:buClr>
              <a:buFont typeface="Noto Symbol"/>
              <a:buNone/>
              <a:defRPr/>
            </a:lvl3pPr>
            <a:lvl4pPr marL="1371600" marR="0" indent="0" algn="ctr" rtl="0">
              <a:spcBef>
                <a:spcPts val="360"/>
              </a:spcBef>
              <a:buClr>
                <a:schemeClr val="accent1"/>
              </a:buClr>
              <a:buFont typeface="Noto Symbol"/>
              <a:buNone/>
              <a:defRPr/>
            </a:lvl4pPr>
            <a:lvl5pPr marL="1828800" marR="0" indent="0" algn="ctr" rtl="0">
              <a:spcBef>
                <a:spcPts val="320"/>
              </a:spcBef>
              <a:buClr>
                <a:schemeClr val="accent1"/>
              </a:buClr>
              <a:buFont typeface="Noto Symbol"/>
              <a:buNone/>
              <a:defRPr/>
            </a:lvl5pPr>
            <a:lvl6pPr marL="2286000" marR="0" indent="0" algn="ctr" rtl="0">
              <a:spcBef>
                <a:spcPts val="280"/>
              </a:spcBef>
              <a:buClr>
                <a:schemeClr val="accent1"/>
              </a:buClr>
              <a:buFont typeface="Noto Symbol"/>
              <a:buNone/>
              <a:defRPr/>
            </a:lvl6pPr>
            <a:lvl7pPr marL="2743200" marR="0" indent="0" algn="ctr" rtl="0">
              <a:spcBef>
                <a:spcPts val="280"/>
              </a:spcBef>
              <a:buClr>
                <a:schemeClr val="accent1"/>
              </a:buClr>
              <a:buFont typeface="Noto Symbol"/>
              <a:buNone/>
              <a:defRPr/>
            </a:lvl7pPr>
            <a:lvl8pPr marL="3200400" marR="0" indent="0" algn="ctr" rtl="0">
              <a:spcBef>
                <a:spcPts val="280"/>
              </a:spcBef>
              <a:buClr>
                <a:schemeClr val="accent1"/>
              </a:buClr>
              <a:buFont typeface="Noto Symbol"/>
              <a:buNone/>
              <a:defRPr/>
            </a:lvl8pPr>
            <a:lvl9pPr marL="3657600" marR="0" indent="0" algn="ctr" rtl="0">
              <a:spcBef>
                <a:spcPts val="280"/>
              </a:spcBef>
              <a:buClr>
                <a:schemeClr val="accent1"/>
              </a:buClr>
              <a:buFont typeface="Noto Symbol"/>
              <a:buNone/>
              <a:defRPr/>
            </a:lvl9pPr>
          </a:lstStyle>
          <a:p>
            <a:endParaRPr/>
          </a:p>
        </p:txBody>
      </p:sp>
      <p:sp>
        <p:nvSpPr>
          <p:cNvPr id="100" name="Shape 100"/>
          <p:cNvSpPr txBox="1">
            <a:spLocks noGrp="1"/>
          </p:cNvSpPr>
          <p:nvPr>
            <p:ph type="dt" idx="10"/>
          </p:nvPr>
        </p:nvSpPr>
        <p:spPr>
          <a:xfrm>
            <a:off x="4738744" y="1516828"/>
            <a:ext cx="2133599" cy="75098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p:nvPr/>
        </p:nvSpPr>
        <p:spPr>
          <a:xfrm>
            <a:off x="4650889" y="6088283"/>
            <a:ext cx="3505200" cy="8174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02" name="Shape 102"/>
          <p:cNvSpPr txBox="1">
            <a:spLocks noGrp="1"/>
          </p:cNvSpPr>
          <p:nvPr>
            <p:ph type="ftr" idx="11"/>
          </p:nvPr>
        </p:nvSpPr>
        <p:spPr>
          <a:xfrm>
            <a:off x="5303519" y="5719966"/>
            <a:ext cx="2831591"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3" name="Shape 103"/>
          <p:cNvSpPr txBox="1">
            <a:spLocks noGrp="1"/>
          </p:cNvSpPr>
          <p:nvPr>
            <p:ph type="sldNum" idx="12"/>
          </p:nvPr>
        </p:nvSpPr>
        <p:spPr>
          <a:xfrm>
            <a:off x="4649096" y="5719966"/>
            <a:ext cx="643666"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104" name="Shape 104"/>
          <p:cNvSpPr/>
          <p:nvPr/>
        </p:nvSpPr>
        <p:spPr>
          <a:xfrm>
            <a:off x="4650889" y="6088283"/>
            <a:ext cx="3505200" cy="8174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algn="l" rtl="0">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4" name="Shape 244"/>
          <p:cNvSpPr txBox="1">
            <a:spLocks noGrp="1"/>
          </p:cNvSpPr>
          <p:nvPr>
            <p:ph type="body" idx="1"/>
          </p:nvPr>
        </p:nvSpPr>
        <p:spPr>
          <a:xfrm rot="5400000">
            <a:off x="2677662" y="689481"/>
            <a:ext cx="3508977" cy="6777317"/>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Noto Symbol"/>
              <a:buChar char="○"/>
              <a:defRPr/>
            </a:lvl1pPr>
            <a:lvl2pPr marL="640080" indent="-178308" algn="l" rtl="0">
              <a:spcBef>
                <a:spcPts val="440"/>
              </a:spcBef>
              <a:buClr>
                <a:schemeClr val="accent1"/>
              </a:buClr>
              <a:buFont typeface="Noto Symbol"/>
              <a:buChar char="○"/>
              <a:defRPr/>
            </a:lvl2pPr>
            <a:lvl3pPr marL="914400" indent="-132080" algn="l" rtl="0">
              <a:spcBef>
                <a:spcPts val="400"/>
              </a:spcBef>
              <a:buClr>
                <a:schemeClr val="accent1"/>
              </a:buClr>
              <a:buFont typeface="Noto Symbol"/>
              <a:buChar char="○"/>
              <a:defRPr/>
            </a:lvl3pPr>
            <a:lvl4pPr marL="1124712" indent="-148844" algn="l" rtl="0">
              <a:spcBef>
                <a:spcPts val="360"/>
              </a:spcBef>
              <a:buClr>
                <a:schemeClr val="accent1"/>
              </a:buClr>
              <a:buFont typeface="Noto Symbol"/>
              <a:buChar char="○"/>
              <a:defRPr/>
            </a:lvl4pPr>
            <a:lvl5pPr marL="1325880" indent="-156464" algn="l" rtl="0">
              <a:spcBef>
                <a:spcPts val="320"/>
              </a:spcBef>
              <a:buClr>
                <a:schemeClr val="accent1"/>
              </a:buClr>
              <a:buFont typeface="Noto Symbol"/>
              <a:buChar char="○"/>
              <a:defRPr/>
            </a:lvl5pPr>
            <a:lvl6pPr marL="1517904" indent="-167639" algn="l" rtl="0">
              <a:spcBef>
                <a:spcPts val="280"/>
              </a:spcBef>
              <a:buClr>
                <a:schemeClr val="accent1"/>
              </a:buClr>
              <a:buFont typeface="Noto Symbol"/>
              <a:buChar char="○"/>
              <a:defRPr/>
            </a:lvl6pPr>
            <a:lvl7pPr marL="1719072" indent="-165608" algn="l" rtl="0">
              <a:spcBef>
                <a:spcPts val="280"/>
              </a:spcBef>
              <a:buClr>
                <a:schemeClr val="accent1"/>
              </a:buClr>
              <a:buFont typeface="Noto Symbol"/>
              <a:buChar char="○"/>
              <a:defRPr/>
            </a:lvl7pPr>
            <a:lvl8pPr marL="1920240" indent="-163575" algn="l" rtl="0">
              <a:spcBef>
                <a:spcPts val="280"/>
              </a:spcBef>
              <a:buClr>
                <a:schemeClr val="accent1"/>
              </a:buClr>
              <a:buFont typeface="Noto Symbol"/>
              <a:buChar char="○"/>
              <a:defRPr/>
            </a:lvl8pPr>
            <a:lvl9pPr marL="2121408" indent="-161543" algn="l" rtl="0">
              <a:spcBef>
                <a:spcPts val="280"/>
              </a:spcBef>
              <a:buClr>
                <a:schemeClr val="accent1"/>
              </a:buClr>
              <a:buFont typeface="Noto Symbol"/>
              <a:buChar char="○"/>
              <a:defRPr/>
            </a:lvl9pPr>
          </a:lstStyle>
          <a:p>
            <a:endParaRPr/>
          </a:p>
        </p:txBody>
      </p:sp>
      <p:sp>
        <p:nvSpPr>
          <p:cNvPr id="245" name="Shape 245"/>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6" name="Shape 246"/>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7" name="Shape 247"/>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rot="5400000">
            <a:off x="4981454" y="2678092"/>
            <a:ext cx="4780344" cy="1484453"/>
          </a:xfrm>
          <a:prstGeom prst="rect">
            <a:avLst/>
          </a:prstGeom>
          <a:noFill/>
          <a:ln>
            <a:noFill/>
          </a:ln>
        </p:spPr>
        <p:txBody>
          <a:bodyPr lIns="91425" tIns="91425" rIns="91425" bIns="91425" anchor="ctr" anchorCtr="0"/>
          <a:lstStyle>
            <a:lvl1pPr algn="l" rtl="0">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0" name="Shape 250"/>
          <p:cNvSpPr txBox="1">
            <a:spLocks noGrp="1"/>
          </p:cNvSpPr>
          <p:nvPr>
            <p:ph type="body" idx="1"/>
          </p:nvPr>
        </p:nvSpPr>
        <p:spPr>
          <a:xfrm rot="5400000">
            <a:off x="1374975" y="708466"/>
            <a:ext cx="4780344" cy="5423704"/>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Noto Symbol"/>
              <a:buChar char="○"/>
              <a:defRPr/>
            </a:lvl1pPr>
            <a:lvl2pPr marL="640080" indent="-178308" algn="l" rtl="0">
              <a:spcBef>
                <a:spcPts val="440"/>
              </a:spcBef>
              <a:buClr>
                <a:schemeClr val="accent1"/>
              </a:buClr>
              <a:buFont typeface="Noto Symbol"/>
              <a:buChar char="○"/>
              <a:defRPr/>
            </a:lvl2pPr>
            <a:lvl3pPr marL="914400" indent="-132080" algn="l" rtl="0">
              <a:spcBef>
                <a:spcPts val="400"/>
              </a:spcBef>
              <a:buClr>
                <a:schemeClr val="accent1"/>
              </a:buClr>
              <a:buFont typeface="Noto Symbol"/>
              <a:buChar char="○"/>
              <a:defRPr/>
            </a:lvl3pPr>
            <a:lvl4pPr marL="1124712" indent="-148844" algn="l" rtl="0">
              <a:spcBef>
                <a:spcPts val="360"/>
              </a:spcBef>
              <a:buClr>
                <a:schemeClr val="accent1"/>
              </a:buClr>
              <a:buFont typeface="Noto Symbol"/>
              <a:buChar char="○"/>
              <a:defRPr/>
            </a:lvl4pPr>
            <a:lvl5pPr marL="1325880" indent="-156464" algn="l" rtl="0">
              <a:spcBef>
                <a:spcPts val="320"/>
              </a:spcBef>
              <a:buClr>
                <a:schemeClr val="accent1"/>
              </a:buClr>
              <a:buFont typeface="Noto Symbol"/>
              <a:buChar char="○"/>
              <a:defRPr/>
            </a:lvl5pPr>
            <a:lvl6pPr marL="1517904" indent="-167639" algn="l" rtl="0">
              <a:spcBef>
                <a:spcPts val="280"/>
              </a:spcBef>
              <a:buClr>
                <a:schemeClr val="accent1"/>
              </a:buClr>
              <a:buFont typeface="Noto Symbol"/>
              <a:buChar char="○"/>
              <a:defRPr/>
            </a:lvl6pPr>
            <a:lvl7pPr marL="1719072" indent="-165608" algn="l" rtl="0">
              <a:spcBef>
                <a:spcPts val="280"/>
              </a:spcBef>
              <a:buClr>
                <a:schemeClr val="accent1"/>
              </a:buClr>
              <a:buFont typeface="Noto Symbol"/>
              <a:buChar char="○"/>
              <a:defRPr/>
            </a:lvl7pPr>
            <a:lvl8pPr marL="1920240" indent="-163575" algn="l" rtl="0">
              <a:spcBef>
                <a:spcPts val="280"/>
              </a:spcBef>
              <a:buClr>
                <a:schemeClr val="accent1"/>
              </a:buClr>
              <a:buFont typeface="Noto Symbol"/>
              <a:buChar char="○"/>
              <a:defRPr/>
            </a:lvl8pPr>
            <a:lvl9pPr marL="2121408" indent="-161543" algn="l" rtl="0">
              <a:spcBef>
                <a:spcPts val="280"/>
              </a:spcBef>
              <a:buClr>
                <a:schemeClr val="accent1"/>
              </a:buClr>
              <a:buFont typeface="Noto Symbol"/>
              <a:buChar char="○"/>
              <a:defRPr/>
            </a:lvl9pPr>
          </a:lstStyle>
          <a:p>
            <a:endParaRPr/>
          </a:p>
        </p:txBody>
      </p:sp>
      <p:sp>
        <p:nvSpPr>
          <p:cNvPr id="251" name="Shape 251"/>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2" name="Shape 252"/>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3" name="Shape 253"/>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7"/>
        <p:cNvGrpSpPr/>
        <p:nvPr/>
      </p:nvGrpSpPr>
      <p:grpSpPr>
        <a:xfrm>
          <a:off x="0" y="0"/>
          <a:ext cx="0" cy="0"/>
          <a:chOff x="0" y="0"/>
          <a:chExt cx="0" cy="0"/>
        </a:xfrm>
      </p:grpSpPr>
      <p:sp>
        <p:nvSpPr>
          <p:cNvPr id="268" name="Shape 268"/>
          <p:cNvSpPr txBox="1">
            <a:spLocks noGrp="1"/>
          </p:cNvSpPr>
          <p:nvPr>
            <p:ph type="ctrTitle"/>
          </p:nvPr>
        </p:nvSpPr>
        <p:spPr>
          <a:xfrm>
            <a:off x="990600" y="1905000"/>
            <a:ext cx="7772400" cy="1736699"/>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269" name="Shape 269"/>
          <p:cNvSpPr txBox="1">
            <a:spLocks noGrp="1"/>
          </p:cNvSpPr>
          <p:nvPr>
            <p:ph type="subTitle" idx="1"/>
          </p:nvPr>
        </p:nvSpPr>
        <p:spPr>
          <a:xfrm>
            <a:off x="990600" y="3962400"/>
            <a:ext cx="6781800" cy="1752600"/>
          </a:xfrm>
          <a:prstGeom prst="rect">
            <a:avLst/>
          </a:prstGeom>
          <a:noFill/>
          <a:ln>
            <a:noFill/>
          </a:ln>
        </p:spPr>
        <p:txBody>
          <a:bodyPr lIns="91425" tIns="91425" rIns="91425" bIns="91425" anchor="t" anchorCtr="0"/>
          <a:lstStyle>
            <a:lvl1pPr marL="0" marR="0" indent="0" algn="l" rtl="0">
              <a:spcBef>
                <a:spcPts val="640"/>
              </a:spcBef>
              <a:spcAft>
                <a:spcPts val="0"/>
              </a:spcAft>
              <a:buClr>
                <a:schemeClr val="hlink"/>
              </a:buClr>
              <a:buFont typeface="Noto Symbol"/>
              <a:buNone/>
              <a:defRPr/>
            </a:lvl1pPr>
            <a:lvl2pPr marL="742950" marR="0" indent="-107950" algn="l" rtl="0">
              <a:spcBef>
                <a:spcPts val="560"/>
              </a:spcBef>
              <a:spcAft>
                <a:spcPts val="0"/>
              </a:spcAft>
              <a:buClr>
                <a:schemeClr val="accent2"/>
              </a:buClr>
              <a:buFont typeface="Noto Symbol"/>
              <a:buChar char="▪"/>
              <a:defRPr/>
            </a:lvl2pPr>
            <a:lvl3pPr marL="1143000" marR="0" indent="-76200" algn="l" rtl="0">
              <a:spcBef>
                <a:spcPts val="480"/>
              </a:spcBef>
              <a:spcAft>
                <a:spcPts val="0"/>
              </a:spcAft>
              <a:buClr>
                <a:schemeClr val="hlink"/>
              </a:buClr>
              <a:buFont typeface="Noto Symbol"/>
              <a:buChar char="▪"/>
              <a:defRPr/>
            </a:lvl3pPr>
            <a:lvl4pPr marL="1600200" marR="0" indent="-101600" algn="l" rtl="0">
              <a:spcBef>
                <a:spcPts val="400"/>
              </a:spcBef>
              <a:spcAft>
                <a:spcPts val="0"/>
              </a:spcAft>
              <a:buClr>
                <a:schemeClr val="accent2"/>
              </a:buClr>
              <a:buFont typeface="Noto Symbol"/>
              <a:buChar char="▪"/>
              <a:defRPr/>
            </a:lvl4pPr>
            <a:lvl5pPr marL="2057400" marR="0" indent="-101600" algn="l" rtl="0">
              <a:spcBef>
                <a:spcPts val="400"/>
              </a:spcBef>
              <a:spcAft>
                <a:spcPts val="0"/>
              </a:spcAft>
              <a:buClr>
                <a:schemeClr val="hlink"/>
              </a:buClr>
              <a:buFont typeface="Noto Symbol"/>
              <a:buChar char="▪"/>
              <a:defRPr/>
            </a:lvl5pPr>
            <a:lvl6pPr marL="2514600" marR="0" indent="-101600" algn="l" rtl="0">
              <a:spcBef>
                <a:spcPts val="400"/>
              </a:spcBef>
              <a:spcAft>
                <a:spcPts val="0"/>
              </a:spcAft>
              <a:buClr>
                <a:schemeClr val="hlink"/>
              </a:buClr>
              <a:buFont typeface="Noto Symbol"/>
              <a:buChar char="▪"/>
              <a:defRPr/>
            </a:lvl6pPr>
            <a:lvl7pPr marL="2971800" marR="0" indent="-101600" algn="l" rtl="0">
              <a:spcBef>
                <a:spcPts val="400"/>
              </a:spcBef>
              <a:spcAft>
                <a:spcPts val="0"/>
              </a:spcAft>
              <a:buClr>
                <a:schemeClr val="hlink"/>
              </a:buClr>
              <a:buFont typeface="Noto Symbol"/>
              <a:buChar char="▪"/>
              <a:defRPr/>
            </a:lvl7pPr>
            <a:lvl8pPr marL="3429000" marR="0" indent="-101600" algn="l" rtl="0">
              <a:spcBef>
                <a:spcPts val="400"/>
              </a:spcBef>
              <a:spcAft>
                <a:spcPts val="0"/>
              </a:spcAft>
              <a:buClr>
                <a:schemeClr val="hlink"/>
              </a:buClr>
              <a:buFont typeface="Noto Symbol"/>
              <a:buChar char="▪"/>
              <a:defRPr/>
            </a:lvl8pPr>
            <a:lvl9pPr marL="3886200" marR="0" indent="-101600" algn="l" rtl="0">
              <a:spcBef>
                <a:spcPts val="400"/>
              </a:spcBef>
              <a:spcAft>
                <a:spcPts val="0"/>
              </a:spcAft>
              <a:buClr>
                <a:schemeClr val="hlink"/>
              </a:buClr>
              <a:buFont typeface="Noto Symbo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algn="l" rtl="0">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a:off x="1043491" y="2323651"/>
            <a:ext cx="6777317" cy="3508977"/>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Noto Symbol"/>
              <a:buChar char="○"/>
              <a:defRPr/>
            </a:lvl1pPr>
            <a:lvl2pPr marL="640080" indent="-178308" algn="l" rtl="0">
              <a:spcBef>
                <a:spcPts val="440"/>
              </a:spcBef>
              <a:buClr>
                <a:schemeClr val="accent1"/>
              </a:buClr>
              <a:buFont typeface="Noto Symbol"/>
              <a:buChar char="○"/>
              <a:defRPr/>
            </a:lvl2pPr>
            <a:lvl3pPr marL="914400" indent="-132080" algn="l" rtl="0">
              <a:spcBef>
                <a:spcPts val="400"/>
              </a:spcBef>
              <a:buClr>
                <a:schemeClr val="accent1"/>
              </a:buClr>
              <a:buFont typeface="Noto Symbol"/>
              <a:buChar char="○"/>
              <a:defRPr/>
            </a:lvl3pPr>
            <a:lvl4pPr marL="1124712" indent="-148844" algn="l" rtl="0">
              <a:spcBef>
                <a:spcPts val="360"/>
              </a:spcBef>
              <a:buClr>
                <a:schemeClr val="accent1"/>
              </a:buClr>
              <a:buFont typeface="Noto Symbol"/>
              <a:buChar char="○"/>
              <a:defRPr/>
            </a:lvl4pPr>
            <a:lvl5pPr marL="1325880" indent="-156464" algn="l" rtl="0">
              <a:spcBef>
                <a:spcPts val="320"/>
              </a:spcBef>
              <a:buClr>
                <a:schemeClr val="accent1"/>
              </a:buClr>
              <a:buFont typeface="Noto Symbol"/>
              <a:buChar char="○"/>
              <a:defRPr/>
            </a:lvl5pPr>
            <a:lvl6pPr marL="1517904" indent="-167639" algn="l" rtl="0">
              <a:spcBef>
                <a:spcPts val="280"/>
              </a:spcBef>
              <a:buClr>
                <a:schemeClr val="accent1"/>
              </a:buClr>
              <a:buFont typeface="Noto Symbol"/>
              <a:buChar char="○"/>
              <a:defRPr/>
            </a:lvl6pPr>
            <a:lvl7pPr marL="1719072" indent="-165608" algn="l" rtl="0">
              <a:spcBef>
                <a:spcPts val="280"/>
              </a:spcBef>
              <a:buClr>
                <a:schemeClr val="accent1"/>
              </a:buClr>
              <a:buFont typeface="Noto Symbol"/>
              <a:buChar char="○"/>
              <a:defRPr/>
            </a:lvl7pPr>
            <a:lvl8pPr marL="1920240" indent="-163575" algn="l" rtl="0">
              <a:spcBef>
                <a:spcPts val="280"/>
              </a:spcBef>
              <a:buClr>
                <a:schemeClr val="accent1"/>
              </a:buClr>
              <a:buFont typeface="Noto Symbol"/>
              <a:buChar char="○"/>
              <a:defRPr/>
            </a:lvl8pPr>
            <a:lvl9pPr marL="2121408" indent="-161543" algn="l" rtl="0">
              <a:spcBef>
                <a:spcPts val="280"/>
              </a:spcBef>
              <a:buClr>
                <a:schemeClr val="accent1"/>
              </a:buClr>
              <a:buFont typeface="Noto Symbol"/>
              <a:buChar char="○"/>
              <a:defRPr/>
            </a:lvl9pPr>
          </a:lstStyle>
          <a:p>
            <a:endParaRPr/>
          </a:p>
        </p:txBody>
      </p:sp>
      <p:sp>
        <p:nvSpPr>
          <p:cNvPr id="108" name="Shape 108"/>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9" name="Shape 109"/>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0" name="Shape 110"/>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258645" y="2900828"/>
            <a:ext cx="6637468" cy="136207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body" idx="1"/>
          </p:nvPr>
        </p:nvSpPr>
        <p:spPr>
          <a:xfrm>
            <a:off x="1258645" y="4267200"/>
            <a:ext cx="6637466" cy="1520413"/>
          </a:xfrm>
          <a:prstGeom prst="rect">
            <a:avLst/>
          </a:prstGeom>
          <a:noFill/>
          <a:ln>
            <a:noFill/>
          </a:ln>
        </p:spPr>
        <p:txBody>
          <a:bodyPr lIns="91425" tIns="91425" rIns="91425" bIns="91425" anchor="t" anchorCtr="0"/>
          <a:lstStyle>
            <a:lvl1pPr marL="0" indent="0" rtl="0">
              <a:spcBef>
                <a:spcPts val="0"/>
              </a:spcBef>
              <a:buClr>
                <a:srgbClr val="888888"/>
              </a:buClr>
              <a:buFont typeface="Times New Roman"/>
              <a:buNone/>
              <a:defRPr/>
            </a:lvl1pPr>
            <a:lvl2pPr marL="457200" indent="0" rtl="0">
              <a:spcBef>
                <a:spcPts val="0"/>
              </a:spcBef>
              <a:buClr>
                <a:srgbClr val="888888"/>
              </a:buClr>
              <a:buFont typeface="Times New Roman"/>
              <a:buNone/>
              <a:defRPr/>
            </a:lvl2pPr>
            <a:lvl3pPr marL="914400" indent="0" rtl="0">
              <a:spcBef>
                <a:spcPts val="0"/>
              </a:spcBef>
              <a:buClr>
                <a:srgbClr val="888888"/>
              </a:buClr>
              <a:buFont typeface="Times New Roman"/>
              <a:buNone/>
              <a:defRPr/>
            </a:lvl3pPr>
            <a:lvl4pPr marL="1371600" indent="0" rtl="0">
              <a:spcBef>
                <a:spcPts val="0"/>
              </a:spcBef>
              <a:buClr>
                <a:srgbClr val="888888"/>
              </a:buClr>
              <a:buFont typeface="Times New Roman"/>
              <a:buNone/>
              <a:defRPr/>
            </a:lvl4pPr>
            <a:lvl5pPr marL="1828800" indent="0" rtl="0">
              <a:spcBef>
                <a:spcPts val="0"/>
              </a:spcBef>
              <a:buClr>
                <a:srgbClr val="888888"/>
              </a:buClr>
              <a:buFont typeface="Times New Roman"/>
              <a:buNone/>
              <a:defRPr/>
            </a:lvl5pPr>
            <a:lvl6pPr marL="2286000" indent="0" rtl="0">
              <a:spcBef>
                <a:spcPts val="0"/>
              </a:spcBef>
              <a:buClr>
                <a:srgbClr val="888888"/>
              </a:buClr>
              <a:buFont typeface="Times New Roman"/>
              <a:buNone/>
              <a:defRPr/>
            </a:lvl6pPr>
            <a:lvl7pPr marL="2743200" indent="0" rtl="0">
              <a:spcBef>
                <a:spcPts val="0"/>
              </a:spcBef>
              <a:buClr>
                <a:srgbClr val="888888"/>
              </a:buClr>
              <a:buFont typeface="Times New Roman"/>
              <a:buNone/>
              <a:defRPr/>
            </a:lvl7pPr>
            <a:lvl8pPr marL="3200400" indent="0" rtl="0">
              <a:spcBef>
                <a:spcPts val="0"/>
              </a:spcBef>
              <a:buClr>
                <a:srgbClr val="888888"/>
              </a:buClr>
              <a:buFont typeface="Times New Roman"/>
              <a:buNone/>
              <a:defRPr/>
            </a:lvl8pPr>
            <a:lvl9pPr marL="3657600" indent="0" rtl="0">
              <a:spcBef>
                <a:spcPts val="0"/>
              </a:spcBef>
              <a:buClr>
                <a:srgbClr val="888888"/>
              </a:buClr>
              <a:buFont typeface="Times New Roman"/>
              <a:buNone/>
              <a:defRPr/>
            </a:lvl9pPr>
          </a:lstStyle>
          <a:p>
            <a:endParaRPr/>
          </a:p>
        </p:txBody>
      </p:sp>
      <p:sp>
        <p:nvSpPr>
          <p:cNvPr id="114" name="Shape 114"/>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5" name="Shape 115"/>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6" name="Shape 116"/>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algn="l" rtl="0">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9" name="Shape 119"/>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0" name="Shape 120"/>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1" name="Shape 121"/>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122" name="Shape 122"/>
          <p:cNvSpPr txBox="1">
            <a:spLocks noGrp="1"/>
          </p:cNvSpPr>
          <p:nvPr>
            <p:ph type="body" idx="1"/>
          </p:nvPr>
        </p:nvSpPr>
        <p:spPr>
          <a:xfrm>
            <a:off x="1042416" y="2313432"/>
            <a:ext cx="3419855" cy="3493007"/>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Noto Symbol"/>
              <a:buChar char="○"/>
              <a:defRPr/>
            </a:lvl1pPr>
            <a:lvl2pPr marL="640080" indent="-178308" algn="l" rtl="0">
              <a:spcBef>
                <a:spcPts val="440"/>
              </a:spcBef>
              <a:buClr>
                <a:schemeClr val="accent1"/>
              </a:buClr>
              <a:buFont typeface="Noto Symbol"/>
              <a:buChar char="○"/>
              <a:defRPr/>
            </a:lvl2pPr>
            <a:lvl3pPr marL="914400" indent="-132080" algn="l" rtl="0">
              <a:spcBef>
                <a:spcPts val="400"/>
              </a:spcBef>
              <a:buClr>
                <a:schemeClr val="accent1"/>
              </a:buClr>
              <a:buFont typeface="Noto Symbol"/>
              <a:buChar char="○"/>
              <a:defRPr/>
            </a:lvl3pPr>
            <a:lvl4pPr marL="1124712" indent="-148844" algn="l" rtl="0">
              <a:spcBef>
                <a:spcPts val="360"/>
              </a:spcBef>
              <a:buClr>
                <a:schemeClr val="accent1"/>
              </a:buClr>
              <a:buFont typeface="Noto Symbol"/>
              <a:buChar char="○"/>
              <a:defRPr/>
            </a:lvl4pPr>
            <a:lvl5pPr marL="1325880" indent="-156464" algn="l" rtl="0">
              <a:spcBef>
                <a:spcPts val="320"/>
              </a:spcBef>
              <a:buClr>
                <a:schemeClr val="accent1"/>
              </a:buClr>
              <a:buFont typeface="Noto Symbol"/>
              <a:buChar char="○"/>
              <a:defRPr/>
            </a:lvl5pPr>
            <a:lvl6pPr marL="1517904" indent="-167639" algn="l" rtl="0">
              <a:spcBef>
                <a:spcPts val="280"/>
              </a:spcBef>
              <a:buClr>
                <a:schemeClr val="accent1"/>
              </a:buClr>
              <a:buFont typeface="Noto Symbol"/>
              <a:buChar char="○"/>
              <a:defRPr/>
            </a:lvl6pPr>
            <a:lvl7pPr marL="1719072" indent="-165608" algn="l" rtl="0">
              <a:spcBef>
                <a:spcPts val="280"/>
              </a:spcBef>
              <a:buClr>
                <a:schemeClr val="accent1"/>
              </a:buClr>
              <a:buFont typeface="Noto Symbol"/>
              <a:buChar char="○"/>
              <a:defRPr/>
            </a:lvl7pPr>
            <a:lvl8pPr marL="1920240" indent="-163575" algn="l" rtl="0">
              <a:spcBef>
                <a:spcPts val="280"/>
              </a:spcBef>
              <a:buClr>
                <a:schemeClr val="accent1"/>
              </a:buClr>
              <a:buFont typeface="Noto Symbol"/>
              <a:buChar char="○"/>
              <a:defRPr/>
            </a:lvl8pPr>
            <a:lvl9pPr marL="2121408" indent="-161543" algn="l" rtl="0">
              <a:spcBef>
                <a:spcPts val="280"/>
              </a:spcBef>
              <a:buClr>
                <a:schemeClr val="accent1"/>
              </a:buClr>
              <a:buFont typeface="Noto Symbol"/>
              <a:buChar char="○"/>
              <a:defRPr/>
            </a:lvl9pPr>
          </a:lstStyle>
          <a:p>
            <a:endParaRPr/>
          </a:p>
        </p:txBody>
      </p:sp>
      <p:sp>
        <p:nvSpPr>
          <p:cNvPr id="123" name="Shape 123"/>
          <p:cNvSpPr txBox="1">
            <a:spLocks noGrp="1"/>
          </p:cNvSpPr>
          <p:nvPr>
            <p:ph type="body" idx="2"/>
          </p:nvPr>
        </p:nvSpPr>
        <p:spPr>
          <a:xfrm>
            <a:off x="4645151" y="2313431"/>
            <a:ext cx="3419855" cy="3493007"/>
          </a:xfrm>
          <a:prstGeom prst="rect">
            <a:avLst/>
          </a:prstGeom>
          <a:noFill/>
          <a:ln>
            <a:noFill/>
          </a:ln>
        </p:spPr>
        <p:txBody>
          <a:bodyPr lIns="91425" tIns="91425" rIns="91425" bIns="91425" anchor="t" anchorCtr="0"/>
          <a:lstStyle>
            <a:lvl1pPr marL="342900" indent="-163576" algn="l" rtl="0">
              <a:spcBef>
                <a:spcPts val="480"/>
              </a:spcBef>
              <a:buClr>
                <a:schemeClr val="accent1"/>
              </a:buClr>
              <a:buFont typeface="Noto Symbol"/>
              <a:buChar char="○"/>
              <a:defRPr/>
            </a:lvl1pPr>
            <a:lvl2pPr marL="640080" indent="-178308" algn="l" rtl="0">
              <a:spcBef>
                <a:spcPts val="440"/>
              </a:spcBef>
              <a:buClr>
                <a:schemeClr val="accent1"/>
              </a:buClr>
              <a:buFont typeface="Noto Symbol"/>
              <a:buChar char="○"/>
              <a:defRPr/>
            </a:lvl2pPr>
            <a:lvl3pPr marL="914400" indent="-132080" algn="l" rtl="0">
              <a:spcBef>
                <a:spcPts val="400"/>
              </a:spcBef>
              <a:buClr>
                <a:schemeClr val="accent1"/>
              </a:buClr>
              <a:buFont typeface="Noto Symbol"/>
              <a:buChar char="○"/>
              <a:defRPr/>
            </a:lvl3pPr>
            <a:lvl4pPr marL="1124712" indent="-148844" algn="l" rtl="0">
              <a:spcBef>
                <a:spcPts val="360"/>
              </a:spcBef>
              <a:buClr>
                <a:schemeClr val="accent1"/>
              </a:buClr>
              <a:buFont typeface="Noto Symbol"/>
              <a:buChar char="○"/>
              <a:defRPr/>
            </a:lvl4pPr>
            <a:lvl5pPr marL="1325880" indent="-156464" algn="l" rtl="0">
              <a:spcBef>
                <a:spcPts val="320"/>
              </a:spcBef>
              <a:buClr>
                <a:schemeClr val="accent1"/>
              </a:buClr>
              <a:buFont typeface="Noto Symbol"/>
              <a:buChar char="○"/>
              <a:defRPr/>
            </a:lvl5pPr>
            <a:lvl6pPr marL="1517904" indent="-167639" algn="l" rtl="0">
              <a:spcBef>
                <a:spcPts val="280"/>
              </a:spcBef>
              <a:buClr>
                <a:schemeClr val="accent1"/>
              </a:buClr>
              <a:buFont typeface="Noto Symbol"/>
              <a:buChar char="○"/>
              <a:defRPr/>
            </a:lvl6pPr>
            <a:lvl7pPr marL="1719072" indent="-165608" algn="l" rtl="0">
              <a:spcBef>
                <a:spcPts val="280"/>
              </a:spcBef>
              <a:buClr>
                <a:schemeClr val="accent1"/>
              </a:buClr>
              <a:buFont typeface="Noto Symbol"/>
              <a:buChar char="○"/>
              <a:defRPr/>
            </a:lvl7pPr>
            <a:lvl8pPr marL="1920240" indent="-163575" algn="l" rtl="0">
              <a:spcBef>
                <a:spcPts val="280"/>
              </a:spcBef>
              <a:buClr>
                <a:schemeClr val="accent1"/>
              </a:buClr>
              <a:buFont typeface="Noto Symbol"/>
              <a:buChar char="○"/>
              <a:defRPr/>
            </a:lvl8pPr>
            <a:lvl9pPr marL="2121408" indent="-161543" algn="l" rtl="0">
              <a:spcBef>
                <a:spcPts val="280"/>
              </a:spcBef>
              <a:buClr>
                <a:schemeClr val="accent1"/>
              </a:buClr>
              <a:buFont typeface="Noto Symbol"/>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txBox="1">
            <a:spLocks noGrp="1"/>
          </p:cNvSpPr>
          <p:nvPr>
            <p:ph type="body" idx="1"/>
          </p:nvPr>
        </p:nvSpPr>
        <p:spPr>
          <a:xfrm>
            <a:off x="1412111" y="2316008"/>
            <a:ext cx="3057147" cy="639762"/>
          </a:xfrm>
          <a:prstGeom prst="rect">
            <a:avLst/>
          </a:prstGeom>
          <a:noFill/>
          <a:ln>
            <a:noFill/>
          </a:ln>
        </p:spPr>
        <p:txBody>
          <a:bodyPr lIns="91425" tIns="91425" rIns="91425" bIns="91425" anchor="b" anchorCtr="0"/>
          <a:lstStyle>
            <a:lvl1pPr marL="0" indent="0" rtl="0">
              <a:spcBef>
                <a:spcPts val="0"/>
              </a:spcBef>
              <a:buClr>
                <a:schemeClr val="accent1"/>
              </a:buClr>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127" name="Shape 127"/>
          <p:cNvSpPr txBox="1">
            <a:spLocks noGrp="1"/>
          </p:cNvSpPr>
          <p:nvPr>
            <p:ph type="body" idx="2"/>
          </p:nvPr>
        </p:nvSpPr>
        <p:spPr>
          <a:xfrm>
            <a:off x="1041720" y="2974693"/>
            <a:ext cx="3419855" cy="28357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txBox="1">
            <a:spLocks noGrp="1"/>
          </p:cNvSpPr>
          <p:nvPr>
            <p:ph type="body" idx="3"/>
          </p:nvPr>
        </p:nvSpPr>
        <p:spPr>
          <a:xfrm>
            <a:off x="5011837" y="2316009"/>
            <a:ext cx="3055716" cy="639762"/>
          </a:xfrm>
          <a:prstGeom prst="rect">
            <a:avLst/>
          </a:prstGeom>
          <a:noFill/>
          <a:ln>
            <a:noFill/>
          </a:ln>
        </p:spPr>
        <p:txBody>
          <a:bodyPr lIns="91425" tIns="91425" rIns="91425" bIns="91425" anchor="b" anchorCtr="0"/>
          <a:lstStyle>
            <a:lvl1pPr marL="0" indent="0" rtl="0">
              <a:spcBef>
                <a:spcPts val="0"/>
              </a:spcBef>
              <a:buClr>
                <a:schemeClr val="accent1"/>
              </a:buClr>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129" name="Shape 129"/>
          <p:cNvSpPr txBox="1">
            <a:spLocks noGrp="1"/>
          </p:cNvSpPr>
          <p:nvPr>
            <p:ph type="body" idx="4"/>
          </p:nvPr>
        </p:nvSpPr>
        <p:spPr>
          <a:xfrm>
            <a:off x="4645151" y="2974693"/>
            <a:ext cx="3419855" cy="28357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0" name="Shape 130"/>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1" name="Shape 131"/>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2" name="Shape 132"/>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algn="l" rtl="0">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5" name="Shape 135"/>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6" name="Shape 136"/>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7" name="Shape 137"/>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8"/>
        <p:cNvGrpSpPr/>
        <p:nvPr/>
      </p:nvGrpSpPr>
      <p:grpSpPr>
        <a:xfrm>
          <a:off x="0" y="0"/>
          <a:ext cx="0" cy="0"/>
          <a:chOff x="0" y="0"/>
          <a:chExt cx="0" cy="0"/>
        </a:xfrm>
      </p:grpSpPr>
      <p:sp>
        <p:nvSpPr>
          <p:cNvPr id="139" name="Shape 139"/>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0" name="Shape 140"/>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1" name="Shape 141"/>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2"/>
        <p:cNvGrpSpPr/>
        <p:nvPr/>
      </p:nvGrpSpPr>
      <p:grpSpPr>
        <a:xfrm>
          <a:off x="0" y="0"/>
          <a:ext cx="0" cy="0"/>
          <a:chOff x="0" y="0"/>
          <a:chExt cx="0" cy="0"/>
        </a:xfrm>
      </p:grpSpPr>
      <p:grpSp>
        <p:nvGrpSpPr>
          <p:cNvPr id="143" name="Shape 143"/>
          <p:cNvGrpSpPr/>
          <p:nvPr/>
        </p:nvGrpSpPr>
        <p:grpSpPr>
          <a:xfrm>
            <a:off x="-644958" y="0"/>
            <a:ext cx="10458653" cy="7117070"/>
            <a:chOff x="-644958" y="0"/>
            <a:chExt cx="10458653" cy="7117070"/>
          </a:xfrm>
        </p:grpSpPr>
        <p:grpSp>
          <p:nvGrpSpPr>
            <p:cNvPr id="144" name="Shape 144"/>
            <p:cNvGrpSpPr/>
            <p:nvPr/>
          </p:nvGrpSpPr>
          <p:grpSpPr>
            <a:xfrm>
              <a:off x="0" y="0"/>
              <a:ext cx="9144000" cy="6858000"/>
              <a:chOff x="0" y="0"/>
              <a:chExt cx="9144000" cy="6858000"/>
            </a:xfrm>
          </p:grpSpPr>
          <p:grpSp>
            <p:nvGrpSpPr>
              <p:cNvPr id="145" name="Shape 145"/>
              <p:cNvGrpSpPr/>
              <p:nvPr/>
            </p:nvGrpSpPr>
            <p:grpSpPr>
              <a:xfrm>
                <a:off x="0" y="0"/>
                <a:ext cx="2514599" cy="6858000"/>
                <a:chOff x="0" y="0"/>
                <a:chExt cx="2514599" cy="6858000"/>
              </a:xfrm>
            </p:grpSpPr>
            <p:sp>
              <p:nvSpPr>
                <p:cNvPr id="146" name="Shape 146"/>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47" name="Shape 147"/>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48" name="Shape 148"/>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grpSp>
            <p:nvGrpSpPr>
              <p:cNvPr id="149" name="Shape 149"/>
              <p:cNvGrpSpPr/>
              <p:nvPr/>
            </p:nvGrpSpPr>
            <p:grpSpPr>
              <a:xfrm>
                <a:off x="422910" y="0"/>
                <a:ext cx="2514599" cy="6858000"/>
                <a:chOff x="0" y="0"/>
                <a:chExt cx="2514599" cy="6858000"/>
              </a:xfrm>
            </p:grpSpPr>
            <p:sp>
              <p:nvSpPr>
                <p:cNvPr id="150" name="Shape 150"/>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51" name="Shape 151"/>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52" name="Shape 152"/>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grpSp>
            <p:nvGrpSpPr>
              <p:cNvPr id="153" name="Shape 153"/>
              <p:cNvGrpSpPr/>
              <p:nvPr/>
            </p:nvGrpSpPr>
            <p:grpSpPr>
              <a:xfrm rot="10800000">
                <a:off x="6629400" y="0"/>
                <a:ext cx="2514599" cy="6858000"/>
                <a:chOff x="0" y="0"/>
                <a:chExt cx="2514599" cy="6858000"/>
              </a:xfrm>
            </p:grpSpPr>
            <p:sp>
              <p:nvSpPr>
                <p:cNvPr id="154" name="Shape 154"/>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55" name="Shape 155"/>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56" name="Shape 156"/>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sp>
            <p:nvSpPr>
              <p:cNvPr id="157" name="Shape 157"/>
              <p:cNvSpPr/>
              <p:nvPr/>
            </p:nvSpPr>
            <p:spPr>
              <a:xfrm>
                <a:off x="3810000" y="0"/>
                <a:ext cx="28194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58" name="Shape 158"/>
              <p:cNvSpPr/>
              <p:nvPr/>
            </p:nvSpPr>
            <p:spPr>
              <a:xfrm>
                <a:off x="289560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59" name="Shape 159"/>
              <p:cNvSpPr/>
              <p:nvPr/>
            </p:nvSpPr>
            <p:spPr>
              <a:xfrm>
                <a:off x="31242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sp>
          <p:nvSpPr>
            <p:cNvPr id="160" name="Shape 160"/>
            <p:cNvSpPr/>
            <p:nvPr/>
          </p:nvSpPr>
          <p:spPr>
            <a:xfrm>
              <a:off x="-11875" y="5035137"/>
              <a:ext cx="9143999" cy="1175654"/>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61" name="Shape 161"/>
            <p:cNvSpPr/>
            <p:nvPr/>
          </p:nvSpPr>
          <p:spPr>
            <a:xfrm>
              <a:off x="-11875" y="3467594"/>
              <a:ext cx="9143999" cy="890649"/>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62" name="Shape 162"/>
            <p:cNvSpPr/>
            <p:nvPr/>
          </p:nvSpPr>
          <p:spPr>
            <a:xfrm>
              <a:off x="-23750" y="5640778"/>
              <a:ext cx="3004456" cy="1211282"/>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63" name="Shape 163"/>
            <p:cNvSpPr/>
            <p:nvPr/>
          </p:nvSpPr>
          <p:spPr>
            <a:xfrm>
              <a:off x="-11875" y="5284519"/>
              <a:ext cx="9143999" cy="1478477"/>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64" name="Shape 164"/>
            <p:cNvSpPr/>
            <p:nvPr/>
          </p:nvSpPr>
          <p:spPr>
            <a:xfrm>
              <a:off x="2137558" y="5132119"/>
              <a:ext cx="6982690" cy="1719941"/>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165" name="Shape 165"/>
            <p:cNvSpPr/>
            <p:nvPr/>
          </p:nvSpPr>
          <p:spPr>
            <a:xfrm rot="1800000">
              <a:off x="2996164" y="2859251"/>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66" name="Shape 166"/>
            <p:cNvSpPr/>
            <p:nvPr/>
          </p:nvSpPr>
          <p:spPr>
            <a:xfrm rot="1800000">
              <a:off x="3720064" y="41260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67" name="Shape 167"/>
            <p:cNvSpPr/>
            <p:nvPr/>
          </p:nvSpPr>
          <p:spPr>
            <a:xfrm rot="1800000">
              <a:off x="3729590" y="1592427"/>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68" name="Shape 168"/>
            <p:cNvSpPr/>
            <p:nvPr/>
          </p:nvSpPr>
          <p:spPr>
            <a:xfrm rot="1800000">
              <a:off x="2977114" y="325603"/>
              <a:ext cx="1601399" cy="1388235"/>
            </a:xfrm>
            <a:prstGeom prst="hexagon">
              <a:avLst>
                <a:gd name="adj" fmla="val 28544"/>
                <a:gd name="vf" fmla="val 115470"/>
              </a:avLst>
            </a:prstGeom>
            <a:solidFill>
              <a:schemeClr val="lt1">
                <a:alpha val="3921"/>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69" name="Shape 169"/>
            <p:cNvSpPr/>
            <p:nvPr/>
          </p:nvSpPr>
          <p:spPr>
            <a:xfrm rot="1800000">
              <a:off x="4463014" y="5383378"/>
              <a:ext cx="1601399" cy="1388235"/>
            </a:xfrm>
            <a:prstGeom prst="hexagon">
              <a:avLst>
                <a:gd name="adj" fmla="val 28544"/>
                <a:gd name="vf" fmla="val 115470"/>
              </a:avLst>
            </a:prstGeom>
            <a:solidFill>
              <a:schemeClr val="lt1">
                <a:alpha val="5882"/>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70" name="Shape 170"/>
            <p:cNvSpPr/>
            <p:nvPr/>
          </p:nvSpPr>
          <p:spPr>
            <a:xfrm rot="1799999">
              <a:off x="-382403" y="4201527"/>
              <a:ext cx="1261498" cy="1388235"/>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71" name="Shape 171"/>
            <p:cNvSpPr/>
            <p:nvPr/>
          </p:nvSpPr>
          <p:spPr>
            <a:xfrm rot="1800000">
              <a:off x="24364" y="540242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72" name="Shape 172"/>
            <p:cNvSpPr/>
            <p:nvPr/>
          </p:nvSpPr>
          <p:spPr>
            <a:xfrm rot="1800000">
              <a:off x="52940" y="284972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73" name="Shape 173"/>
            <p:cNvSpPr/>
            <p:nvPr/>
          </p:nvSpPr>
          <p:spPr>
            <a:xfrm rot="1800000">
              <a:off x="776839" y="4126076"/>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74" name="Shape 174"/>
            <p:cNvSpPr/>
            <p:nvPr/>
          </p:nvSpPr>
          <p:spPr>
            <a:xfrm rot="1800000">
              <a:off x="1510264" y="5411953"/>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75" name="Shape 175"/>
            <p:cNvSpPr/>
            <p:nvPr/>
          </p:nvSpPr>
          <p:spPr>
            <a:xfrm rot="1800000">
              <a:off x="1529315" y="2859251"/>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76" name="Shape 176"/>
            <p:cNvSpPr/>
            <p:nvPr/>
          </p:nvSpPr>
          <p:spPr>
            <a:xfrm rot="1800000">
              <a:off x="795889" y="1563852"/>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77" name="Shape 177"/>
            <p:cNvSpPr/>
            <p:nvPr/>
          </p:nvSpPr>
          <p:spPr>
            <a:xfrm rot="1800000">
              <a:off x="6806165" y="4145128"/>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78" name="Shape 178"/>
            <p:cNvSpPr/>
            <p:nvPr/>
          </p:nvSpPr>
          <p:spPr>
            <a:xfrm rot="1800000">
              <a:off x="7549115" y="54214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79" name="Shape 179"/>
            <p:cNvSpPr/>
            <p:nvPr/>
          </p:nvSpPr>
          <p:spPr>
            <a:xfrm rot="1800000">
              <a:off x="7549116" y="286877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80" name="Shape 180"/>
            <p:cNvSpPr/>
            <p:nvPr/>
          </p:nvSpPr>
          <p:spPr>
            <a:xfrm rot="1799999">
              <a:off x="8306521" y="4055629"/>
              <a:ext cx="1243406" cy="1388235"/>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81" name="Shape 181"/>
            <p:cNvSpPr/>
            <p:nvPr/>
          </p:nvSpPr>
          <p:spPr>
            <a:xfrm rot="1799999">
              <a:off x="8306771" y="1511523"/>
              <a:ext cx="1241870" cy="1388821"/>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sp>
        <p:nvSpPr>
          <p:cNvPr id="182" name="Shape 182"/>
          <p:cNvSpPr/>
          <p:nvPr/>
        </p:nvSpPr>
        <p:spPr>
          <a:xfrm>
            <a:off x="4561242" y="-21511"/>
            <a:ext cx="3679116" cy="6271840"/>
          </a:xfrm>
          <a:prstGeom prst="rect">
            <a:avLst/>
          </a:prstGeom>
          <a:solidFill>
            <a:srgbClr val="F5F5F5"/>
          </a:solidFill>
          <a:ln w="9525" cap="flat">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83" name="Shape 183"/>
          <p:cNvSpPr/>
          <p:nvPr/>
        </p:nvSpPr>
        <p:spPr>
          <a:xfrm>
            <a:off x="4649096" y="-21510"/>
            <a:ext cx="3505200" cy="623938"/>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84" name="Shape 184"/>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5" name="Shape 185"/>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186" name="Shape 186"/>
          <p:cNvSpPr/>
          <p:nvPr/>
        </p:nvSpPr>
        <p:spPr>
          <a:xfrm>
            <a:off x="905570" y="601883"/>
            <a:ext cx="3562257" cy="5648445"/>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87" name="Shape 187"/>
          <p:cNvSpPr txBox="1">
            <a:spLocks noGrp="1"/>
          </p:cNvSpPr>
          <p:nvPr>
            <p:ph type="body" idx="1"/>
          </p:nvPr>
        </p:nvSpPr>
        <p:spPr>
          <a:xfrm>
            <a:off x="1145894" y="856526"/>
            <a:ext cx="3090440" cy="515073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8" name="Shape 188"/>
          <p:cNvSpPr/>
          <p:nvPr/>
        </p:nvSpPr>
        <p:spPr>
          <a:xfrm>
            <a:off x="4650889" y="6088283"/>
            <a:ext cx="3505200" cy="8174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89" name="Shape 189"/>
          <p:cNvSpPr txBox="1">
            <a:spLocks noGrp="1"/>
          </p:cNvSpPr>
          <p:nvPr>
            <p:ph type="ftr" idx="11"/>
          </p:nvPr>
        </p:nvSpPr>
        <p:spPr>
          <a:xfrm>
            <a:off x="4641448" y="5724835"/>
            <a:ext cx="349366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0" name="Shape 190"/>
          <p:cNvSpPr txBox="1">
            <a:spLocks noGrp="1"/>
          </p:cNvSpPr>
          <p:nvPr>
            <p:ph type="title"/>
          </p:nvPr>
        </p:nvSpPr>
        <p:spPr>
          <a:xfrm>
            <a:off x="4739832" y="2657433"/>
            <a:ext cx="3304571" cy="1463152"/>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1" name="Shape 191"/>
          <p:cNvSpPr txBox="1">
            <a:spLocks noGrp="1"/>
          </p:cNvSpPr>
          <p:nvPr>
            <p:ph type="body" idx="2"/>
          </p:nvPr>
        </p:nvSpPr>
        <p:spPr>
          <a:xfrm>
            <a:off x="4736592" y="4136994"/>
            <a:ext cx="3298784" cy="1517903"/>
          </a:xfrm>
          <a:prstGeom prst="rect">
            <a:avLst/>
          </a:prstGeom>
          <a:noFill/>
          <a:ln>
            <a:noFill/>
          </a:ln>
        </p:spPr>
        <p:txBody>
          <a:bodyPr lIns="91425" tIns="91425" rIns="91425" bIns="91425" anchor="t" anchorCtr="0"/>
          <a:lstStyle>
            <a:lvl1pPr marL="0" indent="0" rtl="0">
              <a:spcBef>
                <a:spcPts val="0"/>
              </a:spcBef>
              <a:buClr>
                <a:srgbClr val="424242"/>
              </a:buClr>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92"/>
        <p:cNvGrpSpPr/>
        <p:nvPr/>
      </p:nvGrpSpPr>
      <p:grpSpPr>
        <a:xfrm>
          <a:off x="0" y="0"/>
          <a:ext cx="0" cy="0"/>
          <a:chOff x="0" y="0"/>
          <a:chExt cx="0" cy="0"/>
        </a:xfrm>
      </p:grpSpPr>
      <p:grpSp>
        <p:nvGrpSpPr>
          <p:cNvPr id="193" name="Shape 193"/>
          <p:cNvGrpSpPr/>
          <p:nvPr/>
        </p:nvGrpSpPr>
        <p:grpSpPr>
          <a:xfrm>
            <a:off x="-644958" y="0"/>
            <a:ext cx="10458653" cy="7117070"/>
            <a:chOff x="-644958" y="0"/>
            <a:chExt cx="10458653" cy="7117070"/>
          </a:xfrm>
        </p:grpSpPr>
        <p:grpSp>
          <p:nvGrpSpPr>
            <p:cNvPr id="194" name="Shape 194"/>
            <p:cNvGrpSpPr/>
            <p:nvPr/>
          </p:nvGrpSpPr>
          <p:grpSpPr>
            <a:xfrm>
              <a:off x="0" y="0"/>
              <a:ext cx="9144000" cy="6858000"/>
              <a:chOff x="0" y="0"/>
              <a:chExt cx="9144000" cy="6858000"/>
            </a:xfrm>
          </p:grpSpPr>
          <p:grpSp>
            <p:nvGrpSpPr>
              <p:cNvPr id="195" name="Shape 195"/>
              <p:cNvGrpSpPr/>
              <p:nvPr/>
            </p:nvGrpSpPr>
            <p:grpSpPr>
              <a:xfrm>
                <a:off x="0" y="0"/>
                <a:ext cx="2514599" cy="6858000"/>
                <a:chOff x="0" y="0"/>
                <a:chExt cx="2514599" cy="6858000"/>
              </a:xfrm>
            </p:grpSpPr>
            <p:sp>
              <p:nvSpPr>
                <p:cNvPr id="196" name="Shape 196"/>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97" name="Shape 197"/>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98" name="Shape 198"/>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grpSp>
            <p:nvGrpSpPr>
              <p:cNvPr id="199" name="Shape 199"/>
              <p:cNvGrpSpPr/>
              <p:nvPr/>
            </p:nvGrpSpPr>
            <p:grpSpPr>
              <a:xfrm>
                <a:off x="422910" y="0"/>
                <a:ext cx="2514599" cy="6858000"/>
                <a:chOff x="0" y="0"/>
                <a:chExt cx="2514599" cy="6858000"/>
              </a:xfrm>
            </p:grpSpPr>
            <p:sp>
              <p:nvSpPr>
                <p:cNvPr id="200" name="Shape 200"/>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01" name="Shape 201"/>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02" name="Shape 202"/>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grpSp>
            <p:nvGrpSpPr>
              <p:cNvPr id="203" name="Shape 203"/>
              <p:cNvGrpSpPr/>
              <p:nvPr/>
            </p:nvGrpSpPr>
            <p:grpSpPr>
              <a:xfrm rot="10800000">
                <a:off x="6629400" y="0"/>
                <a:ext cx="2514599" cy="6858000"/>
                <a:chOff x="0" y="0"/>
                <a:chExt cx="2514599" cy="6858000"/>
              </a:xfrm>
            </p:grpSpPr>
            <p:sp>
              <p:nvSpPr>
                <p:cNvPr id="204" name="Shape 204"/>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05" name="Shape 205"/>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06" name="Shape 206"/>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sp>
            <p:nvSpPr>
              <p:cNvPr id="207" name="Shape 207"/>
              <p:cNvSpPr/>
              <p:nvPr/>
            </p:nvSpPr>
            <p:spPr>
              <a:xfrm>
                <a:off x="3810000" y="0"/>
                <a:ext cx="28194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08" name="Shape 208"/>
              <p:cNvSpPr/>
              <p:nvPr/>
            </p:nvSpPr>
            <p:spPr>
              <a:xfrm>
                <a:off x="289560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09" name="Shape 209"/>
              <p:cNvSpPr/>
              <p:nvPr/>
            </p:nvSpPr>
            <p:spPr>
              <a:xfrm>
                <a:off x="31242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sp>
          <p:nvSpPr>
            <p:cNvPr id="210" name="Shape 210"/>
            <p:cNvSpPr/>
            <p:nvPr/>
          </p:nvSpPr>
          <p:spPr>
            <a:xfrm>
              <a:off x="-11875" y="5035137"/>
              <a:ext cx="9143999" cy="1175654"/>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11" name="Shape 211"/>
            <p:cNvSpPr/>
            <p:nvPr/>
          </p:nvSpPr>
          <p:spPr>
            <a:xfrm>
              <a:off x="-11875" y="3467594"/>
              <a:ext cx="9143999" cy="890649"/>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12" name="Shape 212"/>
            <p:cNvSpPr/>
            <p:nvPr/>
          </p:nvSpPr>
          <p:spPr>
            <a:xfrm>
              <a:off x="-23750" y="5640778"/>
              <a:ext cx="3004456" cy="1211282"/>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13" name="Shape 213"/>
            <p:cNvSpPr/>
            <p:nvPr/>
          </p:nvSpPr>
          <p:spPr>
            <a:xfrm>
              <a:off x="-11875" y="5284519"/>
              <a:ext cx="9143999" cy="1478477"/>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14" name="Shape 214"/>
            <p:cNvSpPr/>
            <p:nvPr/>
          </p:nvSpPr>
          <p:spPr>
            <a:xfrm>
              <a:off x="2137558" y="5132119"/>
              <a:ext cx="6982690" cy="1719941"/>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15" name="Shape 215"/>
            <p:cNvSpPr/>
            <p:nvPr/>
          </p:nvSpPr>
          <p:spPr>
            <a:xfrm rot="1800000">
              <a:off x="2996164" y="2859251"/>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16" name="Shape 216"/>
            <p:cNvSpPr/>
            <p:nvPr/>
          </p:nvSpPr>
          <p:spPr>
            <a:xfrm rot="1800000">
              <a:off x="3720064" y="41260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17" name="Shape 217"/>
            <p:cNvSpPr/>
            <p:nvPr/>
          </p:nvSpPr>
          <p:spPr>
            <a:xfrm rot="1800000">
              <a:off x="3729590" y="1592427"/>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18" name="Shape 218"/>
            <p:cNvSpPr/>
            <p:nvPr/>
          </p:nvSpPr>
          <p:spPr>
            <a:xfrm rot="1800000">
              <a:off x="2977114" y="325603"/>
              <a:ext cx="1601399" cy="1388235"/>
            </a:xfrm>
            <a:prstGeom prst="hexagon">
              <a:avLst>
                <a:gd name="adj" fmla="val 28544"/>
                <a:gd name="vf" fmla="val 115470"/>
              </a:avLst>
            </a:prstGeom>
            <a:solidFill>
              <a:schemeClr val="lt1">
                <a:alpha val="3921"/>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19" name="Shape 219"/>
            <p:cNvSpPr/>
            <p:nvPr/>
          </p:nvSpPr>
          <p:spPr>
            <a:xfrm rot="1800000">
              <a:off x="4463014" y="5383378"/>
              <a:ext cx="1601399" cy="1388235"/>
            </a:xfrm>
            <a:prstGeom prst="hexagon">
              <a:avLst>
                <a:gd name="adj" fmla="val 28544"/>
                <a:gd name="vf" fmla="val 115470"/>
              </a:avLst>
            </a:prstGeom>
            <a:solidFill>
              <a:schemeClr val="lt1">
                <a:alpha val="5882"/>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20" name="Shape 220"/>
            <p:cNvSpPr/>
            <p:nvPr/>
          </p:nvSpPr>
          <p:spPr>
            <a:xfrm rot="1799999">
              <a:off x="-382403" y="4201527"/>
              <a:ext cx="1261498" cy="1388235"/>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21" name="Shape 221"/>
            <p:cNvSpPr/>
            <p:nvPr/>
          </p:nvSpPr>
          <p:spPr>
            <a:xfrm rot="1800000">
              <a:off x="24364" y="540242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22" name="Shape 222"/>
            <p:cNvSpPr/>
            <p:nvPr/>
          </p:nvSpPr>
          <p:spPr>
            <a:xfrm rot="1800000">
              <a:off x="52940" y="284972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23" name="Shape 223"/>
            <p:cNvSpPr/>
            <p:nvPr/>
          </p:nvSpPr>
          <p:spPr>
            <a:xfrm rot="1800000">
              <a:off x="776839" y="4126076"/>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24" name="Shape 224"/>
            <p:cNvSpPr/>
            <p:nvPr/>
          </p:nvSpPr>
          <p:spPr>
            <a:xfrm rot="1800000">
              <a:off x="1510264" y="5411953"/>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25" name="Shape 225"/>
            <p:cNvSpPr/>
            <p:nvPr/>
          </p:nvSpPr>
          <p:spPr>
            <a:xfrm rot="1800000">
              <a:off x="1529315" y="2859251"/>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26" name="Shape 226"/>
            <p:cNvSpPr/>
            <p:nvPr/>
          </p:nvSpPr>
          <p:spPr>
            <a:xfrm rot="1800000">
              <a:off x="795889" y="1563852"/>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27" name="Shape 227"/>
            <p:cNvSpPr/>
            <p:nvPr/>
          </p:nvSpPr>
          <p:spPr>
            <a:xfrm rot="1800000">
              <a:off x="6806165" y="4145128"/>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28" name="Shape 228"/>
            <p:cNvSpPr/>
            <p:nvPr/>
          </p:nvSpPr>
          <p:spPr>
            <a:xfrm rot="1800000">
              <a:off x="7549115" y="54214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29" name="Shape 229"/>
            <p:cNvSpPr/>
            <p:nvPr/>
          </p:nvSpPr>
          <p:spPr>
            <a:xfrm rot="1800000">
              <a:off x="7549116" y="286877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30" name="Shape 230"/>
            <p:cNvSpPr/>
            <p:nvPr/>
          </p:nvSpPr>
          <p:spPr>
            <a:xfrm rot="1799999">
              <a:off x="8306521" y="4055629"/>
              <a:ext cx="1243406" cy="1388235"/>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31" name="Shape 231"/>
            <p:cNvSpPr/>
            <p:nvPr/>
          </p:nvSpPr>
          <p:spPr>
            <a:xfrm rot="1799999">
              <a:off x="8306771" y="1511523"/>
              <a:ext cx="1241870" cy="1388821"/>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sp>
        <p:nvSpPr>
          <p:cNvPr id="232" name="Shape 232"/>
          <p:cNvSpPr/>
          <p:nvPr/>
        </p:nvSpPr>
        <p:spPr>
          <a:xfrm>
            <a:off x="4561242" y="-21511"/>
            <a:ext cx="3679116" cy="6271840"/>
          </a:xfrm>
          <a:prstGeom prst="rect">
            <a:avLst/>
          </a:prstGeom>
          <a:solidFill>
            <a:srgbClr val="F5F5F5"/>
          </a:solidFill>
          <a:ln w="9525" cap="flat">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33" name="Shape 233"/>
          <p:cNvSpPr/>
          <p:nvPr/>
        </p:nvSpPr>
        <p:spPr>
          <a:xfrm>
            <a:off x="4649096" y="-21510"/>
            <a:ext cx="3505200" cy="623938"/>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34" name="Shape 234"/>
          <p:cNvSpPr/>
          <p:nvPr/>
        </p:nvSpPr>
        <p:spPr>
          <a:xfrm>
            <a:off x="905570" y="601883"/>
            <a:ext cx="3562257" cy="5648445"/>
          </a:xfrm>
          <a:prstGeom prst="rect">
            <a:avLst/>
          </a:prstGeom>
          <a:solidFill>
            <a:srgbClr val="FFFFFF"/>
          </a:solidFill>
          <a:ln w="9525" cap="flat">
            <a:solidFill>
              <a:srgbClr val="1E1E1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35" name="Shape 235"/>
          <p:cNvSpPr/>
          <p:nvPr/>
        </p:nvSpPr>
        <p:spPr>
          <a:xfrm>
            <a:off x="4650889" y="6088283"/>
            <a:ext cx="3505200" cy="8174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36" name="Shape 236"/>
          <p:cNvSpPr txBox="1">
            <a:spLocks noGrp="1"/>
          </p:cNvSpPr>
          <p:nvPr>
            <p:ph type="title"/>
          </p:nvPr>
        </p:nvSpPr>
        <p:spPr>
          <a:xfrm>
            <a:off x="4734423" y="2660903"/>
            <a:ext cx="3300983" cy="146303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7" name="Shape 237"/>
          <p:cNvSpPr>
            <a:spLocks noGrp="1"/>
          </p:cNvSpPr>
          <p:nvPr>
            <p:ph type="pic" idx="2"/>
          </p:nvPr>
        </p:nvSpPr>
        <p:spPr>
          <a:xfrm>
            <a:off x="1005208" y="693795"/>
            <a:ext cx="3359623" cy="5468111"/>
          </a:xfrm>
          <a:prstGeom prst="rect">
            <a:avLst/>
          </a:prstGeom>
          <a:noFill/>
          <a:ln>
            <a:noFill/>
          </a:ln>
        </p:spPr>
      </p:sp>
      <p:sp>
        <p:nvSpPr>
          <p:cNvPr id="238" name="Shape 238"/>
          <p:cNvSpPr txBox="1">
            <a:spLocks noGrp="1"/>
          </p:cNvSpPr>
          <p:nvPr>
            <p:ph type="body" idx="1"/>
          </p:nvPr>
        </p:nvSpPr>
        <p:spPr>
          <a:xfrm>
            <a:off x="4734630" y="4133087"/>
            <a:ext cx="3300572" cy="1519560"/>
          </a:xfrm>
          <a:prstGeom prst="rect">
            <a:avLst/>
          </a:prstGeom>
          <a:noFill/>
          <a:ln>
            <a:noFill/>
          </a:ln>
        </p:spPr>
        <p:txBody>
          <a:bodyPr lIns="91425" tIns="91425" rIns="91425" bIns="91425" anchor="t" anchorCtr="0"/>
          <a:lstStyle>
            <a:lvl1pPr marL="0" indent="0" rtl="0">
              <a:spcBef>
                <a:spcPts val="0"/>
              </a:spcBef>
              <a:buClr>
                <a:srgbClr val="424242"/>
              </a:buClr>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239" name="Shape 239"/>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0" name="Shape 240"/>
          <p:cNvSpPr txBox="1">
            <a:spLocks noGrp="1"/>
          </p:cNvSpPr>
          <p:nvPr>
            <p:ph type="ftr" idx="11"/>
          </p:nvPr>
        </p:nvSpPr>
        <p:spPr>
          <a:xfrm>
            <a:off x="4641448" y="5724835"/>
            <a:ext cx="3493664"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1" name="Shape 241"/>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2F35E"/>
            </a:gs>
            <a:gs pos="62000">
              <a:srgbClr val="99BC52"/>
            </a:gs>
            <a:gs pos="100000">
              <a:srgbClr val="88A848"/>
            </a:gs>
          </a:gsLst>
          <a:lin ang="5400000" scaled="0"/>
        </a:gradFill>
        <a:effectLst/>
      </p:bgPr>
    </p:bg>
    <p:spTree>
      <p:nvGrpSpPr>
        <p:cNvPr id="1" name="Shape 8"/>
        <p:cNvGrpSpPr/>
        <p:nvPr/>
      </p:nvGrpSpPr>
      <p:grpSpPr>
        <a:xfrm>
          <a:off x="0" y="0"/>
          <a:ext cx="0" cy="0"/>
          <a:chOff x="0" y="0"/>
          <a:chExt cx="0" cy="0"/>
        </a:xfrm>
      </p:grpSpPr>
      <p:grpSp>
        <p:nvGrpSpPr>
          <p:cNvPr id="9" name="Shape 9"/>
          <p:cNvGrpSpPr/>
          <p:nvPr/>
        </p:nvGrpSpPr>
        <p:grpSpPr>
          <a:xfrm>
            <a:off x="-567354" y="0"/>
            <a:ext cx="10458653" cy="7117070"/>
            <a:chOff x="-644958" y="0"/>
            <a:chExt cx="10458653" cy="7117070"/>
          </a:xfrm>
        </p:grpSpPr>
        <p:grpSp>
          <p:nvGrpSpPr>
            <p:cNvPr id="10" name="Shape 10"/>
            <p:cNvGrpSpPr/>
            <p:nvPr/>
          </p:nvGrpSpPr>
          <p:grpSpPr>
            <a:xfrm>
              <a:off x="0" y="0"/>
              <a:ext cx="9144000" cy="6858000"/>
              <a:chOff x="0" y="0"/>
              <a:chExt cx="9144000" cy="6858000"/>
            </a:xfrm>
          </p:grpSpPr>
          <p:grpSp>
            <p:nvGrpSpPr>
              <p:cNvPr id="11" name="Shape 11"/>
              <p:cNvGrpSpPr/>
              <p:nvPr/>
            </p:nvGrpSpPr>
            <p:grpSpPr>
              <a:xfrm>
                <a:off x="0" y="0"/>
                <a:ext cx="2514599" cy="6858000"/>
                <a:chOff x="0" y="0"/>
                <a:chExt cx="2514599" cy="6858000"/>
              </a:xfrm>
            </p:grpSpPr>
            <p:sp>
              <p:nvSpPr>
                <p:cNvPr id="12" name="Shape 12"/>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3" name="Shape 13"/>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4" name="Shape 14"/>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grpSp>
            <p:nvGrpSpPr>
              <p:cNvPr id="15" name="Shape 15"/>
              <p:cNvGrpSpPr/>
              <p:nvPr/>
            </p:nvGrpSpPr>
            <p:grpSpPr>
              <a:xfrm>
                <a:off x="422910" y="0"/>
                <a:ext cx="2514599" cy="6858000"/>
                <a:chOff x="0" y="0"/>
                <a:chExt cx="2514599" cy="6858000"/>
              </a:xfrm>
            </p:grpSpPr>
            <p:sp>
              <p:nvSpPr>
                <p:cNvPr id="16" name="Shape 16"/>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7" name="Shape 17"/>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18" name="Shape 18"/>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grpSp>
            <p:nvGrpSpPr>
              <p:cNvPr id="19" name="Shape 19"/>
              <p:cNvGrpSpPr/>
              <p:nvPr/>
            </p:nvGrpSpPr>
            <p:grpSpPr>
              <a:xfrm rot="10800000">
                <a:off x="6629400" y="0"/>
                <a:ext cx="2514599" cy="6858000"/>
                <a:chOff x="0" y="0"/>
                <a:chExt cx="2514599" cy="6858000"/>
              </a:xfrm>
            </p:grpSpPr>
            <p:sp>
              <p:nvSpPr>
                <p:cNvPr id="20" name="Shape 20"/>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1" name="Shape 21"/>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2" name="Shape 22"/>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sp>
            <p:nvSpPr>
              <p:cNvPr id="23" name="Shape 23"/>
              <p:cNvSpPr/>
              <p:nvPr/>
            </p:nvSpPr>
            <p:spPr>
              <a:xfrm>
                <a:off x="3810000" y="0"/>
                <a:ext cx="28194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4" name="Shape 24"/>
              <p:cNvSpPr/>
              <p:nvPr/>
            </p:nvSpPr>
            <p:spPr>
              <a:xfrm>
                <a:off x="289560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25" name="Shape 25"/>
              <p:cNvSpPr/>
              <p:nvPr/>
            </p:nvSpPr>
            <p:spPr>
              <a:xfrm>
                <a:off x="31242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sp>
          <p:nvSpPr>
            <p:cNvPr id="26" name="Shape 26"/>
            <p:cNvSpPr/>
            <p:nvPr/>
          </p:nvSpPr>
          <p:spPr>
            <a:xfrm>
              <a:off x="-11875" y="5035137"/>
              <a:ext cx="9143999" cy="1175654"/>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7" name="Shape 27"/>
            <p:cNvSpPr/>
            <p:nvPr/>
          </p:nvSpPr>
          <p:spPr>
            <a:xfrm>
              <a:off x="-11875" y="3467594"/>
              <a:ext cx="9143999" cy="890649"/>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8" name="Shape 28"/>
            <p:cNvSpPr/>
            <p:nvPr/>
          </p:nvSpPr>
          <p:spPr>
            <a:xfrm>
              <a:off x="-23750" y="5640778"/>
              <a:ext cx="3004456" cy="1211282"/>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29" name="Shape 29"/>
            <p:cNvSpPr/>
            <p:nvPr/>
          </p:nvSpPr>
          <p:spPr>
            <a:xfrm>
              <a:off x="-11875" y="5284519"/>
              <a:ext cx="9143999" cy="1478477"/>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30" name="Shape 30"/>
            <p:cNvSpPr/>
            <p:nvPr/>
          </p:nvSpPr>
          <p:spPr>
            <a:xfrm>
              <a:off x="2137558" y="5132119"/>
              <a:ext cx="6982690" cy="1719941"/>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imes New Roman"/>
                <a:ea typeface="Times New Roman"/>
                <a:cs typeface="Times New Roman"/>
                <a:sym typeface="Times New Roman"/>
              </a:endParaRPr>
            </a:p>
          </p:txBody>
        </p:sp>
        <p:sp>
          <p:nvSpPr>
            <p:cNvPr id="31" name="Shape 31"/>
            <p:cNvSpPr/>
            <p:nvPr/>
          </p:nvSpPr>
          <p:spPr>
            <a:xfrm rot="1800000">
              <a:off x="2996164" y="2859251"/>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32" name="Shape 32"/>
            <p:cNvSpPr/>
            <p:nvPr/>
          </p:nvSpPr>
          <p:spPr>
            <a:xfrm rot="1800000">
              <a:off x="3720064" y="41260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33" name="Shape 33"/>
            <p:cNvSpPr/>
            <p:nvPr/>
          </p:nvSpPr>
          <p:spPr>
            <a:xfrm rot="1800000">
              <a:off x="3729590" y="1592427"/>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34" name="Shape 34"/>
            <p:cNvSpPr/>
            <p:nvPr/>
          </p:nvSpPr>
          <p:spPr>
            <a:xfrm rot="1800000">
              <a:off x="2977114" y="325603"/>
              <a:ext cx="1601399" cy="1388235"/>
            </a:xfrm>
            <a:prstGeom prst="hexagon">
              <a:avLst>
                <a:gd name="adj" fmla="val 28544"/>
                <a:gd name="vf" fmla="val 115470"/>
              </a:avLst>
            </a:prstGeom>
            <a:solidFill>
              <a:schemeClr val="lt1">
                <a:alpha val="3921"/>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35" name="Shape 35"/>
            <p:cNvSpPr/>
            <p:nvPr/>
          </p:nvSpPr>
          <p:spPr>
            <a:xfrm rot="1800000">
              <a:off x="4463014" y="5383378"/>
              <a:ext cx="1601399" cy="1388235"/>
            </a:xfrm>
            <a:prstGeom prst="hexagon">
              <a:avLst>
                <a:gd name="adj" fmla="val 28544"/>
                <a:gd name="vf" fmla="val 115470"/>
              </a:avLst>
            </a:prstGeom>
            <a:solidFill>
              <a:schemeClr val="lt1">
                <a:alpha val="5882"/>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36" name="Shape 36"/>
            <p:cNvSpPr/>
            <p:nvPr/>
          </p:nvSpPr>
          <p:spPr>
            <a:xfrm rot="1799999">
              <a:off x="-382403" y="4201527"/>
              <a:ext cx="1261498" cy="1388235"/>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37" name="Shape 37"/>
            <p:cNvSpPr/>
            <p:nvPr/>
          </p:nvSpPr>
          <p:spPr>
            <a:xfrm rot="1800000">
              <a:off x="24364" y="540242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38" name="Shape 38"/>
            <p:cNvSpPr/>
            <p:nvPr/>
          </p:nvSpPr>
          <p:spPr>
            <a:xfrm rot="1800000">
              <a:off x="52940" y="284972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39" name="Shape 39"/>
            <p:cNvSpPr/>
            <p:nvPr/>
          </p:nvSpPr>
          <p:spPr>
            <a:xfrm rot="1800000">
              <a:off x="776839" y="4126076"/>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40" name="Shape 40"/>
            <p:cNvSpPr/>
            <p:nvPr/>
          </p:nvSpPr>
          <p:spPr>
            <a:xfrm rot="1800000">
              <a:off x="1510264" y="5411953"/>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41" name="Shape 41"/>
            <p:cNvSpPr/>
            <p:nvPr/>
          </p:nvSpPr>
          <p:spPr>
            <a:xfrm rot="1800000">
              <a:off x="1529315" y="2859251"/>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42" name="Shape 42"/>
            <p:cNvSpPr/>
            <p:nvPr/>
          </p:nvSpPr>
          <p:spPr>
            <a:xfrm rot="1800000">
              <a:off x="795889" y="1563852"/>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43" name="Shape 43"/>
            <p:cNvSpPr/>
            <p:nvPr/>
          </p:nvSpPr>
          <p:spPr>
            <a:xfrm rot="1800000">
              <a:off x="6806165" y="4145128"/>
              <a:ext cx="1601399" cy="1388235"/>
            </a:xfrm>
            <a:prstGeom prst="hexagon">
              <a:avLst>
                <a:gd name="adj" fmla="val 28544"/>
                <a:gd name="vf" fmla="val 115470"/>
              </a:avLst>
            </a:prstGeom>
            <a:solidFill>
              <a:schemeClr val="lt1">
                <a:alpha val="9803"/>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44" name="Shape 44"/>
            <p:cNvSpPr/>
            <p:nvPr/>
          </p:nvSpPr>
          <p:spPr>
            <a:xfrm rot="1800000">
              <a:off x="7549115" y="5421478"/>
              <a:ext cx="1601399" cy="1388235"/>
            </a:xfrm>
            <a:prstGeom prst="hexagon">
              <a:avLst>
                <a:gd name="adj" fmla="val 28544"/>
                <a:gd name="vf" fmla="val 115470"/>
              </a:avLst>
            </a:pr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45" name="Shape 45"/>
            <p:cNvSpPr/>
            <p:nvPr/>
          </p:nvSpPr>
          <p:spPr>
            <a:xfrm rot="1800000">
              <a:off x="7549116" y="2868778"/>
              <a:ext cx="1601399" cy="1388235"/>
            </a:xfrm>
            <a:prstGeom prst="hexagon">
              <a:avLst>
                <a:gd name="adj" fmla="val 28544"/>
                <a:gd name="vf" fmla="val 115470"/>
              </a:avLst>
            </a:prstGeom>
            <a:solidFill>
              <a:schemeClr val="lt1">
                <a:alpha val="6666"/>
              </a:schemeClr>
            </a:solidFill>
            <a:ln w="12700" cap="flat">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46" name="Shape 46"/>
            <p:cNvSpPr/>
            <p:nvPr/>
          </p:nvSpPr>
          <p:spPr>
            <a:xfrm rot="1799999">
              <a:off x="8306521" y="4055629"/>
              <a:ext cx="1243406" cy="1388235"/>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47" name="Shape 47"/>
            <p:cNvSpPr/>
            <p:nvPr/>
          </p:nvSpPr>
          <p:spPr>
            <a:xfrm rot="1799999">
              <a:off x="8306771" y="1511523"/>
              <a:ext cx="1241870" cy="1388821"/>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grpSp>
      <p:sp>
        <p:nvSpPr>
          <p:cNvPr id="48" name="Shape 48"/>
          <p:cNvSpPr/>
          <p:nvPr/>
        </p:nvSpPr>
        <p:spPr>
          <a:xfrm>
            <a:off x="457200" y="333487"/>
            <a:ext cx="8229600" cy="6185646"/>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49" name="Shape 49"/>
          <p:cNvSpPr/>
          <p:nvPr/>
        </p:nvSpPr>
        <p:spPr>
          <a:xfrm>
            <a:off x="4561242" y="-21511"/>
            <a:ext cx="3679116" cy="699243"/>
          </a:xfrm>
          <a:prstGeom prst="rect">
            <a:avLst/>
          </a:prstGeom>
          <a:solidFill>
            <a:srgbClr val="F5F5F5"/>
          </a:solidFill>
          <a:ln w="9525" cap="flat">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50" name="Shape 50"/>
          <p:cNvSpPr/>
          <p:nvPr/>
        </p:nvSpPr>
        <p:spPr>
          <a:xfrm>
            <a:off x="4649096" y="-21510"/>
            <a:ext cx="3505200" cy="623938"/>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51" name="Shape 51"/>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marL="0" marR="0" indent="0" algn="l" rtl="0">
              <a:spcBef>
                <a:spcPts val="0"/>
              </a:spcBef>
              <a:buClr>
                <a:schemeClr val="accent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2" name="Shape 52"/>
          <p:cNvSpPr txBox="1">
            <a:spLocks noGrp="1"/>
          </p:cNvSpPr>
          <p:nvPr>
            <p:ph type="body" idx="1"/>
          </p:nvPr>
        </p:nvSpPr>
        <p:spPr>
          <a:xfrm>
            <a:off x="1043491" y="2323651"/>
            <a:ext cx="6777317" cy="3508977"/>
          </a:xfrm>
          <a:prstGeom prst="rect">
            <a:avLst/>
          </a:prstGeom>
          <a:noFill/>
          <a:ln>
            <a:noFill/>
          </a:ln>
        </p:spPr>
        <p:txBody>
          <a:bodyPr lIns="91425" tIns="91425" rIns="91425" bIns="91425" anchor="t" anchorCtr="0"/>
          <a:lstStyle>
            <a:lvl1pPr marL="342900" marR="0" indent="-163576" algn="l" rtl="0">
              <a:spcBef>
                <a:spcPts val="480"/>
              </a:spcBef>
              <a:buClr>
                <a:schemeClr val="accent1"/>
              </a:buClr>
              <a:buFont typeface="Noto Symbol"/>
              <a:buChar char="○"/>
              <a:defRPr/>
            </a:lvl1pPr>
            <a:lvl2pPr marL="640080" marR="0" indent="-178308" algn="l" rtl="0">
              <a:spcBef>
                <a:spcPts val="440"/>
              </a:spcBef>
              <a:buClr>
                <a:schemeClr val="accent1"/>
              </a:buClr>
              <a:buFont typeface="Noto Symbol"/>
              <a:buChar char="○"/>
              <a:defRPr/>
            </a:lvl2pPr>
            <a:lvl3pPr marL="914400" marR="0" indent="-132080" algn="l" rtl="0">
              <a:spcBef>
                <a:spcPts val="400"/>
              </a:spcBef>
              <a:buClr>
                <a:schemeClr val="accent1"/>
              </a:buClr>
              <a:buFont typeface="Noto Symbol"/>
              <a:buChar char="○"/>
              <a:defRPr/>
            </a:lvl3pPr>
            <a:lvl4pPr marL="1124712" marR="0" indent="-148844" algn="l" rtl="0">
              <a:spcBef>
                <a:spcPts val="360"/>
              </a:spcBef>
              <a:buClr>
                <a:schemeClr val="accent1"/>
              </a:buClr>
              <a:buFont typeface="Noto Symbol"/>
              <a:buChar char="○"/>
              <a:defRPr/>
            </a:lvl4pPr>
            <a:lvl5pPr marL="1325880" marR="0" indent="-156464" algn="l" rtl="0">
              <a:spcBef>
                <a:spcPts val="320"/>
              </a:spcBef>
              <a:buClr>
                <a:schemeClr val="accent1"/>
              </a:buClr>
              <a:buFont typeface="Noto Symbol"/>
              <a:buChar char="○"/>
              <a:defRPr/>
            </a:lvl5pPr>
            <a:lvl6pPr marL="1517904" marR="0" indent="-167639" algn="l" rtl="0">
              <a:spcBef>
                <a:spcPts val="280"/>
              </a:spcBef>
              <a:buClr>
                <a:schemeClr val="accent1"/>
              </a:buClr>
              <a:buFont typeface="Noto Symbol"/>
              <a:buChar char="○"/>
              <a:defRPr/>
            </a:lvl6pPr>
            <a:lvl7pPr marL="1719072" marR="0" indent="-165608" algn="l" rtl="0">
              <a:spcBef>
                <a:spcPts val="280"/>
              </a:spcBef>
              <a:buClr>
                <a:schemeClr val="accent1"/>
              </a:buClr>
              <a:buFont typeface="Noto Symbol"/>
              <a:buChar char="○"/>
              <a:defRPr/>
            </a:lvl7pPr>
            <a:lvl8pPr marL="1920240" marR="0" indent="-163575" algn="l" rtl="0">
              <a:spcBef>
                <a:spcPts val="280"/>
              </a:spcBef>
              <a:buClr>
                <a:schemeClr val="accent1"/>
              </a:buClr>
              <a:buFont typeface="Noto Symbol"/>
              <a:buChar char="○"/>
              <a:defRPr/>
            </a:lvl8pPr>
            <a:lvl9pPr marL="2121408" marR="0" indent="-161543" algn="l" rtl="0">
              <a:spcBef>
                <a:spcPts val="280"/>
              </a:spcBef>
              <a:buClr>
                <a:schemeClr val="accent1"/>
              </a:buClr>
              <a:buFont typeface="Noto Symbol"/>
              <a:buChar char="○"/>
              <a:defRPr/>
            </a:lvl9pPr>
          </a:lstStyle>
          <a:p>
            <a:endParaRPr/>
          </a:p>
        </p:txBody>
      </p:sp>
      <p:sp>
        <p:nvSpPr>
          <p:cNvPr id="53" name="Shape 53"/>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4649096" y="224490"/>
            <a:ext cx="1332156"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accent2"/>
            </a:gs>
          </a:gsLst>
          <a:lin ang="5400012" scaled="0"/>
        </a:gradFill>
        <a:effectLst/>
      </p:bgPr>
    </p:bg>
    <p:spTree>
      <p:nvGrpSpPr>
        <p:cNvPr id="1" name="Shape 254"/>
        <p:cNvGrpSpPr/>
        <p:nvPr/>
      </p:nvGrpSpPr>
      <p:grpSpPr>
        <a:xfrm>
          <a:off x="0" y="0"/>
          <a:ext cx="0" cy="0"/>
          <a:chOff x="0" y="0"/>
          <a:chExt cx="0" cy="0"/>
        </a:xfrm>
      </p:grpSpPr>
      <p:grpSp>
        <p:nvGrpSpPr>
          <p:cNvPr id="255" name="Shape 255"/>
          <p:cNvGrpSpPr/>
          <p:nvPr/>
        </p:nvGrpSpPr>
        <p:grpSpPr>
          <a:xfrm>
            <a:off x="319087" y="1752600"/>
            <a:ext cx="8824914" cy="5129212"/>
            <a:chOff x="319087" y="1752600"/>
            <a:chExt cx="8824914" cy="5129212"/>
          </a:xfrm>
        </p:grpSpPr>
        <p:sp>
          <p:nvSpPr>
            <p:cNvPr id="256" name="Shape 256"/>
            <p:cNvSpPr/>
            <p:nvPr/>
          </p:nvSpPr>
          <p:spPr>
            <a:xfrm>
              <a:off x="333375" y="1752600"/>
              <a:ext cx="8810625" cy="5105400"/>
            </a:xfrm>
            <a:custGeom>
              <a:avLst/>
              <a:gdLst/>
              <a:ahLst/>
              <a:cxnLst/>
              <a:rect l="0" t="0" r="0" b="0"/>
              <a:pathLst>
                <a:path w="5550" h="3216" extrusionOk="0">
                  <a:moveTo>
                    <a:pt x="335" y="0"/>
                  </a:moveTo>
                  <a:lnTo>
                    <a:pt x="333" y="1290"/>
                  </a:lnTo>
                  <a:lnTo>
                    <a:pt x="0" y="1290"/>
                  </a:lnTo>
                  <a:lnTo>
                    <a:pt x="6" y="3210"/>
                  </a:lnTo>
                  <a:lnTo>
                    <a:pt x="5550" y="3216"/>
                  </a:lnTo>
                  <a:lnTo>
                    <a:pt x="5550" y="0"/>
                  </a:lnTo>
                  <a:lnTo>
                    <a:pt x="335" y="0"/>
                  </a:lnTo>
                  <a:close/>
                </a:path>
              </a:pathLst>
            </a:custGeom>
            <a:solidFill>
              <a:schemeClr val="dk1">
                <a:alpha val="3961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7" name="Shape 257"/>
            <p:cNvSpPr/>
            <p:nvPr/>
          </p:nvSpPr>
          <p:spPr>
            <a:xfrm>
              <a:off x="838200" y="3810000"/>
              <a:ext cx="8305801" cy="3047997"/>
            </a:xfrm>
            <a:custGeom>
              <a:avLst/>
              <a:gdLst/>
              <a:ahLst/>
              <a:cxnLst/>
              <a:rect l="0" t="0" r="0" b="0"/>
              <a:pathLst>
                <a:path w="4897" h="2182" extrusionOk="0">
                  <a:moveTo>
                    <a:pt x="0" y="0"/>
                  </a:moveTo>
                  <a:lnTo>
                    <a:pt x="0" y="2182"/>
                  </a:lnTo>
                  <a:lnTo>
                    <a:pt x="4897" y="2182"/>
                  </a:lnTo>
                  <a:lnTo>
                    <a:pt x="4897" y="0"/>
                  </a:lnTo>
                  <a:lnTo>
                    <a:pt x="0" y="0"/>
                  </a:lnTo>
                  <a:close/>
                </a:path>
              </a:pathLst>
            </a:custGeom>
            <a:solidFill>
              <a:schemeClr val="dk1">
                <a:alpha val="29800"/>
              </a:scheme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8" name="Shape 258"/>
            <p:cNvSpPr/>
            <p:nvPr/>
          </p:nvSpPr>
          <p:spPr>
            <a:xfrm>
              <a:off x="319087" y="3773487"/>
              <a:ext cx="5484814" cy="46036"/>
            </a:xfrm>
            <a:custGeom>
              <a:avLst/>
              <a:gdLst/>
              <a:ahLst/>
              <a:cxnLst/>
              <a:rect l="0" t="0" r="0" b="0"/>
              <a:pathLst>
                <a:path w="5387" h="149" extrusionOk="0">
                  <a:moveTo>
                    <a:pt x="0" y="0"/>
                  </a:moveTo>
                  <a:lnTo>
                    <a:pt x="0" y="149"/>
                  </a:lnTo>
                  <a:lnTo>
                    <a:pt x="5387" y="149"/>
                  </a:lnTo>
                  <a:lnTo>
                    <a:pt x="5387" y="0"/>
                  </a:lnTo>
                  <a:lnTo>
                    <a:pt x="0" y="0"/>
                  </a:lnTo>
                  <a:lnTo>
                    <a:pt x="0" y="0"/>
                  </a:lnTo>
                  <a:close/>
                </a:path>
              </a:pathLst>
            </a:custGeom>
            <a:gradFill>
              <a:gsLst>
                <a:gs pos="0">
                  <a:srgbClr val="006600">
                    <a:alpha val="0"/>
                  </a:srgbClr>
                </a:gs>
                <a:gs pos="100000">
                  <a:srgbClr val="005400"/>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59" name="Shape 259"/>
            <p:cNvSpPr/>
            <p:nvPr/>
          </p:nvSpPr>
          <p:spPr>
            <a:xfrm>
              <a:off x="838200" y="1752600"/>
              <a:ext cx="7769225" cy="46036"/>
            </a:xfrm>
            <a:custGeom>
              <a:avLst/>
              <a:gdLst/>
              <a:ahLst/>
              <a:cxnLst/>
              <a:rect l="0" t="0" r="0" b="0"/>
              <a:pathLst>
                <a:path w="5387" h="149" extrusionOk="0">
                  <a:moveTo>
                    <a:pt x="0" y="0"/>
                  </a:moveTo>
                  <a:lnTo>
                    <a:pt x="0" y="149"/>
                  </a:lnTo>
                  <a:lnTo>
                    <a:pt x="5387" y="149"/>
                  </a:lnTo>
                  <a:lnTo>
                    <a:pt x="5387" y="0"/>
                  </a:lnTo>
                  <a:lnTo>
                    <a:pt x="0" y="0"/>
                  </a:lnTo>
                  <a:lnTo>
                    <a:pt x="0" y="0"/>
                  </a:lnTo>
                  <a:close/>
                </a:path>
              </a:pathLst>
            </a:custGeom>
            <a:gradFill>
              <a:gsLst>
                <a:gs pos="0">
                  <a:srgbClr val="006600">
                    <a:alpha val="0"/>
                  </a:srgbClr>
                </a:gs>
                <a:gs pos="100000">
                  <a:srgbClr val="005400"/>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0" name="Shape 260"/>
            <p:cNvSpPr/>
            <p:nvPr/>
          </p:nvSpPr>
          <p:spPr>
            <a:xfrm>
              <a:off x="319087" y="3773487"/>
              <a:ext cx="47625" cy="3108325"/>
            </a:xfrm>
            <a:custGeom>
              <a:avLst/>
              <a:gdLst/>
              <a:ahLst/>
              <a:cxnLst/>
              <a:rect l="0" t="0" r="0" b="0"/>
              <a:pathLst>
                <a:path w="30" h="1416" extrusionOk="0">
                  <a:moveTo>
                    <a:pt x="0" y="0"/>
                  </a:moveTo>
                  <a:lnTo>
                    <a:pt x="0" y="1416"/>
                  </a:lnTo>
                  <a:lnTo>
                    <a:pt x="29" y="1416"/>
                  </a:lnTo>
                  <a:lnTo>
                    <a:pt x="30" y="27"/>
                  </a:lnTo>
                  <a:lnTo>
                    <a:pt x="0" y="0"/>
                  </a:lnTo>
                  <a:lnTo>
                    <a:pt x="0" y="0"/>
                  </a:lnTo>
                  <a:close/>
                </a:path>
              </a:pathLst>
            </a:custGeom>
            <a:gradFill>
              <a:gsLst>
                <a:gs pos="0">
                  <a:srgbClr val="1F791F"/>
                </a:gs>
                <a:gs pos="100000">
                  <a:srgbClr val="006600">
                    <a:alpha val="0"/>
                  </a:srgbClr>
                </a:gs>
              </a:gsLst>
              <a:lin ang="540001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61" name="Shape 261"/>
            <p:cNvSpPr/>
            <p:nvPr/>
          </p:nvSpPr>
          <p:spPr>
            <a:xfrm>
              <a:off x="838200" y="1752600"/>
              <a:ext cx="46036" cy="5119684"/>
            </a:xfrm>
            <a:custGeom>
              <a:avLst/>
              <a:gdLst/>
              <a:ahLst/>
              <a:cxnLst/>
              <a:rect l="0" t="0" r="0" b="0"/>
              <a:pathLst>
                <a:path w="29" h="2161" extrusionOk="0">
                  <a:moveTo>
                    <a:pt x="0" y="0"/>
                  </a:moveTo>
                  <a:lnTo>
                    <a:pt x="0" y="2161"/>
                  </a:lnTo>
                  <a:lnTo>
                    <a:pt x="29" y="2161"/>
                  </a:lnTo>
                  <a:lnTo>
                    <a:pt x="27" y="27"/>
                  </a:lnTo>
                  <a:lnTo>
                    <a:pt x="0" y="0"/>
                  </a:lnTo>
                  <a:lnTo>
                    <a:pt x="0" y="0"/>
                  </a:lnTo>
                  <a:close/>
                </a:path>
              </a:pathLst>
            </a:custGeom>
            <a:gradFill>
              <a:gsLst>
                <a:gs pos="0">
                  <a:srgbClr val="1F791F"/>
                </a:gs>
                <a:gs pos="100000">
                  <a:srgbClr val="006600">
                    <a:alpha val="0"/>
                  </a:srgbClr>
                </a:gs>
              </a:gsLst>
              <a:lin ang="540001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sp>
        <p:nvSpPr>
          <p:cNvPr id="262" name="Shape 262"/>
          <p:cNvSpPr txBox="1">
            <a:spLocks noGrp="1"/>
          </p:cNvSpPr>
          <p:nvPr>
            <p:ph type="title"/>
          </p:nvPr>
        </p:nvSpPr>
        <p:spPr>
          <a:xfrm>
            <a:off x="457200" y="244475"/>
            <a:ext cx="8385299" cy="1431899"/>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263" name="Shape 263"/>
          <p:cNvSpPr txBox="1">
            <a:spLocks noGrp="1"/>
          </p:cNvSpPr>
          <p:nvPr>
            <p:ph type="body" idx="1"/>
          </p:nvPr>
        </p:nvSpPr>
        <p:spPr>
          <a:xfrm>
            <a:off x="838200" y="1905000"/>
            <a:ext cx="8007300" cy="4190999"/>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hlink"/>
              </a:buClr>
              <a:buFont typeface="Noto Symbol"/>
              <a:buChar char="▪"/>
              <a:defRPr/>
            </a:lvl1pPr>
            <a:lvl2pPr marL="742950" marR="0" indent="-107950" algn="l" rtl="0">
              <a:spcBef>
                <a:spcPts val="560"/>
              </a:spcBef>
              <a:spcAft>
                <a:spcPts val="0"/>
              </a:spcAft>
              <a:buClr>
                <a:schemeClr val="accent2"/>
              </a:buClr>
              <a:buFont typeface="Noto Symbol"/>
              <a:buChar char="▪"/>
              <a:defRPr/>
            </a:lvl2pPr>
            <a:lvl3pPr marL="1143000" marR="0" indent="-76200" algn="l" rtl="0">
              <a:spcBef>
                <a:spcPts val="480"/>
              </a:spcBef>
              <a:spcAft>
                <a:spcPts val="0"/>
              </a:spcAft>
              <a:buClr>
                <a:schemeClr val="hlink"/>
              </a:buClr>
              <a:buFont typeface="Noto Symbol"/>
              <a:buChar char="▪"/>
              <a:defRPr/>
            </a:lvl3pPr>
            <a:lvl4pPr marL="1600200" marR="0" indent="-101600" algn="l" rtl="0">
              <a:spcBef>
                <a:spcPts val="400"/>
              </a:spcBef>
              <a:spcAft>
                <a:spcPts val="0"/>
              </a:spcAft>
              <a:buClr>
                <a:schemeClr val="accent2"/>
              </a:buClr>
              <a:buFont typeface="Noto Symbol"/>
              <a:buChar char="▪"/>
              <a:defRPr/>
            </a:lvl4pPr>
            <a:lvl5pPr marL="2057400" marR="0" indent="-101600" algn="l" rtl="0">
              <a:spcBef>
                <a:spcPts val="400"/>
              </a:spcBef>
              <a:spcAft>
                <a:spcPts val="0"/>
              </a:spcAft>
              <a:buClr>
                <a:schemeClr val="hlink"/>
              </a:buClr>
              <a:buFont typeface="Noto Symbol"/>
              <a:buChar char="▪"/>
              <a:defRPr/>
            </a:lvl5pPr>
            <a:lvl6pPr marL="2514600" marR="0" indent="-101600" algn="l" rtl="0">
              <a:spcBef>
                <a:spcPts val="400"/>
              </a:spcBef>
              <a:spcAft>
                <a:spcPts val="0"/>
              </a:spcAft>
              <a:buClr>
                <a:schemeClr val="hlink"/>
              </a:buClr>
              <a:buFont typeface="Noto Symbol"/>
              <a:buChar char="▪"/>
              <a:defRPr/>
            </a:lvl6pPr>
            <a:lvl7pPr marL="2971800" marR="0" indent="-101600" algn="l" rtl="0">
              <a:spcBef>
                <a:spcPts val="400"/>
              </a:spcBef>
              <a:spcAft>
                <a:spcPts val="0"/>
              </a:spcAft>
              <a:buClr>
                <a:schemeClr val="hlink"/>
              </a:buClr>
              <a:buFont typeface="Noto Symbol"/>
              <a:buChar char="▪"/>
              <a:defRPr/>
            </a:lvl7pPr>
            <a:lvl8pPr marL="3429000" marR="0" indent="-101600" algn="l" rtl="0">
              <a:spcBef>
                <a:spcPts val="400"/>
              </a:spcBef>
              <a:spcAft>
                <a:spcPts val="0"/>
              </a:spcAft>
              <a:buClr>
                <a:schemeClr val="hlink"/>
              </a:buClr>
              <a:buFont typeface="Noto Symbol"/>
              <a:buChar char="▪"/>
              <a:defRPr/>
            </a:lvl8pPr>
            <a:lvl9pPr marL="3886200" marR="0" indent="-101600" algn="l" rtl="0">
              <a:spcBef>
                <a:spcPts val="400"/>
              </a:spcBef>
              <a:spcAft>
                <a:spcPts val="0"/>
              </a:spcAft>
              <a:buClr>
                <a:schemeClr val="hlink"/>
              </a:buClr>
              <a:buFont typeface="Noto Symbol"/>
              <a:buChar char="▪"/>
              <a:defRPr/>
            </a:lvl9pPr>
          </a:lstStyle>
          <a:p>
            <a:endParaRPr/>
          </a:p>
        </p:txBody>
      </p:sp>
      <p:sp>
        <p:nvSpPr>
          <p:cNvPr id="264" name="Shape 264"/>
          <p:cNvSpPr txBox="1">
            <a:spLocks noGrp="1"/>
          </p:cNvSpPr>
          <p:nvPr>
            <p:ph type="dt" idx="10"/>
          </p:nvPr>
        </p:nvSpPr>
        <p:spPr>
          <a:xfrm>
            <a:off x="990600" y="6245225"/>
            <a:ext cx="1901699" cy="4761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5" name="Shape 265"/>
          <p:cNvSpPr txBox="1">
            <a:spLocks noGrp="1"/>
          </p:cNvSpPr>
          <p:nvPr>
            <p:ph type="ftr" idx="11"/>
          </p:nvPr>
        </p:nvSpPr>
        <p:spPr>
          <a:xfrm>
            <a:off x="3468687" y="6245225"/>
            <a:ext cx="2895600" cy="4761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6" name="Shape 266"/>
          <p:cNvSpPr txBox="1">
            <a:spLocks noGrp="1"/>
          </p:cNvSpPr>
          <p:nvPr>
            <p:ph type="sldNum" idx="12"/>
          </p:nvPr>
        </p:nvSpPr>
        <p:spPr>
          <a:xfrm>
            <a:off x="6937375" y="6245225"/>
            <a:ext cx="1901699" cy="476100"/>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corp.delaware.gov/frtaxcalc.s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ec.gov/about/forms/formd.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corp.ca.gov/LOEN/pdf/25102f.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ctrTitle"/>
          </p:nvPr>
        </p:nvSpPr>
        <p:spPr>
          <a:xfrm>
            <a:off x="519491" y="1612462"/>
            <a:ext cx="7446036" cy="2640411"/>
          </a:xfrm>
          <a:prstGeom prst="rect">
            <a:avLst/>
          </a:prstGeom>
          <a:noFill/>
          <a:ln>
            <a:noFill/>
          </a:ln>
        </p:spPr>
        <p:txBody>
          <a:bodyPr lIns="91425" tIns="45700" rIns="91425" bIns="45700" anchor="b" anchorCtr="0">
            <a:noAutofit/>
          </a:bodyPr>
          <a:lstStyle/>
          <a:p>
            <a:pPr marL="0" marR="0" lvl="0" indent="0" algn="l" rtl="0">
              <a:spcBef>
                <a:spcPts val="0"/>
              </a:spcBef>
              <a:buClr>
                <a:srgbClr val="000000"/>
              </a:buClr>
              <a:buSzPct val="25000"/>
              <a:buFont typeface="Arial"/>
              <a:buNone/>
            </a:pPr>
            <a:r>
              <a:rPr lang="en-US" sz="5000" b="1"/>
              <a:t>FOR-PROFIT</a:t>
            </a:r>
          </a:p>
          <a:p>
            <a:pPr marL="0" marR="0" lvl="0" indent="0" algn="l" rtl="0">
              <a:spcBef>
                <a:spcPts val="0"/>
              </a:spcBef>
              <a:buClr>
                <a:srgbClr val="000000"/>
              </a:buClr>
              <a:buSzPct val="25000"/>
              <a:buFont typeface="Arial"/>
              <a:buNone/>
            </a:pPr>
            <a:r>
              <a:rPr lang="en-US" sz="5000" b="1" i="0" u="none" strike="noStrike" cap="none" baseline="0">
                <a:solidFill>
                  <a:srgbClr val="000000"/>
                </a:solidFill>
                <a:latin typeface="Arial"/>
                <a:ea typeface="Arial"/>
                <a:cs typeface="Arial"/>
                <a:sym typeface="Arial"/>
              </a:rPr>
              <a:t>ENTITY FORMATION</a:t>
            </a:r>
          </a:p>
        </p:txBody>
      </p:sp>
      <p:pic>
        <p:nvPicPr>
          <p:cNvPr id="272" name="Shape 272"/>
          <p:cNvPicPr preferRelativeResize="0"/>
          <p:nvPr/>
        </p:nvPicPr>
        <p:blipFill rotWithShape="1">
          <a:blip r:embed="rId3">
            <a:alphaModFix/>
          </a:blip>
          <a:srcRect/>
          <a:stretch/>
        </p:blipFill>
        <p:spPr>
          <a:xfrm>
            <a:off x="687325" y="316625"/>
            <a:ext cx="2239500" cy="20508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1043490" y="799063"/>
            <a:ext cx="7024799" cy="5114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2400" b="1" u="sng">
                <a:solidFill>
                  <a:schemeClr val="accent1"/>
                </a:solidFill>
              </a:rPr>
              <a:t>PASS THROUGH</a:t>
            </a:r>
          </a:p>
        </p:txBody>
      </p:sp>
      <p:grpSp>
        <p:nvGrpSpPr>
          <p:cNvPr id="351" name="Shape 351"/>
          <p:cNvGrpSpPr/>
          <p:nvPr/>
        </p:nvGrpSpPr>
        <p:grpSpPr>
          <a:xfrm>
            <a:off x="1167196" y="1905040"/>
            <a:ext cx="7331617" cy="4013424"/>
            <a:chOff x="1701003" y="3"/>
            <a:chExt cx="7105657" cy="3684069"/>
          </a:xfrm>
        </p:grpSpPr>
        <p:sp>
          <p:nvSpPr>
            <p:cNvPr id="352" name="Shape 352"/>
            <p:cNvSpPr/>
            <p:nvPr/>
          </p:nvSpPr>
          <p:spPr>
            <a:xfrm rot="5400000">
              <a:off x="1901311" y="785984"/>
              <a:ext cx="698699" cy="795300"/>
            </a:xfrm>
            <a:prstGeom prst="bentUpArrow">
              <a:avLst>
                <a:gd name="adj1" fmla="val 32840"/>
                <a:gd name="adj2" fmla="val 25000"/>
                <a:gd name="adj3" fmla="val 35780"/>
              </a:avLst>
            </a:prstGeom>
            <a:solidFill>
              <a:srgbClr val="FFD6BB"/>
            </a:solid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53" name="Shape 353"/>
            <p:cNvSpPr/>
            <p:nvPr/>
          </p:nvSpPr>
          <p:spPr>
            <a:xfrm>
              <a:off x="1701003" y="3"/>
              <a:ext cx="1176300" cy="823199"/>
            </a:xfrm>
            <a:prstGeom prst="roundRect">
              <a:avLst>
                <a:gd name="adj" fmla="val 16670"/>
              </a:avLst>
            </a:prstGeom>
            <a:gradFill>
              <a:gsLst>
                <a:gs pos="0">
                  <a:srgbClr val="BB4B00"/>
                </a:gs>
                <a:gs pos="100000">
                  <a:srgbClr val="953A00"/>
                </a:gs>
              </a:gsLst>
              <a:lin ang="5400012" scaled="0"/>
            </a:grad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54" name="Shape 354"/>
            <p:cNvSpPr txBox="1"/>
            <p:nvPr/>
          </p:nvSpPr>
          <p:spPr>
            <a:xfrm>
              <a:off x="1741200" y="40200"/>
              <a:ext cx="1095899" cy="742800"/>
            </a:xfrm>
            <a:prstGeom prst="rect">
              <a:avLst/>
            </a:prstGeom>
            <a:noFill/>
            <a:ln>
              <a:noFill/>
            </a:ln>
          </p:spPr>
          <p:txBody>
            <a:bodyPr lIns="83800" tIns="83800" rIns="83800" bIns="83800" anchor="ctr" anchorCtr="0">
              <a:noAutofit/>
            </a:bodyPr>
            <a:lstStyle/>
            <a:p>
              <a:pPr marL="0" marR="0" lvl="0" indent="0" algn="ctr" rtl="0">
                <a:lnSpc>
                  <a:spcPct val="90000"/>
                </a:lnSpc>
                <a:spcBef>
                  <a:spcPts val="0"/>
                </a:spcBef>
                <a:spcAft>
                  <a:spcPts val="770"/>
                </a:spcAft>
                <a:buSzPct val="25000"/>
                <a:buNone/>
              </a:pPr>
              <a:r>
                <a:rPr lang="en-US" sz="2200" b="0" i="0" u="none" strike="noStrike" cap="none" baseline="0">
                  <a:solidFill>
                    <a:schemeClr val="lt1"/>
                  </a:solidFill>
                  <a:latin typeface="Calibri"/>
                  <a:ea typeface="Calibri"/>
                  <a:cs typeface="Calibri"/>
                  <a:sym typeface="Calibri"/>
                </a:rPr>
                <a:t>Income</a:t>
              </a:r>
            </a:p>
          </p:txBody>
        </p:sp>
        <p:sp>
          <p:nvSpPr>
            <p:cNvPr id="355" name="Shape 355"/>
            <p:cNvSpPr/>
            <p:nvPr/>
          </p:nvSpPr>
          <p:spPr>
            <a:xfrm>
              <a:off x="2892316" y="89940"/>
              <a:ext cx="855300" cy="665399"/>
            </a:xfrm>
            <a:prstGeom prst="rect">
              <a:avLst/>
            </a:prstGeom>
            <a:no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56" name="Shape 356"/>
            <p:cNvSpPr/>
            <p:nvPr/>
          </p:nvSpPr>
          <p:spPr>
            <a:xfrm rot="5400000">
              <a:off x="2876466" y="1964703"/>
              <a:ext cx="698699" cy="795300"/>
            </a:xfrm>
            <a:prstGeom prst="bentUpArrow">
              <a:avLst>
                <a:gd name="adj1" fmla="val 32840"/>
                <a:gd name="adj2" fmla="val 25000"/>
                <a:gd name="adj3" fmla="val 35780"/>
              </a:avLst>
            </a:prstGeom>
            <a:solidFill>
              <a:srgbClr val="FED0B2"/>
            </a:solid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57" name="Shape 357"/>
            <p:cNvSpPr/>
            <p:nvPr/>
          </p:nvSpPr>
          <p:spPr>
            <a:xfrm>
              <a:off x="2691318" y="1190141"/>
              <a:ext cx="1176300" cy="823199"/>
            </a:xfrm>
            <a:prstGeom prst="roundRect">
              <a:avLst>
                <a:gd name="adj" fmla="val 16670"/>
              </a:avLst>
            </a:prstGeom>
            <a:gradFill>
              <a:gsLst>
                <a:gs pos="0">
                  <a:srgbClr val="FE8860"/>
                </a:gs>
                <a:gs pos="100000">
                  <a:srgbClr val="EB5B29"/>
                </a:gs>
              </a:gsLst>
              <a:lin ang="5400012" scaled="0"/>
            </a:grad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58" name="Shape 358"/>
            <p:cNvSpPr txBox="1"/>
            <p:nvPr/>
          </p:nvSpPr>
          <p:spPr>
            <a:xfrm>
              <a:off x="2731515" y="1230337"/>
              <a:ext cx="1095899" cy="742800"/>
            </a:xfrm>
            <a:prstGeom prst="rect">
              <a:avLst/>
            </a:prstGeom>
            <a:noFill/>
            <a:ln>
              <a:noFill/>
            </a:ln>
          </p:spPr>
          <p:txBody>
            <a:bodyPr lIns="83800" tIns="83800" rIns="83800" bIns="83800" anchor="ctr" anchorCtr="0">
              <a:noAutofit/>
            </a:bodyPr>
            <a:lstStyle/>
            <a:p>
              <a:pPr marL="0" marR="0" lvl="0" indent="0" algn="ctr" rtl="0">
                <a:lnSpc>
                  <a:spcPct val="90000"/>
                </a:lnSpc>
                <a:spcBef>
                  <a:spcPts val="0"/>
                </a:spcBef>
                <a:spcAft>
                  <a:spcPts val="770"/>
                </a:spcAft>
                <a:buSzPct val="25000"/>
                <a:buNone/>
              </a:pPr>
              <a:r>
                <a:rPr lang="en-US" sz="2200" b="0" i="0" u="none" strike="noStrike" cap="none" baseline="0">
                  <a:solidFill>
                    <a:schemeClr val="lt1"/>
                  </a:solidFill>
                  <a:latin typeface="Calibri"/>
                  <a:ea typeface="Calibri"/>
                  <a:cs typeface="Calibri"/>
                  <a:sym typeface="Calibri"/>
                </a:rPr>
                <a:t>Entity</a:t>
              </a:r>
            </a:p>
          </p:txBody>
        </p:sp>
        <p:sp>
          <p:nvSpPr>
            <p:cNvPr id="359" name="Shape 359"/>
            <p:cNvSpPr/>
            <p:nvPr/>
          </p:nvSpPr>
          <p:spPr>
            <a:xfrm>
              <a:off x="4025851" y="903999"/>
              <a:ext cx="2561999" cy="1330199"/>
            </a:xfrm>
            <a:prstGeom prst="rect">
              <a:avLst/>
            </a:prstGeom>
            <a:no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60" name="Shape 360"/>
            <p:cNvSpPr txBox="1"/>
            <p:nvPr/>
          </p:nvSpPr>
          <p:spPr>
            <a:xfrm>
              <a:off x="4025851" y="903999"/>
              <a:ext cx="2561999" cy="1330199"/>
            </a:xfrm>
            <a:prstGeom prst="rect">
              <a:avLst/>
            </a:prstGeom>
            <a:noFill/>
            <a:ln>
              <a:noFill/>
            </a:ln>
          </p:spPr>
          <p:txBody>
            <a:bodyPr lIns="68575" tIns="68575" rIns="68575" bIns="68575" anchor="ctr" anchorCtr="0">
              <a:noAutofit/>
            </a:bodyPr>
            <a:lstStyle/>
            <a:p>
              <a:pPr marL="171450" marR="0" lvl="1" indent="-171450" algn="l" rtl="0">
                <a:lnSpc>
                  <a:spcPct val="90000"/>
                </a:lnSpc>
                <a:spcBef>
                  <a:spcPts val="0"/>
                </a:spcBef>
                <a:spcAft>
                  <a:spcPts val="270"/>
                </a:spcAft>
                <a:buClr>
                  <a:schemeClr val="dk1"/>
                </a:buClr>
                <a:buSzPct val="100000"/>
                <a:buFont typeface="Calibri"/>
                <a:buChar char="•"/>
              </a:pPr>
              <a:r>
                <a:rPr lang="en-US" sz="1800">
                  <a:solidFill>
                    <a:schemeClr val="dk1"/>
                  </a:solidFill>
                  <a:latin typeface="Calibri"/>
                  <a:ea typeface="Calibri"/>
                  <a:cs typeface="Calibri"/>
                  <a:sym typeface="Calibri"/>
                </a:rPr>
                <a:t>Entity is not treated as a taxpayer: only reports net profits on its tax return</a:t>
              </a:r>
            </a:p>
          </p:txBody>
        </p:sp>
        <p:sp>
          <p:nvSpPr>
            <p:cNvPr id="361" name="Shape 361"/>
            <p:cNvSpPr/>
            <p:nvPr/>
          </p:nvSpPr>
          <p:spPr>
            <a:xfrm>
              <a:off x="3706478" y="2330925"/>
              <a:ext cx="1176300" cy="823199"/>
            </a:xfrm>
            <a:prstGeom prst="roundRect">
              <a:avLst>
                <a:gd name="adj" fmla="val 16670"/>
              </a:avLst>
            </a:prstGeom>
            <a:gradFill>
              <a:gsLst>
                <a:gs pos="0">
                  <a:srgbClr val="FE8860"/>
                </a:gs>
                <a:gs pos="100000">
                  <a:srgbClr val="EB5B29"/>
                </a:gs>
              </a:gsLst>
              <a:lin ang="5400012" scaled="0"/>
            </a:grad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62" name="Shape 362"/>
            <p:cNvSpPr txBox="1"/>
            <p:nvPr/>
          </p:nvSpPr>
          <p:spPr>
            <a:xfrm>
              <a:off x="3746673" y="2371122"/>
              <a:ext cx="1095899" cy="742800"/>
            </a:xfrm>
            <a:prstGeom prst="rect">
              <a:avLst/>
            </a:prstGeom>
            <a:noFill/>
            <a:ln>
              <a:noFill/>
            </a:ln>
          </p:spPr>
          <p:txBody>
            <a:bodyPr lIns="83800" tIns="83800" rIns="83800" bIns="83800" anchor="ctr" anchorCtr="0">
              <a:noAutofit/>
            </a:bodyPr>
            <a:lstStyle/>
            <a:p>
              <a:pPr marL="0" marR="0" lvl="0" indent="0" algn="ctr" rtl="0">
                <a:lnSpc>
                  <a:spcPct val="90000"/>
                </a:lnSpc>
                <a:spcBef>
                  <a:spcPts val="0"/>
                </a:spcBef>
                <a:spcAft>
                  <a:spcPts val="770"/>
                </a:spcAft>
                <a:buSzPct val="25000"/>
                <a:buNone/>
              </a:pPr>
              <a:r>
                <a:rPr lang="en-US" sz="2200" b="0" i="0" u="none" strike="noStrike" cap="none" baseline="0">
                  <a:solidFill>
                    <a:schemeClr val="lt1"/>
                  </a:solidFill>
                  <a:latin typeface="Calibri"/>
                  <a:ea typeface="Calibri"/>
                  <a:cs typeface="Calibri"/>
                  <a:sym typeface="Calibri"/>
                </a:rPr>
                <a:t>Owners</a:t>
              </a:r>
            </a:p>
          </p:txBody>
        </p:sp>
        <p:sp>
          <p:nvSpPr>
            <p:cNvPr id="363" name="Shape 363"/>
            <p:cNvSpPr/>
            <p:nvPr/>
          </p:nvSpPr>
          <p:spPr>
            <a:xfrm>
              <a:off x="5124760" y="1853473"/>
              <a:ext cx="3681900" cy="1830599"/>
            </a:xfrm>
            <a:prstGeom prst="rect">
              <a:avLst/>
            </a:prstGeom>
            <a:no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64" name="Shape 364"/>
            <p:cNvSpPr txBox="1"/>
            <p:nvPr/>
          </p:nvSpPr>
          <p:spPr>
            <a:xfrm>
              <a:off x="5124760" y="1853473"/>
              <a:ext cx="3681900" cy="1830599"/>
            </a:xfrm>
            <a:prstGeom prst="rect">
              <a:avLst/>
            </a:prstGeom>
            <a:noFill/>
            <a:ln>
              <a:noFill/>
            </a:ln>
          </p:spPr>
          <p:txBody>
            <a:bodyPr lIns="68575" tIns="68575" rIns="68575" bIns="68575" anchor="ctr" anchorCtr="0">
              <a:noAutofit/>
            </a:bodyPr>
            <a:lstStyle/>
            <a:p>
              <a:pPr marL="171450" marR="0" lvl="1" indent="-171450" algn="l" rtl="0">
                <a:lnSpc>
                  <a:spcPct val="90000"/>
                </a:lnSpc>
                <a:spcBef>
                  <a:spcPts val="0"/>
                </a:spcBef>
                <a:spcAft>
                  <a:spcPts val="270"/>
                </a:spcAft>
                <a:buClr>
                  <a:schemeClr val="dk1"/>
                </a:buClr>
                <a:buSzPct val="100000"/>
                <a:buFont typeface="Calibri"/>
                <a:buChar char="•"/>
              </a:pPr>
              <a:r>
                <a:rPr lang="en-US" sz="1800">
                  <a:solidFill>
                    <a:schemeClr val="dk1"/>
                  </a:solidFill>
                  <a:latin typeface="Calibri"/>
                  <a:ea typeface="Calibri"/>
                  <a:cs typeface="Calibri"/>
                  <a:sym typeface="Calibri"/>
                </a:rPr>
                <a:t>All net profits “pass through” to the owners as income, who report and pay tax through their individual tax returns.</a:t>
              </a:r>
            </a:p>
          </p:txBody>
        </p:sp>
      </p:grpSp>
      <p:sp>
        <p:nvSpPr>
          <p:cNvPr id="365" name="Shape 365"/>
          <p:cNvSpPr txBox="1">
            <a:spLocks noGrp="1"/>
          </p:cNvSpPr>
          <p:nvPr>
            <p:ph type="title" idx="2"/>
          </p:nvPr>
        </p:nvSpPr>
        <p:spPr>
          <a:xfrm>
            <a:off x="5307119" y="88450"/>
            <a:ext cx="3191699" cy="5114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3000" b="1">
                <a:solidFill>
                  <a:schemeClr val="accent1"/>
                </a:solidFill>
              </a:rPr>
              <a:t>TAXATION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1043500" y="975350"/>
            <a:ext cx="7108200" cy="4095300"/>
          </a:xfrm>
          <a:prstGeom prst="rect">
            <a:avLst/>
          </a:prstGeom>
          <a:noFill/>
          <a:ln>
            <a:noFill/>
          </a:ln>
        </p:spPr>
        <p:txBody>
          <a:bodyPr lIns="91425" tIns="45700" rIns="91425" bIns="45700" anchor="t" anchorCtr="0">
            <a:noAutofit/>
          </a:bodyPr>
          <a:lstStyle/>
          <a:p>
            <a:pPr marL="342900" marR="0" lvl="0" indent="-326771" algn="l" rtl="0">
              <a:lnSpc>
                <a:spcPct val="90000"/>
              </a:lnSpc>
              <a:spcBef>
                <a:spcPts val="0"/>
              </a:spcBef>
              <a:buClr>
                <a:schemeClr val="accent1"/>
              </a:buClr>
              <a:buSzPct val="100000"/>
              <a:buFont typeface="Calibri"/>
              <a:buChar char="➢"/>
            </a:pPr>
            <a:r>
              <a:rPr lang="en-US" sz="2000" b="1" i="0" u="none" strike="noStrike" cap="none" baseline="0">
                <a:solidFill>
                  <a:schemeClr val="dk2"/>
                </a:solidFill>
                <a:latin typeface="Calibri"/>
                <a:ea typeface="Calibri"/>
                <a:cs typeface="Calibri"/>
                <a:sym typeface="Calibri"/>
              </a:rPr>
              <a:t>PERSONAL LIABILITY: </a:t>
            </a:r>
            <a:r>
              <a:rPr lang="en-US" sz="2000" b="0" i="0" u="none" strike="noStrike" cap="none" baseline="0">
                <a:solidFill>
                  <a:schemeClr val="dk2"/>
                </a:solidFill>
                <a:latin typeface="Calibri"/>
                <a:ea typeface="Calibri"/>
                <a:cs typeface="Calibri"/>
                <a:sym typeface="Calibri"/>
              </a:rPr>
              <a:t>if company doesn’t have enough money to pay damages in lawsuit, plaintiff can collect remaining damage award from your </a:t>
            </a:r>
            <a:r>
              <a:rPr lang="en-US" sz="2000" b="1" i="0" u="none" strike="noStrike" cap="none" baseline="0">
                <a:solidFill>
                  <a:schemeClr val="dk2"/>
                </a:solidFill>
                <a:latin typeface="Calibri"/>
                <a:ea typeface="Calibri"/>
                <a:cs typeface="Calibri"/>
                <a:sym typeface="Calibri"/>
              </a:rPr>
              <a:t>PERSONAL ASSETS</a:t>
            </a:r>
            <a:r>
              <a:rPr lang="en-US" sz="2000" b="0" i="0" u="none" strike="noStrike" cap="none" baseline="0">
                <a:solidFill>
                  <a:schemeClr val="dk2"/>
                </a:solidFill>
                <a:latin typeface="Calibri"/>
                <a:ea typeface="Calibri"/>
                <a:cs typeface="Calibri"/>
                <a:sym typeface="Calibri"/>
              </a:rPr>
              <a:t>!</a:t>
            </a:r>
          </a:p>
          <a:p>
            <a:pPr marL="914400" marR="0" lvl="2" indent="-148247" algn="l" rtl="0">
              <a:lnSpc>
                <a:spcPct val="90000"/>
              </a:lnSpc>
              <a:spcBef>
                <a:spcPts val="0"/>
              </a:spcBef>
              <a:spcAft>
                <a:spcPts val="0"/>
              </a:spcAft>
              <a:buClr>
                <a:schemeClr val="accent1"/>
              </a:buClr>
              <a:buFont typeface="Noto Symbol"/>
              <a:buNone/>
            </a:pPr>
            <a:endParaRPr sz="2000" b="0" i="0" u="none" strike="noStrike" cap="none" baseline="0">
              <a:solidFill>
                <a:schemeClr val="dk2"/>
              </a:solidFill>
              <a:latin typeface="Calibri"/>
              <a:ea typeface="Calibri"/>
              <a:cs typeface="Calibri"/>
              <a:sym typeface="Calibri"/>
            </a:endParaRPr>
          </a:p>
          <a:p>
            <a:pPr marL="519112" marR="0" lvl="2" indent="-201231" algn="l" rtl="0">
              <a:lnSpc>
                <a:spcPct val="90000"/>
              </a:lnSpc>
              <a:spcBef>
                <a:spcPts val="600"/>
              </a:spcBef>
              <a:spcAft>
                <a:spcPts val="0"/>
              </a:spcAft>
              <a:buClr>
                <a:schemeClr val="accent1"/>
              </a:buClr>
              <a:buSzPct val="100000"/>
              <a:buFont typeface="Calibri"/>
              <a:buChar char="○"/>
            </a:pPr>
            <a:r>
              <a:rPr lang="en-US" sz="2000" b="0" i="0" u="none" strike="noStrike" cap="none" baseline="0">
                <a:solidFill>
                  <a:schemeClr val="dk2"/>
                </a:solidFill>
                <a:latin typeface="Calibri"/>
                <a:ea typeface="Calibri"/>
                <a:cs typeface="Calibri"/>
                <a:sym typeface="Calibri"/>
              </a:rPr>
              <a:t>SOLE</a:t>
            </a:r>
          </a:p>
          <a:p>
            <a:pPr marL="519112" marR="0" lvl="2" indent="-201231" algn="l" rtl="0">
              <a:lnSpc>
                <a:spcPct val="90000"/>
              </a:lnSpc>
              <a:spcBef>
                <a:spcPts val="600"/>
              </a:spcBef>
              <a:spcAft>
                <a:spcPts val="0"/>
              </a:spcAft>
              <a:buClr>
                <a:schemeClr val="accent1"/>
              </a:buClr>
              <a:buSzPct val="100000"/>
              <a:buFont typeface="Calibri"/>
              <a:buChar char="○"/>
            </a:pPr>
            <a:r>
              <a:rPr lang="en-US" sz="2000" b="0" i="0" u="none" strike="noStrike" cap="none" baseline="0">
                <a:solidFill>
                  <a:schemeClr val="dk2"/>
                </a:solidFill>
                <a:latin typeface="Calibri"/>
                <a:ea typeface="Calibri"/>
                <a:cs typeface="Calibri"/>
                <a:sym typeface="Calibri"/>
              </a:rPr>
              <a:t>SHARED</a:t>
            </a:r>
          </a:p>
          <a:p>
            <a:pPr marL="237743" marR="0" lvl="2" indent="-9143" algn="l" rtl="0">
              <a:lnSpc>
                <a:spcPct val="90000"/>
              </a:lnSpc>
              <a:spcBef>
                <a:spcPts val="933"/>
              </a:spcBef>
              <a:buClr>
                <a:schemeClr val="accent1"/>
              </a:buClr>
              <a:buFont typeface="Noto Symbol"/>
              <a:buNone/>
            </a:pPr>
            <a:endParaRPr sz="2000" b="0" i="0" u="none" strike="noStrike" cap="none" baseline="0">
              <a:solidFill>
                <a:schemeClr val="dk2"/>
              </a:solidFill>
              <a:latin typeface="Calibri"/>
              <a:ea typeface="Calibri"/>
              <a:cs typeface="Calibri"/>
              <a:sym typeface="Calibri"/>
            </a:endParaRPr>
          </a:p>
          <a:p>
            <a:pPr marL="342900" marR="0" lvl="0" indent="-326771" algn="l" rtl="0">
              <a:lnSpc>
                <a:spcPct val="90000"/>
              </a:lnSpc>
              <a:spcBef>
                <a:spcPts val="330"/>
              </a:spcBef>
              <a:buClr>
                <a:schemeClr val="accent1"/>
              </a:buClr>
              <a:buSzPct val="100000"/>
              <a:buFont typeface="Calibri"/>
              <a:buChar char="➢"/>
            </a:pPr>
            <a:r>
              <a:rPr lang="en-US" sz="2000" b="1" i="0" u="none" strike="noStrike" cap="none" baseline="0">
                <a:solidFill>
                  <a:schemeClr val="dk2"/>
                </a:solidFill>
                <a:latin typeface="Calibri"/>
                <a:ea typeface="Calibri"/>
                <a:cs typeface="Calibri"/>
                <a:sym typeface="Calibri"/>
              </a:rPr>
              <a:t>LIMITED LIABILITY:</a:t>
            </a:r>
            <a:r>
              <a:rPr lang="en-US" sz="2000" b="0" i="0" u="none" strike="noStrike" cap="none" baseline="0">
                <a:solidFill>
                  <a:schemeClr val="dk2"/>
                </a:solidFill>
                <a:latin typeface="Calibri"/>
                <a:ea typeface="Calibri"/>
                <a:cs typeface="Calibri"/>
                <a:sym typeface="Calibri"/>
              </a:rPr>
              <a:t> only liable up to level of what you invest/contribute to the business; </a:t>
            </a:r>
            <a:r>
              <a:rPr lang="en-US" sz="2000" b="1" i="0" u="none" strike="noStrike" cap="none" baseline="0">
                <a:solidFill>
                  <a:schemeClr val="dk2"/>
                </a:solidFill>
                <a:latin typeface="Calibri"/>
                <a:ea typeface="Calibri"/>
                <a:cs typeface="Calibri"/>
                <a:sym typeface="Calibri"/>
              </a:rPr>
              <a:t>personal assets are safe</a:t>
            </a:r>
            <a:r>
              <a:rPr lang="en-US" sz="2000" b="0" i="0" u="none" strike="noStrike" cap="none" baseline="0">
                <a:solidFill>
                  <a:schemeClr val="dk2"/>
                </a:solidFill>
                <a:latin typeface="Calibri"/>
                <a:ea typeface="Calibri"/>
                <a:cs typeface="Calibri"/>
                <a:sym typeface="Calibri"/>
              </a:rPr>
              <a:t>.</a:t>
            </a:r>
          </a:p>
          <a:p>
            <a:pPr marL="635000" marR="0" lvl="1" indent="-339471" algn="l" rtl="0">
              <a:lnSpc>
                <a:spcPct val="90000"/>
              </a:lnSpc>
              <a:spcBef>
                <a:spcPts val="800"/>
              </a:spcBef>
              <a:buClr>
                <a:schemeClr val="dk2"/>
              </a:buClr>
              <a:buSzPct val="100000"/>
              <a:buFont typeface="Calibri"/>
              <a:buChar char="→"/>
            </a:pPr>
            <a:r>
              <a:rPr lang="en-US" sz="2000" b="1" i="0" u="sng" strike="noStrike" cap="none" baseline="0">
                <a:solidFill>
                  <a:schemeClr val="dk2"/>
                </a:solidFill>
                <a:latin typeface="Calibri"/>
                <a:ea typeface="Calibri"/>
                <a:cs typeface="Calibri"/>
                <a:sym typeface="Calibri"/>
              </a:rPr>
              <a:t>Exceptions</a:t>
            </a:r>
            <a:r>
              <a:rPr lang="en-US" sz="2000" b="0" i="0" u="none" strike="noStrike" cap="none" baseline="0">
                <a:solidFill>
                  <a:schemeClr val="dk2"/>
                </a:solidFill>
                <a:latin typeface="Calibri"/>
                <a:ea typeface="Calibri"/>
                <a:cs typeface="Calibri"/>
                <a:sym typeface="Calibri"/>
              </a:rPr>
              <a:t>:  Personal negligence, Personal guarantees, Intentional harm, Insufficient entity formalities, Undercapitalization, Leadership violation of fiduciary duties, Law violations </a:t>
            </a:r>
          </a:p>
          <a:p>
            <a:pPr marL="631825" marR="0" lvl="1" indent="-9525" algn="l" rtl="0">
              <a:lnSpc>
                <a:spcPct val="90000"/>
              </a:lnSpc>
              <a:spcBef>
                <a:spcPts val="800"/>
              </a:spcBef>
              <a:buClr>
                <a:schemeClr val="dk2"/>
              </a:buClr>
              <a:buSzPct val="25000"/>
              <a:buFont typeface="Noto Symbol"/>
              <a:buNone/>
            </a:pPr>
            <a:r>
              <a:rPr lang="en-US" sz="2000" b="0" i="0" u="none" strike="noStrike" cap="none" baseline="0">
                <a:solidFill>
                  <a:schemeClr val="dk2"/>
                </a:solidFill>
                <a:latin typeface="Calibri"/>
                <a:ea typeface="Calibri"/>
                <a:cs typeface="Calibri"/>
                <a:sym typeface="Calibri"/>
              </a:rPr>
              <a:t>= you can still be sued and found </a:t>
            </a:r>
            <a:r>
              <a:rPr lang="en-US" sz="2000" b="0" i="0" u="sng" strike="noStrike" cap="none" baseline="0">
                <a:solidFill>
                  <a:schemeClr val="dk2"/>
                </a:solidFill>
                <a:latin typeface="Calibri"/>
                <a:ea typeface="Calibri"/>
                <a:cs typeface="Calibri"/>
                <a:sym typeface="Calibri"/>
              </a:rPr>
              <a:t>personally</a:t>
            </a:r>
            <a:r>
              <a:rPr lang="en-US" sz="2000" b="0" i="0" u="none" strike="noStrike" cap="none" baseline="0">
                <a:solidFill>
                  <a:schemeClr val="dk2"/>
                </a:solidFill>
                <a:latin typeface="Calibri"/>
                <a:ea typeface="Calibri"/>
                <a:cs typeface="Calibri"/>
                <a:sym typeface="Calibri"/>
              </a:rPr>
              <a:t> liable. </a:t>
            </a:r>
          </a:p>
          <a:p>
            <a:pPr marL="0" marR="0" lvl="0" indent="80352" algn="l" rtl="0">
              <a:lnSpc>
                <a:spcPct val="90000"/>
              </a:lnSpc>
              <a:spcBef>
                <a:spcPts val="333"/>
              </a:spcBef>
              <a:buClr>
                <a:schemeClr val="accent1"/>
              </a:buClr>
              <a:buFont typeface="Noto Symbol"/>
              <a:buNone/>
            </a:pPr>
            <a:endParaRPr sz="2000" b="0" i="0" u="none" strike="noStrike" cap="none" baseline="0">
              <a:solidFill>
                <a:schemeClr val="dk2"/>
              </a:solidFill>
              <a:latin typeface="Calibri"/>
              <a:ea typeface="Calibri"/>
              <a:cs typeface="Calibri"/>
              <a:sym typeface="Calibri"/>
            </a:endParaRPr>
          </a:p>
        </p:txBody>
      </p:sp>
      <p:sp>
        <p:nvSpPr>
          <p:cNvPr id="371" name="Shape 371"/>
          <p:cNvSpPr txBox="1">
            <a:spLocks noGrp="1"/>
          </p:cNvSpPr>
          <p:nvPr>
            <p:ph type="title"/>
          </p:nvPr>
        </p:nvSpPr>
        <p:spPr>
          <a:xfrm>
            <a:off x="5307119" y="88450"/>
            <a:ext cx="3191699" cy="5114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3000" b="1">
                <a:solidFill>
                  <a:schemeClr val="accent1"/>
                </a:solidFill>
              </a:rPr>
              <a:t>LIABILITY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1043490" y="384210"/>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2800">
                <a:solidFill>
                  <a:srgbClr val="74A50F"/>
                </a:solidFill>
                <a:latin typeface="Calibri"/>
                <a:ea typeface="Calibri"/>
                <a:cs typeface="Calibri"/>
                <a:sym typeface="Calibri"/>
              </a:rPr>
              <a:t>How to Capitalize Your Business </a:t>
            </a:r>
          </a:p>
        </p:txBody>
      </p:sp>
      <p:sp>
        <p:nvSpPr>
          <p:cNvPr id="378" name="Shape 378"/>
          <p:cNvSpPr txBox="1">
            <a:spLocks noGrp="1"/>
          </p:cNvSpPr>
          <p:nvPr>
            <p:ph type="body" idx="1"/>
          </p:nvPr>
        </p:nvSpPr>
        <p:spPr>
          <a:xfrm>
            <a:off x="1043491" y="1737359"/>
            <a:ext cx="6777317" cy="4095268"/>
          </a:xfrm>
          <a:prstGeom prst="rect">
            <a:avLst/>
          </a:prstGeom>
          <a:noFill/>
          <a:ln>
            <a:noFill/>
          </a:ln>
        </p:spPr>
        <p:txBody>
          <a:bodyPr lIns="91425" tIns="45700" rIns="91425" bIns="45700" anchor="t" anchorCtr="0">
            <a:noAutofit/>
          </a:bodyPr>
          <a:lstStyle/>
          <a:p>
            <a:pPr marL="457200" lvl="0" indent="-342900" rtl="0">
              <a:lnSpc>
                <a:spcPct val="115000"/>
              </a:lnSpc>
              <a:spcBef>
                <a:spcPts val="600"/>
              </a:spcBef>
              <a:spcAft>
                <a:spcPts val="900"/>
              </a:spcAft>
              <a:buClr>
                <a:srgbClr val="424242"/>
              </a:buClr>
              <a:buSzPct val="72000"/>
              <a:buFont typeface="Calibri"/>
              <a:buChar char="➢"/>
            </a:pPr>
            <a:r>
              <a:rPr lang="en-US" sz="2500" b="1">
                <a:solidFill>
                  <a:srgbClr val="424242"/>
                </a:solidFill>
                <a:latin typeface="Calibri"/>
                <a:ea typeface="Calibri"/>
                <a:cs typeface="Calibri"/>
                <a:sym typeface="Calibri"/>
              </a:rPr>
              <a:t>Personal Funds </a:t>
            </a:r>
            <a:r>
              <a:rPr lang="en-US" sz="2000">
                <a:solidFill>
                  <a:srgbClr val="424242"/>
                </a:solidFill>
                <a:latin typeface="Calibri"/>
                <a:ea typeface="Calibri"/>
                <a:cs typeface="Calibri"/>
                <a:sym typeface="Calibri"/>
              </a:rPr>
              <a:t>from entrepreneurs, friends, family</a:t>
            </a:r>
          </a:p>
          <a:p>
            <a:pPr marL="457200" lvl="0" indent="-342900" rtl="0">
              <a:lnSpc>
                <a:spcPct val="115000"/>
              </a:lnSpc>
              <a:spcBef>
                <a:spcPts val="600"/>
              </a:spcBef>
              <a:spcAft>
                <a:spcPts val="900"/>
              </a:spcAft>
              <a:buClr>
                <a:srgbClr val="424242"/>
              </a:buClr>
              <a:buSzPct val="72000"/>
              <a:buFont typeface="Calibri"/>
              <a:buChar char="➢"/>
            </a:pPr>
            <a:r>
              <a:rPr lang="en-US" sz="2500" b="1">
                <a:solidFill>
                  <a:srgbClr val="424242"/>
                </a:solidFill>
                <a:latin typeface="Calibri"/>
                <a:ea typeface="Calibri"/>
                <a:cs typeface="Calibri"/>
                <a:sym typeface="Calibri"/>
              </a:rPr>
              <a:t>Debt</a:t>
            </a:r>
          </a:p>
          <a:p>
            <a:pPr marL="914400" lvl="1" indent="-342900" rtl="0">
              <a:lnSpc>
                <a:spcPct val="115000"/>
              </a:lnSpc>
              <a:spcBef>
                <a:spcPts val="600"/>
              </a:spcBef>
              <a:spcAft>
                <a:spcPts val="900"/>
              </a:spcAft>
              <a:buClr>
                <a:srgbClr val="424242"/>
              </a:buClr>
              <a:buSzPct val="100000"/>
              <a:buFont typeface="Calibri"/>
              <a:buChar char="○"/>
            </a:pPr>
            <a:r>
              <a:rPr lang="en-US" sz="1800">
                <a:solidFill>
                  <a:srgbClr val="424242"/>
                </a:solidFill>
                <a:latin typeface="Calibri"/>
                <a:ea typeface="Calibri"/>
                <a:cs typeface="Calibri"/>
                <a:sym typeface="Calibri"/>
              </a:rPr>
              <a:t>Could be from a bank or private creditor</a:t>
            </a:r>
          </a:p>
          <a:p>
            <a:pPr marL="914400" lvl="1" indent="-342900" rtl="0">
              <a:lnSpc>
                <a:spcPct val="115000"/>
              </a:lnSpc>
              <a:spcBef>
                <a:spcPts val="600"/>
              </a:spcBef>
              <a:spcAft>
                <a:spcPts val="900"/>
              </a:spcAft>
              <a:buClr>
                <a:srgbClr val="424242"/>
              </a:buClr>
              <a:buSzPct val="100000"/>
              <a:buFont typeface="Calibri"/>
              <a:buChar char="○"/>
            </a:pPr>
            <a:r>
              <a:rPr lang="en-US" sz="1800">
                <a:solidFill>
                  <a:srgbClr val="424242"/>
                </a:solidFill>
                <a:latin typeface="Calibri"/>
                <a:ea typeface="Calibri"/>
                <a:cs typeface="Calibri"/>
                <a:sym typeface="Calibri"/>
              </a:rPr>
              <a:t>Convertible debt (= if you are doing well, convert debt → stock)</a:t>
            </a:r>
          </a:p>
          <a:p>
            <a:pPr marL="914400" lvl="1" indent="-342900" rtl="0">
              <a:lnSpc>
                <a:spcPct val="115000"/>
              </a:lnSpc>
              <a:spcBef>
                <a:spcPts val="600"/>
              </a:spcBef>
              <a:spcAft>
                <a:spcPts val="900"/>
              </a:spcAft>
              <a:buClr>
                <a:srgbClr val="424242"/>
              </a:buClr>
              <a:buSzPct val="100000"/>
              <a:buFont typeface="Calibri"/>
              <a:buChar char="○"/>
            </a:pPr>
            <a:r>
              <a:rPr lang="en-US" sz="1800">
                <a:solidFill>
                  <a:srgbClr val="424242"/>
                </a:solidFill>
                <a:latin typeface="Calibri"/>
                <a:ea typeface="Calibri"/>
                <a:cs typeface="Calibri"/>
                <a:sym typeface="Calibri"/>
              </a:rPr>
              <a:t>Can be secured with collateral (e.g. House/Car)</a:t>
            </a:r>
          </a:p>
          <a:p>
            <a:pPr marL="457200" lvl="0" indent="-342900" rtl="0">
              <a:lnSpc>
                <a:spcPct val="115000"/>
              </a:lnSpc>
              <a:spcBef>
                <a:spcPts val="600"/>
              </a:spcBef>
              <a:spcAft>
                <a:spcPts val="900"/>
              </a:spcAft>
              <a:buClr>
                <a:srgbClr val="424242"/>
              </a:buClr>
              <a:buSzPct val="72000"/>
              <a:buFont typeface="Calibri"/>
              <a:buChar char="➢"/>
            </a:pPr>
            <a:r>
              <a:rPr lang="en-US" sz="2500" b="1">
                <a:solidFill>
                  <a:srgbClr val="424242"/>
                </a:solidFill>
                <a:latin typeface="Calibri"/>
                <a:ea typeface="Calibri"/>
                <a:cs typeface="Calibri"/>
                <a:sym typeface="Calibri"/>
              </a:rPr>
              <a:t>Equity</a:t>
            </a:r>
          </a:p>
          <a:p>
            <a:pPr marL="914400" lvl="1" indent="-342900" rtl="0">
              <a:lnSpc>
                <a:spcPct val="115000"/>
              </a:lnSpc>
              <a:spcBef>
                <a:spcPts val="600"/>
              </a:spcBef>
              <a:spcAft>
                <a:spcPts val="900"/>
              </a:spcAft>
              <a:buClr>
                <a:srgbClr val="424242"/>
              </a:buClr>
              <a:buSzPct val="100000"/>
              <a:buFont typeface="Calibri"/>
              <a:buChar char="○"/>
            </a:pPr>
            <a:r>
              <a:rPr lang="en-US" sz="1800">
                <a:solidFill>
                  <a:srgbClr val="424242"/>
                </a:solidFill>
                <a:latin typeface="Calibri"/>
                <a:ea typeface="Calibri"/>
                <a:cs typeface="Calibri"/>
                <a:sym typeface="Calibri"/>
              </a:rPr>
              <a:t>Arranged in the entity’s formative documents</a:t>
            </a:r>
          </a:p>
          <a:p>
            <a:pPr marL="914400" lvl="1" indent="-342900" rtl="0">
              <a:lnSpc>
                <a:spcPct val="115000"/>
              </a:lnSpc>
              <a:spcBef>
                <a:spcPts val="600"/>
              </a:spcBef>
              <a:spcAft>
                <a:spcPts val="900"/>
              </a:spcAft>
              <a:buClr>
                <a:srgbClr val="424242"/>
              </a:buClr>
              <a:buSzPct val="100000"/>
              <a:buFont typeface="Calibri"/>
              <a:buChar char="○"/>
            </a:pPr>
            <a:r>
              <a:rPr lang="en-US" sz="1800">
                <a:solidFill>
                  <a:srgbClr val="424242"/>
                </a:solidFill>
                <a:latin typeface="Calibri"/>
                <a:ea typeface="Calibri"/>
                <a:cs typeface="Calibri"/>
                <a:sym typeface="Calibri"/>
              </a:rPr>
              <a:t>Can include a variety of rights:  profit-sharing, managing, liquidation preferences, other perks </a:t>
            </a:r>
          </a:p>
        </p:txBody>
      </p:sp>
      <p:sp>
        <p:nvSpPr>
          <p:cNvPr id="379" name="Shape 379"/>
          <p:cNvSpPr txBox="1">
            <a:spLocks noGrp="1"/>
          </p:cNvSpPr>
          <p:nvPr>
            <p:ph type="title" idx="2"/>
          </p:nvPr>
        </p:nvSpPr>
        <p:spPr>
          <a:xfrm>
            <a:off x="4743900" y="88450"/>
            <a:ext cx="3678599" cy="5114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3000" b="1">
                <a:solidFill>
                  <a:schemeClr val="accent1"/>
                </a:solidFill>
              </a:rPr>
              <a:t>CAPITALIZATION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1043490" y="494263"/>
            <a:ext cx="7024799" cy="1143000"/>
          </a:xfrm>
          <a:prstGeom prst="rect">
            <a:avLst/>
          </a:prstGeom>
        </p:spPr>
        <p:txBody>
          <a:bodyPr lIns="91425" tIns="91425" rIns="91425" bIns="91425" anchor="b" anchorCtr="0">
            <a:noAutofit/>
          </a:bodyPr>
          <a:lstStyle/>
          <a:p>
            <a:pPr>
              <a:spcBef>
                <a:spcPts val="0"/>
              </a:spcBef>
              <a:buNone/>
            </a:pPr>
            <a:r>
              <a:rPr lang="en-US" sz="2800" b="1">
                <a:solidFill>
                  <a:srgbClr val="74A50F"/>
                </a:solidFill>
                <a:latin typeface="Calibri"/>
                <a:ea typeface="Calibri"/>
                <a:cs typeface="Calibri"/>
                <a:sym typeface="Calibri"/>
              </a:rPr>
              <a:t>Special Requirements for S-Corporations</a:t>
            </a:r>
          </a:p>
        </p:txBody>
      </p:sp>
      <p:sp>
        <p:nvSpPr>
          <p:cNvPr id="386" name="Shape 386"/>
          <p:cNvSpPr txBox="1">
            <a:spLocks noGrp="1"/>
          </p:cNvSpPr>
          <p:nvPr>
            <p:ph type="body" idx="1"/>
          </p:nvPr>
        </p:nvSpPr>
        <p:spPr>
          <a:xfrm>
            <a:off x="1043500" y="1822200"/>
            <a:ext cx="7024799" cy="3858000"/>
          </a:xfrm>
          <a:prstGeom prst="rect">
            <a:avLst/>
          </a:prstGeom>
        </p:spPr>
        <p:txBody>
          <a:bodyPr lIns="91425" tIns="91425" rIns="91425" bIns="91425" anchor="t" anchorCtr="0">
            <a:noAutofit/>
          </a:bodyPr>
          <a:lstStyle/>
          <a:p>
            <a:pPr marL="457200" lvl="0" indent="-355600" rtl="0">
              <a:spcBef>
                <a:spcPts val="0"/>
              </a:spcBef>
              <a:buClr>
                <a:schemeClr val="accent1"/>
              </a:buClr>
              <a:buSzPct val="100000"/>
              <a:buFont typeface="Calibri"/>
              <a:buChar char="❏"/>
            </a:pPr>
            <a:r>
              <a:rPr lang="en-US" sz="2000">
                <a:latin typeface="Calibri"/>
                <a:ea typeface="Calibri"/>
                <a:cs typeface="Calibri"/>
                <a:sym typeface="Calibri"/>
              </a:rPr>
              <a:t>Limit on # of Shareholders (limited to </a:t>
            </a:r>
            <a:r>
              <a:rPr lang="en-US" sz="2000" b="1">
                <a:latin typeface="Calibri"/>
                <a:ea typeface="Calibri"/>
                <a:cs typeface="Calibri"/>
                <a:sym typeface="Calibri"/>
              </a:rPr>
              <a:t>100</a:t>
            </a:r>
            <a:r>
              <a:rPr lang="en-US" sz="2000">
                <a:latin typeface="Calibri"/>
                <a:ea typeface="Calibri"/>
                <a:cs typeface="Calibri"/>
                <a:sym typeface="Calibri"/>
              </a:rPr>
              <a:t>)</a:t>
            </a:r>
          </a:p>
          <a:p>
            <a:pPr marL="457200" lvl="0" indent="-355600" rtl="0">
              <a:spcBef>
                <a:spcPts val="0"/>
              </a:spcBef>
              <a:buClr>
                <a:schemeClr val="accent1"/>
              </a:buClr>
              <a:buSzPct val="100000"/>
              <a:buFont typeface="Calibri"/>
              <a:buChar char="❏"/>
            </a:pPr>
            <a:r>
              <a:rPr lang="en-US" sz="2000">
                <a:latin typeface="Calibri"/>
                <a:ea typeface="Calibri"/>
                <a:cs typeface="Calibri"/>
                <a:sym typeface="Calibri"/>
              </a:rPr>
              <a:t>Shareholders </a:t>
            </a:r>
            <a:r>
              <a:rPr lang="en-US" sz="2000" i="1">
                <a:latin typeface="Calibri"/>
                <a:ea typeface="Calibri"/>
                <a:cs typeface="Calibri"/>
                <a:sym typeface="Calibri"/>
              </a:rPr>
              <a:t>generally </a:t>
            </a:r>
            <a:r>
              <a:rPr lang="en-US" sz="2000">
                <a:latin typeface="Calibri"/>
                <a:ea typeface="Calibri"/>
                <a:cs typeface="Calibri"/>
                <a:sym typeface="Calibri"/>
              </a:rPr>
              <a:t>must be </a:t>
            </a:r>
            <a:r>
              <a:rPr lang="en-US" sz="2000" b="1">
                <a:latin typeface="Calibri"/>
                <a:ea typeface="Calibri"/>
                <a:cs typeface="Calibri"/>
                <a:sym typeface="Calibri"/>
              </a:rPr>
              <a:t>HUMAN</a:t>
            </a:r>
            <a:r>
              <a:rPr lang="en-US" sz="2000">
                <a:latin typeface="Calibri"/>
                <a:ea typeface="Calibri"/>
                <a:cs typeface="Calibri"/>
                <a:sym typeface="Calibri"/>
              </a:rPr>
              <a:t> (certain Trusts OK)</a:t>
            </a:r>
          </a:p>
          <a:p>
            <a:pPr marL="457200" lvl="0" indent="-355600" rtl="0">
              <a:spcBef>
                <a:spcPts val="0"/>
              </a:spcBef>
              <a:buClr>
                <a:schemeClr val="accent1"/>
              </a:buClr>
              <a:buSzPct val="100000"/>
              <a:buFont typeface="Calibri"/>
              <a:buChar char="❏"/>
            </a:pPr>
            <a:r>
              <a:rPr lang="en-US" sz="2000">
                <a:latin typeface="Calibri"/>
                <a:ea typeface="Calibri"/>
                <a:cs typeface="Calibri"/>
                <a:sym typeface="Calibri"/>
              </a:rPr>
              <a:t>Shareholders must be </a:t>
            </a:r>
            <a:r>
              <a:rPr lang="en-US" sz="2000" b="1">
                <a:latin typeface="Calibri"/>
                <a:ea typeface="Calibri"/>
                <a:cs typeface="Calibri"/>
                <a:sym typeface="Calibri"/>
              </a:rPr>
              <a:t>U.S. Citizens </a:t>
            </a:r>
            <a:r>
              <a:rPr lang="en-US" sz="2000">
                <a:latin typeface="Calibri"/>
                <a:ea typeface="Calibri"/>
                <a:cs typeface="Calibri"/>
                <a:sym typeface="Calibri"/>
              </a:rPr>
              <a:t>or </a:t>
            </a:r>
            <a:r>
              <a:rPr lang="en-US" sz="2000" b="1">
                <a:latin typeface="Calibri"/>
                <a:ea typeface="Calibri"/>
                <a:cs typeface="Calibri"/>
                <a:sym typeface="Calibri"/>
              </a:rPr>
              <a:t>have Legal Residency</a:t>
            </a:r>
          </a:p>
          <a:p>
            <a:pPr marL="457200" lvl="0" indent="-355600" rtl="0">
              <a:spcBef>
                <a:spcPts val="0"/>
              </a:spcBef>
              <a:buClr>
                <a:schemeClr val="accent1"/>
              </a:buClr>
              <a:buSzPct val="100000"/>
              <a:buFont typeface="Calibri"/>
              <a:buChar char="❏"/>
            </a:pPr>
            <a:r>
              <a:rPr lang="en-US" sz="2000">
                <a:latin typeface="Calibri"/>
                <a:ea typeface="Calibri"/>
                <a:cs typeface="Calibri"/>
                <a:sym typeface="Calibri"/>
              </a:rPr>
              <a:t>Have to follow board formalities </a:t>
            </a:r>
          </a:p>
          <a:p>
            <a:pPr marL="914400" lvl="1" indent="-355600" rtl="0">
              <a:spcBef>
                <a:spcPts val="0"/>
              </a:spcBef>
              <a:buClr>
                <a:schemeClr val="accent1"/>
              </a:buClr>
              <a:buSzPct val="100000"/>
              <a:buFont typeface="Calibri"/>
              <a:buChar char="❏"/>
            </a:pPr>
            <a:r>
              <a:rPr lang="en-US" sz="2000">
                <a:latin typeface="Calibri"/>
                <a:ea typeface="Calibri"/>
                <a:cs typeface="Calibri"/>
                <a:sym typeface="Calibri"/>
              </a:rPr>
              <a:t>3+ Directors, Meetings, Minutes</a:t>
            </a:r>
          </a:p>
          <a:p>
            <a:pPr marL="457200" lvl="0" indent="-355600" rtl="0">
              <a:spcBef>
                <a:spcPts val="0"/>
              </a:spcBef>
              <a:buClr>
                <a:schemeClr val="accent1"/>
              </a:buClr>
              <a:buSzPct val="100000"/>
              <a:buFont typeface="Calibri"/>
              <a:buChar char="❏"/>
            </a:pPr>
            <a:r>
              <a:rPr lang="en-US" sz="2000">
                <a:latin typeface="Calibri"/>
                <a:ea typeface="Calibri"/>
                <a:cs typeface="Calibri"/>
                <a:sym typeface="Calibri"/>
              </a:rPr>
              <a:t>Only one class of stock (equal economic rights)</a:t>
            </a:r>
          </a:p>
          <a:p>
            <a:pPr marL="914400" lvl="1" indent="-355600" rtl="0">
              <a:spcBef>
                <a:spcPts val="0"/>
              </a:spcBef>
              <a:buClr>
                <a:schemeClr val="accent1"/>
              </a:buClr>
              <a:buSzPct val="100000"/>
              <a:buFont typeface="Calibri"/>
              <a:buChar char="❏"/>
            </a:pPr>
            <a:r>
              <a:rPr lang="en-US" sz="2000">
                <a:latin typeface="Calibri"/>
                <a:ea typeface="Calibri"/>
                <a:cs typeface="Calibri"/>
                <a:sym typeface="Calibri"/>
              </a:rPr>
              <a:t>NO preferred stock</a:t>
            </a:r>
          </a:p>
          <a:p>
            <a:pPr marL="457200" lvl="0" indent="-355600" rtl="0">
              <a:spcBef>
                <a:spcPts val="0"/>
              </a:spcBef>
              <a:buClr>
                <a:schemeClr val="accent1"/>
              </a:buClr>
              <a:buSzPct val="100000"/>
              <a:buFont typeface="Calibri"/>
              <a:buChar char="❏"/>
            </a:pPr>
            <a:r>
              <a:rPr lang="en-US" sz="2000">
                <a:latin typeface="Calibri"/>
                <a:ea typeface="Calibri"/>
                <a:cs typeface="Calibri"/>
                <a:sym typeface="Calibri"/>
              </a:rPr>
              <a:t>Proportional sharing of profits/losses</a:t>
            </a:r>
          </a:p>
          <a:p>
            <a:pPr marL="914400" lvl="1" indent="-355600" rtl="0">
              <a:spcBef>
                <a:spcPts val="0"/>
              </a:spcBef>
              <a:buClr>
                <a:schemeClr val="accent1"/>
              </a:buClr>
              <a:buSzPct val="100000"/>
              <a:buFont typeface="Calibri"/>
              <a:buChar char="❏"/>
            </a:pPr>
            <a:r>
              <a:rPr lang="en-US" sz="2000">
                <a:latin typeface="Calibri"/>
                <a:ea typeface="Calibri"/>
                <a:cs typeface="Calibri"/>
                <a:sym typeface="Calibri"/>
              </a:rPr>
              <a:t>E.g., 60% stock = 60% profits</a:t>
            </a:r>
          </a:p>
          <a:p>
            <a:pPr marL="0" indent="0" rtl="0">
              <a:spcBef>
                <a:spcPts val="0"/>
              </a:spcBef>
              <a:buNone/>
            </a:pPr>
            <a:endParaRPr sz="2000">
              <a:latin typeface="Calibri"/>
              <a:ea typeface="Calibri"/>
              <a:cs typeface="Calibri"/>
              <a:sym typeface="Calibri"/>
            </a:endParaRPr>
          </a:p>
          <a:p>
            <a:pPr marL="0" lvl="0" indent="0">
              <a:spcBef>
                <a:spcPts val="0"/>
              </a:spcBef>
              <a:buNone/>
            </a:pPr>
            <a:r>
              <a:rPr lang="en-US" sz="2000">
                <a:latin typeface="Calibri"/>
                <a:ea typeface="Calibri"/>
                <a:cs typeface="Calibri"/>
                <a:sym typeface="Calibri"/>
              </a:rPr>
              <a:t>What if you break the rules? </a:t>
            </a:r>
            <a:r>
              <a:rPr lang="en-US" sz="2000" b="1">
                <a:latin typeface="Calibri"/>
                <a:ea typeface="Calibri"/>
                <a:cs typeface="Calibri"/>
                <a:sym typeface="Calibri"/>
              </a:rPr>
              <a:t>AUTO conversion to C-Corp </a:t>
            </a:r>
          </a:p>
        </p:txBody>
      </p:sp>
      <p:sp>
        <p:nvSpPr>
          <p:cNvPr id="387" name="Shape 387"/>
          <p:cNvSpPr txBox="1"/>
          <p:nvPr/>
        </p:nvSpPr>
        <p:spPr>
          <a:xfrm>
            <a:off x="4765475" y="0"/>
            <a:ext cx="3482399" cy="494400"/>
          </a:xfrm>
          <a:prstGeom prst="rect">
            <a:avLst/>
          </a:prstGeom>
          <a:noFill/>
          <a:ln>
            <a:noFill/>
          </a:ln>
        </p:spPr>
        <p:txBody>
          <a:bodyPr lIns="91425" tIns="91425" rIns="91425" bIns="91425" anchor="ctr" anchorCtr="0">
            <a:noAutofit/>
          </a:bodyPr>
          <a:lstStyle/>
          <a:p>
            <a:pPr lvl="0" rtl="0">
              <a:spcBef>
                <a:spcPts val="0"/>
              </a:spcBef>
              <a:buNone/>
            </a:pPr>
            <a:r>
              <a:rPr lang="en-US" sz="2400" b="1">
                <a:solidFill>
                  <a:schemeClr val="accent1"/>
                </a:solidFill>
              </a:rPr>
              <a:t>Specials - S Corps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1043500" y="702601"/>
            <a:ext cx="7024799" cy="858599"/>
          </a:xfrm>
          <a:prstGeom prst="rect">
            <a:avLst/>
          </a:prstGeom>
        </p:spPr>
        <p:txBody>
          <a:bodyPr lIns="91425" tIns="91425" rIns="91425" bIns="91425" anchor="b" anchorCtr="0">
            <a:noAutofit/>
          </a:bodyPr>
          <a:lstStyle/>
          <a:p>
            <a:pPr>
              <a:spcBef>
                <a:spcPts val="0"/>
              </a:spcBef>
              <a:buNone/>
            </a:pPr>
            <a:r>
              <a:rPr lang="en-US" sz="2800">
                <a:solidFill>
                  <a:srgbClr val="74A50F"/>
                </a:solidFill>
                <a:latin typeface="Calibri"/>
                <a:ea typeface="Calibri"/>
                <a:cs typeface="Calibri"/>
                <a:sym typeface="Calibri"/>
              </a:rPr>
              <a:t>Two </a:t>
            </a:r>
            <a:r>
              <a:rPr lang="en-US" sz="2800" b="1">
                <a:solidFill>
                  <a:srgbClr val="74A50F"/>
                </a:solidFill>
                <a:latin typeface="Calibri"/>
                <a:ea typeface="Calibri"/>
                <a:cs typeface="Calibri"/>
                <a:sym typeface="Calibri"/>
              </a:rPr>
              <a:t>NEW</a:t>
            </a:r>
            <a:r>
              <a:rPr lang="en-US" sz="2800">
                <a:solidFill>
                  <a:srgbClr val="74A50F"/>
                </a:solidFill>
                <a:latin typeface="Calibri"/>
                <a:ea typeface="Calibri"/>
                <a:cs typeface="Calibri"/>
                <a:sym typeface="Calibri"/>
              </a:rPr>
              <a:t> types of </a:t>
            </a:r>
            <a:r>
              <a:rPr lang="en-US" sz="2800" b="1">
                <a:solidFill>
                  <a:srgbClr val="74A50F"/>
                </a:solidFill>
                <a:latin typeface="Calibri"/>
                <a:ea typeface="Calibri"/>
                <a:cs typeface="Calibri"/>
                <a:sym typeface="Calibri"/>
              </a:rPr>
              <a:t>FOR-PROFIT Corporations </a:t>
            </a:r>
          </a:p>
        </p:txBody>
      </p:sp>
      <p:sp>
        <p:nvSpPr>
          <p:cNvPr id="394" name="Shape 394"/>
          <p:cNvSpPr txBox="1">
            <a:spLocks noGrp="1"/>
          </p:cNvSpPr>
          <p:nvPr>
            <p:ph type="body" idx="1"/>
          </p:nvPr>
        </p:nvSpPr>
        <p:spPr>
          <a:xfrm>
            <a:off x="1125175" y="1706400"/>
            <a:ext cx="3519900" cy="639900"/>
          </a:xfrm>
          <a:prstGeom prst="rect">
            <a:avLst/>
          </a:prstGeom>
        </p:spPr>
        <p:txBody>
          <a:bodyPr lIns="91425" tIns="91425" rIns="91425" bIns="91425" anchor="b" anchorCtr="0">
            <a:noAutofit/>
          </a:bodyPr>
          <a:lstStyle/>
          <a:p>
            <a:pPr>
              <a:spcBef>
                <a:spcPts val="0"/>
              </a:spcBef>
              <a:buNone/>
            </a:pPr>
            <a:r>
              <a:rPr lang="en-US" sz="2400" b="1">
                <a:solidFill>
                  <a:srgbClr val="424242"/>
                </a:solidFill>
                <a:latin typeface="Calibri"/>
                <a:ea typeface="Calibri"/>
                <a:cs typeface="Calibri"/>
                <a:sym typeface="Calibri"/>
              </a:rPr>
              <a:t>Flexible Purpose Corp</a:t>
            </a:r>
          </a:p>
        </p:txBody>
      </p:sp>
      <p:sp>
        <p:nvSpPr>
          <p:cNvPr id="395" name="Shape 395"/>
          <p:cNvSpPr txBox="1">
            <a:spLocks noGrp="1"/>
          </p:cNvSpPr>
          <p:nvPr>
            <p:ph type="body" idx="2"/>
          </p:nvPr>
        </p:nvSpPr>
        <p:spPr>
          <a:xfrm>
            <a:off x="1041725" y="2491626"/>
            <a:ext cx="3419999" cy="3395100"/>
          </a:xfrm>
          <a:prstGeom prst="rect">
            <a:avLst/>
          </a:prstGeom>
        </p:spPr>
        <p:txBody>
          <a:bodyPr lIns="91425" tIns="91425" rIns="91425" bIns="91425" anchor="t" anchorCtr="0">
            <a:noAutofit/>
          </a:bodyPr>
          <a:lstStyle/>
          <a:p>
            <a:pPr marL="457200" lvl="0" indent="-355600" rtl="0">
              <a:lnSpc>
                <a:spcPct val="115000"/>
              </a:lnSpc>
              <a:spcBef>
                <a:spcPts val="600"/>
              </a:spcBef>
              <a:buClr>
                <a:srgbClr val="424242"/>
              </a:buClr>
              <a:buSzPct val="100000"/>
              <a:buFont typeface="Calibri"/>
              <a:buChar char="●"/>
            </a:pPr>
            <a:r>
              <a:rPr lang="en-US" sz="2000">
                <a:solidFill>
                  <a:srgbClr val="424242"/>
                </a:solidFill>
                <a:latin typeface="Calibri"/>
                <a:ea typeface="Calibri"/>
                <a:cs typeface="Calibri"/>
                <a:sym typeface="Calibri"/>
              </a:rPr>
              <a:t>Must Produce a Public Benefit </a:t>
            </a:r>
          </a:p>
          <a:p>
            <a:pPr marL="457200" lvl="0" indent="-355600" rtl="0">
              <a:lnSpc>
                <a:spcPct val="115000"/>
              </a:lnSpc>
              <a:spcBef>
                <a:spcPts val="600"/>
              </a:spcBef>
              <a:buClr>
                <a:srgbClr val="424242"/>
              </a:buClr>
              <a:buSzPct val="100000"/>
              <a:buFont typeface="Calibri"/>
              <a:buChar char="●"/>
            </a:pPr>
            <a:r>
              <a:rPr lang="en-US" sz="2000">
                <a:solidFill>
                  <a:srgbClr val="424242"/>
                </a:solidFill>
                <a:latin typeface="Calibri"/>
                <a:ea typeface="Calibri"/>
                <a:cs typeface="Calibri"/>
                <a:sym typeface="Calibri"/>
              </a:rPr>
              <a:t>Director Protections for Actions taken to Further the Public Benefit</a:t>
            </a:r>
          </a:p>
          <a:p>
            <a:pPr marL="457200" lvl="0" indent="-355600" rtl="0">
              <a:lnSpc>
                <a:spcPct val="115000"/>
              </a:lnSpc>
              <a:spcBef>
                <a:spcPts val="600"/>
              </a:spcBef>
              <a:buClr>
                <a:srgbClr val="424242"/>
              </a:buClr>
              <a:buSzPct val="100000"/>
              <a:buFont typeface="Calibri"/>
              <a:buChar char="●"/>
            </a:pPr>
            <a:r>
              <a:rPr lang="en-US" sz="2000">
                <a:solidFill>
                  <a:srgbClr val="424242"/>
                </a:solidFill>
                <a:latin typeface="Calibri"/>
                <a:ea typeface="Calibri"/>
                <a:cs typeface="Calibri"/>
                <a:sym typeface="Calibri"/>
              </a:rPr>
              <a:t>Shareholder Protections</a:t>
            </a:r>
          </a:p>
          <a:p>
            <a:pPr marL="457200" lvl="0" indent="-355600" rtl="0">
              <a:lnSpc>
                <a:spcPct val="115000"/>
              </a:lnSpc>
              <a:spcBef>
                <a:spcPts val="600"/>
              </a:spcBef>
              <a:buClr>
                <a:srgbClr val="424242"/>
              </a:buClr>
              <a:buSzPct val="100000"/>
              <a:buFont typeface="Calibri"/>
              <a:buChar char="●"/>
            </a:pPr>
            <a:r>
              <a:rPr lang="en-US" sz="2000">
                <a:solidFill>
                  <a:srgbClr val="424242"/>
                </a:solidFill>
                <a:latin typeface="Calibri"/>
                <a:ea typeface="Calibri"/>
                <a:cs typeface="Calibri"/>
                <a:sym typeface="Calibri"/>
              </a:rPr>
              <a:t>Transparency Required</a:t>
            </a:r>
          </a:p>
        </p:txBody>
      </p:sp>
      <p:sp>
        <p:nvSpPr>
          <p:cNvPr id="396" name="Shape 396"/>
          <p:cNvSpPr txBox="1">
            <a:spLocks noGrp="1"/>
          </p:cNvSpPr>
          <p:nvPr>
            <p:ph type="body" idx="3"/>
          </p:nvPr>
        </p:nvSpPr>
        <p:spPr>
          <a:xfrm>
            <a:off x="5191114" y="1706400"/>
            <a:ext cx="3257400" cy="639900"/>
          </a:xfrm>
          <a:prstGeom prst="rect">
            <a:avLst/>
          </a:prstGeom>
        </p:spPr>
        <p:txBody>
          <a:bodyPr lIns="91425" tIns="91425" rIns="91425" bIns="91425" anchor="b" anchorCtr="0">
            <a:noAutofit/>
          </a:bodyPr>
          <a:lstStyle/>
          <a:p>
            <a:pPr>
              <a:spcBef>
                <a:spcPts val="0"/>
              </a:spcBef>
              <a:buNone/>
            </a:pPr>
            <a:r>
              <a:rPr lang="en-US" sz="2400" b="1">
                <a:solidFill>
                  <a:srgbClr val="424242"/>
                </a:solidFill>
                <a:latin typeface="Calibri"/>
                <a:ea typeface="Calibri"/>
                <a:cs typeface="Calibri"/>
                <a:sym typeface="Calibri"/>
              </a:rPr>
              <a:t>Benefit Corp</a:t>
            </a:r>
          </a:p>
        </p:txBody>
      </p:sp>
      <p:sp>
        <p:nvSpPr>
          <p:cNvPr id="397" name="Shape 397"/>
          <p:cNvSpPr txBox="1">
            <a:spLocks noGrp="1"/>
          </p:cNvSpPr>
          <p:nvPr>
            <p:ph type="body" idx="4"/>
          </p:nvPr>
        </p:nvSpPr>
        <p:spPr>
          <a:xfrm>
            <a:off x="4645152" y="2491626"/>
            <a:ext cx="3419999" cy="3395100"/>
          </a:xfrm>
          <a:prstGeom prst="rect">
            <a:avLst/>
          </a:prstGeom>
        </p:spPr>
        <p:txBody>
          <a:bodyPr lIns="91425" tIns="91425" rIns="91425" bIns="91425" anchor="t" anchorCtr="0">
            <a:noAutofit/>
          </a:bodyPr>
          <a:lstStyle/>
          <a:p>
            <a:pPr marL="457200" lvl="0" indent="-355600" rtl="0">
              <a:lnSpc>
                <a:spcPct val="115000"/>
              </a:lnSpc>
              <a:spcBef>
                <a:spcPts val="500"/>
              </a:spcBef>
              <a:buClr>
                <a:srgbClr val="424242"/>
              </a:buClr>
              <a:buSzPct val="100000"/>
              <a:buFont typeface="Calibri"/>
              <a:buChar char="●"/>
            </a:pPr>
            <a:r>
              <a:rPr lang="en-US" sz="2000">
                <a:solidFill>
                  <a:srgbClr val="424242"/>
                </a:solidFill>
                <a:latin typeface="Calibri"/>
                <a:ea typeface="Calibri"/>
                <a:cs typeface="Calibri"/>
                <a:sym typeface="Calibri"/>
              </a:rPr>
              <a:t>Must Produce a Public Benefit</a:t>
            </a:r>
          </a:p>
          <a:p>
            <a:pPr marL="457200" lvl="0" indent="-355600" rtl="0">
              <a:lnSpc>
                <a:spcPct val="115000"/>
              </a:lnSpc>
              <a:spcBef>
                <a:spcPts val="500"/>
              </a:spcBef>
              <a:buClr>
                <a:srgbClr val="424242"/>
              </a:buClr>
              <a:buSzPct val="100000"/>
              <a:buFont typeface="Calibri"/>
              <a:buChar char="●"/>
            </a:pPr>
            <a:r>
              <a:rPr lang="en-US" sz="2000">
                <a:solidFill>
                  <a:srgbClr val="424242"/>
                </a:solidFill>
                <a:latin typeface="Calibri"/>
                <a:ea typeface="Calibri"/>
                <a:cs typeface="Calibri"/>
                <a:sym typeface="Calibri"/>
              </a:rPr>
              <a:t>Director Protections for Actions taken to Further the Public Benefit</a:t>
            </a:r>
          </a:p>
          <a:p>
            <a:pPr marL="457200" lvl="0" indent="-355600" rtl="0">
              <a:lnSpc>
                <a:spcPct val="115000"/>
              </a:lnSpc>
              <a:spcBef>
                <a:spcPts val="500"/>
              </a:spcBef>
              <a:buClr>
                <a:srgbClr val="424242"/>
              </a:buClr>
              <a:buSzPct val="100000"/>
              <a:buFont typeface="Calibri"/>
              <a:buChar char="●"/>
            </a:pPr>
            <a:r>
              <a:rPr lang="en-US" sz="2000">
                <a:solidFill>
                  <a:srgbClr val="424242"/>
                </a:solidFill>
                <a:latin typeface="Calibri"/>
                <a:ea typeface="Calibri"/>
                <a:cs typeface="Calibri"/>
                <a:sym typeface="Calibri"/>
              </a:rPr>
              <a:t>Shareholder Protections</a:t>
            </a:r>
          </a:p>
          <a:p>
            <a:pPr marL="457200" lvl="0" indent="-355600" rtl="0">
              <a:lnSpc>
                <a:spcPct val="115000"/>
              </a:lnSpc>
              <a:spcBef>
                <a:spcPts val="500"/>
              </a:spcBef>
              <a:buClr>
                <a:srgbClr val="424242"/>
              </a:buClr>
              <a:buSzPct val="100000"/>
              <a:buFont typeface="Calibri"/>
              <a:buChar char="●"/>
            </a:pPr>
            <a:r>
              <a:rPr lang="en-US" sz="2000">
                <a:solidFill>
                  <a:srgbClr val="424242"/>
                </a:solidFill>
                <a:latin typeface="Calibri"/>
                <a:ea typeface="Calibri"/>
                <a:cs typeface="Calibri"/>
                <a:sym typeface="Calibri"/>
              </a:rPr>
              <a:t>Transparency Required</a:t>
            </a:r>
          </a:p>
          <a:p>
            <a:pPr marL="457200" lvl="0" indent="-355600" rtl="0">
              <a:lnSpc>
                <a:spcPct val="115000"/>
              </a:lnSpc>
              <a:spcBef>
                <a:spcPts val="500"/>
              </a:spcBef>
              <a:buClr>
                <a:srgbClr val="74A50F"/>
              </a:buClr>
              <a:buSzPct val="100000"/>
              <a:buFont typeface="Calibri"/>
              <a:buChar char="●"/>
            </a:pPr>
            <a:r>
              <a:rPr lang="en-US" sz="2000">
                <a:solidFill>
                  <a:srgbClr val="74A50F"/>
                </a:solidFill>
                <a:latin typeface="Calibri"/>
                <a:ea typeface="Calibri"/>
                <a:cs typeface="Calibri"/>
                <a:sym typeface="Calibri"/>
              </a:rPr>
              <a:t>3</a:t>
            </a:r>
            <a:r>
              <a:rPr lang="en-US" sz="2000" baseline="30000">
                <a:solidFill>
                  <a:srgbClr val="74A50F"/>
                </a:solidFill>
                <a:latin typeface="Calibri"/>
                <a:ea typeface="Calibri"/>
                <a:cs typeface="Calibri"/>
                <a:sym typeface="Calibri"/>
              </a:rPr>
              <a:t>rd</a:t>
            </a:r>
            <a:r>
              <a:rPr lang="en-US" sz="2000">
                <a:solidFill>
                  <a:srgbClr val="74A50F"/>
                </a:solidFill>
                <a:latin typeface="Calibri"/>
                <a:ea typeface="Calibri"/>
                <a:cs typeface="Calibri"/>
                <a:sym typeface="Calibri"/>
              </a:rPr>
              <a:t> Party Assessment</a:t>
            </a:r>
          </a:p>
          <a:p>
            <a:pPr marL="457200" lvl="0" indent="-355600" rtl="0">
              <a:lnSpc>
                <a:spcPct val="115000"/>
              </a:lnSpc>
              <a:spcBef>
                <a:spcPts val="500"/>
              </a:spcBef>
              <a:buClr>
                <a:srgbClr val="74A50F"/>
              </a:buClr>
              <a:buSzPct val="100000"/>
              <a:buFont typeface="Calibri"/>
              <a:buChar char="●"/>
            </a:pPr>
            <a:r>
              <a:rPr lang="en-US" sz="2000">
                <a:solidFill>
                  <a:srgbClr val="74A50F"/>
                </a:solidFill>
                <a:latin typeface="Calibri"/>
                <a:ea typeface="Calibri"/>
                <a:cs typeface="Calibri"/>
                <a:sym typeface="Calibri"/>
              </a:rPr>
              <a:t>Enforcement by Shareholders or Named individuals</a:t>
            </a:r>
          </a:p>
        </p:txBody>
      </p:sp>
      <p:sp>
        <p:nvSpPr>
          <p:cNvPr id="398" name="Shape 398"/>
          <p:cNvSpPr txBox="1"/>
          <p:nvPr/>
        </p:nvSpPr>
        <p:spPr>
          <a:xfrm>
            <a:off x="4537600" y="0"/>
            <a:ext cx="3635099" cy="557400"/>
          </a:xfrm>
          <a:prstGeom prst="rect">
            <a:avLst/>
          </a:prstGeom>
          <a:noFill/>
          <a:ln>
            <a:noFill/>
          </a:ln>
        </p:spPr>
        <p:txBody>
          <a:bodyPr lIns="91425" tIns="91425" rIns="91425" bIns="91425" anchor="ctr" anchorCtr="0">
            <a:noAutofit/>
          </a:bodyPr>
          <a:lstStyle/>
          <a:p>
            <a:pPr lvl="0" rtl="0">
              <a:spcBef>
                <a:spcPts val="0"/>
              </a:spcBef>
              <a:buNone/>
            </a:pPr>
            <a:r>
              <a:rPr lang="en-US" sz="2400" b="1">
                <a:solidFill>
                  <a:schemeClr val="accent1"/>
                </a:solidFill>
              </a:rPr>
              <a:t>Specials - Flex/B Corp</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aphicFrame>
        <p:nvGraphicFramePr>
          <p:cNvPr id="403" name="Shape 403"/>
          <p:cNvGraphicFramePr/>
          <p:nvPr/>
        </p:nvGraphicFramePr>
        <p:xfrm>
          <a:off x="1212145" y="876524"/>
          <a:ext cx="3000000" cy="3000000"/>
        </p:xfrm>
        <a:graphic>
          <a:graphicData uri="http://schemas.openxmlformats.org/drawingml/2006/table">
            <a:tbl>
              <a:tblPr firstRow="1" bandRow="1">
                <a:noFill/>
                <a:tableStyleId>{25D22BA2-A2D8-4AEA-9226-7D9CF6C55D0A}</a:tableStyleId>
              </a:tblPr>
              <a:tblGrid>
                <a:gridCol w="3363625"/>
                <a:gridCol w="3409000"/>
              </a:tblGrid>
              <a:tr h="503250">
                <a:tc>
                  <a:txBody>
                    <a:bodyPr/>
                    <a:lstStyle/>
                    <a:p>
                      <a:pPr marL="0" marR="0" lvl="0" indent="0" algn="ctr" rtl="0">
                        <a:spcBef>
                          <a:spcPts val="0"/>
                        </a:spcBef>
                        <a:buSzPct val="25000"/>
                        <a:buNone/>
                      </a:pPr>
                      <a:r>
                        <a:rPr lang="en-US" sz="2000" u="none" strike="noStrike" cap="none" baseline="0">
                          <a:latin typeface="Calibri"/>
                          <a:ea typeface="Calibri"/>
                          <a:cs typeface="Calibri"/>
                          <a:sym typeface="Calibri"/>
                        </a:rPr>
                        <a:t>IF YOU:</a:t>
                      </a:r>
                    </a:p>
                  </a:txBody>
                  <a:tcPr marL="91450" marR="91450" marT="45725" marB="45725" anchor="ctr"/>
                </a:tc>
                <a:tc>
                  <a:txBody>
                    <a:bodyPr/>
                    <a:lstStyle/>
                    <a:p>
                      <a:pPr marL="0" marR="0" lvl="0" indent="0" algn="ctr" rtl="0">
                        <a:spcBef>
                          <a:spcPts val="0"/>
                        </a:spcBef>
                        <a:buSzPct val="25000"/>
                        <a:buNone/>
                      </a:pPr>
                      <a:r>
                        <a:rPr lang="en-US" sz="2000" u="none" strike="noStrike" cap="none" baseline="0">
                          <a:latin typeface="Calibri"/>
                          <a:ea typeface="Calibri"/>
                          <a:cs typeface="Calibri"/>
                          <a:sym typeface="Calibri"/>
                        </a:rPr>
                        <a:t>CONSIDER:</a:t>
                      </a:r>
                    </a:p>
                  </a:txBody>
                  <a:tcPr marL="91450" marR="91450" marT="45725" marB="45725" anchor="ctr"/>
                </a:tc>
              </a:tr>
              <a:tr h="890375">
                <a:tc>
                  <a:txBody>
                    <a:bodyPr/>
                    <a:lstStyle/>
                    <a:p>
                      <a:pPr marL="0" marR="0" lvl="0" indent="0" algn="ctr" rtl="0">
                        <a:spcBef>
                          <a:spcPts val="0"/>
                        </a:spcBef>
                        <a:spcAft>
                          <a:spcPts val="1600"/>
                        </a:spcAft>
                        <a:buSzPct val="25000"/>
                        <a:buNone/>
                      </a:pPr>
                      <a:r>
                        <a:rPr lang="en-US" sz="2000" u="none" strike="noStrike" cap="none" baseline="0">
                          <a:latin typeface="Calibri"/>
                          <a:ea typeface="Calibri"/>
                          <a:cs typeface="Calibri"/>
                          <a:sym typeface="Calibri"/>
                        </a:rPr>
                        <a:t>Want total control</a:t>
                      </a:r>
                    </a:p>
                  </a:txBody>
                  <a:tcPr marL="91450" marR="91450" marT="45725" marB="45725" anchor="ctr"/>
                </a:tc>
                <a:tc>
                  <a:txBody>
                    <a:bodyPr/>
                    <a:lstStyle/>
                    <a:p>
                      <a:pPr marL="0" marR="0" lvl="0" indent="0" algn="ctr" rtl="0">
                        <a:spcBef>
                          <a:spcPts val="0"/>
                        </a:spcBef>
                        <a:buSzPct val="25000"/>
                        <a:buNone/>
                      </a:pPr>
                      <a:r>
                        <a:rPr lang="en-US" sz="2000" u="none" strike="noStrike" cap="none" baseline="0">
                          <a:latin typeface="Calibri"/>
                          <a:ea typeface="Calibri"/>
                          <a:cs typeface="Calibri"/>
                          <a:sym typeface="Calibri"/>
                        </a:rPr>
                        <a:t>Sole P, LP, Manager- Managed LLC</a:t>
                      </a:r>
                    </a:p>
                  </a:txBody>
                  <a:tcPr marL="91450" marR="91450" marT="45725" marB="45725" anchor="ctr"/>
                </a:tc>
              </a:tr>
              <a:tr h="890375">
                <a:tc>
                  <a:txBody>
                    <a:bodyPr/>
                    <a:lstStyle/>
                    <a:p>
                      <a:pPr marL="0" marR="0" lvl="0" indent="0" algn="ctr" rtl="0">
                        <a:spcBef>
                          <a:spcPts val="0"/>
                        </a:spcBef>
                        <a:buSzPct val="25000"/>
                        <a:buNone/>
                      </a:pPr>
                      <a:r>
                        <a:rPr lang="en-US" sz="2000" u="none" strike="noStrike" cap="none" baseline="0">
                          <a:latin typeface="Calibri"/>
                          <a:ea typeface="Calibri"/>
                          <a:cs typeface="Calibri"/>
                          <a:sym typeface="Calibri"/>
                        </a:rPr>
                        <a:t>Are doing something risky</a:t>
                      </a:r>
                    </a:p>
                  </a:txBody>
                  <a:tcPr marL="91450" marR="91450" marT="45725" marB="45725" anchor="ctr"/>
                </a:tc>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2000" u="none" strike="noStrike" cap="none" baseline="0">
                          <a:latin typeface="Calibri"/>
                          <a:ea typeface="Calibri"/>
                          <a:cs typeface="Calibri"/>
                          <a:sym typeface="Calibri"/>
                        </a:rPr>
                        <a:t>LLC, Corporation</a:t>
                      </a:r>
                    </a:p>
                    <a:p>
                      <a:pPr marL="0" marR="0" lvl="0" indent="0" algn="ctr" rtl="0">
                        <a:spcBef>
                          <a:spcPts val="0"/>
                        </a:spcBef>
                        <a:buNone/>
                      </a:pPr>
                      <a:endParaRPr sz="2000" u="none" strike="noStrike" cap="none" baseline="0">
                        <a:latin typeface="Calibri"/>
                        <a:ea typeface="Calibri"/>
                        <a:cs typeface="Calibri"/>
                        <a:sym typeface="Calibri"/>
                      </a:endParaRPr>
                    </a:p>
                  </a:txBody>
                  <a:tcPr marL="91450" marR="91450" marT="45725" marB="45725" anchor="ctr"/>
                </a:tc>
              </a:tr>
              <a:tr h="890375">
                <a:tc>
                  <a:txBody>
                    <a:bodyPr/>
                    <a:lstStyle/>
                    <a:p>
                      <a:pPr marL="0" marR="0" lvl="0" indent="0" algn="ctr" rtl="0">
                        <a:spcBef>
                          <a:spcPts val="0"/>
                        </a:spcBef>
                        <a:buSzPct val="25000"/>
                        <a:buNone/>
                      </a:pPr>
                      <a:r>
                        <a:rPr lang="en-US" sz="2000" u="none" strike="noStrike" cap="none" baseline="0">
                          <a:latin typeface="Calibri"/>
                          <a:ea typeface="Calibri"/>
                          <a:cs typeface="Calibri"/>
                          <a:sym typeface="Calibri"/>
                        </a:rPr>
                        <a:t>Need to apply for grants or give tax breaks to donors</a:t>
                      </a:r>
                    </a:p>
                  </a:txBody>
                  <a:tcPr marL="91450" marR="91450" marT="45725" marB="45725" anchor="ctr"/>
                </a:tc>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2000" u="none" strike="noStrike" cap="none" baseline="0">
                          <a:latin typeface="Calibri"/>
                          <a:ea typeface="Calibri"/>
                          <a:cs typeface="Calibri"/>
                          <a:sym typeface="Calibri"/>
                        </a:rPr>
                        <a:t>Non-Profit Corporation</a:t>
                      </a:r>
                    </a:p>
                    <a:p>
                      <a:pPr marL="0" marR="0" lvl="0" indent="0" algn="ctr" rtl="0">
                        <a:spcBef>
                          <a:spcPts val="0"/>
                        </a:spcBef>
                        <a:buNone/>
                      </a:pPr>
                      <a:endParaRPr sz="2000" u="none" strike="noStrike" cap="none" baseline="0">
                        <a:latin typeface="Calibri"/>
                        <a:ea typeface="Calibri"/>
                        <a:cs typeface="Calibri"/>
                        <a:sym typeface="Calibri"/>
                      </a:endParaRPr>
                    </a:p>
                  </a:txBody>
                  <a:tcPr marL="91450" marR="91450" marT="45725" marB="45725" anchor="ctr"/>
                </a:tc>
              </a:tr>
              <a:tr h="1277475">
                <a:tc>
                  <a:txBody>
                    <a:bodyPr/>
                    <a:lstStyle/>
                    <a:p>
                      <a:pPr marL="0" marR="0" lvl="0" indent="0" algn="ctr" rtl="0">
                        <a:spcBef>
                          <a:spcPts val="0"/>
                        </a:spcBef>
                        <a:buSzPct val="25000"/>
                        <a:buNone/>
                      </a:pPr>
                      <a:r>
                        <a:rPr lang="en-US" sz="2000" u="none" strike="noStrike" cap="none" baseline="0">
                          <a:latin typeface="Calibri"/>
                          <a:ea typeface="Calibri"/>
                          <a:cs typeface="Calibri"/>
                          <a:sym typeface="Calibri"/>
                        </a:rPr>
                        <a:t>Want to keep equity within “the family”</a:t>
                      </a:r>
                    </a:p>
                  </a:txBody>
                  <a:tcPr marL="91450" marR="91450" marT="45725" marB="45725" anchor="ctr"/>
                </a:tc>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2000" u="none" strike="noStrike" cap="none" baseline="0">
                          <a:latin typeface="Calibri"/>
                          <a:ea typeface="Calibri"/>
                          <a:cs typeface="Calibri"/>
                          <a:sym typeface="Calibri"/>
                        </a:rPr>
                        <a:t>Partnership, LLC, For Profit Corporation</a:t>
                      </a:r>
                    </a:p>
                    <a:p>
                      <a:pPr marL="0" marR="0" lvl="0" indent="0" algn="ctr" rtl="0">
                        <a:spcBef>
                          <a:spcPts val="0"/>
                        </a:spcBef>
                        <a:buNone/>
                      </a:pPr>
                      <a:endParaRPr sz="2000" u="none" strike="noStrike" cap="none" baseline="0">
                        <a:latin typeface="Calibri"/>
                        <a:ea typeface="Calibri"/>
                        <a:cs typeface="Calibri"/>
                        <a:sym typeface="Calibri"/>
                      </a:endParaRPr>
                    </a:p>
                  </a:txBody>
                  <a:tcPr marL="91450" marR="91450" marT="45725" marB="45725" anchor="ctr"/>
                </a:tc>
              </a:tr>
              <a:tr h="890375">
                <a:tc>
                  <a:txBody>
                    <a:bodyPr/>
                    <a:lstStyle/>
                    <a:p>
                      <a:pPr marL="0" marR="0" lvl="0" indent="0" algn="ctr" rtl="0">
                        <a:spcBef>
                          <a:spcPts val="0"/>
                        </a:spcBef>
                        <a:buSzPct val="25000"/>
                        <a:buNone/>
                      </a:pPr>
                      <a:r>
                        <a:rPr lang="en-US" sz="2000" u="none" strike="noStrike" cap="none" baseline="0">
                          <a:latin typeface="Calibri"/>
                          <a:ea typeface="Calibri"/>
                          <a:cs typeface="Calibri"/>
                          <a:sym typeface="Calibri"/>
                        </a:rPr>
                        <a:t>Want to attract venture capital</a:t>
                      </a:r>
                    </a:p>
                  </a:txBody>
                  <a:tcPr marL="91450" marR="91450" marT="45725" marB="45725" anchor="ctr"/>
                </a:tc>
                <a:tc>
                  <a:txBody>
                    <a:bodyPr/>
                    <a:lstStyle/>
                    <a:p>
                      <a:pPr marL="0" marR="0" lvl="0" indent="0" algn="ctr" rtl="0">
                        <a:lnSpc>
                          <a:spcPct val="100000"/>
                        </a:lnSpc>
                        <a:spcBef>
                          <a:spcPts val="0"/>
                        </a:spcBef>
                        <a:spcAft>
                          <a:spcPts val="0"/>
                        </a:spcAft>
                        <a:buClr>
                          <a:schemeClr val="dk1"/>
                        </a:buClr>
                        <a:buSzPct val="25000"/>
                        <a:buFont typeface="Times New Roman"/>
                        <a:buNone/>
                      </a:pPr>
                      <a:r>
                        <a:rPr lang="en-US" sz="2000" u="none" strike="noStrike" cap="none" baseline="0">
                          <a:latin typeface="Calibri"/>
                          <a:ea typeface="Calibri"/>
                          <a:cs typeface="Calibri"/>
                          <a:sym typeface="Calibri"/>
                        </a:rPr>
                        <a:t>C Corporation</a:t>
                      </a:r>
                    </a:p>
                    <a:p>
                      <a:pPr marL="0" marR="0" lvl="0" indent="0" algn="ctr" rtl="0">
                        <a:spcBef>
                          <a:spcPts val="0"/>
                        </a:spcBef>
                        <a:buNone/>
                      </a:pPr>
                      <a:endParaRPr sz="2000" u="none" strike="noStrike" cap="none" baseline="0">
                        <a:latin typeface="Calibri"/>
                        <a:ea typeface="Calibri"/>
                        <a:cs typeface="Calibri"/>
                        <a:sym typeface="Calibri"/>
                      </a:endParaRPr>
                    </a:p>
                  </a:txBody>
                  <a:tcPr marL="91450" marR="91450" marT="45725" marB="45725" anchor="ctr"/>
                </a:tc>
              </a:tr>
            </a:tbl>
          </a:graphicData>
        </a:graphic>
      </p:graphicFrame>
      <p:sp>
        <p:nvSpPr>
          <p:cNvPr id="404" name="Shape 404"/>
          <p:cNvSpPr txBox="1">
            <a:spLocks noGrp="1"/>
          </p:cNvSpPr>
          <p:nvPr>
            <p:ph type="title"/>
          </p:nvPr>
        </p:nvSpPr>
        <p:spPr>
          <a:xfrm>
            <a:off x="4820100" y="88450"/>
            <a:ext cx="3678599" cy="5114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3000" b="1">
                <a:solidFill>
                  <a:schemeClr val="accent1"/>
                </a:solidFill>
              </a:rPr>
              <a:t>QUICK REVIEW</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1043491" y="1520258"/>
            <a:ext cx="7018235" cy="4503043"/>
          </a:xfrm>
          <a:prstGeom prst="rect">
            <a:avLst/>
          </a:prstGeom>
          <a:noFill/>
          <a:ln>
            <a:noFill/>
          </a:ln>
        </p:spPr>
        <p:txBody>
          <a:bodyPr lIns="91425" tIns="45700" rIns="91425" bIns="45700" anchor="t" anchorCtr="0">
            <a:noAutofit/>
          </a:bodyPr>
          <a:lstStyle/>
          <a:p>
            <a:pPr marL="68580" marR="0" lvl="0" indent="-5080" algn="l" rtl="0">
              <a:spcBef>
                <a:spcPts val="0"/>
              </a:spcBef>
              <a:buClr>
                <a:schemeClr val="accent1"/>
              </a:buClr>
              <a:buSzPct val="25000"/>
              <a:buFont typeface="Noto Symbol"/>
              <a:buNone/>
            </a:pPr>
            <a:r>
              <a:rPr lang="en-US" sz="4000" b="0" i="0" u="none" strike="noStrike" cap="none" baseline="0">
                <a:solidFill>
                  <a:schemeClr val="dk2"/>
                </a:solidFill>
                <a:latin typeface="Times New Roman"/>
                <a:ea typeface="Times New Roman"/>
                <a:cs typeface="Times New Roman"/>
                <a:sym typeface="Times New Roman"/>
              </a:rPr>
              <a:t>For a more detailed overview,</a:t>
            </a:r>
          </a:p>
          <a:p>
            <a:pPr marL="68580" marR="0" lvl="0" indent="-5080" algn="l" rtl="0">
              <a:spcBef>
                <a:spcPts val="0"/>
              </a:spcBef>
              <a:buClr>
                <a:schemeClr val="accent1"/>
              </a:buClr>
              <a:buFont typeface="Noto Symbol"/>
              <a:buNone/>
            </a:pPr>
            <a:endParaRPr sz="4000">
              <a:solidFill>
                <a:schemeClr val="dk2"/>
              </a:solidFill>
              <a:latin typeface="Times New Roman"/>
              <a:ea typeface="Times New Roman"/>
              <a:cs typeface="Times New Roman"/>
              <a:sym typeface="Times New Roman"/>
            </a:endParaRPr>
          </a:p>
          <a:p>
            <a:pPr marL="68580" marR="0" lvl="0" indent="-5080" algn="l" rtl="0">
              <a:spcBef>
                <a:spcPts val="0"/>
              </a:spcBef>
              <a:buClr>
                <a:schemeClr val="accent1"/>
              </a:buClr>
              <a:buSzPct val="25000"/>
              <a:buFont typeface="Noto Symbol"/>
              <a:buNone/>
            </a:pPr>
            <a:r>
              <a:rPr lang="en-US" sz="4000">
                <a:solidFill>
                  <a:schemeClr val="dk2"/>
                </a:solidFill>
                <a:latin typeface="Times New Roman"/>
                <a:ea typeface="Times New Roman"/>
                <a:cs typeface="Times New Roman"/>
                <a:sym typeface="Times New Roman"/>
              </a:rPr>
              <a:t>Check</a:t>
            </a:r>
            <a:r>
              <a:rPr lang="en-US" sz="4000" b="0" i="0" u="none" strike="noStrike" cap="none" baseline="0">
                <a:solidFill>
                  <a:schemeClr val="dk2"/>
                </a:solidFill>
                <a:latin typeface="Times New Roman"/>
                <a:ea typeface="Times New Roman"/>
                <a:cs typeface="Times New Roman"/>
                <a:sym typeface="Times New Roman"/>
              </a:rPr>
              <a:t> out the handout/chart: </a:t>
            </a:r>
          </a:p>
          <a:p>
            <a:pPr marL="68580" marR="0" lvl="0" indent="-5080" algn="l" rtl="0">
              <a:spcBef>
                <a:spcPts val="0"/>
              </a:spcBef>
              <a:buClr>
                <a:schemeClr val="accent1"/>
              </a:buClr>
              <a:buFont typeface="Noto Symbol"/>
              <a:buNone/>
            </a:pPr>
            <a:endParaRPr sz="4000" b="1">
              <a:solidFill>
                <a:schemeClr val="dk2"/>
              </a:solidFill>
              <a:latin typeface="Times New Roman"/>
              <a:ea typeface="Times New Roman"/>
              <a:cs typeface="Times New Roman"/>
              <a:sym typeface="Times New Roman"/>
            </a:endParaRPr>
          </a:p>
          <a:p>
            <a:pPr marL="68580" marR="0" lvl="0" indent="-5080" algn="l" rtl="0">
              <a:spcBef>
                <a:spcPts val="0"/>
              </a:spcBef>
              <a:buClr>
                <a:schemeClr val="accent1"/>
              </a:buClr>
              <a:buSzPct val="25000"/>
              <a:buFont typeface="Noto Symbol"/>
              <a:buNone/>
            </a:pPr>
            <a:r>
              <a:rPr lang="en-US" sz="4000" b="1">
                <a:solidFill>
                  <a:schemeClr val="dk2"/>
                </a:solidFill>
                <a:latin typeface="Times New Roman"/>
                <a:ea typeface="Times New Roman"/>
                <a:cs typeface="Times New Roman"/>
                <a:sym typeface="Times New Roman"/>
              </a:rPr>
              <a:t>C</a:t>
            </a:r>
            <a:r>
              <a:rPr lang="en-US" sz="4000" b="1" i="0" u="none" strike="noStrike" cap="none" baseline="0">
                <a:solidFill>
                  <a:schemeClr val="dk2"/>
                </a:solidFill>
                <a:latin typeface="Times New Roman"/>
                <a:ea typeface="Times New Roman"/>
                <a:cs typeface="Times New Roman"/>
                <a:sym typeface="Times New Roman"/>
              </a:rPr>
              <a:t>haracteristics of </a:t>
            </a:r>
            <a:r>
              <a:rPr lang="en-US" sz="4000" b="1">
                <a:solidFill>
                  <a:schemeClr val="dk2"/>
                </a:solidFill>
                <a:latin typeface="Times New Roman"/>
                <a:ea typeface="Times New Roman"/>
                <a:cs typeface="Times New Roman"/>
                <a:sym typeface="Times New Roman"/>
              </a:rPr>
              <a:t>D</a:t>
            </a:r>
            <a:r>
              <a:rPr lang="en-US" sz="4000" b="1" i="0" u="none" strike="noStrike" cap="none" baseline="0">
                <a:solidFill>
                  <a:schemeClr val="dk2"/>
                </a:solidFill>
                <a:latin typeface="Times New Roman"/>
                <a:ea typeface="Times New Roman"/>
                <a:cs typeface="Times New Roman"/>
                <a:sym typeface="Times New Roman"/>
              </a:rPr>
              <a:t>ifferent </a:t>
            </a:r>
            <a:r>
              <a:rPr lang="en-US" sz="4000" b="1">
                <a:solidFill>
                  <a:schemeClr val="dk2"/>
                </a:solidFill>
                <a:latin typeface="Times New Roman"/>
                <a:ea typeface="Times New Roman"/>
                <a:cs typeface="Times New Roman"/>
                <a:sym typeface="Times New Roman"/>
              </a:rPr>
              <a:t>B</a:t>
            </a:r>
            <a:r>
              <a:rPr lang="en-US" sz="4000" b="1" i="0" u="none" strike="noStrike" cap="none" baseline="0">
                <a:solidFill>
                  <a:schemeClr val="dk2"/>
                </a:solidFill>
                <a:latin typeface="Times New Roman"/>
                <a:ea typeface="Times New Roman"/>
                <a:cs typeface="Times New Roman"/>
                <a:sym typeface="Times New Roman"/>
              </a:rPr>
              <a:t>usiness Entities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ctrTitle"/>
          </p:nvPr>
        </p:nvSpPr>
        <p:spPr>
          <a:xfrm>
            <a:off x="519491" y="1612462"/>
            <a:ext cx="7446000" cy="2640300"/>
          </a:xfrm>
          <a:prstGeom prst="rect">
            <a:avLst/>
          </a:prstGeom>
          <a:noFill/>
          <a:ln>
            <a:noFill/>
          </a:ln>
        </p:spPr>
        <p:txBody>
          <a:bodyPr lIns="91425" tIns="45700" rIns="91425" bIns="45700" anchor="b" anchorCtr="0">
            <a:noAutofit/>
          </a:bodyPr>
          <a:lstStyle/>
          <a:p>
            <a:pPr marL="0" marR="0" lvl="0" indent="0" algn="l" rtl="0">
              <a:spcBef>
                <a:spcPts val="0"/>
              </a:spcBef>
              <a:buClr>
                <a:srgbClr val="000000"/>
              </a:buClr>
              <a:buSzPct val="25000"/>
              <a:buFont typeface="Arial"/>
              <a:buNone/>
            </a:pPr>
            <a:r>
              <a:rPr lang="en-US" sz="5000" b="1"/>
              <a:t>Where to Incorporate--CA v. DE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1042425" y="1054571"/>
            <a:ext cx="7024799" cy="747600"/>
          </a:xfrm>
          <a:prstGeom prst="rect">
            <a:avLst/>
          </a:prstGeom>
        </p:spPr>
        <p:txBody>
          <a:bodyPr lIns="91425" tIns="91425" rIns="91425" bIns="91425" anchor="b" anchorCtr="0">
            <a:noAutofit/>
          </a:bodyPr>
          <a:lstStyle/>
          <a:p>
            <a:pPr marL="0" lvl="0" indent="0" rtl="0">
              <a:spcBef>
                <a:spcPts val="480"/>
              </a:spcBef>
              <a:buNone/>
            </a:pPr>
            <a:r>
              <a:rPr lang="en-US" sz="3000" i="1"/>
              <a:t>GENERAL RULE - where to form</a:t>
            </a:r>
          </a:p>
        </p:txBody>
      </p:sp>
      <p:sp>
        <p:nvSpPr>
          <p:cNvPr id="422" name="Shape 422"/>
          <p:cNvSpPr txBox="1">
            <a:spLocks noGrp="1"/>
          </p:cNvSpPr>
          <p:nvPr>
            <p:ph type="body" idx="1"/>
          </p:nvPr>
        </p:nvSpPr>
        <p:spPr>
          <a:xfrm>
            <a:off x="1042425" y="1970350"/>
            <a:ext cx="7024799" cy="3879299"/>
          </a:xfrm>
          <a:prstGeom prst="rect">
            <a:avLst/>
          </a:prstGeom>
        </p:spPr>
        <p:txBody>
          <a:bodyPr lIns="91425" tIns="91425" rIns="91425" bIns="91425" anchor="t" anchorCtr="0">
            <a:noAutofit/>
          </a:bodyPr>
          <a:lstStyle/>
          <a:p>
            <a:pPr marL="0" lvl="0" indent="0" rtl="0">
              <a:spcBef>
                <a:spcPts val="0"/>
              </a:spcBef>
              <a:buNone/>
            </a:pPr>
            <a:r>
              <a:rPr lang="en-US" sz="2400" i="1">
                <a:solidFill>
                  <a:schemeClr val="dk1"/>
                </a:solidFill>
              </a:rPr>
              <a:t>Form your Entity in the State Where your Operations and “Brain” will Be.</a:t>
            </a:r>
          </a:p>
          <a:p>
            <a:pPr marL="0" indent="0" rtl="0">
              <a:spcBef>
                <a:spcPts val="0"/>
              </a:spcBef>
              <a:buNone/>
            </a:pPr>
            <a:endParaRPr sz="2400" i="1">
              <a:solidFill>
                <a:schemeClr val="dk1"/>
              </a:solidFill>
            </a:endParaRPr>
          </a:p>
          <a:p>
            <a:pPr marL="0" lvl="0" indent="0" rtl="0">
              <a:spcBef>
                <a:spcPts val="0"/>
              </a:spcBef>
              <a:buNone/>
            </a:pPr>
            <a:r>
              <a:rPr lang="en-US" sz="2400" i="1" u="sng">
                <a:solidFill>
                  <a:schemeClr val="dk1"/>
                </a:solidFill>
              </a:rPr>
              <a:t>Result</a:t>
            </a:r>
            <a:r>
              <a:rPr lang="en-US" sz="2400" i="1">
                <a:solidFill>
                  <a:schemeClr val="dk1"/>
                </a:solidFill>
              </a:rPr>
              <a:t>:  </a:t>
            </a:r>
          </a:p>
          <a:p>
            <a:pPr marL="457200" lvl="0" indent="-381000" rtl="0">
              <a:spcBef>
                <a:spcPts val="0"/>
              </a:spcBef>
              <a:buClr>
                <a:schemeClr val="dk1"/>
              </a:buClr>
              <a:buSzPct val="100000"/>
              <a:buFont typeface="Noto Symbol"/>
              <a:buChar char="-"/>
            </a:pPr>
            <a:r>
              <a:rPr lang="en-US" sz="2400" i="1">
                <a:solidFill>
                  <a:schemeClr val="dk1"/>
                </a:solidFill>
              </a:rPr>
              <a:t>Simplifies Government Requirements:</a:t>
            </a:r>
          </a:p>
          <a:p>
            <a:pPr marL="914400" lvl="1" indent="-381000" rtl="0">
              <a:spcBef>
                <a:spcPts val="0"/>
              </a:spcBef>
              <a:buClr>
                <a:schemeClr val="dk1"/>
              </a:buClr>
              <a:buSzPct val="100000"/>
              <a:buFont typeface="Noto Symbol"/>
              <a:buChar char="-"/>
            </a:pPr>
            <a:r>
              <a:rPr lang="en-US" sz="2400" i="1">
                <a:solidFill>
                  <a:schemeClr val="dk1"/>
                </a:solidFill>
              </a:rPr>
              <a:t>Each State has own system of Taxation</a:t>
            </a:r>
          </a:p>
          <a:p>
            <a:pPr marL="914400" lvl="1" indent="-381000" rtl="0">
              <a:spcBef>
                <a:spcPts val="0"/>
              </a:spcBef>
              <a:buClr>
                <a:schemeClr val="dk1"/>
              </a:buClr>
              <a:buSzPct val="100000"/>
              <a:buFont typeface="Noto Symbol"/>
              <a:buChar char="-"/>
            </a:pPr>
            <a:r>
              <a:rPr lang="en-US" sz="2400" i="1">
                <a:solidFill>
                  <a:schemeClr val="dk1"/>
                </a:solidFill>
              </a:rPr>
              <a:t>Each State has own system of Regulation </a:t>
            </a:r>
          </a:p>
          <a:p>
            <a:pPr marL="457200" lvl="0" indent="-381000" rtl="0">
              <a:spcBef>
                <a:spcPts val="0"/>
              </a:spcBef>
              <a:buClr>
                <a:schemeClr val="dk1"/>
              </a:buClr>
              <a:buSzPct val="100000"/>
              <a:buFont typeface="Noto Symbol"/>
              <a:buChar char="-"/>
            </a:pPr>
            <a:r>
              <a:rPr lang="en-US" sz="2400" i="1">
                <a:solidFill>
                  <a:schemeClr val="dk1"/>
                </a:solidFill>
              </a:rPr>
              <a:t>Forming in One State, while operating in another, can make you subject to BOTH </a:t>
            </a:r>
          </a:p>
          <a:p>
            <a:pPr marL="457200" lvl="0" indent="-381000" rtl="0">
              <a:spcBef>
                <a:spcPts val="0"/>
              </a:spcBef>
              <a:buClr>
                <a:schemeClr val="dk1"/>
              </a:buClr>
              <a:buSzPct val="100000"/>
              <a:buFont typeface="Noto Symbol"/>
              <a:buChar char="-"/>
            </a:pPr>
            <a:r>
              <a:rPr lang="en-US" sz="2400" i="1">
                <a:solidFill>
                  <a:schemeClr val="dk1"/>
                </a:solidFill>
              </a:rPr>
              <a:t>Can always change later if needed</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1043490" y="1027663"/>
            <a:ext cx="7024799" cy="1143000"/>
          </a:xfrm>
          <a:prstGeom prst="rect">
            <a:avLst/>
          </a:prstGeom>
        </p:spPr>
        <p:txBody>
          <a:bodyPr lIns="91425" tIns="91425" rIns="91425" bIns="91425" anchor="b" anchorCtr="0">
            <a:noAutofit/>
          </a:bodyPr>
          <a:lstStyle/>
          <a:p>
            <a:pPr>
              <a:spcBef>
                <a:spcPts val="0"/>
              </a:spcBef>
              <a:buNone/>
            </a:pPr>
            <a:r>
              <a:rPr lang="en-US" sz="2400" i="1"/>
              <a:t>However, if you plan to get </a:t>
            </a:r>
            <a:r>
              <a:rPr lang="en-US" sz="2400" i="1" u="sng"/>
              <a:t>big</a:t>
            </a:r>
            <a:r>
              <a:rPr lang="en-US" sz="2400" i="1"/>
              <a:t>, or plan to raise </a:t>
            </a:r>
            <a:r>
              <a:rPr lang="en-US" sz="2400" i="1" u="sng"/>
              <a:t>Venture Capital</a:t>
            </a:r>
            <a:r>
              <a:rPr lang="en-US" sz="2400" i="1"/>
              <a:t>, you should consider Incorporating In </a:t>
            </a:r>
            <a:r>
              <a:rPr lang="en-US" sz="2400" b="1" i="1"/>
              <a:t>Delaware.  </a:t>
            </a:r>
            <a:r>
              <a:rPr lang="en-US" sz="2400" i="1"/>
              <a:t>Why?</a:t>
            </a:r>
          </a:p>
        </p:txBody>
      </p:sp>
      <p:sp>
        <p:nvSpPr>
          <p:cNvPr id="428" name="Shape 428"/>
          <p:cNvSpPr txBox="1">
            <a:spLocks noGrp="1"/>
          </p:cNvSpPr>
          <p:nvPr>
            <p:ph type="body" idx="1"/>
          </p:nvPr>
        </p:nvSpPr>
        <p:spPr>
          <a:xfrm>
            <a:off x="1042416" y="2313432"/>
            <a:ext cx="3419999" cy="3492899"/>
          </a:xfrm>
          <a:prstGeom prst="rect">
            <a:avLst/>
          </a:prstGeom>
        </p:spPr>
        <p:txBody>
          <a:bodyPr lIns="91425" tIns="91425" rIns="91425" bIns="91425" anchor="t" anchorCtr="0">
            <a:noAutofit/>
          </a:bodyPr>
          <a:lstStyle/>
          <a:p>
            <a:pPr marL="457200" lvl="0" indent="-342900" rtl="0">
              <a:lnSpc>
                <a:spcPct val="100000"/>
              </a:lnSpc>
              <a:spcBef>
                <a:spcPts val="0"/>
              </a:spcBef>
              <a:buClr>
                <a:srgbClr val="000000"/>
              </a:buClr>
              <a:buSzPct val="100000"/>
              <a:buFont typeface="Arial"/>
              <a:buChar char="●"/>
            </a:pPr>
            <a:r>
              <a:rPr lang="en-US" sz="1800"/>
              <a:t>DE corporate law has been the most pro-management</a:t>
            </a:r>
          </a:p>
          <a:p>
            <a:pPr marL="0" lvl="0" indent="0" rtl="0">
              <a:lnSpc>
                <a:spcPct val="100000"/>
              </a:lnSpc>
              <a:spcBef>
                <a:spcPts val="0"/>
              </a:spcBef>
              <a:buNone/>
            </a:pPr>
            <a:endParaRPr sz="1800"/>
          </a:p>
          <a:p>
            <a:pPr marL="914400" lvl="1" indent="-342900" rtl="0">
              <a:lnSpc>
                <a:spcPct val="100000"/>
              </a:lnSpc>
              <a:spcBef>
                <a:spcPts val="0"/>
              </a:spcBef>
              <a:buClr>
                <a:srgbClr val="000000"/>
              </a:buClr>
              <a:buSzPct val="100000"/>
              <a:buFont typeface="Arial"/>
              <a:buAutoNum type="alphaLcPeriod"/>
            </a:pPr>
            <a:r>
              <a:rPr lang="en-US" sz="1800"/>
              <a:t>DE Law is more forgiving of corporate leadership mistakes</a:t>
            </a:r>
          </a:p>
          <a:p>
            <a:pPr marL="914400" lvl="1" indent="-342900" rtl="0">
              <a:lnSpc>
                <a:spcPct val="100000"/>
              </a:lnSpc>
              <a:spcBef>
                <a:spcPts val="0"/>
              </a:spcBef>
              <a:buClr>
                <a:srgbClr val="000000"/>
              </a:buClr>
              <a:buSzPct val="100000"/>
              <a:buFont typeface="Arial"/>
              <a:buAutoNum type="alphaLcPeriod"/>
            </a:pPr>
            <a:r>
              <a:rPr lang="en-US" sz="1800"/>
              <a:t>Greater protection for board members </a:t>
            </a:r>
            <a:r>
              <a:rPr lang="en-US" sz="1800" i="1"/>
              <a:t>against </a:t>
            </a:r>
            <a:r>
              <a:rPr lang="en-US" sz="1800"/>
              <a:t>shareholder lawsuits</a:t>
            </a:r>
          </a:p>
          <a:p>
            <a:pPr marL="914400" lvl="1" indent="-342900" rtl="0">
              <a:lnSpc>
                <a:spcPct val="100000"/>
              </a:lnSpc>
              <a:spcBef>
                <a:spcPts val="0"/>
              </a:spcBef>
              <a:buClr>
                <a:schemeClr val="dk1"/>
              </a:buClr>
              <a:buSzPct val="100000"/>
              <a:buFont typeface="Arial"/>
              <a:buAutoNum type="alphaLcPeriod"/>
            </a:pPr>
            <a:r>
              <a:rPr lang="en-US" sz="1800"/>
              <a:t>Minority shareholders have fewer rights</a:t>
            </a:r>
          </a:p>
          <a:p>
            <a:pPr marL="0" lvl="0" indent="0" rtl="0">
              <a:lnSpc>
                <a:spcPct val="100000"/>
              </a:lnSpc>
              <a:spcBef>
                <a:spcPts val="0"/>
              </a:spcBef>
              <a:buNone/>
            </a:pPr>
            <a:endParaRPr sz="1800"/>
          </a:p>
          <a:p>
            <a:pPr marL="0" indent="0">
              <a:spcBef>
                <a:spcPts val="0"/>
              </a:spcBef>
              <a:buNone/>
            </a:pPr>
            <a:endParaRPr sz="2400" i="1"/>
          </a:p>
        </p:txBody>
      </p:sp>
      <p:sp>
        <p:nvSpPr>
          <p:cNvPr id="429" name="Shape 429"/>
          <p:cNvSpPr txBox="1">
            <a:spLocks noGrp="1"/>
          </p:cNvSpPr>
          <p:nvPr>
            <p:ph type="body" idx="2"/>
          </p:nvPr>
        </p:nvSpPr>
        <p:spPr>
          <a:xfrm>
            <a:off x="4645151" y="2313431"/>
            <a:ext cx="3419999" cy="3492899"/>
          </a:xfrm>
          <a:prstGeom prst="rect">
            <a:avLst/>
          </a:prstGeom>
        </p:spPr>
        <p:txBody>
          <a:bodyPr lIns="91425" tIns="91425" rIns="91425" bIns="91425" anchor="t" anchorCtr="0">
            <a:noAutofit/>
          </a:bodyPr>
          <a:lstStyle/>
          <a:p>
            <a:pPr marL="457200" lvl="0" indent="-342900" rtl="0">
              <a:lnSpc>
                <a:spcPct val="100000"/>
              </a:lnSpc>
              <a:spcBef>
                <a:spcPts val="0"/>
              </a:spcBef>
              <a:buClr>
                <a:srgbClr val="000000"/>
              </a:buClr>
              <a:buSzPct val="100000"/>
              <a:buFont typeface="Arial"/>
              <a:buChar char="●"/>
            </a:pPr>
            <a:r>
              <a:rPr lang="en-US" sz="1800"/>
              <a:t>DE corporate law is more developed</a:t>
            </a:r>
          </a:p>
          <a:p>
            <a:pPr marL="0" lvl="0" indent="0" rtl="0">
              <a:lnSpc>
                <a:spcPct val="100000"/>
              </a:lnSpc>
              <a:spcBef>
                <a:spcPts val="0"/>
              </a:spcBef>
              <a:buNone/>
            </a:pPr>
            <a:endParaRPr sz="1800"/>
          </a:p>
          <a:p>
            <a:pPr marL="914400" lvl="1" indent="-342900" rtl="0">
              <a:lnSpc>
                <a:spcPct val="100000"/>
              </a:lnSpc>
              <a:spcBef>
                <a:spcPts val="0"/>
              </a:spcBef>
              <a:buClr>
                <a:srgbClr val="000000"/>
              </a:buClr>
              <a:buSzPct val="100000"/>
              <a:buFont typeface="Arial"/>
              <a:buAutoNum type="alphaLcPeriod"/>
            </a:pPr>
            <a:r>
              <a:rPr lang="en-US" sz="1800"/>
              <a:t>DE Law allows management and investors to predict outcomes better if lawsuits arise</a:t>
            </a:r>
          </a:p>
          <a:p>
            <a:pPr marL="914400" lvl="1" indent="-342900" rtl="0">
              <a:lnSpc>
                <a:spcPct val="100000"/>
              </a:lnSpc>
              <a:spcBef>
                <a:spcPts val="0"/>
              </a:spcBef>
              <a:buClr>
                <a:srgbClr val="000000"/>
              </a:buClr>
              <a:buSzPct val="100000"/>
              <a:buFont typeface="Arial"/>
              <a:buAutoNum type="alphaLcPeriod"/>
            </a:pPr>
            <a:r>
              <a:rPr lang="en-US" sz="1800"/>
              <a:t>DE is home to most of the largest U.S. corps, so the documents for c</a:t>
            </a:r>
            <a:r>
              <a:rPr lang="en-US" sz="1800">
                <a:solidFill>
                  <a:schemeClr val="dk1"/>
                </a:solidFill>
              </a:rPr>
              <a:t>orporate transactions are more familiar to major investors.  </a:t>
            </a:r>
          </a:p>
          <a:p>
            <a:pPr>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ctrTitle"/>
          </p:nvPr>
        </p:nvSpPr>
        <p:spPr>
          <a:xfrm>
            <a:off x="770325" y="216200"/>
            <a:ext cx="7772400" cy="1736699"/>
          </a:xfrm>
          <a:prstGeom prst="rect">
            <a:avLst/>
          </a:prstGeom>
        </p:spPr>
        <p:txBody>
          <a:bodyPr lIns="91425" tIns="91425" rIns="91425" bIns="91425" anchor="t" anchorCtr="0">
            <a:noAutofit/>
          </a:bodyPr>
          <a:lstStyle/>
          <a:p>
            <a:pPr lvl="0" rtl="0">
              <a:spcBef>
                <a:spcPts val="0"/>
              </a:spcBef>
              <a:buNone/>
            </a:pPr>
            <a:r>
              <a:rPr lang="en-US" sz="3600" b="1">
                <a:solidFill>
                  <a:srgbClr val="FFE599"/>
                </a:solidFill>
              </a:rPr>
              <a:t>THIS DOES NOT SUBSTITUTE FOR LEGAL ADVICE</a:t>
            </a:r>
          </a:p>
        </p:txBody>
      </p:sp>
      <p:sp>
        <p:nvSpPr>
          <p:cNvPr id="279" name="Shape 279"/>
          <p:cNvSpPr txBox="1">
            <a:spLocks noGrp="1"/>
          </p:cNvSpPr>
          <p:nvPr>
            <p:ph type="subTitle" idx="1"/>
          </p:nvPr>
        </p:nvSpPr>
        <p:spPr>
          <a:xfrm>
            <a:off x="990600" y="1806275"/>
            <a:ext cx="6781800" cy="3908699"/>
          </a:xfrm>
          <a:prstGeom prst="rect">
            <a:avLst/>
          </a:prstGeom>
        </p:spPr>
        <p:txBody>
          <a:bodyPr lIns="91425" tIns="91425" rIns="91425" bIns="91425" anchor="t" anchorCtr="0">
            <a:noAutofit/>
          </a:bodyPr>
          <a:lstStyle/>
          <a:p>
            <a:pPr lvl="0" rtl="0">
              <a:spcBef>
                <a:spcPts val="0"/>
              </a:spcBef>
              <a:buNone/>
            </a:pPr>
            <a:r>
              <a:rPr lang="en-US" sz="3000">
                <a:solidFill>
                  <a:srgbClr val="FFFFFF"/>
                </a:solidFill>
              </a:rPr>
              <a:t>Just as a reminder:</a:t>
            </a:r>
          </a:p>
          <a:p>
            <a:pPr marL="457200" lvl="0" indent="-419100" rtl="0">
              <a:spcBef>
                <a:spcPts val="0"/>
              </a:spcBef>
              <a:buClr>
                <a:srgbClr val="FFFFFF"/>
              </a:buClr>
              <a:buSzPct val="100000"/>
              <a:buFont typeface="Noto Symbol"/>
              <a:buChar char="●"/>
            </a:pPr>
            <a:r>
              <a:rPr lang="en-US" sz="3000">
                <a:solidFill>
                  <a:srgbClr val="FFFFFF"/>
                </a:solidFill>
              </a:rPr>
              <a:t>This is an Introduction to Legal Issues that commonly affect our clients</a:t>
            </a:r>
          </a:p>
          <a:p>
            <a:pPr marL="457200" lvl="0" indent="-419100" rtl="0">
              <a:spcBef>
                <a:spcPts val="0"/>
              </a:spcBef>
              <a:buClr>
                <a:srgbClr val="FFFFFF"/>
              </a:buClr>
              <a:buSzPct val="100000"/>
              <a:buFont typeface="Noto Symbol"/>
              <a:buChar char="●"/>
            </a:pPr>
            <a:r>
              <a:rPr lang="en-US" sz="3000">
                <a:solidFill>
                  <a:srgbClr val="FFFFFF"/>
                </a:solidFill>
              </a:rPr>
              <a:t>This is not a substitute for working with a Lawyer or coming directly to us with your issues, which is always recommended</a:t>
            </a:r>
          </a:p>
        </p:txBody>
      </p:sp>
      <p:sp>
        <p:nvSpPr>
          <p:cNvPr id="280" name="Shape 280"/>
          <p:cNvSpPr txBox="1"/>
          <p:nvPr/>
        </p:nvSpPr>
        <p:spPr>
          <a:xfrm>
            <a:off x="4902925" y="6170675"/>
            <a:ext cx="3528300" cy="369599"/>
          </a:xfrm>
          <a:prstGeom prst="rect">
            <a:avLst/>
          </a:prstGeom>
          <a:noFill/>
          <a:ln>
            <a:noFill/>
          </a:ln>
        </p:spPr>
        <p:txBody>
          <a:bodyPr lIns="91425" tIns="91425" rIns="91425" bIns="91425" anchor="t" anchorCtr="0">
            <a:noAutofit/>
          </a:bodyPr>
          <a:lstStyle/>
          <a:p>
            <a:pPr>
              <a:spcBef>
                <a:spcPts val="0"/>
              </a:spcBef>
              <a:buNone/>
            </a:pPr>
            <a:r>
              <a:rPr lang="en-US">
                <a:solidFill>
                  <a:srgbClr val="FFE599"/>
                </a:solidFill>
              </a:rPr>
              <a:t>UCB New Business Practicum © 2014</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042425" y="1054579"/>
            <a:ext cx="7024799" cy="900599"/>
          </a:xfrm>
          <a:prstGeom prst="rect">
            <a:avLst/>
          </a:prstGeom>
        </p:spPr>
        <p:txBody>
          <a:bodyPr lIns="91425" tIns="91425" rIns="91425" bIns="91425" anchor="b" anchorCtr="0">
            <a:noAutofit/>
          </a:bodyPr>
          <a:lstStyle/>
          <a:p>
            <a:pPr marL="342900" lvl="0" indent="-163576" rtl="0">
              <a:spcBef>
                <a:spcPts val="480"/>
              </a:spcBef>
              <a:buNone/>
            </a:pPr>
            <a:endParaRPr sz="1800" b="1" i="1"/>
          </a:p>
          <a:p>
            <a:pPr marL="342900" lvl="0" indent="-163576" rtl="0">
              <a:spcBef>
                <a:spcPts val="480"/>
              </a:spcBef>
              <a:buNone/>
            </a:pPr>
            <a:endParaRPr sz="1800" b="1" i="1"/>
          </a:p>
          <a:p>
            <a:pPr marL="0" lvl="0" indent="0" rtl="0">
              <a:spcBef>
                <a:spcPts val="480"/>
              </a:spcBef>
              <a:buNone/>
            </a:pPr>
            <a:r>
              <a:rPr lang="en-US" sz="2400" i="1"/>
              <a:t>Costs of Incorporating and Earning Income in Delaware</a:t>
            </a:r>
            <a:r>
              <a:rPr lang="en-US" sz="2400">
                <a:latin typeface="Times New Roman"/>
                <a:ea typeface="Times New Roman"/>
                <a:cs typeface="Times New Roman"/>
                <a:sym typeface="Times New Roman"/>
              </a:rPr>
              <a:t> </a:t>
            </a:r>
          </a:p>
        </p:txBody>
      </p:sp>
      <p:sp>
        <p:nvSpPr>
          <p:cNvPr id="435" name="Shape 435"/>
          <p:cNvSpPr txBox="1">
            <a:spLocks noGrp="1"/>
          </p:cNvSpPr>
          <p:nvPr>
            <p:ph type="body" idx="1"/>
          </p:nvPr>
        </p:nvSpPr>
        <p:spPr>
          <a:xfrm>
            <a:off x="1042425" y="2168900"/>
            <a:ext cx="7024799" cy="3680399"/>
          </a:xfrm>
          <a:prstGeom prst="rect">
            <a:avLst/>
          </a:prstGeom>
        </p:spPr>
        <p:txBody>
          <a:bodyPr lIns="91425" tIns="91425" rIns="91425" bIns="91425" anchor="t" anchorCtr="0">
            <a:noAutofit/>
          </a:bodyPr>
          <a:lstStyle/>
          <a:p>
            <a:pPr marL="457200" lvl="0" indent="-342900" rtl="0">
              <a:spcBef>
                <a:spcPts val="0"/>
              </a:spcBef>
              <a:buClr>
                <a:srgbClr val="000000"/>
              </a:buClr>
              <a:buSzPct val="100000"/>
              <a:buFont typeface="Arial"/>
              <a:buChar char="●"/>
            </a:pPr>
            <a:r>
              <a:rPr lang="en-US" sz="1800"/>
              <a:t>Franchise Taxes in Delaware are calculated according to two different methods: see  </a:t>
            </a:r>
            <a:r>
              <a:rPr lang="en-US" sz="1800" u="sng">
                <a:solidFill>
                  <a:schemeClr val="hlink"/>
                </a:solidFill>
                <a:hlinkClick r:id="rId3"/>
              </a:rPr>
              <a:t>http://corp.delaware.gov/frtaxcalc.shtml</a:t>
            </a:r>
          </a:p>
          <a:p>
            <a:pPr marL="914400" lvl="1" indent="-342900" rtl="0">
              <a:spcBef>
                <a:spcPts val="0"/>
              </a:spcBef>
              <a:buClr>
                <a:schemeClr val="accent1"/>
              </a:buClr>
              <a:buSzPct val="100000"/>
              <a:buFont typeface="Noto Symbol"/>
              <a:buChar char="○"/>
            </a:pPr>
            <a:r>
              <a:rPr lang="en-US" sz="1800">
                <a:solidFill>
                  <a:schemeClr val="dk1"/>
                </a:solidFill>
              </a:rPr>
              <a:t>The minimum tax is $175.00, for corporations using the Authorized Shares method, and $350.00 for corporations using the Assumed Par Value Capital Method. </a:t>
            </a:r>
          </a:p>
          <a:p>
            <a:pPr marL="914400" lvl="1" indent="-342900" rtl="0">
              <a:spcBef>
                <a:spcPts val="0"/>
              </a:spcBef>
              <a:buClr>
                <a:schemeClr val="accent1"/>
              </a:buClr>
              <a:buSzPct val="100000"/>
              <a:buFont typeface="Noto Symbol"/>
              <a:buChar char="○"/>
            </a:pPr>
            <a:r>
              <a:rPr lang="en-US" sz="1800">
                <a:solidFill>
                  <a:schemeClr val="dk1"/>
                </a:solidFill>
              </a:rPr>
              <a:t>All corporations using either method will have a maximum tax of $180,000.00.</a:t>
            </a:r>
          </a:p>
          <a:p>
            <a:pPr marL="457200" lvl="0" indent="-342900" rtl="0">
              <a:spcBef>
                <a:spcPts val="0"/>
              </a:spcBef>
              <a:buClr>
                <a:srgbClr val="000000"/>
              </a:buClr>
              <a:buSzPct val="100000"/>
              <a:buFont typeface="Arial"/>
              <a:buChar char="●"/>
            </a:pPr>
            <a:r>
              <a:rPr lang="en-US" sz="1800"/>
              <a:t>Delaware Corporate Income Tax is 8.7%</a:t>
            </a:r>
          </a:p>
          <a:p>
            <a:pPr marL="457200" lvl="0" indent="-342900" rtl="0">
              <a:spcBef>
                <a:spcPts val="0"/>
              </a:spcBef>
              <a:buClr>
                <a:srgbClr val="000000"/>
              </a:buClr>
              <a:buSzPct val="100000"/>
              <a:buFont typeface="Arial"/>
              <a:buChar char="●"/>
            </a:pPr>
            <a:r>
              <a:rPr lang="en-US" sz="1800"/>
              <a:t>A Delaware corporation must also maintain a registered agent for service of process in Delaware, which usually costs around $90 a year.</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1042425" y="1054575"/>
            <a:ext cx="7159800" cy="1143000"/>
          </a:xfrm>
          <a:prstGeom prst="rect">
            <a:avLst/>
          </a:prstGeom>
        </p:spPr>
        <p:txBody>
          <a:bodyPr lIns="91425" tIns="91425" rIns="91425" bIns="91425" anchor="b" anchorCtr="0">
            <a:noAutofit/>
          </a:bodyPr>
          <a:lstStyle/>
          <a:p>
            <a:pPr marL="342900" lvl="0" indent="-163576" rtl="0">
              <a:spcBef>
                <a:spcPts val="480"/>
              </a:spcBef>
              <a:buNone/>
            </a:pPr>
            <a:endParaRPr sz="1800" b="1" i="1"/>
          </a:p>
          <a:p>
            <a:pPr marL="342900" lvl="0" indent="-163576" rtl="0">
              <a:spcBef>
                <a:spcPts val="480"/>
              </a:spcBef>
              <a:buNone/>
            </a:pPr>
            <a:endParaRPr sz="1800" b="1" i="1"/>
          </a:p>
          <a:p>
            <a:pPr marL="0" lvl="0" indent="0" rtl="0">
              <a:spcBef>
                <a:spcPts val="480"/>
              </a:spcBef>
              <a:buNone/>
            </a:pPr>
            <a:r>
              <a:rPr lang="en-US" sz="2400" i="1"/>
              <a:t>Problem:  Forming in DE, but Operating/Having Corporate Brain in CA =Subject to BOTH Laws</a:t>
            </a:r>
          </a:p>
        </p:txBody>
      </p:sp>
      <p:sp>
        <p:nvSpPr>
          <p:cNvPr id="441" name="Shape 441"/>
          <p:cNvSpPr txBox="1">
            <a:spLocks noGrp="1"/>
          </p:cNvSpPr>
          <p:nvPr>
            <p:ph type="body" idx="1"/>
          </p:nvPr>
        </p:nvSpPr>
        <p:spPr>
          <a:xfrm>
            <a:off x="1042434" y="2313425"/>
            <a:ext cx="7024799" cy="3536099"/>
          </a:xfrm>
          <a:prstGeom prst="rect">
            <a:avLst/>
          </a:prstGeom>
        </p:spPr>
        <p:txBody>
          <a:bodyPr lIns="91425" tIns="91425" rIns="91425" bIns="91425" anchor="t" anchorCtr="0">
            <a:noAutofit/>
          </a:bodyPr>
          <a:lstStyle/>
          <a:p>
            <a:pPr marL="457200" lvl="0" indent="-342900" rtl="0">
              <a:spcBef>
                <a:spcPts val="0"/>
              </a:spcBef>
              <a:buClr>
                <a:srgbClr val="000000"/>
              </a:buClr>
              <a:buSzPct val="100000"/>
              <a:buFont typeface="Arial"/>
              <a:buChar char="●"/>
            </a:pPr>
            <a:r>
              <a:rPr lang="en-US" sz="1800"/>
              <a:t>Delaware corporations conducting business in California must file a statement of qualification in California and pay the CA minimum franchise tax of $800.  This is in addition to paying DE franchise tax.</a:t>
            </a:r>
          </a:p>
          <a:p>
            <a:pPr marL="457200" lvl="0" indent="-342900" rtl="0">
              <a:spcBef>
                <a:spcPts val="0"/>
              </a:spcBef>
              <a:buClr>
                <a:srgbClr val="000000"/>
              </a:buClr>
              <a:buSzPct val="100000"/>
              <a:buFont typeface="Arial"/>
              <a:buChar char="●"/>
            </a:pPr>
            <a:r>
              <a:rPr lang="en-US" sz="1800"/>
              <a:t>The Delaware corporation must pay to file in Delaware and must pay to run the corporation in California, which amounts to extra money in filing fees and legal costs to stay on top of two state’s legal requirements. </a:t>
            </a:r>
          </a:p>
          <a:p>
            <a:pPr marL="457200" lvl="0" indent="-342900" rtl="0">
              <a:spcBef>
                <a:spcPts val="0"/>
              </a:spcBef>
              <a:buClr>
                <a:srgbClr val="000000"/>
              </a:buClr>
              <a:buSzPct val="100000"/>
              <a:buFont typeface="Arial"/>
              <a:buChar char="●"/>
            </a:pPr>
            <a:r>
              <a:rPr lang="en-US" sz="1800"/>
              <a:t>The Delaware corporation must also maintain a registered agent for service of process in Delaware, which usually costs around $90 a year.</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4663367" y="810823"/>
            <a:ext cx="3419999" cy="4274999"/>
          </a:xfrm>
          <a:prstGeom prst="rect">
            <a:avLst/>
          </a:prstGeom>
        </p:spPr>
        <p:txBody>
          <a:bodyPr lIns="91425" tIns="91425" rIns="91425" bIns="91425" anchor="t" anchorCtr="0">
            <a:noAutofit/>
          </a:bodyPr>
          <a:lstStyle/>
          <a:p>
            <a:pPr marL="0" lvl="0" indent="0" rtl="0">
              <a:spcBef>
                <a:spcPts val="0"/>
              </a:spcBef>
              <a:buNone/>
            </a:pPr>
            <a:r>
              <a:rPr lang="en-US" sz="2000" b="1">
                <a:solidFill>
                  <a:schemeClr val="dk1"/>
                </a:solidFill>
              </a:rPr>
              <a:t>Forming only in CA</a:t>
            </a:r>
          </a:p>
          <a:p>
            <a:pPr marL="0" lvl="0" indent="0" rtl="0">
              <a:spcBef>
                <a:spcPts val="0"/>
              </a:spcBef>
              <a:buClr>
                <a:srgbClr val="000000"/>
              </a:buClr>
              <a:buFont typeface="Arial"/>
              <a:buNone/>
            </a:pPr>
            <a:endParaRPr sz="2000">
              <a:solidFill>
                <a:schemeClr val="dk1"/>
              </a:solidFill>
            </a:endParaRPr>
          </a:p>
          <a:p>
            <a:pPr marL="457200" lvl="0" indent="-355600" rtl="0">
              <a:spcBef>
                <a:spcPts val="0"/>
              </a:spcBef>
              <a:buClr>
                <a:schemeClr val="accent1"/>
              </a:buClr>
              <a:buSzPct val="100000"/>
              <a:buFont typeface="Noto Symbol"/>
              <a:buChar char="➢"/>
            </a:pPr>
            <a:r>
              <a:rPr lang="en-US" sz="2000" b="1">
                <a:solidFill>
                  <a:schemeClr val="dk1"/>
                </a:solidFill>
              </a:rPr>
              <a:t>Advantages</a:t>
            </a:r>
          </a:p>
          <a:p>
            <a:pPr marL="914400" lvl="1" indent="-355600" rtl="0">
              <a:spcBef>
                <a:spcPts val="0"/>
              </a:spcBef>
              <a:buClr>
                <a:srgbClr val="000000"/>
              </a:buClr>
              <a:buSzPct val="100000"/>
              <a:buFont typeface="Noto Symbol"/>
              <a:buChar char="○"/>
            </a:pPr>
            <a:r>
              <a:rPr lang="en-US" sz="2000">
                <a:solidFill>
                  <a:schemeClr val="dk1"/>
                </a:solidFill>
              </a:rPr>
              <a:t>No double franchise tax</a:t>
            </a:r>
          </a:p>
          <a:p>
            <a:pPr marL="914400" lvl="1" indent="-355600" rtl="0">
              <a:spcBef>
                <a:spcPts val="0"/>
              </a:spcBef>
              <a:buClr>
                <a:srgbClr val="000000"/>
              </a:buClr>
              <a:buSzPct val="100000"/>
              <a:buFont typeface="Noto Symbol"/>
              <a:buChar char="○"/>
            </a:pPr>
            <a:r>
              <a:rPr lang="en-US" sz="2000">
                <a:solidFill>
                  <a:schemeClr val="dk1"/>
                </a:solidFill>
              </a:rPr>
              <a:t>Easy to operate (only one state law to worry about)</a:t>
            </a:r>
          </a:p>
          <a:p>
            <a:pPr marL="457200" lvl="0" indent="0" rtl="0">
              <a:spcBef>
                <a:spcPts val="0"/>
              </a:spcBef>
              <a:buClr>
                <a:srgbClr val="000000"/>
              </a:buClr>
              <a:buFont typeface="Arial"/>
              <a:buNone/>
            </a:pPr>
            <a:endParaRPr sz="2000">
              <a:solidFill>
                <a:schemeClr val="dk1"/>
              </a:solidFill>
            </a:endParaRPr>
          </a:p>
          <a:p>
            <a:pPr marL="457200" lvl="0" indent="-355600" rtl="0">
              <a:spcBef>
                <a:spcPts val="0"/>
              </a:spcBef>
              <a:buClr>
                <a:schemeClr val="accent1"/>
              </a:buClr>
              <a:buSzPct val="100000"/>
              <a:buFont typeface="Noto Symbol"/>
              <a:buChar char="➢"/>
            </a:pPr>
            <a:r>
              <a:rPr lang="en-US" sz="2000" b="1">
                <a:solidFill>
                  <a:schemeClr val="dk1"/>
                </a:solidFill>
              </a:rPr>
              <a:t>Disadvantages</a:t>
            </a:r>
          </a:p>
          <a:p>
            <a:pPr marL="914400" lvl="1" indent="-355600" rtl="0">
              <a:spcBef>
                <a:spcPts val="0"/>
              </a:spcBef>
              <a:buClr>
                <a:srgbClr val="000000"/>
              </a:buClr>
              <a:buSzPct val="100000"/>
              <a:buFont typeface="Noto Symbol"/>
              <a:buChar char="○"/>
            </a:pPr>
            <a:r>
              <a:rPr lang="en-US" sz="2000">
                <a:solidFill>
                  <a:schemeClr val="dk1"/>
                </a:solidFill>
              </a:rPr>
              <a:t>Potentially less attractive to VC investors </a:t>
            </a:r>
          </a:p>
          <a:p>
            <a:pPr marL="914400" lvl="1" indent="-355600" rtl="0">
              <a:spcBef>
                <a:spcPts val="0"/>
              </a:spcBef>
              <a:buClr>
                <a:srgbClr val="000000"/>
              </a:buClr>
              <a:buSzPct val="100000"/>
              <a:buFont typeface="Noto Symbol"/>
              <a:buChar char="○"/>
            </a:pPr>
            <a:r>
              <a:rPr lang="en-US" sz="2000">
                <a:solidFill>
                  <a:schemeClr val="dk1"/>
                </a:solidFill>
              </a:rPr>
              <a:t>Potential hassle if you choose to re-incorporate in DE</a:t>
            </a:r>
          </a:p>
          <a:p>
            <a:pPr marL="0" lvl="0" indent="0" rtl="0">
              <a:spcBef>
                <a:spcPts val="0"/>
              </a:spcBef>
              <a:buClr>
                <a:srgbClr val="000000"/>
              </a:buClr>
              <a:buFont typeface="Arial"/>
              <a:buNone/>
            </a:pPr>
            <a:endParaRPr sz="2000">
              <a:solidFill>
                <a:schemeClr val="dk1"/>
              </a:solidFill>
            </a:endParaRPr>
          </a:p>
          <a:p>
            <a:pPr marL="0" lvl="0" indent="0" rtl="0">
              <a:spcBef>
                <a:spcPts val="0"/>
              </a:spcBef>
              <a:buNone/>
            </a:pPr>
            <a:endParaRPr sz="2000"/>
          </a:p>
        </p:txBody>
      </p:sp>
      <p:sp>
        <p:nvSpPr>
          <p:cNvPr id="447" name="Shape 447"/>
          <p:cNvSpPr txBox="1">
            <a:spLocks noGrp="1"/>
          </p:cNvSpPr>
          <p:nvPr>
            <p:ph type="body" idx="2"/>
          </p:nvPr>
        </p:nvSpPr>
        <p:spPr>
          <a:xfrm>
            <a:off x="1060625" y="810824"/>
            <a:ext cx="3419999" cy="4274999"/>
          </a:xfrm>
          <a:prstGeom prst="rect">
            <a:avLst/>
          </a:prstGeom>
        </p:spPr>
        <p:txBody>
          <a:bodyPr lIns="91425" tIns="91425" rIns="91425" bIns="91425" anchor="t" anchorCtr="0">
            <a:noAutofit/>
          </a:bodyPr>
          <a:lstStyle/>
          <a:p>
            <a:pPr lvl="0" rtl="0">
              <a:spcBef>
                <a:spcPts val="0"/>
              </a:spcBef>
              <a:buClr>
                <a:schemeClr val="dk1"/>
              </a:buClr>
              <a:buSzPct val="55000"/>
              <a:buFont typeface="Arial"/>
              <a:buNone/>
            </a:pPr>
            <a:r>
              <a:rPr lang="en-US" sz="2000" b="1">
                <a:solidFill>
                  <a:schemeClr val="dk1"/>
                </a:solidFill>
              </a:rPr>
              <a:t>Forming in DE</a:t>
            </a:r>
          </a:p>
          <a:p>
            <a:pPr lvl="0" rtl="0">
              <a:spcBef>
                <a:spcPts val="0"/>
              </a:spcBef>
              <a:buClr>
                <a:schemeClr val="dk1"/>
              </a:buClr>
              <a:buFont typeface="Arial"/>
              <a:buNone/>
            </a:pPr>
            <a:endParaRPr sz="2000" b="1">
              <a:solidFill>
                <a:schemeClr val="dk1"/>
              </a:solidFill>
            </a:endParaRPr>
          </a:p>
          <a:p>
            <a:pPr marL="457200" lvl="0" indent="-355600" rtl="0">
              <a:spcBef>
                <a:spcPts val="0"/>
              </a:spcBef>
              <a:buClr>
                <a:schemeClr val="accent1"/>
              </a:buClr>
              <a:buSzPct val="100000"/>
              <a:buFont typeface="Noto Symbol"/>
              <a:buChar char="➢"/>
            </a:pPr>
            <a:r>
              <a:rPr lang="en-US" sz="2000" b="1">
                <a:solidFill>
                  <a:schemeClr val="dk1"/>
                </a:solidFill>
              </a:rPr>
              <a:t>Advantages	</a:t>
            </a:r>
          </a:p>
          <a:p>
            <a:pPr marL="914400" lvl="1" indent="-355600" rtl="0">
              <a:spcBef>
                <a:spcPts val="0"/>
              </a:spcBef>
              <a:buClr>
                <a:srgbClr val="000000"/>
              </a:buClr>
              <a:buSzPct val="100000"/>
              <a:buFont typeface="Noto Symbol"/>
              <a:buChar char="○"/>
            </a:pPr>
            <a:r>
              <a:rPr lang="en-US" sz="2000">
                <a:solidFill>
                  <a:schemeClr val="dk1"/>
                </a:solidFill>
              </a:rPr>
              <a:t>More attractive to VC investors</a:t>
            </a:r>
          </a:p>
          <a:p>
            <a:pPr marL="457200" lvl="0" indent="0" rtl="0">
              <a:spcBef>
                <a:spcPts val="0"/>
              </a:spcBef>
              <a:buClr>
                <a:schemeClr val="dk1"/>
              </a:buClr>
              <a:buFont typeface="Arial"/>
              <a:buNone/>
            </a:pPr>
            <a:endParaRPr sz="2000" b="1">
              <a:solidFill>
                <a:schemeClr val="dk1"/>
              </a:solidFill>
            </a:endParaRPr>
          </a:p>
          <a:p>
            <a:pPr marL="457200" lvl="0" indent="-355600" rtl="0">
              <a:spcBef>
                <a:spcPts val="0"/>
              </a:spcBef>
              <a:buClr>
                <a:schemeClr val="accent1"/>
              </a:buClr>
              <a:buSzPct val="100000"/>
              <a:buFont typeface="Noto Symbol"/>
              <a:buChar char="➢"/>
            </a:pPr>
            <a:r>
              <a:rPr lang="en-US" sz="2000" b="1">
                <a:solidFill>
                  <a:schemeClr val="dk1"/>
                </a:solidFill>
              </a:rPr>
              <a:t>Disadvantages</a:t>
            </a:r>
          </a:p>
          <a:p>
            <a:pPr marL="914400" lvl="1" indent="-355600" rtl="0">
              <a:spcBef>
                <a:spcPts val="0"/>
              </a:spcBef>
              <a:buClr>
                <a:srgbClr val="000000"/>
              </a:buClr>
              <a:buSzPct val="100000"/>
              <a:buFont typeface="Noto Symbol"/>
              <a:buChar char="○"/>
            </a:pPr>
            <a:r>
              <a:rPr lang="en-US" sz="2000">
                <a:solidFill>
                  <a:schemeClr val="dk1"/>
                </a:solidFill>
              </a:rPr>
              <a:t>If operating/have corporate brain elsewhere, have to pay double franchise tax</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1043490" y="1027663"/>
            <a:ext cx="7024799" cy="1143000"/>
          </a:xfrm>
          <a:prstGeom prst="rect">
            <a:avLst/>
          </a:prstGeom>
        </p:spPr>
        <p:txBody>
          <a:bodyPr lIns="91425" tIns="91425" rIns="91425" bIns="91425" anchor="b" anchorCtr="0">
            <a:noAutofit/>
          </a:bodyPr>
          <a:lstStyle/>
          <a:p>
            <a:pPr>
              <a:spcBef>
                <a:spcPts val="0"/>
              </a:spcBef>
              <a:buNone/>
            </a:pPr>
            <a:r>
              <a:rPr lang="en-US" sz="2400" i="1"/>
              <a:t>How to Reincorporate in a Different State</a:t>
            </a:r>
          </a:p>
        </p:txBody>
      </p:sp>
      <p:sp>
        <p:nvSpPr>
          <p:cNvPr id="453" name="Shape 453"/>
          <p:cNvSpPr txBox="1">
            <a:spLocks noGrp="1"/>
          </p:cNvSpPr>
          <p:nvPr>
            <p:ph type="body" idx="1"/>
          </p:nvPr>
        </p:nvSpPr>
        <p:spPr>
          <a:xfrm>
            <a:off x="1042435" y="2313425"/>
            <a:ext cx="7232399" cy="34928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Noto Symbol"/>
              <a:buChar char="●"/>
            </a:pPr>
            <a:r>
              <a:rPr lang="en-US" sz="1800">
                <a:solidFill>
                  <a:schemeClr val="dk1"/>
                </a:solidFill>
              </a:rPr>
              <a:t>Form an entity in state B,  use assets from entity in state A to buy shares in new entity. </a:t>
            </a:r>
          </a:p>
          <a:p>
            <a:pPr marL="457200" lvl="0" indent="-342900" rtl="0">
              <a:spcBef>
                <a:spcPts val="0"/>
              </a:spcBef>
              <a:buClr>
                <a:schemeClr val="dk1"/>
              </a:buClr>
              <a:buSzPct val="100000"/>
              <a:buFont typeface="Noto Symbol"/>
              <a:buChar char="●"/>
            </a:pPr>
            <a:r>
              <a:rPr lang="en-US" sz="1800">
                <a:solidFill>
                  <a:schemeClr val="dk1"/>
                </a:solidFill>
              </a:rPr>
              <a:t>If assets in first entity are appreciable, then there might be taxes due on gain from sale of state A entity assets to state B entity.  </a:t>
            </a:r>
          </a:p>
          <a:p>
            <a:pPr marL="457200" lvl="0" indent="-342900">
              <a:spcBef>
                <a:spcPts val="0"/>
              </a:spcBef>
              <a:buClr>
                <a:schemeClr val="dk1"/>
              </a:buClr>
              <a:buSzPct val="100000"/>
              <a:buFont typeface="Noto Symbol"/>
              <a:buChar char="●"/>
            </a:pPr>
            <a:r>
              <a:rPr lang="en-US" sz="1800" u="sng">
                <a:solidFill>
                  <a:schemeClr val="dk1"/>
                </a:solidFill>
              </a:rPr>
              <a:t>Bottom line</a:t>
            </a:r>
            <a:r>
              <a:rPr lang="en-US" sz="1800">
                <a:solidFill>
                  <a:schemeClr val="dk1"/>
                </a:solidFill>
              </a:rPr>
              <a:t>:  Not difficult to do, some extra filing expenses, but be sure to discuss with a tax accountant.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ctrTitle"/>
          </p:nvPr>
        </p:nvSpPr>
        <p:spPr>
          <a:xfrm>
            <a:off x="685800" y="1612461"/>
            <a:ext cx="7772400" cy="2273738"/>
          </a:xfrm>
          <a:prstGeom prst="rect">
            <a:avLst/>
          </a:prstGeom>
          <a:noFill/>
          <a:ln>
            <a:noFill/>
          </a:ln>
        </p:spPr>
        <p:txBody>
          <a:bodyPr lIns="91425" tIns="45700" rIns="91425" bIns="45700" anchor="b" anchorCtr="0">
            <a:noAutofit/>
          </a:bodyPr>
          <a:lstStyle/>
          <a:p>
            <a:pPr marL="0" marR="0" lvl="0" indent="0" algn="l" rtl="0">
              <a:spcBef>
                <a:spcPts val="0"/>
              </a:spcBef>
              <a:buClr>
                <a:srgbClr val="000000"/>
              </a:buClr>
              <a:buSzPct val="25000"/>
              <a:buFont typeface="Arial"/>
              <a:buNone/>
            </a:pPr>
            <a:r>
              <a:rPr lang="en-US" sz="5000" b="1" i="0" u="none" strike="noStrike" cap="none" baseline="0">
                <a:solidFill>
                  <a:srgbClr val="000000"/>
                </a:solidFill>
                <a:latin typeface="Arial"/>
                <a:ea typeface="Arial"/>
                <a:cs typeface="Arial"/>
                <a:sym typeface="Arial"/>
              </a:rPr>
              <a:t>CAPITALIZATION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1043490" y="1027663"/>
            <a:ext cx="7024799" cy="5876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3600" b="0" i="0" u="none" strike="noStrike" cap="none" baseline="0">
                <a:solidFill>
                  <a:schemeClr val="accent1"/>
                </a:solidFill>
                <a:latin typeface="Arial"/>
                <a:ea typeface="Arial"/>
                <a:cs typeface="Arial"/>
                <a:sym typeface="Arial"/>
              </a:rPr>
              <a:t>Raising Capital</a:t>
            </a:r>
          </a:p>
        </p:txBody>
      </p:sp>
      <p:sp>
        <p:nvSpPr>
          <p:cNvPr id="465" name="Shape 465"/>
          <p:cNvSpPr txBox="1">
            <a:spLocks noGrp="1"/>
          </p:cNvSpPr>
          <p:nvPr>
            <p:ph type="body" idx="1"/>
          </p:nvPr>
        </p:nvSpPr>
        <p:spPr>
          <a:xfrm>
            <a:off x="1042416" y="1783080"/>
            <a:ext cx="3419999" cy="40232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ymbol"/>
              <a:buNone/>
            </a:pPr>
            <a:r>
              <a:rPr lang="en-US" sz="2400" b="1" i="1" u="none" strike="noStrike" cap="none" baseline="0">
                <a:solidFill>
                  <a:schemeClr val="dk2"/>
                </a:solidFill>
                <a:latin typeface="Times New Roman"/>
                <a:ea typeface="Times New Roman"/>
                <a:cs typeface="Times New Roman"/>
                <a:sym typeface="Times New Roman"/>
              </a:rPr>
              <a:t>Where to get it?</a:t>
            </a:r>
            <a:r>
              <a:rPr lang="en-US" sz="2800" b="1" i="1" u="none" strike="noStrike" cap="none" baseline="0">
                <a:solidFill>
                  <a:schemeClr val="dk2"/>
                </a:solidFill>
                <a:latin typeface="Times New Roman"/>
                <a:ea typeface="Times New Roman"/>
                <a:cs typeface="Times New Roman"/>
                <a:sym typeface="Times New Roman"/>
              </a:rPr>
              <a:t> </a:t>
            </a:r>
          </a:p>
          <a:p>
            <a:pPr marL="228600" marR="0" lvl="1" indent="-228600" algn="l" rtl="0">
              <a:lnSpc>
                <a:spcPct val="80000"/>
              </a:lnSpc>
              <a:spcBef>
                <a:spcPts val="60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Founders</a:t>
            </a:r>
          </a:p>
          <a:p>
            <a:pPr marL="228600" marR="0" lvl="1" indent="-228600" algn="l" rtl="0">
              <a:lnSpc>
                <a:spcPct val="80000"/>
              </a:lnSpc>
              <a:spcBef>
                <a:spcPts val="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Family and Friends</a:t>
            </a:r>
          </a:p>
          <a:p>
            <a:pPr marL="228600" marR="0" lvl="1" indent="-228600" algn="l" rtl="0">
              <a:lnSpc>
                <a:spcPct val="80000"/>
              </a:lnSpc>
              <a:spcBef>
                <a:spcPts val="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Banks/Private Creditors</a:t>
            </a:r>
          </a:p>
          <a:p>
            <a:pPr marL="228600" marR="0" lvl="1" indent="-228600" algn="l" rtl="0">
              <a:lnSpc>
                <a:spcPct val="80000"/>
              </a:lnSpc>
              <a:spcBef>
                <a:spcPts val="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Equity Investors</a:t>
            </a:r>
          </a:p>
          <a:p>
            <a:pPr marL="228600" marR="0" lvl="1" indent="-228600" algn="l" rtl="0">
              <a:lnSpc>
                <a:spcPct val="80000"/>
              </a:lnSpc>
              <a:spcBef>
                <a:spcPts val="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Grant agencies</a:t>
            </a:r>
          </a:p>
          <a:p>
            <a:pPr marL="228600" marR="0" lvl="1" indent="-228600" algn="l" rtl="0">
              <a:lnSpc>
                <a:spcPct val="80000"/>
              </a:lnSpc>
              <a:spcBef>
                <a:spcPts val="0"/>
              </a:spcBef>
              <a:spcAft>
                <a:spcPts val="0"/>
              </a:spcAft>
              <a:buClr>
                <a:schemeClr val="accent1"/>
              </a:buClr>
              <a:buSzPct val="82909"/>
              <a:buFont typeface="Noto Symbol"/>
              <a:buChar char="○"/>
            </a:pPr>
            <a:r>
              <a:rPr lang="en-US" sz="2200" b="0" i="0" u="none" strike="noStrike" cap="none" baseline="0">
                <a:solidFill>
                  <a:schemeClr val="dk2"/>
                </a:solidFill>
                <a:latin typeface="Times New Roman"/>
                <a:ea typeface="Times New Roman"/>
                <a:cs typeface="Times New Roman"/>
                <a:sym typeface="Times New Roman"/>
              </a:rPr>
              <a:t>Government</a:t>
            </a:r>
            <a:r>
              <a:rPr lang="en-US" sz="2400" b="0" i="0" u="none" strike="noStrike" cap="none" baseline="0">
                <a:solidFill>
                  <a:schemeClr val="dk2"/>
                </a:solidFill>
                <a:latin typeface="Times New Roman"/>
                <a:ea typeface="Times New Roman"/>
                <a:cs typeface="Times New Roman"/>
                <a:sym typeface="Times New Roman"/>
              </a:rPr>
              <a:t> </a:t>
            </a:r>
          </a:p>
          <a:p>
            <a:pPr marL="457200" marR="0" lvl="1" indent="0" algn="l" rtl="0">
              <a:lnSpc>
                <a:spcPct val="80000"/>
              </a:lnSpc>
              <a:spcBef>
                <a:spcPts val="1800"/>
              </a:spcBef>
              <a:buClr>
                <a:schemeClr val="accent1"/>
              </a:buClr>
              <a:buFont typeface="Noto Symbol"/>
              <a:buNone/>
            </a:pPr>
            <a:endParaRPr sz="2050" b="0" i="0" u="none" strike="noStrike" cap="none" baseline="0">
              <a:solidFill>
                <a:schemeClr val="dk2"/>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chemeClr val="accent1"/>
              </a:buClr>
              <a:buSzPct val="25000"/>
              <a:buFont typeface="Noto Symbol"/>
              <a:buNone/>
            </a:pPr>
            <a:r>
              <a:rPr lang="en-US" sz="2400" b="1" i="1" u="none" strike="noStrike" cap="none" baseline="0">
                <a:solidFill>
                  <a:schemeClr val="dk2"/>
                </a:solidFill>
                <a:latin typeface="Times New Roman"/>
                <a:ea typeface="Times New Roman"/>
                <a:cs typeface="Times New Roman"/>
                <a:sym typeface="Times New Roman"/>
              </a:rPr>
              <a:t>Why do you need it?</a:t>
            </a:r>
          </a:p>
          <a:p>
            <a:pPr marL="228600" marR="0" lvl="1" indent="-215900" algn="l" rtl="0">
              <a:lnSpc>
                <a:spcPct val="80000"/>
              </a:lnSpc>
              <a:spcBef>
                <a:spcPts val="60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Startup costs</a:t>
            </a:r>
          </a:p>
          <a:p>
            <a:pPr marL="228600" marR="0" lvl="1" indent="-215900" algn="l" rtl="0">
              <a:lnSpc>
                <a:spcPct val="80000"/>
              </a:lnSpc>
              <a:spcBef>
                <a:spcPts val="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Ongoing expenses</a:t>
            </a:r>
          </a:p>
          <a:p>
            <a:pPr marL="228600" marR="0" lvl="1" indent="-215900" algn="l" rtl="0">
              <a:lnSpc>
                <a:spcPct val="80000"/>
              </a:lnSpc>
              <a:spcBef>
                <a:spcPts val="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Capital improvements</a:t>
            </a:r>
          </a:p>
          <a:p>
            <a:pPr marL="342900" marR="0" lvl="0" indent="-172262" algn="l" rtl="0">
              <a:lnSpc>
                <a:spcPct val="75000"/>
              </a:lnSpc>
              <a:spcBef>
                <a:spcPts val="444"/>
              </a:spcBef>
              <a:buClr>
                <a:schemeClr val="accent1"/>
              </a:buClr>
              <a:buFont typeface="Noto Symbol"/>
              <a:buNone/>
            </a:pPr>
            <a:endParaRPr sz="2200" b="0" i="0" u="none" strike="noStrike" cap="none" baseline="0">
              <a:solidFill>
                <a:schemeClr val="dk2"/>
              </a:solidFill>
              <a:latin typeface="Times New Roman"/>
              <a:ea typeface="Times New Roman"/>
              <a:cs typeface="Times New Roman"/>
              <a:sym typeface="Times New Roman"/>
            </a:endParaRPr>
          </a:p>
        </p:txBody>
      </p:sp>
      <p:sp>
        <p:nvSpPr>
          <p:cNvPr id="466" name="Shape 466"/>
          <p:cNvSpPr txBox="1">
            <a:spLocks noGrp="1"/>
          </p:cNvSpPr>
          <p:nvPr>
            <p:ph type="body" idx="2"/>
          </p:nvPr>
        </p:nvSpPr>
        <p:spPr>
          <a:xfrm>
            <a:off x="4343400" y="1783080"/>
            <a:ext cx="3855599" cy="40232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ymbol"/>
              <a:buNone/>
            </a:pPr>
            <a:r>
              <a:rPr lang="en-US" sz="2400" b="1" i="1" u="none" strike="noStrike" cap="none" baseline="0">
                <a:solidFill>
                  <a:schemeClr val="dk2"/>
                </a:solidFill>
                <a:latin typeface="Times New Roman"/>
                <a:ea typeface="Times New Roman"/>
                <a:cs typeface="Times New Roman"/>
                <a:sym typeface="Times New Roman"/>
              </a:rPr>
              <a:t>Balance Needed:</a:t>
            </a:r>
          </a:p>
          <a:p>
            <a:pPr marL="228600" marR="0" lvl="1" indent="-228600" algn="l" rtl="0">
              <a:spcBef>
                <a:spcPts val="600"/>
              </a:spcBef>
              <a:spcAft>
                <a:spcPts val="0"/>
              </a:spcAft>
              <a:buClr>
                <a:schemeClr val="accent1"/>
              </a:buClr>
              <a:buSzPct val="76000"/>
              <a:buFont typeface="Noto Symbol"/>
              <a:buChar char="○"/>
            </a:pPr>
            <a:r>
              <a:rPr lang="en-US" sz="2200" b="0" i="0" u="sng" strike="noStrike" cap="none" baseline="0">
                <a:solidFill>
                  <a:schemeClr val="dk2"/>
                </a:solidFill>
                <a:latin typeface="Times New Roman"/>
                <a:ea typeface="Times New Roman"/>
                <a:cs typeface="Times New Roman"/>
                <a:sym typeface="Times New Roman"/>
              </a:rPr>
              <a:t>Funds From You</a:t>
            </a:r>
          </a:p>
          <a:p>
            <a:pPr marL="350837" marR="0" lvl="2" indent="-7937" algn="l" rtl="0">
              <a:spcBef>
                <a:spcPts val="600"/>
              </a:spcBef>
              <a:buClr>
                <a:schemeClr val="accent1"/>
              </a:buClr>
              <a:buSzPct val="25000"/>
              <a:buFont typeface="Noto Symbol"/>
              <a:buNone/>
            </a:pPr>
            <a:r>
              <a:rPr lang="en-US" sz="2400" b="0" i="0" u="none" strike="noStrike" cap="none" baseline="0">
                <a:solidFill>
                  <a:schemeClr val="dk2"/>
                </a:solidFill>
                <a:latin typeface="Times New Roman"/>
                <a:ea typeface="Times New Roman"/>
                <a:cs typeface="Times New Roman"/>
                <a:sym typeface="Times New Roman"/>
              </a:rPr>
              <a:t>+ </a:t>
            </a:r>
            <a:r>
              <a:rPr lang="en-US" sz="2000" b="0" i="0" u="none" strike="noStrike" cap="none" baseline="0">
                <a:solidFill>
                  <a:schemeClr val="dk2"/>
                </a:solidFill>
                <a:latin typeface="Times New Roman"/>
                <a:ea typeface="Times New Roman"/>
                <a:cs typeface="Times New Roman"/>
                <a:sym typeface="Times New Roman"/>
              </a:rPr>
              <a:t>No need to pay back if fail</a:t>
            </a:r>
          </a:p>
          <a:p>
            <a:pPr marL="350837" marR="0" lvl="2" indent="-7937" algn="l" rtl="0">
              <a:spcBef>
                <a:spcPts val="0"/>
              </a:spcBef>
              <a:spcAft>
                <a:spcPts val="0"/>
              </a:spcAft>
              <a:buClr>
                <a:schemeClr val="accent1"/>
              </a:buClr>
              <a:buSzPct val="25000"/>
              <a:buFont typeface="Noto Symbol"/>
              <a:buNone/>
            </a:pPr>
            <a:r>
              <a:rPr lang="en-US" sz="2000" b="0" i="0" u="none" strike="noStrike" cap="none" baseline="0">
                <a:solidFill>
                  <a:schemeClr val="dk2"/>
                </a:solidFill>
                <a:latin typeface="Times New Roman"/>
                <a:ea typeface="Times New Roman"/>
                <a:cs typeface="Times New Roman"/>
                <a:sym typeface="Times New Roman"/>
              </a:rPr>
              <a:t>-  Can’t bankrupt self/family</a:t>
            </a:r>
          </a:p>
          <a:p>
            <a:pPr marL="228600" marR="0" lvl="1" indent="-228600" algn="l" rtl="0">
              <a:spcBef>
                <a:spcPts val="600"/>
              </a:spcBef>
              <a:spcAft>
                <a:spcPts val="0"/>
              </a:spcAft>
              <a:buClr>
                <a:schemeClr val="accent1"/>
              </a:buClr>
              <a:buSzPct val="76000"/>
              <a:buFont typeface="Noto Symbol"/>
              <a:buChar char="○"/>
            </a:pPr>
            <a:r>
              <a:rPr lang="en-US" sz="2200" b="0" i="0" u="sng" strike="noStrike" cap="none" baseline="0">
                <a:solidFill>
                  <a:schemeClr val="dk2"/>
                </a:solidFill>
                <a:latin typeface="Times New Roman"/>
                <a:ea typeface="Times New Roman"/>
                <a:cs typeface="Times New Roman"/>
                <a:sym typeface="Times New Roman"/>
              </a:rPr>
              <a:t>Debt</a:t>
            </a:r>
          </a:p>
          <a:p>
            <a:pPr marL="350837" marR="0" lvl="2" indent="-7937" algn="l" rtl="0">
              <a:spcBef>
                <a:spcPts val="600"/>
              </a:spcBef>
              <a:buClr>
                <a:schemeClr val="accent1"/>
              </a:buClr>
              <a:buSzPct val="25000"/>
              <a:buFont typeface="Noto Symbol"/>
              <a:buNone/>
            </a:pPr>
            <a:r>
              <a:rPr lang="en-US" sz="2400" b="0" i="0" u="none" strike="noStrike" cap="none" baseline="0">
                <a:solidFill>
                  <a:schemeClr val="dk2"/>
                </a:solidFill>
                <a:latin typeface="Times New Roman"/>
                <a:ea typeface="Times New Roman"/>
                <a:cs typeface="Times New Roman"/>
                <a:sym typeface="Times New Roman"/>
              </a:rPr>
              <a:t>+ </a:t>
            </a:r>
            <a:r>
              <a:rPr lang="en-US" sz="2000" b="0" i="0" u="none" strike="noStrike" cap="none" baseline="0">
                <a:solidFill>
                  <a:schemeClr val="dk2"/>
                </a:solidFill>
                <a:latin typeface="Times New Roman"/>
                <a:ea typeface="Times New Roman"/>
                <a:cs typeface="Times New Roman"/>
                <a:sym typeface="Times New Roman"/>
              </a:rPr>
              <a:t>No need to give up control</a:t>
            </a:r>
          </a:p>
          <a:p>
            <a:pPr marL="350837" marR="0" lvl="2" indent="-7937" algn="l" rtl="0">
              <a:spcBef>
                <a:spcPts val="0"/>
              </a:spcBef>
              <a:spcAft>
                <a:spcPts val="0"/>
              </a:spcAft>
              <a:buClr>
                <a:schemeClr val="accent1"/>
              </a:buClr>
              <a:buSzPct val="25000"/>
              <a:buFont typeface="Noto Symbol"/>
              <a:buNone/>
            </a:pPr>
            <a:r>
              <a:rPr lang="en-US" sz="2000" b="0" i="0" u="none" strike="noStrike" cap="none" baseline="0">
                <a:solidFill>
                  <a:schemeClr val="dk2"/>
                </a:solidFill>
                <a:latin typeface="Times New Roman"/>
                <a:ea typeface="Times New Roman"/>
                <a:cs typeface="Times New Roman"/>
                <a:sym typeface="Times New Roman"/>
              </a:rPr>
              <a:t>-  H</a:t>
            </a:r>
            <a:r>
              <a:rPr lang="en-US" sz="2000">
                <a:solidFill>
                  <a:schemeClr val="dk2"/>
                </a:solidFill>
                <a:latin typeface="Times New Roman"/>
                <a:ea typeface="Times New Roman"/>
                <a:cs typeface="Times New Roman"/>
                <a:sym typeface="Times New Roman"/>
              </a:rPr>
              <a:t>ave</a:t>
            </a:r>
            <a:r>
              <a:rPr lang="en-US" sz="2000" b="0" i="0" u="none" strike="noStrike" cap="none" baseline="0">
                <a:solidFill>
                  <a:schemeClr val="dk2"/>
                </a:solidFill>
                <a:latin typeface="Times New Roman"/>
                <a:ea typeface="Times New Roman"/>
                <a:cs typeface="Times New Roman"/>
                <a:sym typeface="Times New Roman"/>
              </a:rPr>
              <a:t> to pay back</a:t>
            </a:r>
          </a:p>
          <a:p>
            <a:pPr marL="228600" marR="0" lvl="1" indent="-228600" algn="l" rtl="0">
              <a:spcBef>
                <a:spcPts val="600"/>
              </a:spcBef>
              <a:spcAft>
                <a:spcPts val="0"/>
              </a:spcAft>
              <a:buClr>
                <a:schemeClr val="accent1"/>
              </a:buClr>
              <a:buSzPct val="76000"/>
              <a:buFont typeface="Noto Symbol"/>
              <a:buChar char="○"/>
            </a:pPr>
            <a:r>
              <a:rPr lang="en-US" sz="2200" b="0" i="0" u="sng" strike="noStrike" cap="none" baseline="0">
                <a:solidFill>
                  <a:schemeClr val="dk2"/>
                </a:solidFill>
                <a:latin typeface="Times New Roman"/>
                <a:ea typeface="Times New Roman"/>
                <a:cs typeface="Times New Roman"/>
                <a:sym typeface="Times New Roman"/>
              </a:rPr>
              <a:t>Equity</a:t>
            </a:r>
          </a:p>
          <a:p>
            <a:pPr marL="350837" marR="0" lvl="2" indent="-7937" algn="l" rtl="0">
              <a:spcBef>
                <a:spcPts val="600"/>
              </a:spcBef>
              <a:buClr>
                <a:schemeClr val="accent1"/>
              </a:buClr>
              <a:buSzPct val="25000"/>
              <a:buFont typeface="Noto Symbol"/>
              <a:buNone/>
            </a:pPr>
            <a:r>
              <a:rPr lang="en-US" sz="2400" b="0" i="0" u="none" strike="noStrike" cap="none" baseline="0">
                <a:solidFill>
                  <a:schemeClr val="dk2"/>
                </a:solidFill>
                <a:latin typeface="Times New Roman"/>
                <a:ea typeface="Times New Roman"/>
                <a:cs typeface="Times New Roman"/>
                <a:sym typeface="Times New Roman"/>
              </a:rPr>
              <a:t>+ </a:t>
            </a:r>
            <a:r>
              <a:rPr lang="en-US" sz="2000" b="0" i="0" u="none" strike="noStrike" cap="none" baseline="0">
                <a:solidFill>
                  <a:schemeClr val="dk2"/>
                </a:solidFill>
                <a:latin typeface="Times New Roman"/>
                <a:ea typeface="Times New Roman"/>
                <a:cs typeface="Times New Roman"/>
                <a:sym typeface="Times New Roman"/>
              </a:rPr>
              <a:t>No need to pay back if fail</a:t>
            </a:r>
          </a:p>
          <a:p>
            <a:pPr marL="350837" marR="0" lvl="2" indent="-7937" algn="l" rtl="0">
              <a:spcBef>
                <a:spcPts val="0"/>
              </a:spcBef>
              <a:buClr>
                <a:schemeClr val="accent1"/>
              </a:buClr>
              <a:buSzPct val="25000"/>
              <a:buFont typeface="Noto Symbol"/>
              <a:buNone/>
            </a:pPr>
            <a:r>
              <a:rPr lang="en-US" sz="2000" b="0" i="0" u="none" strike="noStrike" cap="none" baseline="0">
                <a:solidFill>
                  <a:schemeClr val="dk2"/>
                </a:solidFill>
                <a:latin typeface="Times New Roman"/>
                <a:ea typeface="Times New Roman"/>
                <a:cs typeface="Times New Roman"/>
                <a:sym typeface="Times New Roman"/>
              </a:rPr>
              <a:t>-  Need to give up some control</a:t>
            </a:r>
          </a:p>
          <a:p>
            <a:pPr marL="68580" marR="0" lvl="0" indent="-5080" algn="l" rtl="0">
              <a:spcBef>
                <a:spcPts val="0"/>
              </a:spcBef>
              <a:buClr>
                <a:schemeClr val="accent1"/>
              </a:buClr>
              <a:buFont typeface="Noto Symbol"/>
              <a:buNone/>
            </a:pPr>
            <a:endParaRPr sz="2400" b="1" i="1" u="none" strike="noStrike" cap="none" baseline="0">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1043490" y="750506"/>
            <a:ext cx="7024799" cy="925800"/>
          </a:xfrm>
          <a:prstGeom prst="rect">
            <a:avLst/>
          </a:prstGeom>
          <a:noFill/>
          <a:ln>
            <a:noFill/>
          </a:ln>
        </p:spPr>
        <p:txBody>
          <a:bodyPr lIns="90475" tIns="44450" rIns="90475" bIns="44450" anchor="b" anchorCtr="0">
            <a:noAutofit/>
          </a:bodyPr>
          <a:lstStyle/>
          <a:p>
            <a:pPr marL="0" marR="0" lvl="0" indent="0" algn="l" rtl="0">
              <a:spcBef>
                <a:spcPts val="0"/>
              </a:spcBef>
              <a:buClr>
                <a:schemeClr val="accent1"/>
              </a:buClr>
              <a:buSzPct val="25000"/>
              <a:buFont typeface="Arial"/>
              <a:buNone/>
            </a:pPr>
            <a:r>
              <a:rPr lang="en-US" sz="4000" b="0" i="0" u="none" strike="noStrike" cap="none" baseline="0">
                <a:solidFill>
                  <a:schemeClr val="accent1"/>
                </a:solidFill>
                <a:latin typeface="Arial"/>
                <a:ea typeface="Arial"/>
                <a:cs typeface="Arial"/>
                <a:sym typeface="Arial"/>
              </a:rPr>
              <a:t>A Typical Capitalization</a:t>
            </a:r>
          </a:p>
        </p:txBody>
      </p:sp>
      <p:cxnSp>
        <p:nvCxnSpPr>
          <p:cNvPr id="473" name="Shape 473"/>
          <p:cNvCxnSpPr/>
          <p:nvPr/>
        </p:nvCxnSpPr>
        <p:spPr>
          <a:xfrm>
            <a:off x="685800" y="1676400"/>
            <a:ext cx="7772400" cy="0"/>
          </a:xfrm>
          <a:prstGeom prst="straightConnector1">
            <a:avLst/>
          </a:prstGeom>
          <a:noFill/>
          <a:ln w="101600" cap="flat">
            <a:solidFill>
              <a:schemeClr val="accent2"/>
            </a:solidFill>
            <a:prstDash val="solid"/>
            <a:round/>
            <a:headEnd type="none" w="med" len="med"/>
            <a:tailEnd type="none" w="med" len="med"/>
          </a:ln>
        </p:spPr>
      </p:cxnSp>
      <p:grpSp>
        <p:nvGrpSpPr>
          <p:cNvPr id="474" name="Shape 474"/>
          <p:cNvGrpSpPr/>
          <p:nvPr/>
        </p:nvGrpSpPr>
        <p:grpSpPr>
          <a:xfrm>
            <a:off x="762000" y="2819399"/>
            <a:ext cx="2381250" cy="1560195"/>
            <a:chOff x="480" y="1823"/>
            <a:chExt cx="1500" cy="936"/>
          </a:xfrm>
        </p:grpSpPr>
        <p:sp>
          <p:nvSpPr>
            <p:cNvPr id="475" name="Shape 475"/>
            <p:cNvSpPr/>
            <p:nvPr/>
          </p:nvSpPr>
          <p:spPr>
            <a:xfrm>
              <a:off x="480" y="2160"/>
              <a:ext cx="1500" cy="599"/>
            </a:xfrm>
            <a:prstGeom prst="rect">
              <a:avLst/>
            </a:prstGeom>
            <a:solidFill>
              <a:srgbClr val="0066CC"/>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rgbClr val="FFFFFF"/>
                  </a:solidFill>
                  <a:latin typeface="Arial"/>
                  <a:ea typeface="Arial"/>
                  <a:cs typeface="Arial"/>
                  <a:sym typeface="Arial"/>
                </a:rPr>
                <a:t>Founders put</a:t>
              </a:r>
              <a:br>
                <a:rPr lang="en-US" sz="1800" b="0" i="0" u="none" strike="noStrike" cap="none" baseline="0">
                  <a:solidFill>
                    <a:srgbClr val="FFFFFF"/>
                  </a:solidFill>
                  <a:latin typeface="Arial"/>
                  <a:ea typeface="Arial"/>
                  <a:cs typeface="Arial"/>
                  <a:sym typeface="Arial"/>
                </a:rPr>
              </a:br>
              <a:r>
                <a:rPr lang="en-US" sz="1800" b="0" i="0" u="none" strike="noStrike" cap="none" baseline="0">
                  <a:solidFill>
                    <a:srgbClr val="FFFFFF"/>
                  </a:solidFill>
                  <a:latin typeface="Arial"/>
                  <a:ea typeface="Arial"/>
                  <a:cs typeface="Arial"/>
                  <a:sym typeface="Arial"/>
                </a:rPr>
                <a:t> in some of </a:t>
              </a:r>
              <a:br>
                <a:rPr lang="en-US" sz="1800" b="0" i="0" u="none" strike="noStrike" cap="none" baseline="0">
                  <a:solidFill>
                    <a:srgbClr val="FFFFFF"/>
                  </a:solidFill>
                  <a:latin typeface="Arial"/>
                  <a:ea typeface="Arial"/>
                  <a:cs typeface="Arial"/>
                  <a:sym typeface="Arial"/>
                </a:rPr>
              </a:br>
              <a:r>
                <a:rPr lang="en-US" sz="1800" b="0" i="0" u="none" strike="noStrike" cap="none" baseline="0">
                  <a:solidFill>
                    <a:srgbClr val="FFFFFF"/>
                  </a:solidFill>
                  <a:latin typeface="Arial"/>
                  <a:ea typeface="Arial"/>
                  <a:cs typeface="Arial"/>
                  <a:sym typeface="Arial"/>
                </a:rPr>
                <a:t>their own money</a:t>
              </a:r>
            </a:p>
          </p:txBody>
        </p:sp>
        <p:sp>
          <p:nvSpPr>
            <p:cNvPr id="476" name="Shape 476"/>
            <p:cNvSpPr txBox="1"/>
            <p:nvPr/>
          </p:nvSpPr>
          <p:spPr>
            <a:xfrm>
              <a:off x="480" y="1823"/>
              <a:ext cx="1500" cy="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a:solidFill>
                    <a:schemeClr val="dk1"/>
                  </a:solidFill>
                  <a:latin typeface="Arial"/>
                  <a:ea typeface="Arial"/>
                  <a:cs typeface="Arial"/>
                  <a:sym typeface="Arial"/>
                </a:rPr>
                <a:t>“Paid in capital”</a:t>
              </a:r>
            </a:p>
          </p:txBody>
        </p:sp>
      </p:grpSp>
      <p:cxnSp>
        <p:nvCxnSpPr>
          <p:cNvPr id="477" name="Shape 477"/>
          <p:cNvCxnSpPr/>
          <p:nvPr/>
        </p:nvCxnSpPr>
        <p:spPr>
          <a:xfrm>
            <a:off x="838200" y="5562600"/>
            <a:ext cx="7239000" cy="0"/>
          </a:xfrm>
          <a:prstGeom prst="straightConnector1">
            <a:avLst/>
          </a:prstGeom>
          <a:noFill/>
          <a:ln w="114300" cap="flat">
            <a:solidFill>
              <a:schemeClr val="accent2"/>
            </a:solidFill>
            <a:prstDash val="solid"/>
            <a:round/>
            <a:headEnd type="none" w="med" len="med"/>
            <a:tailEnd type="triangle" w="lg" len="lg"/>
          </a:ln>
        </p:spPr>
      </p:cxnSp>
      <p:sp>
        <p:nvSpPr>
          <p:cNvPr id="478" name="Shape 478"/>
          <p:cNvSpPr/>
          <p:nvPr/>
        </p:nvSpPr>
        <p:spPr>
          <a:xfrm>
            <a:off x="7315200" y="3429000"/>
            <a:ext cx="1371599" cy="990599"/>
          </a:xfrm>
          <a:prstGeom prst="rect">
            <a:avLst/>
          </a:prstGeom>
          <a:solidFill>
            <a:srgbClr val="FF99FF"/>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dk1"/>
                </a:solidFill>
                <a:latin typeface="Arial"/>
                <a:ea typeface="Arial"/>
                <a:cs typeface="Arial"/>
                <a:sym typeface="Arial"/>
              </a:rPr>
              <a:t>Common Stock</a:t>
            </a:r>
            <a:br>
              <a:rPr lang="en-US" sz="1600" b="0" i="0" u="none" strike="noStrike" cap="none" baseline="0">
                <a:solidFill>
                  <a:schemeClr val="dk1"/>
                </a:solidFill>
                <a:latin typeface="Arial"/>
                <a:ea typeface="Arial"/>
                <a:cs typeface="Arial"/>
                <a:sym typeface="Arial"/>
              </a:rPr>
            </a:br>
            <a:r>
              <a:rPr lang="en-US" sz="1600" b="0" i="0" u="none" strike="noStrike" cap="none" baseline="0">
                <a:solidFill>
                  <a:schemeClr val="dk1"/>
                </a:solidFill>
                <a:latin typeface="Arial"/>
                <a:ea typeface="Arial"/>
                <a:cs typeface="Arial"/>
                <a:sym typeface="Arial"/>
              </a:rPr>
              <a:t>IPO</a:t>
            </a:r>
          </a:p>
        </p:txBody>
      </p:sp>
      <p:sp>
        <p:nvSpPr>
          <p:cNvPr id="479" name="Shape 479"/>
          <p:cNvSpPr txBox="1"/>
          <p:nvPr/>
        </p:nvSpPr>
        <p:spPr>
          <a:xfrm>
            <a:off x="6400800" y="5638800"/>
            <a:ext cx="1981199" cy="57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a:solidFill>
                  <a:schemeClr val="accent2"/>
                </a:solidFill>
                <a:latin typeface="Arial"/>
                <a:ea typeface="Arial"/>
                <a:cs typeface="Arial"/>
                <a:sym typeface="Arial"/>
              </a:rPr>
              <a:t>Time</a:t>
            </a:r>
          </a:p>
        </p:txBody>
      </p:sp>
      <p:grpSp>
        <p:nvGrpSpPr>
          <p:cNvPr id="480" name="Shape 480"/>
          <p:cNvGrpSpPr/>
          <p:nvPr/>
        </p:nvGrpSpPr>
        <p:grpSpPr>
          <a:xfrm>
            <a:off x="3048000" y="2133599"/>
            <a:ext cx="952499" cy="2247900"/>
            <a:chOff x="1920" y="1343"/>
            <a:chExt cx="599" cy="1416"/>
          </a:xfrm>
        </p:grpSpPr>
        <p:sp>
          <p:nvSpPr>
            <p:cNvPr id="481" name="Shape 481"/>
            <p:cNvSpPr/>
            <p:nvPr/>
          </p:nvSpPr>
          <p:spPr>
            <a:xfrm>
              <a:off x="1920" y="2160"/>
              <a:ext cx="599" cy="599"/>
            </a:xfrm>
            <a:prstGeom prst="rect">
              <a:avLst/>
            </a:prstGeom>
            <a:solidFill>
              <a:srgbClr val="CCFFCC"/>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dk1"/>
                  </a:solidFill>
                  <a:latin typeface="Arial"/>
                  <a:ea typeface="Arial"/>
                  <a:cs typeface="Arial"/>
                  <a:sym typeface="Arial"/>
                </a:rPr>
                <a:t>Bank Loan</a:t>
              </a:r>
              <a:br>
                <a:rPr lang="en-US" sz="1600" b="0" i="0" u="none" strike="noStrike" cap="none" baseline="0">
                  <a:solidFill>
                    <a:schemeClr val="dk1"/>
                  </a:solidFill>
                  <a:latin typeface="Arial"/>
                  <a:ea typeface="Arial"/>
                  <a:cs typeface="Arial"/>
                  <a:sym typeface="Arial"/>
                </a:rPr>
              </a:br>
              <a:r>
                <a:rPr lang="en-US" sz="1600" b="0" i="0" u="none" strike="noStrike" cap="none" baseline="0">
                  <a:solidFill>
                    <a:schemeClr val="dk1"/>
                  </a:solidFill>
                  <a:latin typeface="Arial"/>
                  <a:ea typeface="Arial"/>
                  <a:cs typeface="Arial"/>
                  <a:sym typeface="Arial"/>
                </a:rPr>
                <a:t>for</a:t>
              </a:r>
              <a:br>
                <a:rPr lang="en-US" sz="1600" b="0" i="0" u="none" strike="noStrike" cap="none" baseline="0">
                  <a:solidFill>
                    <a:schemeClr val="dk1"/>
                  </a:solidFill>
                  <a:latin typeface="Arial"/>
                  <a:ea typeface="Arial"/>
                  <a:cs typeface="Arial"/>
                  <a:sym typeface="Arial"/>
                </a:rPr>
              </a:br>
              <a:r>
                <a:rPr lang="en-US" sz="1600" b="0" i="0" u="none" strike="noStrike" cap="none" baseline="0">
                  <a:solidFill>
                    <a:schemeClr val="dk1"/>
                  </a:solidFill>
                  <a:latin typeface="Arial"/>
                  <a:ea typeface="Arial"/>
                  <a:cs typeface="Arial"/>
                  <a:sym typeface="Arial"/>
                </a:rPr>
                <a:t>equipment</a:t>
              </a:r>
            </a:p>
          </p:txBody>
        </p:sp>
        <p:sp>
          <p:nvSpPr>
            <p:cNvPr id="482" name="Shape 482"/>
            <p:cNvSpPr txBox="1"/>
            <p:nvPr/>
          </p:nvSpPr>
          <p:spPr>
            <a:xfrm>
              <a:off x="1920" y="1343"/>
              <a:ext cx="599" cy="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solidFill>
                    <a:schemeClr val="dk1"/>
                  </a:solidFill>
                  <a:latin typeface="Arial"/>
                  <a:ea typeface="Arial"/>
                  <a:cs typeface="Arial"/>
                  <a:sym typeface="Arial"/>
                </a:rPr>
                <a:t>Long</a:t>
              </a:r>
              <a:br>
                <a:rPr lang="en-US" sz="2400" b="0" i="0" u="none" strike="noStrike" cap="none" baseline="0">
                  <a:solidFill>
                    <a:schemeClr val="dk1"/>
                  </a:solidFill>
                  <a:latin typeface="Arial"/>
                  <a:ea typeface="Arial"/>
                  <a:cs typeface="Arial"/>
                  <a:sym typeface="Arial"/>
                </a:rPr>
              </a:br>
              <a:r>
                <a:rPr lang="en-US" sz="2400" b="0" i="0" u="none" strike="noStrike" cap="none" baseline="0">
                  <a:solidFill>
                    <a:schemeClr val="dk1"/>
                  </a:solidFill>
                  <a:latin typeface="Arial"/>
                  <a:ea typeface="Arial"/>
                  <a:cs typeface="Arial"/>
                  <a:sym typeface="Arial"/>
                </a:rPr>
                <a:t>term</a:t>
              </a:r>
              <a:br>
                <a:rPr lang="en-US" sz="2400" b="0" i="0" u="none" strike="noStrike" cap="none" baseline="0">
                  <a:solidFill>
                    <a:schemeClr val="dk1"/>
                  </a:solidFill>
                  <a:latin typeface="Arial"/>
                  <a:ea typeface="Arial"/>
                  <a:cs typeface="Arial"/>
                  <a:sym typeface="Arial"/>
                </a:rPr>
              </a:br>
              <a:r>
                <a:rPr lang="en-US" sz="2400" b="0" i="0" u="none" strike="noStrike" cap="none" baseline="0">
                  <a:solidFill>
                    <a:schemeClr val="dk1"/>
                  </a:solidFill>
                  <a:latin typeface="Arial"/>
                  <a:ea typeface="Arial"/>
                  <a:cs typeface="Arial"/>
                  <a:sym typeface="Arial"/>
                </a:rPr>
                <a:t>Debt</a:t>
              </a:r>
            </a:p>
          </p:txBody>
        </p:sp>
      </p:grpSp>
      <p:sp>
        <p:nvSpPr>
          <p:cNvPr id="483" name="Shape 483"/>
          <p:cNvSpPr/>
          <p:nvPr/>
        </p:nvSpPr>
        <p:spPr>
          <a:xfrm>
            <a:off x="4191000" y="3429000"/>
            <a:ext cx="1524000" cy="990599"/>
          </a:xfrm>
          <a:prstGeom prst="rect">
            <a:avLst/>
          </a:prstGeom>
          <a:solidFill>
            <a:srgbClr val="FF99FF"/>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dk1"/>
                </a:solidFill>
                <a:latin typeface="Arial"/>
                <a:ea typeface="Arial"/>
                <a:cs typeface="Arial"/>
                <a:sym typeface="Arial"/>
              </a:rPr>
              <a:t>Venture</a:t>
            </a:r>
            <a:br>
              <a:rPr lang="en-US" sz="1600" b="0" i="0" u="none" strike="noStrike" cap="none" baseline="0">
                <a:solidFill>
                  <a:schemeClr val="dk1"/>
                </a:solidFill>
                <a:latin typeface="Arial"/>
                <a:ea typeface="Arial"/>
                <a:cs typeface="Arial"/>
                <a:sym typeface="Arial"/>
              </a:rPr>
            </a:br>
            <a:r>
              <a:rPr lang="en-US" sz="1600" b="0" i="0" u="none" strike="noStrike" cap="none" baseline="0">
                <a:solidFill>
                  <a:schemeClr val="dk1"/>
                </a:solidFill>
                <a:latin typeface="Arial"/>
                <a:ea typeface="Arial"/>
                <a:cs typeface="Arial"/>
                <a:sym typeface="Arial"/>
              </a:rPr>
              <a:t>Capital</a:t>
            </a:r>
          </a:p>
        </p:txBody>
      </p:sp>
      <p:sp>
        <p:nvSpPr>
          <p:cNvPr id="484" name="Shape 484"/>
          <p:cNvSpPr txBox="1"/>
          <p:nvPr/>
        </p:nvSpPr>
        <p:spPr>
          <a:xfrm>
            <a:off x="4343400" y="2819400"/>
            <a:ext cx="4343400" cy="457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baseline="0">
                <a:solidFill>
                  <a:schemeClr val="dk1"/>
                </a:solidFill>
                <a:latin typeface="Arial"/>
                <a:ea typeface="Arial"/>
                <a:cs typeface="Arial"/>
                <a:sym typeface="Arial"/>
              </a:rPr>
              <a:t>E q u i t y</a:t>
            </a:r>
          </a:p>
        </p:txBody>
      </p:sp>
      <p:sp>
        <p:nvSpPr>
          <p:cNvPr id="485" name="Shape 485"/>
          <p:cNvSpPr/>
          <p:nvPr/>
        </p:nvSpPr>
        <p:spPr>
          <a:xfrm>
            <a:off x="5715000" y="3429000"/>
            <a:ext cx="1600199" cy="990599"/>
          </a:xfrm>
          <a:prstGeom prst="rect">
            <a:avLst/>
          </a:prstGeom>
          <a:solidFill>
            <a:srgbClr val="FFFFFF"/>
          </a:solidFill>
          <a:ln w="9525"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1" i="0" u="none" strike="noStrike" cap="none" baseline="0">
                <a:solidFill>
                  <a:schemeClr val="dk1"/>
                </a:solidFill>
                <a:latin typeface="Arial"/>
                <a:ea typeface="Arial"/>
                <a:cs typeface="Arial"/>
                <a:sym typeface="Arial"/>
              </a:rPr>
              <a:t>Venture</a:t>
            </a:r>
            <a:br>
              <a:rPr lang="en-US" sz="1600" b="1" i="0" u="none" strike="noStrike" cap="none" baseline="0">
                <a:solidFill>
                  <a:schemeClr val="dk1"/>
                </a:solidFill>
                <a:latin typeface="Arial"/>
                <a:ea typeface="Arial"/>
                <a:cs typeface="Arial"/>
                <a:sym typeface="Arial"/>
              </a:rPr>
            </a:br>
            <a:r>
              <a:rPr lang="en-US" sz="1600" b="1" i="0" u="none" strike="noStrike" cap="none" baseline="0">
                <a:solidFill>
                  <a:schemeClr val="dk1"/>
                </a:solidFill>
                <a:latin typeface="Arial"/>
                <a:ea typeface="Arial"/>
                <a:cs typeface="Arial"/>
                <a:sym typeface="Arial"/>
              </a:rPr>
              <a:t>Capital</a:t>
            </a:r>
            <a:br>
              <a:rPr lang="en-US" sz="1600" b="1" i="0" u="none" strike="noStrike" cap="none" baseline="0">
                <a:solidFill>
                  <a:schemeClr val="dk1"/>
                </a:solidFill>
                <a:latin typeface="Arial"/>
                <a:ea typeface="Arial"/>
                <a:cs typeface="Arial"/>
                <a:sym typeface="Arial"/>
              </a:rPr>
            </a:br>
            <a:r>
              <a:rPr lang="en-US" sz="1600" b="1" i="0" u="none" strike="noStrike" cap="none" baseline="0">
                <a:solidFill>
                  <a:schemeClr val="dk1"/>
                </a:solidFill>
                <a:latin typeface="Arial"/>
                <a:ea typeface="Arial"/>
                <a:cs typeface="Arial"/>
                <a:sym typeface="Arial"/>
              </a:rPr>
              <a:t>(Second round)</a:t>
            </a:r>
          </a:p>
        </p:txBody>
      </p:sp>
      <p:grpSp>
        <p:nvGrpSpPr>
          <p:cNvPr id="486" name="Shape 486"/>
          <p:cNvGrpSpPr/>
          <p:nvPr/>
        </p:nvGrpSpPr>
        <p:grpSpPr>
          <a:xfrm>
            <a:off x="762000" y="4616449"/>
            <a:ext cx="7981950" cy="568324"/>
            <a:chOff x="480" y="2907"/>
            <a:chExt cx="5028" cy="357"/>
          </a:xfrm>
        </p:grpSpPr>
        <p:sp>
          <p:nvSpPr>
            <p:cNvPr id="487" name="Shape 487"/>
            <p:cNvSpPr txBox="1"/>
            <p:nvPr/>
          </p:nvSpPr>
          <p:spPr>
            <a:xfrm>
              <a:off x="480" y="2928"/>
              <a:ext cx="2099" cy="299"/>
            </a:xfrm>
            <a:prstGeom prst="rect">
              <a:avLst/>
            </a:prstGeom>
            <a:noFill/>
            <a:ln w="9525"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Arial"/>
                  <a:ea typeface="Arial"/>
                  <a:cs typeface="Arial"/>
                  <a:sym typeface="Arial"/>
                </a:rPr>
                <a:t>Sole P., S-Corp., LLC, Partnership, or C-Corp.</a:t>
              </a:r>
            </a:p>
          </p:txBody>
        </p:sp>
        <p:sp>
          <p:nvSpPr>
            <p:cNvPr id="488" name="Shape 488"/>
            <p:cNvSpPr txBox="1"/>
            <p:nvPr/>
          </p:nvSpPr>
          <p:spPr>
            <a:xfrm>
              <a:off x="2687" y="2965"/>
              <a:ext cx="1800" cy="299"/>
            </a:xfrm>
            <a:prstGeom prst="rect">
              <a:avLst/>
            </a:prstGeom>
            <a:noFill/>
            <a:ln w="9525"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Arial"/>
                  <a:ea typeface="Arial"/>
                  <a:cs typeface="Arial"/>
                  <a:sym typeface="Arial"/>
                </a:rPr>
                <a:t>Private corporation</a:t>
              </a:r>
            </a:p>
          </p:txBody>
        </p:sp>
        <p:sp>
          <p:nvSpPr>
            <p:cNvPr id="489" name="Shape 489"/>
            <p:cNvSpPr txBox="1"/>
            <p:nvPr/>
          </p:nvSpPr>
          <p:spPr>
            <a:xfrm>
              <a:off x="4608" y="2907"/>
              <a:ext cx="900" cy="299"/>
            </a:xfrm>
            <a:prstGeom prst="rect">
              <a:avLst/>
            </a:prstGeom>
            <a:noFill/>
            <a:ln w="9525"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Arial"/>
                  <a:ea typeface="Arial"/>
                  <a:cs typeface="Arial"/>
                  <a:sym typeface="Arial"/>
                </a:rPr>
                <a:t>Public</a:t>
              </a:r>
              <a:br>
                <a:rPr lang="en-US" sz="1800" b="0" i="0" u="none" strike="noStrike" cap="none" baseline="0">
                  <a:solidFill>
                    <a:schemeClr val="dk1"/>
                  </a:solidFill>
                  <a:latin typeface="Arial"/>
                  <a:ea typeface="Arial"/>
                  <a:cs typeface="Arial"/>
                  <a:sym typeface="Arial"/>
                </a:rPr>
              </a:br>
              <a:r>
                <a:rPr lang="en-US" sz="1800" b="0" i="0" u="none" strike="noStrike" cap="none" baseline="0">
                  <a:solidFill>
                    <a:schemeClr val="dk1"/>
                  </a:solidFill>
                  <a:latin typeface="Arial"/>
                  <a:ea typeface="Arial"/>
                  <a:cs typeface="Arial"/>
                  <a:sym typeface="Arial"/>
                </a:rPr>
                <a:t>corporation</a:t>
              </a:r>
            </a:p>
          </p:txBody>
        </p:sp>
      </p:gr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1043490" y="1027663"/>
            <a:ext cx="7024744" cy="748382"/>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3600" b="0" i="0" u="none" strike="noStrike" cap="none" baseline="0">
                <a:solidFill>
                  <a:schemeClr val="accent1"/>
                </a:solidFill>
                <a:latin typeface="Arial"/>
                <a:ea typeface="Arial"/>
                <a:cs typeface="Arial"/>
                <a:sym typeface="Arial"/>
              </a:rPr>
              <a:t>Overview – </a:t>
            </a:r>
            <a:br>
              <a:rPr lang="en-US" sz="3600" b="0" i="0" u="none" strike="noStrike" cap="none" baseline="0">
                <a:solidFill>
                  <a:schemeClr val="accent1"/>
                </a:solidFill>
                <a:latin typeface="Arial"/>
                <a:ea typeface="Arial"/>
                <a:cs typeface="Arial"/>
                <a:sym typeface="Arial"/>
              </a:rPr>
            </a:br>
            <a:r>
              <a:rPr lang="en-US" sz="3600" b="0" i="0" u="none" strike="noStrike" cap="none" baseline="0">
                <a:solidFill>
                  <a:schemeClr val="accent1"/>
                </a:solidFill>
                <a:latin typeface="Arial"/>
                <a:ea typeface="Arial"/>
                <a:cs typeface="Arial"/>
                <a:sym typeface="Arial"/>
              </a:rPr>
              <a:t>3 (Legal) Ways to Raise Capital</a:t>
            </a:r>
          </a:p>
        </p:txBody>
      </p:sp>
      <p:sp>
        <p:nvSpPr>
          <p:cNvPr id="498" name="Shape 498"/>
          <p:cNvSpPr txBox="1">
            <a:spLocks noGrp="1"/>
          </p:cNvSpPr>
          <p:nvPr>
            <p:ph type="body" idx="1"/>
          </p:nvPr>
        </p:nvSpPr>
        <p:spPr>
          <a:xfrm>
            <a:off x="1043491" y="2004646"/>
            <a:ext cx="6777317" cy="3827982"/>
          </a:xfrm>
          <a:prstGeom prst="rect">
            <a:avLst/>
          </a:prstGeom>
          <a:noFill/>
          <a:ln>
            <a:noFill/>
          </a:ln>
        </p:spPr>
        <p:txBody>
          <a:bodyPr lIns="91425" tIns="45700" rIns="91425" bIns="45700" anchor="t" anchorCtr="0">
            <a:noAutofit/>
          </a:bodyPr>
          <a:lstStyle/>
          <a:p>
            <a:pPr marL="342900" marR="0" lvl="0" indent="-279400" algn="l" rtl="0">
              <a:spcBef>
                <a:spcPts val="0"/>
              </a:spcBef>
              <a:buClr>
                <a:schemeClr val="accent1"/>
              </a:buClr>
              <a:buSzPct val="76000"/>
              <a:buFont typeface="Noto Symbol"/>
              <a:buChar char="○"/>
            </a:pPr>
            <a:r>
              <a:rPr lang="en-US" sz="2400" b="0" i="0" u="none" strike="noStrike" cap="none" baseline="0">
                <a:solidFill>
                  <a:schemeClr val="dk2"/>
                </a:solidFill>
                <a:latin typeface="Times New Roman"/>
                <a:ea typeface="Times New Roman"/>
                <a:cs typeface="Times New Roman"/>
                <a:sym typeface="Times New Roman"/>
              </a:rPr>
              <a:t>1) “Traditional” sales of Securities/Equity</a:t>
            </a:r>
          </a:p>
          <a:p>
            <a:pPr marL="342900" marR="0" lvl="0" indent="-279400" algn="l" rtl="0">
              <a:spcBef>
                <a:spcPts val="480"/>
              </a:spcBef>
              <a:buClr>
                <a:schemeClr val="accent1"/>
              </a:buClr>
              <a:buSzPct val="76000"/>
              <a:buFont typeface="Noto Symbol"/>
              <a:buChar char="○"/>
            </a:pPr>
            <a:r>
              <a:rPr lang="en-US" sz="2400" b="0" i="0" u="none" strike="noStrike" cap="none" baseline="0">
                <a:solidFill>
                  <a:schemeClr val="dk2"/>
                </a:solidFill>
                <a:latin typeface="Times New Roman"/>
                <a:ea typeface="Times New Roman"/>
                <a:cs typeface="Times New Roman"/>
                <a:sym typeface="Times New Roman"/>
              </a:rPr>
              <a:t>2) “Kickstarter” model – pre-sales of goods</a:t>
            </a:r>
          </a:p>
          <a:p>
            <a:pPr marL="342900" marR="0" lvl="0" indent="-279400" algn="l" rtl="0">
              <a:spcBef>
                <a:spcPts val="480"/>
              </a:spcBef>
              <a:buClr>
                <a:schemeClr val="accent1"/>
              </a:buClr>
              <a:buSzPct val="76000"/>
              <a:buFont typeface="Noto Symbol"/>
              <a:buChar char="○"/>
            </a:pPr>
            <a:r>
              <a:rPr lang="en-US" sz="2400" b="0" i="0" u="none" strike="noStrike" cap="none" baseline="0">
                <a:solidFill>
                  <a:schemeClr val="dk2"/>
                </a:solidFill>
                <a:latin typeface="Times New Roman"/>
                <a:ea typeface="Times New Roman"/>
                <a:cs typeface="Times New Roman"/>
                <a:sym typeface="Times New Roman"/>
              </a:rPr>
              <a:t>3) New Option – Crowdfunding</a:t>
            </a:r>
          </a:p>
          <a:p>
            <a:pPr marL="68580" marR="0" lvl="0" indent="-5080" algn="l" rtl="0">
              <a:spcBef>
                <a:spcPts val="200"/>
              </a:spcBef>
              <a:buClr>
                <a:schemeClr val="accent1"/>
              </a:buClr>
              <a:buFont typeface="Noto Symbol"/>
              <a:buNone/>
            </a:pPr>
            <a:endParaRPr sz="1000" b="0" i="0" u="none" strike="noStrike" cap="none" baseline="0">
              <a:solidFill>
                <a:schemeClr val="dk2"/>
              </a:solidFill>
              <a:latin typeface="Times New Roman"/>
              <a:ea typeface="Times New Roman"/>
              <a:cs typeface="Times New Roman"/>
              <a:sym typeface="Times New Roman"/>
            </a:endParaRPr>
          </a:p>
          <a:p>
            <a:pPr marL="68580" marR="0" lvl="0" indent="-5080" algn="l" rtl="0">
              <a:spcBef>
                <a:spcPts val="480"/>
              </a:spcBef>
              <a:buClr>
                <a:schemeClr val="accent1"/>
              </a:buClr>
              <a:buSzPct val="25000"/>
              <a:buFont typeface="Noto Symbol"/>
              <a:buNone/>
            </a:pPr>
            <a:r>
              <a:rPr lang="en-US" sz="2400" b="0" i="0" u="none" strike="noStrike" cap="none" baseline="0">
                <a:solidFill>
                  <a:schemeClr val="dk2"/>
                </a:solidFill>
                <a:latin typeface="Times New Roman"/>
                <a:ea typeface="Times New Roman"/>
                <a:cs typeface="Times New Roman"/>
                <a:sym typeface="Times New Roman"/>
              </a:rPr>
              <a:t>&gt; Each option will have its pros and cons – it will really depend on your specific needs to determine which path is correct, and at what time. There is no reason you couldn’t do all of these as your business grows and changes...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1043490" y="1268341"/>
            <a:ext cx="7024744" cy="105531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3250" b="0" i="0" u="none" strike="noStrike" cap="none" baseline="0">
                <a:solidFill>
                  <a:schemeClr val="accent1"/>
                </a:solidFill>
                <a:latin typeface="Arial"/>
                <a:ea typeface="Arial"/>
                <a:cs typeface="Arial"/>
                <a:sym typeface="Arial"/>
              </a:rPr>
              <a:t/>
            </a:r>
            <a:br>
              <a:rPr lang="en-US" sz="3250" b="0" i="0" u="none" strike="noStrike" cap="none" baseline="0">
                <a:solidFill>
                  <a:schemeClr val="accent1"/>
                </a:solidFill>
                <a:latin typeface="Arial"/>
                <a:ea typeface="Arial"/>
                <a:cs typeface="Arial"/>
                <a:sym typeface="Arial"/>
              </a:rPr>
            </a:br>
            <a:r>
              <a:rPr lang="en-US" sz="3250" b="0" i="0" u="none" strike="noStrike" cap="none" baseline="0">
                <a:solidFill>
                  <a:schemeClr val="accent1"/>
                </a:solidFill>
                <a:latin typeface="Arial"/>
                <a:ea typeface="Arial"/>
                <a:cs typeface="Arial"/>
                <a:sym typeface="Arial"/>
              </a:rPr>
              <a:t/>
            </a:r>
            <a:br>
              <a:rPr lang="en-US" sz="3250" b="0" i="0" u="none" strike="noStrike" cap="none" baseline="0">
                <a:solidFill>
                  <a:schemeClr val="accent1"/>
                </a:solidFill>
                <a:latin typeface="Arial"/>
                <a:ea typeface="Arial"/>
                <a:cs typeface="Arial"/>
                <a:sym typeface="Arial"/>
              </a:rPr>
            </a:br>
            <a:r>
              <a:rPr lang="en-US" sz="3250" b="0" i="0" u="none" strike="noStrike" cap="none" baseline="0">
                <a:solidFill>
                  <a:schemeClr val="accent1"/>
                </a:solidFill>
                <a:latin typeface="Arial"/>
                <a:ea typeface="Arial"/>
                <a:cs typeface="Arial"/>
                <a:sym typeface="Arial"/>
              </a:rPr>
              <a:t/>
            </a:r>
            <a:br>
              <a:rPr lang="en-US" sz="3250" b="0" i="0" u="none" strike="noStrike" cap="none" baseline="0">
                <a:solidFill>
                  <a:schemeClr val="accent1"/>
                </a:solidFill>
                <a:latin typeface="Arial"/>
                <a:ea typeface="Arial"/>
                <a:cs typeface="Arial"/>
                <a:sym typeface="Arial"/>
              </a:rPr>
            </a:br>
            <a:r>
              <a:rPr lang="en-US" sz="3250" b="0" i="0" u="none" strike="noStrike" cap="none" baseline="0">
                <a:solidFill>
                  <a:schemeClr val="accent1"/>
                </a:solidFill>
                <a:latin typeface="Arial"/>
                <a:ea typeface="Arial"/>
                <a:cs typeface="Arial"/>
                <a:sym typeface="Arial"/>
              </a:rPr>
              <a:t>“Traditional” Sales of Securities</a:t>
            </a:r>
            <a:br>
              <a:rPr lang="en-US" sz="3250" b="0" i="0" u="none" strike="noStrike" cap="none" baseline="0">
                <a:solidFill>
                  <a:schemeClr val="accent1"/>
                </a:solidFill>
                <a:latin typeface="Arial"/>
                <a:ea typeface="Arial"/>
                <a:cs typeface="Arial"/>
                <a:sym typeface="Arial"/>
              </a:rPr>
            </a:br>
            <a:endParaRPr lang="en-US" sz="3250" b="0" i="0" u="none" strike="noStrike" cap="none" baseline="0">
              <a:solidFill>
                <a:schemeClr val="accent1"/>
              </a:solidFill>
              <a:latin typeface="Arial"/>
              <a:ea typeface="Arial"/>
              <a:cs typeface="Arial"/>
              <a:sym typeface="Arial"/>
            </a:endParaRPr>
          </a:p>
        </p:txBody>
      </p:sp>
      <p:sp>
        <p:nvSpPr>
          <p:cNvPr id="504" name="Shape 504"/>
          <p:cNvSpPr txBox="1">
            <a:spLocks noGrp="1"/>
          </p:cNvSpPr>
          <p:nvPr>
            <p:ph type="body" idx="1"/>
          </p:nvPr>
        </p:nvSpPr>
        <p:spPr>
          <a:xfrm>
            <a:off x="1043491" y="2011680"/>
            <a:ext cx="6777299" cy="4023299"/>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spcAft>
                <a:spcPts val="0"/>
              </a:spcAft>
              <a:buClr>
                <a:schemeClr val="accent1"/>
              </a:buClr>
              <a:buSzPct val="74190"/>
              <a:buFont typeface="Noto Symbol"/>
              <a:buChar char="○"/>
            </a:pPr>
            <a:r>
              <a:rPr lang="en-US" sz="2050">
                <a:solidFill>
                  <a:schemeClr val="dk2"/>
                </a:solidFill>
                <a:latin typeface="Times New Roman"/>
                <a:ea typeface="Times New Roman"/>
                <a:cs typeface="Times New Roman"/>
                <a:sym typeface="Times New Roman"/>
              </a:rPr>
              <a:t>What is a “security?”</a:t>
            </a:r>
          </a:p>
          <a:p>
            <a:pPr marL="640080" marR="0" lvl="1" indent="-284480" algn="l" rtl="0">
              <a:lnSpc>
                <a:spcPct val="90000"/>
              </a:lnSpc>
              <a:spcBef>
                <a:spcPts val="970"/>
              </a:spcBef>
              <a:spcAft>
                <a:spcPts val="0"/>
              </a:spcAft>
              <a:buClr>
                <a:schemeClr val="accent1"/>
              </a:buClr>
              <a:buSzPct val="74000"/>
              <a:buFont typeface="Noto Symbol"/>
              <a:buChar char="○"/>
            </a:pPr>
            <a:r>
              <a:rPr lang="en-US" sz="1850">
                <a:solidFill>
                  <a:schemeClr val="dk2"/>
                </a:solidFill>
                <a:latin typeface="Times New Roman"/>
                <a:ea typeface="Times New Roman"/>
                <a:cs typeface="Times New Roman"/>
                <a:sym typeface="Times New Roman"/>
              </a:rPr>
              <a:t>Any note, s</a:t>
            </a:r>
            <a:r>
              <a:rPr lang="en-US" sz="1850" b="0" i="0" u="none" strike="noStrike" cap="none" baseline="0">
                <a:solidFill>
                  <a:schemeClr val="dk2"/>
                </a:solidFill>
                <a:latin typeface="Times New Roman"/>
                <a:ea typeface="Times New Roman"/>
                <a:cs typeface="Times New Roman"/>
                <a:sym typeface="Times New Roman"/>
              </a:rPr>
              <a:t>tock, bond, investment contracts, etc.</a:t>
            </a:r>
          </a:p>
          <a:p>
            <a:pPr marL="640080" marR="0" lvl="1" indent="-284480" algn="l" rtl="0">
              <a:lnSpc>
                <a:spcPct val="90000"/>
              </a:lnSpc>
              <a:spcBef>
                <a:spcPts val="970"/>
              </a:spcBef>
              <a:spcAft>
                <a:spcPts val="0"/>
              </a:spcAft>
              <a:buClr>
                <a:schemeClr val="accent1"/>
              </a:buClr>
              <a:buSzPct val="74000"/>
              <a:buFont typeface="Noto Symbol"/>
              <a:buChar char="○"/>
            </a:pPr>
            <a:r>
              <a:rPr lang="en-US" sz="1850">
                <a:solidFill>
                  <a:schemeClr val="dk2"/>
                </a:solidFill>
                <a:latin typeface="Times New Roman"/>
                <a:ea typeface="Times New Roman"/>
                <a:cs typeface="Times New Roman"/>
                <a:sym typeface="Times New Roman"/>
              </a:rPr>
              <a:t>Law also has a catch-all, so if it seems like it could be a security </a:t>
            </a:r>
            <a:r>
              <a:rPr lang="en-US" sz="1850" b="0" i="0" u="none" strike="noStrike" cap="none" baseline="0">
                <a:solidFill>
                  <a:schemeClr val="dk2"/>
                </a:solidFill>
                <a:latin typeface="Times New Roman"/>
                <a:ea typeface="Times New Roman"/>
                <a:cs typeface="Times New Roman"/>
                <a:sym typeface="Times New Roman"/>
              </a:rPr>
              <a:t>the law will </a:t>
            </a:r>
            <a:r>
              <a:rPr lang="en-US" sz="1850">
                <a:solidFill>
                  <a:schemeClr val="dk2"/>
                </a:solidFill>
                <a:latin typeface="Times New Roman"/>
                <a:ea typeface="Times New Roman"/>
                <a:cs typeface="Times New Roman"/>
                <a:sym typeface="Times New Roman"/>
              </a:rPr>
              <a:t>probably</a:t>
            </a:r>
            <a:r>
              <a:rPr lang="en-US" sz="1850" b="0" i="0" u="none" strike="noStrike" cap="none" baseline="0">
                <a:solidFill>
                  <a:schemeClr val="dk2"/>
                </a:solidFill>
                <a:latin typeface="Times New Roman"/>
                <a:ea typeface="Times New Roman"/>
                <a:cs typeface="Times New Roman"/>
                <a:sym typeface="Times New Roman"/>
              </a:rPr>
              <a:t> treat it like one</a:t>
            </a:r>
          </a:p>
          <a:p>
            <a:pPr marL="342900" marR="0" lvl="0" indent="-279400" algn="l" rtl="0">
              <a:lnSpc>
                <a:spcPct val="90000"/>
              </a:lnSpc>
              <a:spcBef>
                <a:spcPts val="1010"/>
              </a:spcBef>
              <a:spcAft>
                <a:spcPts val="0"/>
              </a:spcAft>
              <a:buClr>
                <a:schemeClr val="accent1"/>
              </a:buClr>
              <a:buSzPct val="74190"/>
              <a:buFont typeface="Noto Symbol"/>
              <a:buChar char="○"/>
            </a:pPr>
            <a:r>
              <a:rPr lang="en-US" sz="2050" b="0" i="0" u="none" strike="noStrike" cap="none" baseline="0">
                <a:solidFill>
                  <a:schemeClr val="dk2"/>
                </a:solidFill>
                <a:latin typeface="Times New Roman"/>
                <a:ea typeface="Times New Roman"/>
                <a:cs typeface="Times New Roman"/>
                <a:sym typeface="Times New Roman"/>
              </a:rPr>
              <a:t>Selling securities can require a significant amount of effort to comply with Securities and Exchange Commission (SEC) regulations</a:t>
            </a:r>
            <a:r>
              <a:rPr lang="en-US" sz="2050">
                <a:solidFill>
                  <a:schemeClr val="dk2"/>
                </a:solidFill>
                <a:latin typeface="Times New Roman"/>
                <a:ea typeface="Times New Roman"/>
                <a:cs typeface="Times New Roman"/>
                <a:sym typeface="Times New Roman"/>
              </a:rPr>
              <a:t> (1933 Act, JOBS Act, etc.)...form 25102 filing</a:t>
            </a:r>
          </a:p>
          <a:p>
            <a:pPr marL="342900" marR="0" lvl="0" indent="-279400" algn="l" rtl="0">
              <a:lnSpc>
                <a:spcPct val="90000"/>
              </a:lnSpc>
              <a:spcBef>
                <a:spcPts val="1010"/>
              </a:spcBef>
              <a:spcAft>
                <a:spcPts val="0"/>
              </a:spcAft>
              <a:buClr>
                <a:schemeClr val="accent1"/>
              </a:buClr>
              <a:buSzPct val="74190"/>
              <a:buFont typeface="Noto Symbol"/>
              <a:buChar char="○"/>
            </a:pPr>
            <a:r>
              <a:rPr lang="en-US" sz="2050" b="0" i="0" u="none" strike="noStrike" cap="none" baseline="0">
                <a:solidFill>
                  <a:schemeClr val="dk2"/>
                </a:solidFill>
                <a:latin typeface="Times New Roman"/>
                <a:ea typeface="Times New Roman"/>
                <a:cs typeface="Times New Roman"/>
                <a:sym typeface="Times New Roman"/>
              </a:rPr>
              <a:t>However, there are several exemptions available.</a:t>
            </a:r>
          </a:p>
          <a:p>
            <a:pPr marL="342900" marR="0" lvl="0" indent="-279400" algn="l" rtl="0">
              <a:lnSpc>
                <a:spcPct val="90000"/>
              </a:lnSpc>
              <a:spcBef>
                <a:spcPts val="1010"/>
              </a:spcBef>
              <a:spcAft>
                <a:spcPts val="600"/>
              </a:spcAft>
              <a:buClr>
                <a:schemeClr val="accent1"/>
              </a:buClr>
              <a:buSzPct val="74190"/>
              <a:buFont typeface="Noto Symbol"/>
              <a:buChar char="○"/>
            </a:pPr>
            <a:r>
              <a:rPr lang="en-US" sz="2050" b="0" i="0" u="none" strike="noStrike" cap="none" baseline="0">
                <a:solidFill>
                  <a:schemeClr val="dk2"/>
                </a:solidFill>
                <a:latin typeface="Times New Roman"/>
                <a:ea typeface="Times New Roman"/>
                <a:cs typeface="Times New Roman"/>
                <a:sym typeface="Times New Roman"/>
              </a:rPr>
              <a:t>Please note, when filing for an exemption, it is the state in which the shares will be </a:t>
            </a:r>
            <a:r>
              <a:rPr lang="en-US" sz="2050" b="0" i="0" u="sng" strike="noStrike" cap="none" baseline="0">
                <a:solidFill>
                  <a:schemeClr val="dk2"/>
                </a:solidFill>
                <a:latin typeface="Times New Roman"/>
                <a:ea typeface="Times New Roman"/>
                <a:cs typeface="Times New Roman"/>
                <a:sym typeface="Times New Roman"/>
              </a:rPr>
              <a:t>issued </a:t>
            </a:r>
            <a:r>
              <a:rPr lang="en-US" sz="2050" b="0" i="0" u="none" strike="noStrike" cap="none" baseline="0">
                <a:solidFill>
                  <a:schemeClr val="dk2"/>
                </a:solidFill>
                <a:latin typeface="Times New Roman"/>
                <a:ea typeface="Times New Roman"/>
                <a:cs typeface="Times New Roman"/>
                <a:sym typeface="Times New Roman"/>
              </a:rPr>
              <a:t>that you file for the exemption.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1043490" y="440268"/>
            <a:ext cx="7024799" cy="9651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4000" b="0" i="0" u="none" strike="noStrike" cap="none" baseline="0">
                <a:solidFill>
                  <a:schemeClr val="accent1"/>
                </a:solidFill>
                <a:latin typeface="Arial"/>
                <a:ea typeface="Arial"/>
                <a:cs typeface="Arial"/>
                <a:sym typeface="Arial"/>
              </a:rPr>
              <a:t>Selling Securities (Cont’d)</a:t>
            </a:r>
          </a:p>
        </p:txBody>
      </p:sp>
      <p:sp>
        <p:nvSpPr>
          <p:cNvPr id="510" name="Shape 510"/>
          <p:cNvSpPr txBox="1">
            <a:spLocks noGrp="1"/>
          </p:cNvSpPr>
          <p:nvPr>
            <p:ph type="body" idx="1"/>
          </p:nvPr>
        </p:nvSpPr>
        <p:spPr>
          <a:xfrm>
            <a:off x="1043491" y="1405467"/>
            <a:ext cx="6777317" cy="5198531"/>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380"/>
              </a:spcBef>
              <a:buClr>
                <a:schemeClr val="accent1"/>
              </a:buClr>
              <a:buSzPct val="76000"/>
              <a:buFont typeface="Noto Symbol"/>
              <a:buChar char="○"/>
            </a:pPr>
            <a:r>
              <a:rPr lang="en-US" sz="1900" b="0" i="0" u="none" strike="noStrike" cap="none" baseline="0">
                <a:solidFill>
                  <a:schemeClr val="dk2"/>
                </a:solidFill>
                <a:latin typeface="Times New Roman"/>
                <a:ea typeface="Times New Roman"/>
                <a:cs typeface="Times New Roman"/>
                <a:sym typeface="Times New Roman"/>
              </a:rPr>
              <a:t>Selling = exchanging shares for something of value (not necessarily cash...</a:t>
            </a:r>
            <a:r>
              <a:rPr lang="en-US" sz="1900">
                <a:solidFill>
                  <a:schemeClr val="dk2"/>
                </a:solidFill>
                <a:latin typeface="Times New Roman"/>
                <a:ea typeface="Times New Roman"/>
                <a:cs typeface="Times New Roman"/>
                <a:sym typeface="Times New Roman"/>
              </a:rPr>
              <a:t>i.e.</a:t>
            </a:r>
            <a:r>
              <a:rPr lang="en-US" sz="1900" b="0" i="0" u="none" strike="noStrike" cap="none" baseline="0">
                <a:solidFill>
                  <a:schemeClr val="dk2"/>
                </a:solidFill>
                <a:latin typeface="Times New Roman"/>
                <a:ea typeface="Times New Roman"/>
                <a:cs typeface="Times New Roman"/>
                <a:sym typeface="Times New Roman"/>
              </a:rPr>
              <a:t> reduced lease payments)</a:t>
            </a:r>
          </a:p>
          <a:p>
            <a:pPr marL="0" marR="0" indent="0" algn="l" rtl="0">
              <a:lnSpc>
                <a:spcPct val="90000"/>
              </a:lnSpc>
              <a:spcBef>
                <a:spcPts val="380"/>
              </a:spcBef>
              <a:buNone/>
            </a:pPr>
            <a:endParaRPr sz="1900">
              <a:solidFill>
                <a:schemeClr val="dk2"/>
              </a:solidFill>
              <a:latin typeface="Times New Roman"/>
              <a:ea typeface="Times New Roman"/>
              <a:cs typeface="Times New Roman"/>
              <a:sym typeface="Times New Roman"/>
            </a:endParaRPr>
          </a:p>
          <a:p>
            <a:pPr marL="0" marR="0" lvl="0" indent="0" algn="l" rtl="0">
              <a:lnSpc>
                <a:spcPct val="90000"/>
              </a:lnSpc>
              <a:spcBef>
                <a:spcPts val="380"/>
              </a:spcBef>
              <a:buNone/>
            </a:pPr>
            <a:r>
              <a:rPr lang="en-US" sz="1900">
                <a:solidFill>
                  <a:schemeClr val="dk2"/>
                </a:solidFill>
                <a:latin typeface="Times New Roman"/>
                <a:ea typeface="Times New Roman"/>
                <a:cs typeface="Times New Roman"/>
                <a:sym typeface="Times New Roman"/>
              </a:rPr>
              <a:t>You can avoid many of the SEC regulations by conforming with REGULATION D, which requires:</a:t>
            </a:r>
          </a:p>
          <a:p>
            <a:pPr marL="0" marR="0" lvl="0" indent="0" algn="l" rtl="0">
              <a:lnSpc>
                <a:spcPct val="90000"/>
              </a:lnSpc>
              <a:spcBef>
                <a:spcPts val="380"/>
              </a:spcBef>
              <a:buNone/>
            </a:pPr>
            <a:endParaRPr sz="1900">
              <a:solidFill>
                <a:schemeClr val="dk2"/>
              </a:solidFill>
              <a:latin typeface="Times New Roman"/>
              <a:ea typeface="Times New Roman"/>
              <a:cs typeface="Times New Roman"/>
              <a:sym typeface="Times New Roman"/>
            </a:endParaRPr>
          </a:p>
          <a:p>
            <a:pPr lvl="0" indent="63500" rtl="0">
              <a:lnSpc>
                <a:spcPct val="90000"/>
              </a:lnSpc>
              <a:spcBef>
                <a:spcPts val="0"/>
              </a:spcBef>
              <a:buClr>
                <a:schemeClr val="accent1"/>
              </a:buClr>
              <a:buSzPct val="76000"/>
              <a:buFont typeface="Noto Symbol"/>
              <a:buChar char="○"/>
            </a:pPr>
            <a:r>
              <a:rPr lang="en-US" sz="1900" u="sng">
                <a:solidFill>
                  <a:schemeClr val="dk2"/>
                </a:solidFill>
                <a:latin typeface="Times New Roman"/>
                <a:ea typeface="Times New Roman"/>
                <a:cs typeface="Times New Roman"/>
                <a:sym typeface="Times New Roman"/>
              </a:rPr>
              <a:t>Selling to friends, family, and those with prior relationships to the Company or its founders</a:t>
            </a:r>
            <a:r>
              <a:rPr lang="en-US" sz="1900">
                <a:solidFill>
                  <a:schemeClr val="dk2"/>
                </a:solidFill>
                <a:latin typeface="Times New Roman"/>
                <a:ea typeface="Times New Roman"/>
                <a:cs typeface="Times New Roman"/>
                <a:sym typeface="Times New Roman"/>
              </a:rPr>
              <a:t> (e.g., your website designer).</a:t>
            </a:r>
          </a:p>
          <a:p>
            <a:pPr marL="0" lvl="0" indent="0" rtl="0">
              <a:lnSpc>
                <a:spcPct val="90000"/>
              </a:lnSpc>
              <a:spcBef>
                <a:spcPts val="0"/>
              </a:spcBef>
              <a:buNone/>
            </a:pPr>
            <a:r>
              <a:rPr lang="en-US" sz="1900">
                <a:solidFill>
                  <a:schemeClr val="dk2"/>
                </a:solidFill>
                <a:latin typeface="Times New Roman"/>
                <a:ea typeface="Times New Roman"/>
                <a:cs typeface="Times New Roman"/>
                <a:sym typeface="Times New Roman"/>
              </a:rPr>
              <a:t> </a:t>
            </a:r>
          </a:p>
          <a:p>
            <a:pPr lvl="0" indent="63500" rtl="0">
              <a:lnSpc>
                <a:spcPct val="90000"/>
              </a:lnSpc>
              <a:spcBef>
                <a:spcPts val="0"/>
              </a:spcBef>
              <a:buClr>
                <a:schemeClr val="accent1"/>
              </a:buClr>
              <a:buSzPct val="76000"/>
              <a:buFont typeface="Noto Symbol"/>
              <a:buChar char="○"/>
            </a:pPr>
            <a:r>
              <a:rPr lang="en-US" sz="1900" u="sng">
                <a:solidFill>
                  <a:schemeClr val="dk2"/>
                </a:solidFill>
                <a:latin typeface="Times New Roman"/>
                <a:ea typeface="Times New Roman"/>
                <a:cs typeface="Times New Roman"/>
                <a:sym typeface="Times New Roman"/>
              </a:rPr>
              <a:t>Selling to Accredited Investors.</a:t>
            </a:r>
            <a:r>
              <a:rPr lang="en-US" sz="1900">
                <a:solidFill>
                  <a:schemeClr val="dk2"/>
                </a:solidFill>
                <a:latin typeface="Times New Roman"/>
                <a:ea typeface="Times New Roman"/>
                <a:cs typeface="Times New Roman"/>
                <a:sym typeface="Times New Roman"/>
              </a:rPr>
              <a:t> In fact it is generally best to </a:t>
            </a:r>
            <a:r>
              <a:rPr lang="en-US" sz="1900" b="1">
                <a:solidFill>
                  <a:schemeClr val="dk2"/>
                </a:solidFill>
                <a:latin typeface="Times New Roman"/>
                <a:ea typeface="Times New Roman"/>
                <a:cs typeface="Times New Roman"/>
                <a:sym typeface="Times New Roman"/>
              </a:rPr>
              <a:t>avoid </a:t>
            </a:r>
            <a:r>
              <a:rPr lang="en-US" sz="1900">
                <a:solidFill>
                  <a:schemeClr val="dk2"/>
                </a:solidFill>
                <a:latin typeface="Times New Roman"/>
                <a:ea typeface="Times New Roman"/>
                <a:cs typeface="Times New Roman"/>
                <a:sym typeface="Times New Roman"/>
              </a:rPr>
              <a:t>unaccredited investors except where absolutely necessary</a:t>
            </a:r>
          </a:p>
          <a:p>
            <a:pPr marL="0" lvl="0" indent="0" rtl="0">
              <a:lnSpc>
                <a:spcPct val="90000"/>
              </a:lnSpc>
              <a:spcBef>
                <a:spcPts val="380"/>
              </a:spcBef>
              <a:buClr>
                <a:srgbClr val="000000"/>
              </a:buClr>
              <a:buFont typeface="Arial"/>
              <a:buNone/>
            </a:pPr>
            <a:endParaRPr sz="1900">
              <a:solidFill>
                <a:schemeClr val="dk2"/>
              </a:solidFill>
              <a:latin typeface="Times New Roman"/>
              <a:ea typeface="Times New Roman"/>
              <a:cs typeface="Times New Roman"/>
              <a:sym typeface="Times New Roman"/>
            </a:endParaRPr>
          </a:p>
          <a:p>
            <a:pPr lvl="0" indent="155194" rtl="0">
              <a:lnSpc>
                <a:spcPct val="90000"/>
              </a:lnSpc>
              <a:spcBef>
                <a:spcPts val="380"/>
              </a:spcBef>
              <a:buNone/>
            </a:pPr>
            <a:r>
              <a:rPr lang="en-US" sz="1900">
                <a:solidFill>
                  <a:schemeClr val="dk2"/>
                </a:solidFill>
                <a:latin typeface="Times New Roman"/>
                <a:ea typeface="Times New Roman"/>
                <a:cs typeface="Times New Roman"/>
                <a:sym typeface="Times New Roman"/>
              </a:rPr>
              <a:t>An “Accredited” Investor is someone with a net worth (excluding their primary residence) in excess of $1M or someone whose income for the previous two years exceeds $200k (or $300k for the investor and his/her spouse)</a:t>
            </a:r>
          </a:p>
          <a:p>
            <a:pPr marL="342900" marR="0" lvl="0" indent="-308356" algn="l" rtl="0">
              <a:lnSpc>
                <a:spcPct val="90000"/>
              </a:lnSpc>
              <a:spcBef>
                <a:spcPts val="380"/>
              </a:spcBef>
              <a:spcAft>
                <a:spcPts val="0"/>
              </a:spcAft>
              <a:buClr>
                <a:schemeClr val="dk2"/>
              </a:buClr>
              <a:buFont typeface="Times New Roman"/>
              <a:buChar char="○"/>
            </a:pPr>
            <a:endParaRPr sz="1900">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1043500" y="1027678"/>
            <a:ext cx="7024799" cy="10497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4300">
                <a:solidFill>
                  <a:schemeClr val="accent1"/>
                </a:solidFill>
              </a:rPr>
              <a:t>Why Form a Legal Entity for your Business?</a:t>
            </a:r>
          </a:p>
        </p:txBody>
      </p:sp>
      <p:sp>
        <p:nvSpPr>
          <p:cNvPr id="286" name="Shape 286"/>
          <p:cNvSpPr txBox="1">
            <a:spLocks noGrp="1"/>
          </p:cNvSpPr>
          <p:nvPr>
            <p:ph type="body" idx="1"/>
          </p:nvPr>
        </p:nvSpPr>
        <p:spPr>
          <a:xfrm>
            <a:off x="1043500" y="2352175"/>
            <a:ext cx="6777299" cy="3480299"/>
          </a:xfrm>
          <a:prstGeom prst="rect">
            <a:avLst/>
          </a:prstGeom>
          <a:noFill/>
          <a:ln>
            <a:noFill/>
          </a:ln>
        </p:spPr>
        <p:txBody>
          <a:bodyPr lIns="91425" tIns="45700" rIns="91425" bIns="45700" anchor="t" anchorCtr="0">
            <a:noAutofit/>
          </a:bodyPr>
          <a:lstStyle/>
          <a:p>
            <a:pPr marL="640080" marR="0" lvl="1" indent="-284480" algn="l" rtl="0">
              <a:spcBef>
                <a:spcPts val="0"/>
              </a:spcBef>
              <a:spcAft>
                <a:spcPts val="0"/>
              </a:spcAft>
              <a:buClr>
                <a:schemeClr val="accent1"/>
              </a:buClr>
              <a:buSzPct val="76000"/>
              <a:buFont typeface="Noto Symbol"/>
              <a:buChar char="○"/>
            </a:pPr>
            <a:r>
              <a:rPr lang="en-US" sz="2600">
                <a:solidFill>
                  <a:schemeClr val="dk2"/>
                </a:solidFill>
                <a:latin typeface="Cambria"/>
                <a:ea typeface="Cambria"/>
                <a:cs typeface="Cambria"/>
                <a:sym typeface="Cambria"/>
              </a:rPr>
              <a:t>Create Separation Between You and the Business</a:t>
            </a:r>
          </a:p>
          <a:p>
            <a:pPr marR="0" indent="914400" algn="l" rtl="0">
              <a:spcBef>
                <a:spcPts val="0"/>
              </a:spcBef>
              <a:spcAft>
                <a:spcPts val="0"/>
              </a:spcAft>
              <a:buNone/>
            </a:pPr>
            <a:r>
              <a:rPr lang="en-US" sz="2600">
                <a:solidFill>
                  <a:schemeClr val="dk2"/>
                </a:solidFill>
                <a:latin typeface="Cambria"/>
                <a:ea typeface="Cambria"/>
                <a:cs typeface="Cambria"/>
                <a:sym typeface="Cambria"/>
              </a:rPr>
              <a:t>-	Liability </a:t>
            </a:r>
          </a:p>
          <a:p>
            <a:pPr marR="0" indent="914400" algn="l" rtl="0">
              <a:spcBef>
                <a:spcPts val="0"/>
              </a:spcBef>
              <a:spcAft>
                <a:spcPts val="0"/>
              </a:spcAft>
              <a:buNone/>
            </a:pPr>
            <a:r>
              <a:rPr lang="en-US" sz="2600">
                <a:solidFill>
                  <a:schemeClr val="dk2"/>
                </a:solidFill>
                <a:latin typeface="Cambria"/>
                <a:ea typeface="Cambria"/>
                <a:cs typeface="Cambria"/>
                <a:sym typeface="Cambria"/>
              </a:rPr>
              <a:t>-	Tax </a:t>
            </a:r>
          </a:p>
          <a:p>
            <a:pPr marR="0" lvl="0" indent="914400" algn="l" rtl="0">
              <a:spcBef>
                <a:spcPts val="0"/>
              </a:spcBef>
              <a:spcAft>
                <a:spcPts val="0"/>
              </a:spcAft>
              <a:buNone/>
            </a:pPr>
            <a:r>
              <a:rPr lang="en-US" sz="2600">
                <a:solidFill>
                  <a:schemeClr val="dk2"/>
                </a:solidFill>
                <a:latin typeface="Cambria"/>
                <a:ea typeface="Cambria"/>
                <a:cs typeface="Cambria"/>
                <a:sym typeface="Cambria"/>
              </a:rPr>
              <a:t>-	Perpetual Existence</a:t>
            </a:r>
          </a:p>
          <a:p>
            <a:pPr marL="640080" marR="0" lvl="1" indent="-284480" algn="l" rtl="0">
              <a:spcBef>
                <a:spcPts val="1300"/>
              </a:spcBef>
              <a:spcAft>
                <a:spcPts val="0"/>
              </a:spcAft>
              <a:buClr>
                <a:schemeClr val="accent1"/>
              </a:buClr>
              <a:buSzPct val="76000"/>
              <a:buFont typeface="Noto Symbol"/>
              <a:buChar char="○"/>
            </a:pPr>
            <a:r>
              <a:rPr lang="en-US" sz="2600">
                <a:solidFill>
                  <a:schemeClr val="dk2"/>
                </a:solidFill>
                <a:latin typeface="Cambria"/>
                <a:ea typeface="Cambria"/>
                <a:cs typeface="Cambria"/>
                <a:sym typeface="Cambria"/>
              </a:rPr>
              <a:t>Create a Vehicle for Raising Capital</a:t>
            </a:r>
          </a:p>
          <a:p>
            <a:pPr marL="640080" marR="0" lvl="1" indent="-284480" algn="l" rtl="0">
              <a:spcBef>
                <a:spcPts val="1300"/>
              </a:spcBef>
              <a:spcAft>
                <a:spcPts val="0"/>
              </a:spcAft>
              <a:buClr>
                <a:schemeClr val="accent1"/>
              </a:buClr>
              <a:buSzPct val="76000"/>
              <a:buFont typeface="Noto Symbol"/>
              <a:buChar char="○"/>
            </a:pPr>
            <a:r>
              <a:rPr lang="en-US" sz="2600">
                <a:solidFill>
                  <a:schemeClr val="dk2"/>
                </a:solidFill>
                <a:latin typeface="Cambria"/>
                <a:ea typeface="Cambria"/>
                <a:cs typeface="Cambria"/>
                <a:sym typeface="Cambria"/>
              </a:rPr>
              <a:t>Increase Credibility</a:t>
            </a:r>
          </a:p>
          <a:p>
            <a:pPr marL="0" marR="0" lvl="0" indent="0" algn="l" rtl="0">
              <a:spcBef>
                <a:spcPts val="1300"/>
              </a:spcBef>
              <a:spcAft>
                <a:spcPts val="0"/>
              </a:spcAft>
              <a:buNone/>
            </a:pPr>
            <a:endParaRPr sz="2600">
              <a:solidFill>
                <a:schemeClr val="dk2"/>
              </a:solidFill>
              <a:latin typeface="Cambria"/>
              <a:ea typeface="Cambria"/>
              <a:cs typeface="Cambria"/>
              <a:sym typeface="Cambria"/>
            </a:endParaRPr>
          </a:p>
          <a:p>
            <a:pPr marL="457200" marR="0" lvl="0" indent="0" algn="l" rtl="0">
              <a:spcBef>
                <a:spcPts val="1300"/>
              </a:spcBef>
              <a:spcAft>
                <a:spcPts val="0"/>
              </a:spcAft>
              <a:buNone/>
            </a:pPr>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1059600" y="918396"/>
            <a:ext cx="7024799" cy="745800"/>
          </a:xfrm>
          <a:prstGeom prst="rect">
            <a:avLst/>
          </a:prstGeom>
        </p:spPr>
        <p:txBody>
          <a:bodyPr lIns="91425" tIns="91425" rIns="91425" bIns="91425" anchor="b" anchorCtr="0">
            <a:noAutofit/>
          </a:bodyPr>
          <a:lstStyle/>
          <a:p>
            <a:pPr lvl="0">
              <a:spcBef>
                <a:spcPts val="0"/>
              </a:spcBef>
              <a:buNone/>
            </a:pPr>
            <a:r>
              <a:rPr lang="en-US" sz="4000">
                <a:solidFill>
                  <a:schemeClr val="accent1"/>
                </a:solidFill>
              </a:rPr>
              <a:t>Regulation D Safe Harbor</a:t>
            </a:r>
          </a:p>
        </p:txBody>
      </p:sp>
      <p:pic>
        <p:nvPicPr>
          <p:cNvPr id="516" name="Shape 516"/>
          <p:cNvPicPr preferRelativeResize="0"/>
          <p:nvPr/>
        </p:nvPicPr>
        <p:blipFill>
          <a:blip r:embed="rId3">
            <a:alphaModFix/>
          </a:blip>
          <a:stretch>
            <a:fillRect/>
          </a:stretch>
        </p:blipFill>
        <p:spPr>
          <a:xfrm>
            <a:off x="1839999" y="1664200"/>
            <a:ext cx="5464000" cy="4715749"/>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1059627" y="813088"/>
            <a:ext cx="7024799" cy="8772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3200" b="0" i="0" u="none" strike="noStrike" cap="none" baseline="0">
                <a:solidFill>
                  <a:schemeClr val="accent1"/>
                </a:solidFill>
                <a:latin typeface="Arial"/>
                <a:ea typeface="Arial"/>
                <a:cs typeface="Arial"/>
                <a:sym typeface="Arial"/>
              </a:rPr>
              <a:t>Most Common Exemption - Rule 504</a:t>
            </a:r>
          </a:p>
        </p:txBody>
      </p:sp>
      <p:sp>
        <p:nvSpPr>
          <p:cNvPr id="522" name="Shape 522"/>
          <p:cNvSpPr txBox="1">
            <a:spLocks noGrp="1"/>
          </p:cNvSpPr>
          <p:nvPr>
            <p:ph type="body" idx="1"/>
          </p:nvPr>
        </p:nvSpPr>
        <p:spPr>
          <a:xfrm>
            <a:off x="1059616" y="2005709"/>
            <a:ext cx="6777299" cy="3638100"/>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buClr>
                <a:schemeClr val="accent1"/>
              </a:buClr>
              <a:buSzPct val="74190"/>
              <a:buFont typeface="Noto Symbol"/>
              <a:buChar char="○"/>
            </a:pPr>
            <a:r>
              <a:rPr lang="en-US" sz="2050" b="0" i="0" u="none" strike="noStrike" cap="none" baseline="0">
                <a:solidFill>
                  <a:schemeClr val="dk2"/>
                </a:solidFill>
                <a:latin typeface="Times New Roman"/>
                <a:ea typeface="Times New Roman"/>
                <a:cs typeface="Times New Roman"/>
                <a:sym typeface="Times New Roman"/>
              </a:rPr>
              <a:t>Limited to $1M in any 12 mo. period</a:t>
            </a:r>
          </a:p>
          <a:p>
            <a:pPr marL="342900" marR="0" lvl="0" indent="-279400" algn="l" rtl="0">
              <a:lnSpc>
                <a:spcPct val="90000"/>
              </a:lnSpc>
              <a:spcBef>
                <a:spcPts val="410"/>
              </a:spcBef>
              <a:buClr>
                <a:schemeClr val="accent1"/>
              </a:buClr>
              <a:buSzPct val="74190"/>
              <a:buFont typeface="Noto Symbol"/>
              <a:buChar char="○"/>
            </a:pPr>
            <a:r>
              <a:rPr lang="en-US" sz="2050" b="0" i="0" u="none" strike="noStrike" cap="none" baseline="0">
                <a:solidFill>
                  <a:schemeClr val="dk2"/>
                </a:solidFill>
                <a:latin typeface="Times New Roman"/>
                <a:ea typeface="Times New Roman"/>
                <a:cs typeface="Times New Roman"/>
                <a:sym typeface="Times New Roman"/>
              </a:rPr>
              <a:t>Must be a private offering (i.e., no advertising)</a:t>
            </a:r>
          </a:p>
          <a:p>
            <a:pPr marL="342900" marR="0" lvl="0" indent="-279400" algn="l" rtl="0">
              <a:lnSpc>
                <a:spcPct val="90000"/>
              </a:lnSpc>
              <a:spcBef>
                <a:spcPts val="410"/>
              </a:spcBef>
              <a:buClr>
                <a:schemeClr val="accent1"/>
              </a:buClr>
              <a:buSzPct val="74190"/>
              <a:buFont typeface="Noto Symbol"/>
              <a:buChar char="○"/>
            </a:pPr>
            <a:r>
              <a:rPr lang="en-US" sz="2050" b="0" i="0" u="none" strike="noStrike" cap="none" baseline="0">
                <a:solidFill>
                  <a:schemeClr val="dk2"/>
                </a:solidFill>
                <a:latin typeface="Times New Roman"/>
                <a:ea typeface="Times New Roman"/>
                <a:cs typeface="Times New Roman"/>
                <a:sym typeface="Times New Roman"/>
              </a:rPr>
              <a:t>Can sell to Unaccredited Investors (friends/family) and Accredited Investors</a:t>
            </a:r>
          </a:p>
          <a:p>
            <a:pPr marL="342900" marR="0" lvl="0" indent="-279400" algn="l" rtl="0">
              <a:lnSpc>
                <a:spcPct val="90000"/>
              </a:lnSpc>
              <a:spcBef>
                <a:spcPts val="410"/>
              </a:spcBef>
              <a:buClr>
                <a:schemeClr val="accent1"/>
              </a:buClr>
              <a:buSzPct val="74190"/>
              <a:buFont typeface="Noto Symbol"/>
              <a:buChar char="○"/>
            </a:pPr>
            <a:r>
              <a:rPr lang="en-US" sz="2050" b="0" i="0" u="none" strike="noStrike" cap="none" baseline="0">
                <a:solidFill>
                  <a:schemeClr val="dk2"/>
                </a:solidFill>
                <a:latin typeface="Times New Roman"/>
                <a:ea typeface="Times New Roman"/>
                <a:cs typeface="Times New Roman"/>
                <a:sym typeface="Times New Roman"/>
              </a:rPr>
              <a:t>No disclosures necessary</a:t>
            </a:r>
          </a:p>
          <a:p>
            <a:pPr marL="342900" marR="0" lvl="0" indent="-279400" algn="l" rtl="0">
              <a:lnSpc>
                <a:spcPct val="90000"/>
              </a:lnSpc>
              <a:spcBef>
                <a:spcPts val="410"/>
              </a:spcBef>
              <a:buClr>
                <a:schemeClr val="accent1"/>
              </a:buClr>
              <a:buSzPct val="74190"/>
              <a:buFont typeface="Noto Symbol"/>
              <a:buChar char="○"/>
            </a:pPr>
            <a:r>
              <a:rPr lang="en-US" sz="2050" b="0" i="0" u="none" strike="noStrike" cap="none" baseline="0">
                <a:solidFill>
                  <a:schemeClr val="dk2"/>
                </a:solidFill>
                <a:latin typeface="Times New Roman"/>
                <a:ea typeface="Times New Roman"/>
                <a:cs typeface="Times New Roman"/>
                <a:sym typeface="Times New Roman"/>
              </a:rPr>
              <a:t>Can only sell “restricted stock” – stock which cannot be resold without incurring SEC disclosure and registration.</a:t>
            </a:r>
          </a:p>
          <a:p>
            <a:pPr marL="342900" marR="0" lvl="0" indent="-279400" algn="l" rtl="0">
              <a:lnSpc>
                <a:spcPct val="90000"/>
              </a:lnSpc>
              <a:spcBef>
                <a:spcPts val="410"/>
              </a:spcBef>
              <a:buClr>
                <a:schemeClr val="accent1"/>
              </a:buClr>
              <a:buSzPct val="74190"/>
              <a:buFont typeface="Noto Symbol"/>
              <a:buChar char="○"/>
            </a:pPr>
            <a:r>
              <a:rPr lang="en-US" sz="2050" b="0" i="0" u="none" strike="noStrike" cap="none" baseline="0">
                <a:solidFill>
                  <a:schemeClr val="dk2"/>
                </a:solidFill>
                <a:latin typeface="Times New Roman"/>
                <a:ea typeface="Times New Roman"/>
                <a:cs typeface="Times New Roman"/>
                <a:sym typeface="Times New Roman"/>
              </a:rPr>
              <a:t>Within 15 days of issuance, have to file:</a:t>
            </a:r>
          </a:p>
          <a:p>
            <a:pPr marL="914400" marR="0" lvl="2" indent="-228600" algn="l" rtl="0">
              <a:lnSpc>
                <a:spcPct val="90000"/>
              </a:lnSpc>
              <a:spcBef>
                <a:spcPts val="340"/>
              </a:spcBef>
              <a:buClr>
                <a:schemeClr val="accent1"/>
              </a:buClr>
              <a:buSzPct val="76000"/>
              <a:buFont typeface="Noto Symbol"/>
              <a:buChar char="•"/>
            </a:pPr>
            <a:r>
              <a:rPr lang="en-US" sz="1700" b="0" i="0" u="none" strike="noStrike" cap="none" baseline="0">
                <a:solidFill>
                  <a:schemeClr val="dk2"/>
                </a:solidFill>
                <a:latin typeface="Times New Roman"/>
                <a:ea typeface="Times New Roman"/>
                <a:cs typeface="Times New Roman"/>
                <a:sym typeface="Times New Roman"/>
              </a:rPr>
              <a:t>With the SEC:  Form D </a:t>
            </a:r>
            <a:r>
              <a:rPr lang="en-US" sz="1700" b="0" i="0" u="sng" strike="noStrike" cap="none" baseline="0">
                <a:solidFill>
                  <a:schemeClr val="hlink"/>
                </a:solidFill>
                <a:latin typeface="Times New Roman"/>
                <a:ea typeface="Times New Roman"/>
                <a:cs typeface="Times New Roman"/>
                <a:sym typeface="Times New Roman"/>
                <a:hlinkClick r:id="rId3"/>
              </a:rPr>
              <a:t>http://www.sec.gov/about/forms/formd.pdf</a:t>
            </a:r>
          </a:p>
          <a:p>
            <a:pPr marL="914400" marR="0" lvl="2" indent="-228600" algn="l" rtl="0">
              <a:lnSpc>
                <a:spcPct val="90000"/>
              </a:lnSpc>
              <a:spcBef>
                <a:spcPts val="340"/>
              </a:spcBef>
              <a:buClr>
                <a:schemeClr val="accent1"/>
              </a:buClr>
              <a:buSzPct val="76000"/>
              <a:buFont typeface="Noto Symbol"/>
              <a:buChar char="•"/>
            </a:pPr>
            <a:r>
              <a:rPr lang="en-US" sz="1700" b="0" i="0" u="none" strike="noStrike" cap="none" baseline="0">
                <a:solidFill>
                  <a:schemeClr val="dk2"/>
                </a:solidFill>
                <a:latin typeface="Times New Roman"/>
                <a:ea typeface="Times New Roman"/>
                <a:cs typeface="Times New Roman"/>
                <a:sym typeface="Times New Roman"/>
              </a:rPr>
              <a:t>With the State of California:  Form 25102 </a:t>
            </a:r>
            <a:r>
              <a:rPr lang="en-US" sz="1700" b="0" i="0" u="sng" strike="noStrike" cap="none" baseline="0">
                <a:solidFill>
                  <a:schemeClr val="hlink"/>
                </a:solidFill>
                <a:latin typeface="Times New Roman"/>
                <a:ea typeface="Times New Roman"/>
                <a:cs typeface="Times New Roman"/>
                <a:sym typeface="Times New Roman"/>
                <a:hlinkClick r:id="rId4"/>
              </a:rPr>
              <a:t>http://www.corp.ca.gov/LOEN/pdf/25102f.pdf</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1043490" y="1027663"/>
            <a:ext cx="7024744" cy="923056"/>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4000" b="0" i="0" u="none" strike="noStrike" cap="none" baseline="0">
                <a:solidFill>
                  <a:schemeClr val="accent1"/>
                </a:solidFill>
                <a:latin typeface="Arial"/>
                <a:ea typeface="Arial"/>
                <a:cs typeface="Arial"/>
                <a:sym typeface="Arial"/>
              </a:rPr>
              <a:t>Founders’ Stock</a:t>
            </a:r>
          </a:p>
        </p:txBody>
      </p:sp>
      <p:sp>
        <p:nvSpPr>
          <p:cNvPr id="528" name="Shape 528"/>
          <p:cNvSpPr txBox="1">
            <a:spLocks noGrp="1"/>
          </p:cNvSpPr>
          <p:nvPr>
            <p:ph type="body" idx="1"/>
          </p:nvPr>
        </p:nvSpPr>
        <p:spPr>
          <a:xfrm>
            <a:off x="1043491" y="2170664"/>
            <a:ext cx="6777317" cy="4179641"/>
          </a:xfrm>
          <a:prstGeom prst="rect">
            <a:avLst/>
          </a:prstGeom>
          <a:noFill/>
          <a:ln>
            <a:noFill/>
          </a:ln>
        </p:spPr>
        <p:txBody>
          <a:bodyPr lIns="91425" tIns="45700" rIns="91425" bIns="45700" anchor="t" anchorCtr="0">
            <a:noAutofit/>
          </a:bodyPr>
          <a:lstStyle/>
          <a:p>
            <a:pPr marL="342900" marR="0" lvl="0" indent="-290576" algn="l" rtl="0">
              <a:spcBef>
                <a:spcPts val="0"/>
              </a:spcBef>
              <a:spcAft>
                <a:spcPts val="0"/>
              </a:spcAft>
              <a:buClr>
                <a:schemeClr val="accent1"/>
              </a:buClr>
              <a:buSzPct val="100000"/>
              <a:buFont typeface="Noto Symbol"/>
              <a:buChar char="○"/>
            </a:pPr>
            <a:r>
              <a:rPr lang="en-US" sz="2000" b="0" i="0" u="none" strike="noStrike" cap="none" baseline="0">
                <a:solidFill>
                  <a:schemeClr val="dk2"/>
                </a:solidFill>
                <a:latin typeface="Times New Roman"/>
                <a:ea typeface="Times New Roman"/>
                <a:cs typeface="Times New Roman"/>
                <a:sym typeface="Times New Roman"/>
              </a:rPr>
              <a:t>Generally, founders take equity distributions in the form of stock when the entity is formed.</a:t>
            </a:r>
          </a:p>
          <a:p>
            <a:pPr marR="0" lvl="2" algn="l" rtl="0">
              <a:spcBef>
                <a:spcPts val="0"/>
              </a:spcBef>
              <a:spcAft>
                <a:spcPts val="0"/>
              </a:spcAft>
              <a:buClr>
                <a:schemeClr val="dk2"/>
              </a:buClr>
              <a:buSzPct val="100000"/>
              <a:buFont typeface="Times New Roman"/>
              <a:buChar char="○"/>
            </a:pPr>
            <a:r>
              <a:rPr lang="en-US" sz="2000">
                <a:solidFill>
                  <a:schemeClr val="dk2"/>
                </a:solidFill>
                <a:latin typeface="Times New Roman"/>
                <a:ea typeface="Times New Roman"/>
                <a:cs typeface="Times New Roman"/>
                <a:sym typeface="Times New Roman"/>
              </a:rPr>
              <a:t>Usually subject to a vesting schedule to ensure each recipient contributes for a period of time</a:t>
            </a:r>
          </a:p>
          <a:p>
            <a:pPr marL="342900" marR="0" lvl="0" indent="-290576" algn="l" rtl="0">
              <a:spcBef>
                <a:spcPts val="1680"/>
              </a:spcBef>
              <a:spcAft>
                <a:spcPts val="0"/>
              </a:spcAft>
              <a:buClr>
                <a:schemeClr val="accent1"/>
              </a:buClr>
              <a:buSzPct val="100000"/>
              <a:buFont typeface="Noto Symbol"/>
              <a:buChar char="○"/>
            </a:pPr>
            <a:r>
              <a:rPr lang="en-US" sz="2000" b="0" i="0" u="none" strike="noStrike" cap="none" baseline="0">
                <a:solidFill>
                  <a:schemeClr val="dk2"/>
                </a:solidFill>
                <a:latin typeface="Times New Roman"/>
                <a:ea typeface="Times New Roman"/>
                <a:cs typeface="Times New Roman"/>
                <a:sym typeface="Times New Roman"/>
              </a:rPr>
              <a:t>Based on the “Fair Market Value” of the stock, the founder may have income for tax purposes when they receive the stock </a:t>
            </a:r>
          </a:p>
          <a:p>
            <a:pPr marL="342900" marR="0" lvl="1" indent="-290576" algn="l" rtl="0">
              <a:spcBef>
                <a:spcPts val="1680"/>
              </a:spcBef>
              <a:spcAft>
                <a:spcPts val="0"/>
              </a:spcAft>
              <a:buClr>
                <a:schemeClr val="accent1"/>
              </a:buClr>
              <a:buSzPct val="100000"/>
              <a:buFont typeface="Noto Symbol"/>
              <a:buChar char="○"/>
            </a:pPr>
            <a:r>
              <a:rPr lang="en-US" sz="2000" b="0" i="0" u="none" strike="noStrike" cap="none" baseline="0">
                <a:solidFill>
                  <a:schemeClr val="dk2"/>
                </a:solidFill>
                <a:latin typeface="Times New Roman"/>
                <a:ea typeface="Times New Roman"/>
                <a:cs typeface="Times New Roman"/>
                <a:sym typeface="Times New Roman"/>
              </a:rPr>
              <a:t>Caution: issuing shares for </a:t>
            </a:r>
            <a:r>
              <a:rPr lang="en-US" sz="2000" b="0" i="0" u="sng" strike="noStrike" cap="none" baseline="0">
                <a:solidFill>
                  <a:schemeClr val="dk2"/>
                </a:solidFill>
                <a:latin typeface="Times New Roman"/>
                <a:ea typeface="Times New Roman"/>
                <a:cs typeface="Times New Roman"/>
                <a:sym typeface="Times New Roman"/>
              </a:rPr>
              <a:t>past</a:t>
            </a:r>
            <a:r>
              <a:rPr lang="en-US" sz="2000" b="0" i="0" u="none" strike="noStrike" cap="none" baseline="0">
                <a:solidFill>
                  <a:schemeClr val="dk2"/>
                </a:solidFill>
                <a:latin typeface="Times New Roman"/>
                <a:ea typeface="Times New Roman"/>
                <a:cs typeface="Times New Roman"/>
                <a:sym typeface="Times New Roman"/>
              </a:rPr>
              <a:t> labor may trigger tax liability</a:t>
            </a:r>
          </a:p>
          <a:p>
            <a:pPr marL="68580" marR="0" lvl="0" indent="-5080" algn="l" rtl="0">
              <a:spcBef>
                <a:spcPts val="1680"/>
              </a:spcBef>
              <a:buClr>
                <a:schemeClr val="accent1"/>
              </a:buClr>
              <a:buFont typeface="Noto Symbol"/>
              <a:buNone/>
            </a:pPr>
            <a:endParaRPr sz="2400" b="0" i="0" u="none" strike="noStrike" cap="none" baseline="0">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1043490" y="1337732"/>
            <a:ext cx="7024744" cy="832931"/>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800" b="0" i="0" u="sng" strike="noStrike" cap="none" baseline="0">
                <a:solidFill>
                  <a:schemeClr val="dk1"/>
                </a:solidFill>
                <a:latin typeface="Arial"/>
                <a:ea typeface="Arial"/>
                <a:cs typeface="Arial"/>
                <a:sym typeface="Arial"/>
              </a:rPr>
              <a:t>The Kickstarter” Model</a:t>
            </a:r>
          </a:p>
        </p:txBody>
      </p:sp>
      <p:sp>
        <p:nvSpPr>
          <p:cNvPr id="534" name="Shape 534"/>
          <p:cNvSpPr txBox="1">
            <a:spLocks noGrp="1"/>
          </p:cNvSpPr>
          <p:nvPr>
            <p:ph type="body" idx="1"/>
          </p:nvPr>
        </p:nvSpPr>
        <p:spPr>
          <a:xfrm>
            <a:off x="1043500" y="2323649"/>
            <a:ext cx="6777299" cy="3710399"/>
          </a:xfrm>
          <a:prstGeom prst="rect">
            <a:avLst/>
          </a:prstGeom>
          <a:noFill/>
          <a:ln>
            <a:noFill/>
          </a:ln>
        </p:spPr>
        <p:txBody>
          <a:bodyPr lIns="91425" tIns="45700" rIns="91425" bIns="45700" anchor="t" anchorCtr="0">
            <a:noAutofit/>
          </a:bodyPr>
          <a:lstStyle/>
          <a:p>
            <a:pPr marL="342900" marR="0" lvl="0" indent="-279400" algn="l" rtl="0">
              <a:lnSpc>
                <a:spcPct val="80000"/>
              </a:lnSpc>
              <a:spcBef>
                <a:spcPts val="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Unlike selling a security, or a direct investment in your company, you can sell a product before it is made.</a:t>
            </a:r>
          </a:p>
          <a:p>
            <a:pPr marL="342900" marR="0" lvl="0" indent="-279400" algn="l" rtl="0">
              <a:lnSpc>
                <a:spcPct val="80000"/>
              </a:lnSpc>
              <a:spcBef>
                <a:spcPts val="44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So if you are making a watch</a:t>
            </a:r>
            <a:r>
              <a:rPr lang="en-US" sz="2200">
                <a:solidFill>
                  <a:schemeClr val="dk2"/>
                </a:solidFill>
                <a:latin typeface="Times New Roman"/>
                <a:ea typeface="Times New Roman"/>
                <a:cs typeface="Times New Roman"/>
                <a:sym typeface="Times New Roman"/>
              </a:rPr>
              <a:t> </a:t>
            </a:r>
            <a:r>
              <a:rPr lang="en-US" sz="2200" b="0" i="0" u="none" strike="noStrike" cap="none" baseline="0">
                <a:solidFill>
                  <a:schemeClr val="dk2"/>
                </a:solidFill>
                <a:latin typeface="Times New Roman"/>
                <a:ea typeface="Times New Roman"/>
                <a:cs typeface="Times New Roman"/>
                <a:sym typeface="Times New Roman"/>
              </a:rPr>
              <a:t>you can solicit payments for your watch before you make it so you have enough capital to begin manufacture</a:t>
            </a:r>
          </a:p>
          <a:p>
            <a:pPr marL="342900" marR="0" lvl="0" indent="-279400" algn="l" rtl="0">
              <a:lnSpc>
                <a:spcPct val="80000"/>
              </a:lnSpc>
              <a:spcBef>
                <a:spcPts val="44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You aren’t selling a </a:t>
            </a:r>
            <a:r>
              <a:rPr lang="en-US" sz="2200">
                <a:solidFill>
                  <a:schemeClr val="dk2"/>
                </a:solidFill>
                <a:latin typeface="Times New Roman"/>
                <a:ea typeface="Times New Roman"/>
                <a:cs typeface="Times New Roman"/>
                <a:sym typeface="Times New Roman"/>
              </a:rPr>
              <a:t>security</a:t>
            </a:r>
            <a:r>
              <a:rPr lang="en-US" sz="2200" b="0" i="0" u="none" strike="noStrike" cap="none" baseline="0">
                <a:solidFill>
                  <a:schemeClr val="dk2"/>
                </a:solidFill>
                <a:latin typeface="Times New Roman"/>
                <a:ea typeface="Times New Roman"/>
                <a:cs typeface="Times New Roman"/>
                <a:sym typeface="Times New Roman"/>
              </a:rPr>
              <a:t> or future investment, you are selling a tangible product </a:t>
            </a:r>
          </a:p>
          <a:p>
            <a:pPr marL="342900" marR="0" lvl="0" indent="-279400" algn="l" rtl="0">
              <a:lnSpc>
                <a:spcPct val="80000"/>
              </a:lnSpc>
              <a:spcBef>
                <a:spcPts val="44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Provided you get enough “pre-sales,” this can generate enough cash on hand to pay for initial manufacturing that can be difficult to finance.</a:t>
            </a:r>
          </a:p>
        </p:txBody>
      </p:sp>
      <p:sp>
        <p:nvSpPr>
          <p:cNvPr id="535" name="Shape 535"/>
          <p:cNvSpPr txBox="1"/>
          <p:nvPr/>
        </p:nvSpPr>
        <p:spPr>
          <a:xfrm>
            <a:off x="2319867" y="880533"/>
            <a:ext cx="5405123"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baseline="0">
                <a:solidFill>
                  <a:srgbClr val="94C600"/>
                </a:solidFill>
                <a:latin typeface="Arial"/>
                <a:ea typeface="Arial"/>
                <a:cs typeface="Arial"/>
                <a:sym typeface="Arial"/>
              </a:rPr>
              <a:t>Pre-sales of Goods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781537" y="1899173"/>
            <a:ext cx="7620001" cy="4177289"/>
          </a:xfrm>
          <a:prstGeom prst="rect">
            <a:avLst/>
          </a:prstGeom>
          <a:noFill/>
          <a:ln>
            <a:noFill/>
          </a:ln>
        </p:spPr>
        <p:txBody>
          <a:bodyPr lIns="91425" tIns="45700" rIns="91425" bIns="45700" anchor="t" anchorCtr="0">
            <a:noAutofit/>
          </a:bodyPr>
          <a:lstStyle/>
          <a:p>
            <a:pPr marL="342900" marR="0" lvl="0" indent="-303276" algn="l" rtl="0">
              <a:lnSpc>
                <a:spcPct val="90000"/>
              </a:lnSpc>
              <a:spcBef>
                <a:spcPts val="0"/>
              </a:spcBef>
              <a:buClr>
                <a:schemeClr val="accent1"/>
              </a:buClr>
              <a:buSzPct val="100000"/>
              <a:buFont typeface="Noto Symbol"/>
              <a:buChar char="○"/>
            </a:pPr>
            <a:r>
              <a:rPr lang="en-US" sz="2200">
                <a:solidFill>
                  <a:schemeClr val="dk2"/>
                </a:solidFill>
                <a:latin typeface="Times New Roman"/>
                <a:ea typeface="Times New Roman"/>
                <a:cs typeface="Times New Roman"/>
                <a:sym typeface="Times New Roman"/>
              </a:rPr>
              <a:t>What is crowdfunding?</a:t>
            </a:r>
          </a:p>
          <a:p>
            <a:pPr marR="0" lvl="1" algn="l" rtl="0">
              <a:lnSpc>
                <a:spcPct val="90000"/>
              </a:lnSpc>
              <a:spcBef>
                <a:spcPts val="0"/>
              </a:spcBef>
              <a:buClr>
                <a:schemeClr val="dk2"/>
              </a:buClr>
              <a:buSzPct val="100000"/>
              <a:buFont typeface="Times New Roman"/>
              <a:buChar char="○"/>
            </a:pPr>
            <a:r>
              <a:rPr lang="en-US" sz="2200">
                <a:solidFill>
                  <a:schemeClr val="dk2"/>
                </a:solidFill>
                <a:latin typeface="Times New Roman"/>
                <a:ea typeface="Times New Roman"/>
                <a:cs typeface="Times New Roman"/>
                <a:sym typeface="Times New Roman"/>
              </a:rPr>
              <a:t>U</a:t>
            </a:r>
            <a:r>
              <a:rPr lang="en-US" sz="2200" b="0" i="0" u="none" strike="noStrike" cap="none" baseline="0">
                <a:solidFill>
                  <a:schemeClr val="dk2"/>
                </a:solidFill>
                <a:latin typeface="Times New Roman"/>
                <a:ea typeface="Times New Roman"/>
                <a:cs typeface="Times New Roman"/>
                <a:sym typeface="Times New Roman"/>
              </a:rPr>
              <a:t>sing the internet to raise </a:t>
            </a:r>
            <a:r>
              <a:rPr lang="en-US" sz="2200">
                <a:solidFill>
                  <a:schemeClr val="dk2"/>
                </a:solidFill>
                <a:latin typeface="Times New Roman"/>
                <a:ea typeface="Times New Roman"/>
                <a:cs typeface="Times New Roman"/>
                <a:sym typeface="Times New Roman"/>
              </a:rPr>
              <a:t>capital</a:t>
            </a:r>
            <a:r>
              <a:rPr lang="en-US" sz="2200" b="0" i="0" u="none" strike="noStrike" cap="none" baseline="0">
                <a:solidFill>
                  <a:schemeClr val="dk2"/>
                </a:solidFill>
                <a:latin typeface="Times New Roman"/>
                <a:ea typeface="Times New Roman"/>
                <a:cs typeface="Times New Roman"/>
                <a:sym typeface="Times New Roman"/>
              </a:rPr>
              <a:t> through small contributions from a large number of participants, typically in exchan</a:t>
            </a:r>
            <a:r>
              <a:rPr lang="en-US" sz="2200">
                <a:solidFill>
                  <a:schemeClr val="dk2"/>
                </a:solidFill>
                <a:latin typeface="Times New Roman"/>
                <a:ea typeface="Times New Roman"/>
                <a:cs typeface="Times New Roman"/>
                <a:sym typeface="Times New Roman"/>
              </a:rPr>
              <a:t>ge for a small equity stake</a:t>
            </a:r>
          </a:p>
          <a:p>
            <a:pPr marL="342900" marR="0" lvl="0" indent="-303276" algn="l" rtl="0">
              <a:lnSpc>
                <a:spcPct val="90000"/>
              </a:lnSpc>
              <a:spcBef>
                <a:spcPts val="480"/>
              </a:spcBef>
              <a:buClr>
                <a:schemeClr val="accent1"/>
              </a:buClr>
              <a:buSzPct val="100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Sites like AngelList (angel.co) have helped many projects and small businesses raise money through small investments</a:t>
            </a:r>
          </a:p>
          <a:p>
            <a:pPr marL="342900" marR="0" lvl="0" indent="-303276" algn="l" rtl="0">
              <a:lnSpc>
                <a:spcPct val="90000"/>
              </a:lnSpc>
              <a:spcBef>
                <a:spcPts val="480"/>
              </a:spcBef>
              <a:buClr>
                <a:schemeClr val="accent1"/>
              </a:buClr>
              <a:buSzPct val="100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In April 2012, the Jumpstart Our Business Startups (JOBS) Act mandated that the SEC propose rules for equity crowdfunding</a:t>
            </a:r>
            <a:r>
              <a:rPr lang="en-US" sz="2200">
                <a:solidFill>
                  <a:schemeClr val="dk2"/>
                </a:solidFill>
                <a:latin typeface="Times New Roman"/>
                <a:ea typeface="Times New Roman"/>
                <a:cs typeface="Times New Roman"/>
                <a:sym typeface="Times New Roman"/>
              </a:rPr>
              <a:t>, </a:t>
            </a:r>
            <a:r>
              <a:rPr lang="en-US" sz="2050" b="0" i="0" u="none" strike="noStrike" cap="none" baseline="0">
                <a:solidFill>
                  <a:schemeClr val="dk2"/>
                </a:solidFill>
                <a:latin typeface="Times New Roman"/>
                <a:ea typeface="Times New Roman"/>
                <a:cs typeface="Times New Roman"/>
                <a:sym typeface="Times New Roman"/>
              </a:rPr>
              <a:t>i.e., selling securities through the internet</a:t>
            </a:r>
          </a:p>
        </p:txBody>
      </p:sp>
      <p:sp>
        <p:nvSpPr>
          <p:cNvPr id="541" name="Shape 541"/>
          <p:cNvSpPr txBox="1"/>
          <p:nvPr/>
        </p:nvSpPr>
        <p:spPr>
          <a:xfrm>
            <a:off x="1219200" y="575733"/>
            <a:ext cx="6849034"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1" u="none" strike="noStrike" cap="none" baseline="0">
                <a:solidFill>
                  <a:srgbClr val="94C600"/>
                </a:solidFill>
                <a:latin typeface="Arial"/>
                <a:ea typeface="Arial"/>
                <a:cs typeface="Arial"/>
                <a:sym typeface="Arial"/>
              </a:rPr>
              <a:t>Coming Soon: </a:t>
            </a:r>
            <a:br>
              <a:rPr lang="en-US" sz="4000" b="0" i="1" u="none" strike="noStrike" cap="none" baseline="0">
                <a:solidFill>
                  <a:srgbClr val="94C600"/>
                </a:solidFill>
                <a:latin typeface="Arial"/>
                <a:ea typeface="Arial"/>
                <a:cs typeface="Arial"/>
                <a:sym typeface="Arial"/>
              </a:rPr>
            </a:br>
            <a:r>
              <a:rPr lang="en-US" sz="4000" b="0" i="0" u="none" strike="noStrike" cap="none" baseline="0">
                <a:solidFill>
                  <a:srgbClr val="94C600"/>
                </a:solidFill>
                <a:latin typeface="Arial"/>
                <a:ea typeface="Arial"/>
                <a:cs typeface="Arial"/>
                <a:sym typeface="Arial"/>
              </a:rPr>
              <a:t>Crowdfunding</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1059627" y="945516"/>
            <a:ext cx="7024799" cy="5666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3600" b="0" i="0" u="none" strike="noStrike" cap="none" baseline="0">
                <a:solidFill>
                  <a:schemeClr val="accent1"/>
                </a:solidFill>
                <a:latin typeface="Arial"/>
                <a:ea typeface="Arial"/>
                <a:cs typeface="Arial"/>
                <a:sym typeface="Arial"/>
              </a:rPr>
              <a:t>SEC Proposed Rules: Overview</a:t>
            </a:r>
          </a:p>
        </p:txBody>
      </p:sp>
      <p:sp>
        <p:nvSpPr>
          <p:cNvPr id="547" name="Shape 547"/>
          <p:cNvSpPr txBox="1">
            <a:spLocks noGrp="1"/>
          </p:cNvSpPr>
          <p:nvPr>
            <p:ph type="body" idx="1"/>
          </p:nvPr>
        </p:nvSpPr>
        <p:spPr>
          <a:xfrm>
            <a:off x="781525" y="1871550"/>
            <a:ext cx="7580999" cy="3114900"/>
          </a:xfrm>
          <a:prstGeom prst="rect">
            <a:avLst/>
          </a:prstGeom>
          <a:noFill/>
          <a:ln>
            <a:noFill/>
          </a:ln>
        </p:spPr>
        <p:txBody>
          <a:bodyPr lIns="91425" tIns="45700" rIns="91425" bIns="45700" anchor="t" anchorCtr="0">
            <a:noAutofit/>
          </a:bodyPr>
          <a:lstStyle/>
          <a:p>
            <a:pPr marL="525780" marR="0" lvl="0" indent="-462280" algn="l" rtl="0">
              <a:lnSpc>
                <a:spcPct val="80000"/>
              </a:lnSpc>
              <a:spcBef>
                <a:spcPts val="0"/>
              </a:spcBef>
              <a:buClr>
                <a:schemeClr val="accent1"/>
              </a:buClr>
              <a:buSzPct val="74272"/>
              <a:buFont typeface="Arial"/>
              <a:buAutoNum type="arabicPeriod"/>
            </a:pPr>
            <a:r>
              <a:rPr lang="en-US" sz="2150" b="1" i="1" u="none" strike="noStrike" cap="none" baseline="0">
                <a:solidFill>
                  <a:schemeClr val="dk2"/>
                </a:solidFill>
                <a:latin typeface="Times New Roman"/>
                <a:ea typeface="Times New Roman"/>
                <a:cs typeface="Times New Roman"/>
                <a:sym typeface="Times New Roman"/>
              </a:rPr>
              <a:t> </a:t>
            </a:r>
            <a:r>
              <a:rPr lang="en-US" sz="1800" b="1" i="1" u="none" strike="noStrike" cap="none" baseline="0">
                <a:solidFill>
                  <a:schemeClr val="dk2"/>
                </a:solidFill>
                <a:latin typeface="Times New Roman"/>
                <a:ea typeface="Times New Roman"/>
                <a:cs typeface="Times New Roman"/>
                <a:sym typeface="Times New Roman"/>
              </a:rPr>
              <a:t>Companies can only raise up to $1 million </a:t>
            </a:r>
            <a:r>
              <a:rPr lang="en-US" sz="1800" b="1" i="1">
                <a:solidFill>
                  <a:schemeClr val="dk2"/>
                </a:solidFill>
                <a:latin typeface="Times New Roman"/>
                <a:ea typeface="Times New Roman"/>
                <a:cs typeface="Times New Roman"/>
                <a:sym typeface="Times New Roman"/>
              </a:rPr>
              <a:t>TOTAL in 12mo period</a:t>
            </a:r>
          </a:p>
          <a:p>
            <a:pPr marL="635000" marR="0" lvl="1" indent="-251841" algn="l" rtl="0">
              <a:lnSpc>
                <a:spcPct val="80000"/>
              </a:lnSpc>
              <a:spcBef>
                <a:spcPts val="430"/>
              </a:spcBef>
              <a:buClr>
                <a:schemeClr val="accent1"/>
              </a:buClr>
              <a:buSzPct val="100000"/>
              <a:buFont typeface="Noto Symbol"/>
              <a:buChar char="○"/>
            </a:pPr>
            <a:r>
              <a:rPr lang="en-US" sz="1800">
                <a:solidFill>
                  <a:schemeClr val="dk2"/>
                </a:solidFill>
                <a:latin typeface="Times New Roman"/>
                <a:ea typeface="Times New Roman"/>
                <a:cs typeface="Times New Roman"/>
                <a:sym typeface="Times New Roman"/>
              </a:rPr>
              <a:t>$1M limit includes not only crowdfunding, but ALL forms of investment</a:t>
            </a:r>
          </a:p>
          <a:p>
            <a:pPr marL="635000" marR="0" lvl="1" indent="-251841" algn="l" rtl="0">
              <a:lnSpc>
                <a:spcPct val="80000"/>
              </a:lnSpc>
              <a:spcBef>
                <a:spcPts val="430"/>
              </a:spcBef>
              <a:spcAft>
                <a:spcPts val="0"/>
              </a:spcAft>
              <a:buClr>
                <a:schemeClr val="accent1"/>
              </a:buClr>
              <a:buSzPct val="100000"/>
              <a:buFont typeface="Noto Symbol"/>
              <a:buChar char="○"/>
            </a:pPr>
            <a:r>
              <a:rPr lang="en-US" sz="1800" b="0" i="0" u="none" strike="noStrike" cap="none" baseline="0">
                <a:solidFill>
                  <a:schemeClr val="dk2"/>
                </a:solidFill>
                <a:latin typeface="Times New Roman"/>
                <a:ea typeface="Times New Roman"/>
                <a:cs typeface="Times New Roman"/>
                <a:sym typeface="Times New Roman"/>
              </a:rPr>
              <a:t>If raising </a:t>
            </a:r>
            <a:r>
              <a:rPr lang="en-US" sz="1800">
                <a:solidFill>
                  <a:schemeClr val="dk2"/>
                </a:solidFill>
                <a:latin typeface="Times New Roman"/>
                <a:ea typeface="Times New Roman"/>
                <a:cs typeface="Times New Roman"/>
                <a:sym typeface="Times New Roman"/>
              </a:rPr>
              <a:t>less than $100k only need to provide income tax returns for last year and unaudited financials</a:t>
            </a:r>
          </a:p>
          <a:p>
            <a:pPr marL="635000" marR="0" lvl="1" indent="-251841" algn="l" rtl="0">
              <a:lnSpc>
                <a:spcPct val="80000"/>
              </a:lnSpc>
              <a:spcBef>
                <a:spcPts val="430"/>
              </a:spcBef>
              <a:spcAft>
                <a:spcPts val="0"/>
              </a:spcAft>
              <a:buClr>
                <a:schemeClr val="dk2"/>
              </a:buClr>
              <a:buSzPct val="100000"/>
              <a:buFont typeface="Times New Roman"/>
              <a:buChar char="○"/>
            </a:pPr>
            <a:r>
              <a:rPr lang="en-US" sz="1800">
                <a:solidFill>
                  <a:schemeClr val="dk2"/>
                </a:solidFill>
                <a:latin typeface="Times New Roman"/>
                <a:ea typeface="Times New Roman"/>
                <a:cs typeface="Times New Roman"/>
                <a:sym typeface="Times New Roman"/>
              </a:rPr>
              <a:t>If raising $100-500k must provide tax returns and financials that have been reviewed by a CPA</a:t>
            </a:r>
          </a:p>
          <a:p>
            <a:pPr marL="635000" marR="0" lvl="1" indent="-251841" algn="l" rtl="0">
              <a:lnSpc>
                <a:spcPct val="80000"/>
              </a:lnSpc>
              <a:spcBef>
                <a:spcPts val="430"/>
              </a:spcBef>
              <a:spcAft>
                <a:spcPts val="0"/>
              </a:spcAft>
              <a:buClr>
                <a:schemeClr val="dk2"/>
              </a:buClr>
              <a:buSzPct val="100000"/>
              <a:buFont typeface="Times New Roman"/>
              <a:buChar char="○"/>
            </a:pPr>
            <a:r>
              <a:rPr lang="en-US" sz="1800">
                <a:solidFill>
                  <a:schemeClr val="dk2"/>
                </a:solidFill>
                <a:latin typeface="Times New Roman"/>
                <a:ea typeface="Times New Roman"/>
                <a:cs typeface="Times New Roman"/>
                <a:sym typeface="Times New Roman"/>
              </a:rPr>
              <a:t>If raising more than $500k must provide audited financials</a:t>
            </a:r>
          </a:p>
          <a:p>
            <a:pPr marR="0" lvl="2" indent="682498" algn="l" rtl="0">
              <a:lnSpc>
                <a:spcPct val="80000"/>
              </a:lnSpc>
              <a:spcBef>
                <a:spcPts val="430"/>
              </a:spcBef>
              <a:spcAft>
                <a:spcPts val="0"/>
              </a:spcAft>
              <a:buClr>
                <a:schemeClr val="dk2"/>
              </a:buClr>
              <a:buSzPct val="100000"/>
              <a:buFont typeface="Times New Roman"/>
              <a:buChar char="○"/>
            </a:pPr>
            <a:r>
              <a:rPr lang="en-US" sz="1800">
                <a:solidFill>
                  <a:schemeClr val="dk2"/>
                </a:solidFill>
                <a:latin typeface="Times New Roman"/>
                <a:ea typeface="Times New Roman"/>
                <a:cs typeface="Times New Roman"/>
                <a:sym typeface="Times New Roman"/>
              </a:rPr>
              <a:t>This can be very expensive...</a:t>
            </a:r>
          </a:p>
          <a:p>
            <a:pPr marL="0" marR="0" lvl="0" indent="0" algn="l" rtl="0">
              <a:lnSpc>
                <a:spcPct val="80000"/>
              </a:lnSpc>
              <a:spcBef>
                <a:spcPts val="1030"/>
              </a:spcBef>
              <a:buNone/>
            </a:pPr>
            <a:endParaRPr sz="1800" b="1" i="1" u="none" strike="noStrike" cap="none" baseline="0">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1059627" y="773841"/>
            <a:ext cx="7024799" cy="5666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3600" b="0" i="0" u="none" strike="noStrike" cap="none" baseline="0">
                <a:solidFill>
                  <a:schemeClr val="accent1"/>
                </a:solidFill>
                <a:latin typeface="Arial"/>
                <a:ea typeface="Arial"/>
                <a:cs typeface="Arial"/>
                <a:sym typeface="Arial"/>
              </a:rPr>
              <a:t>SEC Proposed Rules: </a:t>
            </a:r>
            <a:r>
              <a:rPr lang="en-US" sz="3600">
                <a:solidFill>
                  <a:schemeClr val="accent1"/>
                </a:solidFill>
              </a:rPr>
              <a:t>(Cont’d)</a:t>
            </a:r>
          </a:p>
        </p:txBody>
      </p:sp>
      <p:sp>
        <p:nvSpPr>
          <p:cNvPr id="553" name="Shape 553"/>
          <p:cNvSpPr txBox="1">
            <a:spLocks noGrp="1"/>
          </p:cNvSpPr>
          <p:nvPr>
            <p:ph type="body" idx="1"/>
          </p:nvPr>
        </p:nvSpPr>
        <p:spPr>
          <a:xfrm>
            <a:off x="781512" y="1477250"/>
            <a:ext cx="7580999" cy="46109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None/>
            </a:pPr>
            <a:endParaRPr sz="1800"/>
          </a:p>
          <a:p>
            <a:pPr marL="525780" marR="0" lvl="0" indent="-472821" algn="l" rtl="0">
              <a:lnSpc>
                <a:spcPct val="80000"/>
              </a:lnSpc>
              <a:spcBef>
                <a:spcPts val="1030"/>
              </a:spcBef>
              <a:buClr>
                <a:schemeClr val="accent1"/>
              </a:buClr>
              <a:buSzPct val="100000"/>
              <a:buFont typeface="Arial"/>
              <a:buAutoNum type="arabicPeriod"/>
            </a:pPr>
            <a:r>
              <a:rPr lang="en-US" sz="1800" b="1" i="1" u="none" strike="noStrike" cap="none" baseline="0">
                <a:solidFill>
                  <a:schemeClr val="dk2"/>
                </a:solidFill>
                <a:latin typeface="Times New Roman"/>
                <a:ea typeface="Times New Roman"/>
                <a:cs typeface="Times New Roman"/>
                <a:sym typeface="Times New Roman"/>
              </a:rPr>
              <a:t>Companies must disclose additional information</a:t>
            </a:r>
          </a:p>
          <a:p>
            <a:pPr marL="640080" marR="0" lvl="1" indent="-295021" algn="l" rtl="0">
              <a:lnSpc>
                <a:spcPct val="80000"/>
              </a:lnSpc>
              <a:spcBef>
                <a:spcPts val="430"/>
              </a:spcBef>
              <a:buClr>
                <a:schemeClr val="accent1"/>
              </a:buClr>
              <a:buSzPct val="100000"/>
              <a:buFont typeface="Noto Symbol"/>
              <a:buChar char="○"/>
            </a:pPr>
            <a:r>
              <a:rPr lang="en-US" sz="1800" b="0" i="0" u="none" strike="noStrike" cap="none" baseline="0">
                <a:solidFill>
                  <a:schemeClr val="dk2"/>
                </a:solidFill>
                <a:latin typeface="Times New Roman"/>
                <a:ea typeface="Times New Roman"/>
                <a:cs typeface="Times New Roman"/>
                <a:sym typeface="Times New Roman"/>
              </a:rPr>
              <a:t>Complete Business Plan required</a:t>
            </a:r>
          </a:p>
          <a:p>
            <a:pPr marL="640080" marR="0" lvl="1" indent="-295021" algn="l" rtl="0">
              <a:lnSpc>
                <a:spcPct val="80000"/>
              </a:lnSpc>
              <a:spcBef>
                <a:spcPts val="430"/>
              </a:spcBef>
              <a:buClr>
                <a:schemeClr val="accent1"/>
              </a:buClr>
              <a:buSzPct val="100000"/>
              <a:buFont typeface="Noto Symbol"/>
              <a:buChar char="○"/>
            </a:pPr>
            <a:r>
              <a:rPr lang="en-US" sz="1800" b="0" i="0" u="none" strike="noStrike" cap="none" baseline="0">
                <a:solidFill>
                  <a:schemeClr val="dk2"/>
                </a:solidFill>
                <a:latin typeface="Times New Roman"/>
                <a:ea typeface="Times New Roman"/>
                <a:cs typeface="Times New Roman"/>
                <a:sym typeface="Times New Roman"/>
              </a:rPr>
              <a:t>Must describe how proceeds will be used</a:t>
            </a:r>
          </a:p>
          <a:p>
            <a:pPr marL="640080" marR="0" lvl="1" indent="-295021" algn="l" rtl="0">
              <a:lnSpc>
                <a:spcPct val="80000"/>
              </a:lnSpc>
              <a:spcBef>
                <a:spcPts val="430"/>
              </a:spcBef>
              <a:spcAft>
                <a:spcPts val="0"/>
              </a:spcAft>
              <a:buClr>
                <a:schemeClr val="accent1"/>
              </a:buClr>
              <a:buSzPct val="100000"/>
              <a:buFont typeface="Noto Symbol"/>
              <a:buChar char="○"/>
            </a:pPr>
            <a:r>
              <a:rPr lang="en-US" sz="1800" b="0" i="0" u="none" strike="noStrike" cap="none" baseline="0">
                <a:solidFill>
                  <a:schemeClr val="dk2"/>
                </a:solidFill>
                <a:latin typeface="Times New Roman"/>
                <a:ea typeface="Times New Roman"/>
                <a:cs typeface="Times New Roman"/>
                <a:sym typeface="Times New Roman"/>
              </a:rPr>
              <a:t>Must describe the ownership structure of the company</a:t>
            </a:r>
          </a:p>
          <a:p>
            <a:pPr marL="525780" marR="0" lvl="0" indent="-472821" algn="l" rtl="0">
              <a:lnSpc>
                <a:spcPct val="80000"/>
              </a:lnSpc>
              <a:spcBef>
                <a:spcPts val="1030"/>
              </a:spcBef>
              <a:buClr>
                <a:schemeClr val="accent1"/>
              </a:buClr>
              <a:buSzPct val="100000"/>
              <a:buFont typeface="Arial"/>
              <a:buAutoNum type="arabicPeriod"/>
            </a:pPr>
            <a:r>
              <a:rPr lang="en-US" sz="1800" b="1" i="1" u="none" strike="noStrike" cap="none" baseline="0">
                <a:solidFill>
                  <a:schemeClr val="dk2"/>
                </a:solidFill>
                <a:latin typeface="Times New Roman"/>
                <a:ea typeface="Times New Roman"/>
                <a:cs typeface="Times New Roman"/>
                <a:sym typeface="Times New Roman"/>
              </a:rPr>
              <a:t> Investors can only invest a certain percentage of their income</a:t>
            </a:r>
          </a:p>
          <a:p>
            <a:pPr marL="640080" marR="0" lvl="1" indent="-295021" algn="l" rtl="0">
              <a:lnSpc>
                <a:spcPct val="80000"/>
              </a:lnSpc>
              <a:spcBef>
                <a:spcPts val="430"/>
              </a:spcBef>
              <a:buClr>
                <a:schemeClr val="accent1"/>
              </a:buClr>
              <a:buSzPct val="100000"/>
              <a:buFont typeface="Noto Symbol"/>
              <a:buChar char="○"/>
            </a:pPr>
            <a:r>
              <a:rPr lang="en-US" sz="1800" b="0" i="0" u="none" strike="noStrike" cap="none" baseline="0">
                <a:solidFill>
                  <a:schemeClr val="dk2"/>
                </a:solidFill>
                <a:latin typeface="Times New Roman"/>
                <a:ea typeface="Times New Roman"/>
                <a:cs typeface="Times New Roman"/>
                <a:sym typeface="Times New Roman"/>
              </a:rPr>
              <a:t>Income/ net worth &lt; $100,000: can invest </a:t>
            </a:r>
            <a:r>
              <a:rPr lang="en-US" sz="1800">
                <a:solidFill>
                  <a:schemeClr val="dk2"/>
                </a:solidFill>
                <a:latin typeface="Times New Roman"/>
                <a:ea typeface="Times New Roman"/>
                <a:cs typeface="Times New Roman"/>
                <a:sym typeface="Times New Roman"/>
              </a:rPr>
              <a:t>greater of $2k or</a:t>
            </a:r>
            <a:r>
              <a:rPr lang="en-US" sz="1800" b="0" i="0" u="none" strike="noStrike" cap="none" baseline="0">
                <a:solidFill>
                  <a:schemeClr val="dk2"/>
                </a:solidFill>
                <a:latin typeface="Times New Roman"/>
                <a:ea typeface="Times New Roman"/>
                <a:cs typeface="Times New Roman"/>
                <a:sym typeface="Times New Roman"/>
              </a:rPr>
              <a:t> </a:t>
            </a:r>
            <a:r>
              <a:rPr lang="en-US" sz="1800">
                <a:solidFill>
                  <a:schemeClr val="dk2"/>
                </a:solidFill>
                <a:latin typeface="Times New Roman"/>
                <a:ea typeface="Times New Roman"/>
                <a:cs typeface="Times New Roman"/>
                <a:sym typeface="Times New Roman"/>
              </a:rPr>
              <a:t>5% of income</a:t>
            </a:r>
          </a:p>
          <a:p>
            <a:pPr marL="640080" marR="0" lvl="1" indent="-295021" algn="l" rtl="0">
              <a:lnSpc>
                <a:spcPct val="80000"/>
              </a:lnSpc>
              <a:spcBef>
                <a:spcPts val="430"/>
              </a:spcBef>
              <a:buClr>
                <a:schemeClr val="accent1"/>
              </a:buClr>
              <a:buSzPct val="100000"/>
              <a:buFont typeface="Noto Symbol"/>
              <a:buChar char="○"/>
            </a:pPr>
            <a:r>
              <a:rPr lang="en-US" sz="1800" b="0" i="0" u="none" strike="noStrike" cap="none" baseline="0">
                <a:solidFill>
                  <a:schemeClr val="dk2"/>
                </a:solidFill>
                <a:latin typeface="Times New Roman"/>
                <a:ea typeface="Times New Roman"/>
                <a:cs typeface="Times New Roman"/>
                <a:sym typeface="Times New Roman"/>
              </a:rPr>
              <a:t>Income/ net worth &gt; $100,000: can invest 10% of annual income</a:t>
            </a:r>
            <a:r>
              <a:rPr lang="en-US" sz="1800">
                <a:solidFill>
                  <a:schemeClr val="dk2"/>
                </a:solidFill>
                <a:latin typeface="Times New Roman"/>
                <a:ea typeface="Times New Roman"/>
                <a:cs typeface="Times New Roman"/>
                <a:sym typeface="Times New Roman"/>
              </a:rPr>
              <a:t> or</a:t>
            </a:r>
            <a:r>
              <a:rPr lang="en-US" sz="1800" b="0" i="0" u="none" strike="noStrike" cap="none" baseline="0">
                <a:solidFill>
                  <a:schemeClr val="dk2"/>
                </a:solidFill>
                <a:latin typeface="Times New Roman"/>
                <a:ea typeface="Times New Roman"/>
                <a:cs typeface="Times New Roman"/>
                <a:sym typeface="Times New Roman"/>
              </a:rPr>
              <a:t> net worth </a:t>
            </a:r>
          </a:p>
          <a:p>
            <a:pPr marL="914400" marR="0" lvl="2" indent="-239141" algn="l" rtl="0">
              <a:lnSpc>
                <a:spcPct val="80000"/>
              </a:lnSpc>
              <a:spcBef>
                <a:spcPts val="430"/>
              </a:spcBef>
              <a:spcAft>
                <a:spcPts val="0"/>
              </a:spcAft>
              <a:buClr>
                <a:schemeClr val="accent1"/>
              </a:buClr>
              <a:buSzPct val="100000"/>
              <a:buFont typeface="Noto Symbol"/>
              <a:buChar char="○"/>
            </a:pPr>
            <a:r>
              <a:rPr lang="en-US" sz="1800">
                <a:solidFill>
                  <a:schemeClr val="dk2"/>
                </a:solidFill>
                <a:latin typeface="Times New Roman"/>
                <a:ea typeface="Times New Roman"/>
                <a:cs typeface="Times New Roman"/>
                <a:sym typeface="Times New Roman"/>
              </a:rPr>
              <a:t>Capped at</a:t>
            </a:r>
            <a:r>
              <a:rPr lang="en-US" sz="1800" b="0" i="0" u="none" strike="noStrike" cap="none" baseline="0">
                <a:solidFill>
                  <a:schemeClr val="dk2"/>
                </a:solidFill>
                <a:latin typeface="Times New Roman"/>
                <a:ea typeface="Times New Roman"/>
                <a:cs typeface="Times New Roman"/>
                <a:sym typeface="Times New Roman"/>
              </a:rPr>
              <a:t> $100,000 per year regardless of income</a:t>
            </a:r>
          </a:p>
          <a:p>
            <a:pPr marL="525780" marR="0" lvl="0" indent="-472821" algn="l" rtl="0">
              <a:lnSpc>
                <a:spcPct val="80000"/>
              </a:lnSpc>
              <a:spcBef>
                <a:spcPts val="1030"/>
              </a:spcBef>
              <a:buClr>
                <a:schemeClr val="accent1"/>
              </a:buClr>
              <a:buSzPct val="100000"/>
              <a:buFont typeface="Arial"/>
              <a:buAutoNum type="arabicPeriod"/>
            </a:pPr>
            <a:r>
              <a:rPr lang="en-US" sz="1800" b="1" i="1" u="none" strike="noStrike" cap="none" baseline="0">
                <a:solidFill>
                  <a:schemeClr val="dk2"/>
                </a:solidFill>
                <a:latin typeface="Times New Roman"/>
                <a:ea typeface="Times New Roman"/>
                <a:cs typeface="Times New Roman"/>
                <a:sym typeface="Times New Roman"/>
              </a:rPr>
              <a:t>Companies are </a:t>
            </a:r>
            <a:r>
              <a:rPr lang="en-US" sz="1800" b="1" i="1" u="sng" strike="noStrike" cap="none" baseline="0">
                <a:solidFill>
                  <a:schemeClr val="dk2"/>
                </a:solidFill>
                <a:latin typeface="Times New Roman"/>
                <a:ea typeface="Times New Roman"/>
                <a:cs typeface="Times New Roman"/>
                <a:sym typeface="Times New Roman"/>
              </a:rPr>
              <a:t>not</a:t>
            </a:r>
            <a:r>
              <a:rPr lang="en-US" sz="1800" b="1" i="1" u="none" strike="noStrike" cap="none" baseline="0">
                <a:solidFill>
                  <a:schemeClr val="dk2"/>
                </a:solidFill>
                <a:latin typeface="Times New Roman"/>
                <a:ea typeface="Times New Roman"/>
                <a:cs typeface="Times New Roman"/>
                <a:sym typeface="Times New Roman"/>
              </a:rPr>
              <a:t> required to verify investor income levels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1043490" y="683845"/>
            <a:ext cx="7024744" cy="87923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4000" b="0" i="0" u="none" strike="noStrike" cap="none" baseline="0">
                <a:solidFill>
                  <a:schemeClr val="accent1"/>
                </a:solidFill>
                <a:latin typeface="Arial"/>
                <a:ea typeface="Arial"/>
                <a:cs typeface="Arial"/>
                <a:sym typeface="Arial"/>
              </a:rPr>
              <a:t>Crowdfunding: Pros and Cons</a:t>
            </a:r>
          </a:p>
        </p:txBody>
      </p:sp>
      <p:sp>
        <p:nvSpPr>
          <p:cNvPr id="559" name="Shape 559"/>
          <p:cNvSpPr txBox="1">
            <a:spLocks noGrp="1"/>
          </p:cNvSpPr>
          <p:nvPr>
            <p:ph type="body" idx="1"/>
          </p:nvPr>
        </p:nvSpPr>
        <p:spPr>
          <a:xfrm>
            <a:off x="1042416" y="1563076"/>
            <a:ext cx="3419855" cy="4945986"/>
          </a:xfrm>
          <a:prstGeom prst="rect">
            <a:avLst/>
          </a:prstGeom>
          <a:noFill/>
          <a:ln>
            <a:noFill/>
          </a:ln>
        </p:spPr>
        <p:txBody>
          <a:bodyPr lIns="91425" tIns="45700" rIns="91425" bIns="45700" anchor="t" anchorCtr="0">
            <a:noAutofit/>
          </a:bodyPr>
          <a:lstStyle/>
          <a:p>
            <a:pPr marL="68580" marR="0" lvl="0" indent="-5080" algn="ctr" rtl="0">
              <a:spcBef>
                <a:spcPts val="0"/>
              </a:spcBef>
              <a:spcAft>
                <a:spcPts val="0"/>
              </a:spcAft>
              <a:buClr>
                <a:schemeClr val="accent1"/>
              </a:buClr>
              <a:buSzPct val="25000"/>
              <a:buFont typeface="Noto Symbol"/>
              <a:buNone/>
            </a:pPr>
            <a:r>
              <a:rPr lang="en-US" sz="2400" b="1" i="0" u="sng" strike="noStrike" cap="none" baseline="0">
                <a:solidFill>
                  <a:schemeClr val="dk2"/>
                </a:solidFill>
                <a:latin typeface="Times New Roman"/>
                <a:ea typeface="Times New Roman"/>
                <a:cs typeface="Times New Roman"/>
                <a:sym typeface="Times New Roman"/>
              </a:rPr>
              <a:t>Pros</a:t>
            </a:r>
          </a:p>
          <a:p>
            <a:pPr marL="342900" marR="0" lvl="0" indent="-279400" algn="l" rtl="0">
              <a:spcBef>
                <a:spcPts val="164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Increased access to capital</a:t>
            </a:r>
          </a:p>
          <a:p>
            <a:pPr marL="640080" marR="0" lvl="1" indent="-284480" algn="l" rtl="0">
              <a:spcBef>
                <a:spcPts val="44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Especially beneficial for companies that wouldn’t attract venture capital</a:t>
            </a:r>
          </a:p>
          <a:p>
            <a:pPr marL="640080" marR="0" lvl="1" indent="-178308" algn="l" rtl="0">
              <a:spcBef>
                <a:spcPts val="440"/>
              </a:spcBef>
              <a:buClr>
                <a:schemeClr val="accent1"/>
              </a:buClr>
              <a:buFont typeface="Noto Symbol"/>
              <a:buNone/>
            </a:pPr>
            <a:endParaRPr sz="2200" b="0" i="0" u="none" strike="noStrike" cap="none" baseline="0">
              <a:solidFill>
                <a:schemeClr val="dk2"/>
              </a:solidFill>
              <a:latin typeface="Times New Roman"/>
              <a:ea typeface="Times New Roman"/>
              <a:cs typeface="Times New Roman"/>
              <a:sym typeface="Times New Roman"/>
            </a:endParaRPr>
          </a:p>
          <a:p>
            <a:pPr marL="342900" marR="0" lvl="0" indent="-279400" algn="l" rtl="0">
              <a:spcBef>
                <a:spcPts val="44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Better exposure for companies</a:t>
            </a:r>
          </a:p>
        </p:txBody>
      </p:sp>
      <p:sp>
        <p:nvSpPr>
          <p:cNvPr id="560" name="Shape 560"/>
          <p:cNvSpPr txBox="1">
            <a:spLocks noGrp="1"/>
          </p:cNvSpPr>
          <p:nvPr>
            <p:ph type="body" idx="2"/>
          </p:nvPr>
        </p:nvSpPr>
        <p:spPr>
          <a:xfrm>
            <a:off x="4645151" y="1563076"/>
            <a:ext cx="3419855" cy="4945986"/>
          </a:xfrm>
          <a:prstGeom prst="rect">
            <a:avLst/>
          </a:prstGeom>
          <a:noFill/>
          <a:ln>
            <a:noFill/>
          </a:ln>
        </p:spPr>
        <p:txBody>
          <a:bodyPr lIns="91425" tIns="45700" rIns="91425" bIns="45700" anchor="t" anchorCtr="0">
            <a:noAutofit/>
          </a:bodyPr>
          <a:lstStyle/>
          <a:p>
            <a:pPr marL="68580" marR="0" lvl="0" indent="-5080" algn="ctr" rtl="0">
              <a:spcBef>
                <a:spcPts val="0"/>
              </a:spcBef>
              <a:spcAft>
                <a:spcPts val="0"/>
              </a:spcAft>
              <a:buClr>
                <a:schemeClr val="accent1"/>
              </a:buClr>
              <a:buSzPct val="25000"/>
              <a:buFont typeface="Noto Symbol"/>
              <a:buNone/>
            </a:pPr>
            <a:r>
              <a:rPr lang="en-US" sz="2400" b="1" i="0" u="sng" strike="noStrike" cap="none" baseline="0">
                <a:solidFill>
                  <a:schemeClr val="dk2"/>
                </a:solidFill>
                <a:latin typeface="Times New Roman"/>
                <a:ea typeface="Times New Roman"/>
                <a:cs typeface="Times New Roman"/>
                <a:sym typeface="Times New Roman"/>
              </a:rPr>
              <a:t>Cons</a:t>
            </a:r>
          </a:p>
          <a:p>
            <a:pPr marL="342900" marR="0" lvl="0" indent="-279400" algn="l" rtl="0">
              <a:spcBef>
                <a:spcPts val="164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Amount of capital is limited; might be better off with “traditional” funding methods</a:t>
            </a:r>
          </a:p>
          <a:p>
            <a:pPr marL="342900" marR="0" lvl="0" indent="-279400" algn="l" rtl="0">
              <a:spcBef>
                <a:spcPts val="44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People won’t want to put a lot of money into a company they aren’t familiar with</a:t>
            </a:r>
          </a:p>
          <a:p>
            <a:pPr marL="342900" marR="0" lvl="0" indent="-279400" algn="l" rtl="0">
              <a:spcBef>
                <a:spcPts val="440"/>
              </a:spcBef>
              <a:buClr>
                <a:schemeClr val="accent1"/>
              </a:buClr>
              <a:buSzPct val="76000"/>
              <a:buFont typeface="Noto Symbol"/>
              <a:buChar char="○"/>
            </a:pPr>
            <a:r>
              <a:rPr lang="en-US" sz="2200" b="0" i="0" u="none" strike="noStrike" cap="none" baseline="0">
                <a:solidFill>
                  <a:schemeClr val="dk2"/>
                </a:solidFill>
                <a:latin typeface="Times New Roman"/>
                <a:ea typeface="Times New Roman"/>
                <a:cs typeface="Times New Roman"/>
                <a:sym typeface="Times New Roman"/>
              </a:rPr>
              <a:t>Lots of additional disclosure/information required to qualify</a:t>
            </a:r>
          </a:p>
          <a:p>
            <a:pPr marL="68580" marR="0" lvl="0" indent="-5080" algn="l" rtl="0">
              <a:spcBef>
                <a:spcPts val="480"/>
              </a:spcBef>
              <a:buClr>
                <a:schemeClr val="accent1"/>
              </a:buClr>
              <a:buFont typeface="Noto Symbol"/>
              <a:buNone/>
            </a:pPr>
            <a:endParaRPr sz="2400" b="0" i="0" u="none" strike="noStrike" cap="none" baseline="0">
              <a:solidFill>
                <a:schemeClr val="dk2"/>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1043500" y="1027670"/>
            <a:ext cx="7024799" cy="714599"/>
          </a:xfrm>
          <a:prstGeom prst="rect">
            <a:avLst/>
          </a:prstGeom>
        </p:spPr>
        <p:txBody>
          <a:bodyPr lIns="91425" tIns="91425" rIns="91425" bIns="91425" anchor="b" anchorCtr="0">
            <a:noAutofit/>
          </a:bodyPr>
          <a:lstStyle/>
          <a:p>
            <a:pPr>
              <a:spcBef>
                <a:spcPts val="0"/>
              </a:spcBef>
              <a:buNone/>
            </a:pPr>
            <a:r>
              <a:rPr lang="en-US" sz="4000">
                <a:solidFill>
                  <a:schemeClr val="accent1"/>
                </a:solidFill>
              </a:rPr>
              <a:t>Final Thoughts</a:t>
            </a:r>
          </a:p>
        </p:txBody>
      </p:sp>
      <p:sp>
        <p:nvSpPr>
          <p:cNvPr id="566" name="Shape 566"/>
          <p:cNvSpPr txBox="1">
            <a:spLocks noGrp="1"/>
          </p:cNvSpPr>
          <p:nvPr>
            <p:ph type="body" idx="1"/>
          </p:nvPr>
        </p:nvSpPr>
        <p:spPr>
          <a:xfrm>
            <a:off x="1042434" y="2313425"/>
            <a:ext cx="7024799" cy="3492899"/>
          </a:xfrm>
          <a:prstGeom prst="rect">
            <a:avLst/>
          </a:prstGeom>
        </p:spPr>
        <p:txBody>
          <a:bodyPr lIns="91425" tIns="91425" rIns="91425" bIns="91425" anchor="t" anchorCtr="0">
            <a:noAutofit/>
          </a:bodyPr>
          <a:lstStyle/>
          <a:p>
            <a:pPr marL="457200" lvl="0" indent="-342900" rtl="0">
              <a:spcBef>
                <a:spcPts val="0"/>
              </a:spcBef>
              <a:buClr>
                <a:schemeClr val="accent1"/>
              </a:buClr>
              <a:buSzPct val="100000"/>
              <a:buFont typeface="Times New Roman"/>
              <a:buChar char="○"/>
            </a:pPr>
            <a:r>
              <a:rPr lang="en-US" sz="1800">
                <a:latin typeface="Times New Roman"/>
                <a:ea typeface="Times New Roman"/>
                <a:cs typeface="Times New Roman"/>
                <a:sym typeface="Times New Roman"/>
              </a:rPr>
              <a:t>There is no “perfect” entity</a:t>
            </a:r>
          </a:p>
          <a:p>
            <a:pPr marL="914400" lvl="1" indent="-342900" rtl="0">
              <a:spcBef>
                <a:spcPts val="0"/>
              </a:spcBef>
              <a:buClr>
                <a:schemeClr val="accent1"/>
              </a:buClr>
              <a:buSzPct val="100000"/>
              <a:buFont typeface="Times New Roman"/>
              <a:buChar char="○"/>
            </a:pPr>
            <a:r>
              <a:rPr lang="en-US" sz="1800">
                <a:latin typeface="Times New Roman"/>
                <a:ea typeface="Times New Roman"/>
                <a:cs typeface="Times New Roman"/>
                <a:sym typeface="Times New Roman"/>
              </a:rPr>
              <a:t>You will have to balance the plusses and minuses of taxation, capitalization, governance and, to a lesser extent, liability</a:t>
            </a:r>
          </a:p>
          <a:p>
            <a:pPr marL="914400" lvl="1" indent="-342900" rtl="0">
              <a:spcBef>
                <a:spcPts val="0"/>
              </a:spcBef>
              <a:buClr>
                <a:schemeClr val="accent1"/>
              </a:buClr>
              <a:buSzPct val="100000"/>
              <a:buFont typeface="Times New Roman"/>
              <a:buChar char="○"/>
            </a:pPr>
            <a:r>
              <a:rPr lang="en-US" sz="1800">
                <a:latin typeface="Times New Roman"/>
                <a:ea typeface="Times New Roman"/>
                <a:cs typeface="Times New Roman"/>
                <a:sym typeface="Times New Roman"/>
              </a:rPr>
              <a:t>Don’t worry about the filing process/fees...in the long run they are a non-factor</a:t>
            </a:r>
          </a:p>
          <a:p>
            <a:pPr marL="0" indent="0" rtl="0">
              <a:spcBef>
                <a:spcPts val="0"/>
              </a:spcBef>
              <a:buNone/>
            </a:pPr>
            <a:endParaRPr sz="1800">
              <a:latin typeface="Times New Roman"/>
              <a:ea typeface="Times New Roman"/>
              <a:cs typeface="Times New Roman"/>
              <a:sym typeface="Times New Roman"/>
            </a:endParaRPr>
          </a:p>
          <a:p>
            <a:pPr marL="457200" lvl="0" indent="-342900" rtl="0">
              <a:spcBef>
                <a:spcPts val="0"/>
              </a:spcBef>
              <a:buClr>
                <a:schemeClr val="accent1"/>
              </a:buClr>
              <a:buSzPct val="100000"/>
              <a:buFont typeface="Times New Roman"/>
              <a:buChar char="○"/>
            </a:pPr>
            <a:r>
              <a:rPr lang="en-US" sz="1800">
                <a:latin typeface="Times New Roman"/>
                <a:ea typeface="Times New Roman"/>
                <a:cs typeface="Times New Roman"/>
                <a:sym typeface="Times New Roman"/>
              </a:rPr>
              <a:t>Franchise Fees</a:t>
            </a:r>
          </a:p>
          <a:p>
            <a:pPr marL="914400" lvl="1" indent="-342900" rtl="0">
              <a:spcBef>
                <a:spcPts val="0"/>
              </a:spcBef>
              <a:buClr>
                <a:schemeClr val="accent1"/>
              </a:buClr>
              <a:buSzPct val="100000"/>
              <a:buFont typeface="Times New Roman"/>
              <a:buChar char="○"/>
            </a:pPr>
            <a:r>
              <a:rPr lang="en-US" sz="1800">
                <a:latin typeface="Times New Roman"/>
                <a:ea typeface="Times New Roman"/>
                <a:cs typeface="Times New Roman"/>
                <a:sym typeface="Times New Roman"/>
              </a:rPr>
              <a:t>$800/yr in CA and NOT pro-rated so wait until Jan 1. to file unless you must engage in a higher risk activity before then</a:t>
            </a:r>
          </a:p>
          <a:p>
            <a:pPr marL="914400" lvl="1" indent="-342900">
              <a:spcBef>
                <a:spcPts val="0"/>
              </a:spcBef>
              <a:buClr>
                <a:schemeClr val="accent1"/>
              </a:buClr>
              <a:buSzPct val="100000"/>
              <a:buFont typeface="Times New Roman"/>
              <a:buChar char="○"/>
            </a:pPr>
            <a:r>
              <a:rPr lang="en-US" sz="1800">
                <a:latin typeface="Times New Roman"/>
                <a:ea typeface="Times New Roman"/>
                <a:cs typeface="Times New Roman"/>
                <a:sym typeface="Times New Roman"/>
              </a:rPr>
              <a:t>AND first year franchise tax is waived in CA for Corporations (</a:t>
            </a:r>
            <a:r>
              <a:rPr lang="en-US" sz="1800" u="sng">
                <a:latin typeface="Times New Roman"/>
                <a:ea typeface="Times New Roman"/>
                <a:cs typeface="Times New Roman"/>
                <a:sym typeface="Times New Roman"/>
              </a:rPr>
              <a:t>not</a:t>
            </a:r>
            <a:r>
              <a:rPr lang="en-US" sz="1800">
                <a:latin typeface="Times New Roman"/>
                <a:ea typeface="Times New Roman"/>
                <a:cs typeface="Times New Roman"/>
                <a:sym typeface="Times New Roman"/>
              </a:rPr>
              <a:t> LLCs) so if you incorporate Jan 1, 2015 you won’t have to pay 2015 corporate franchise tax.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ctrTitle"/>
          </p:nvPr>
        </p:nvSpPr>
        <p:spPr>
          <a:xfrm>
            <a:off x="711900" y="61103"/>
            <a:ext cx="7465199" cy="5775900"/>
          </a:xfrm>
          <a:prstGeom prst="rect">
            <a:avLst/>
          </a:prstGeom>
          <a:noFill/>
          <a:ln>
            <a:noFill/>
          </a:ln>
        </p:spPr>
        <p:txBody>
          <a:bodyPr lIns="91425" tIns="45700" rIns="91425" bIns="45700" anchor="b" anchorCtr="0">
            <a:noAutofit/>
          </a:bodyPr>
          <a:lstStyle/>
          <a:p>
            <a:pPr marL="0" marR="0" lvl="0" indent="457200" algn="l" rtl="0">
              <a:spcBef>
                <a:spcPts val="0"/>
              </a:spcBef>
              <a:spcAft>
                <a:spcPts val="0"/>
              </a:spcAft>
              <a:buClr>
                <a:srgbClr val="000000"/>
              </a:buClr>
              <a:buSzPct val="25000"/>
              <a:buFont typeface="Arial"/>
              <a:buNone/>
            </a:pPr>
            <a:r>
              <a:rPr lang="en-US" sz="5000" b="1" i="0" u="none" strike="noStrike" cap="none" baseline="0">
                <a:solidFill>
                  <a:srgbClr val="000000"/>
                </a:solidFill>
                <a:latin typeface="Arial"/>
                <a:ea typeface="Arial"/>
                <a:cs typeface="Arial"/>
                <a:sym typeface="Arial"/>
              </a:rPr>
              <a:t/>
            </a:r>
            <a:br>
              <a:rPr lang="en-US" sz="5000" b="1" i="0" u="none" strike="noStrike" cap="none" baseline="0">
                <a:solidFill>
                  <a:srgbClr val="000000"/>
                </a:solidFill>
                <a:latin typeface="Arial"/>
                <a:ea typeface="Arial"/>
                <a:cs typeface="Arial"/>
                <a:sym typeface="Arial"/>
              </a:rPr>
            </a:br>
            <a:r>
              <a:rPr lang="en-US" sz="5000" b="1" i="0" u="none" strike="noStrike" cap="none" baseline="0">
                <a:solidFill>
                  <a:srgbClr val="000000"/>
                </a:solidFill>
                <a:latin typeface="Arial"/>
                <a:ea typeface="Arial"/>
                <a:cs typeface="Arial"/>
                <a:sym typeface="Arial"/>
              </a:rPr>
              <a:t>   </a:t>
            </a:r>
            <a:r>
              <a:rPr lang="en-US" sz="3000" b="1" i="0" u="none" strike="noStrike" cap="none" baseline="0">
                <a:solidFill>
                  <a:srgbClr val="000000"/>
                </a:solidFill>
                <a:latin typeface="Arial"/>
                <a:ea typeface="Arial"/>
                <a:cs typeface="Arial"/>
                <a:sym typeface="Arial"/>
              </a:rPr>
              <a:t>Additional Good Resources:</a:t>
            </a:r>
          </a:p>
          <a:p>
            <a:pPr marL="914400" marR="0" lvl="0" indent="-419100" algn="l" rtl="0">
              <a:spcBef>
                <a:spcPts val="0"/>
              </a:spcBef>
              <a:spcAft>
                <a:spcPts val="0"/>
              </a:spcAft>
              <a:buClr>
                <a:schemeClr val="accent1"/>
              </a:buClr>
              <a:buSzPct val="100000"/>
              <a:buFont typeface="Arial"/>
              <a:buChar char="-"/>
            </a:pPr>
            <a:r>
              <a:rPr lang="en-US" sz="3000" b="1"/>
              <a:t>Nolo Press Books</a:t>
            </a:r>
          </a:p>
          <a:p>
            <a:pPr marR="0" lvl="0" algn="l" rtl="0">
              <a:spcBef>
                <a:spcPts val="0"/>
              </a:spcBef>
              <a:spcAft>
                <a:spcPts val="0"/>
              </a:spcAft>
              <a:buNone/>
            </a:pPr>
            <a:endParaRPr sz="3000" b="1"/>
          </a:p>
          <a:p>
            <a:pPr marL="457200" marR="0" lvl="0" indent="-317500" algn="l" rtl="0">
              <a:spcBef>
                <a:spcPts val="0"/>
              </a:spcBef>
              <a:spcAft>
                <a:spcPts val="0"/>
              </a:spcAft>
              <a:buClr>
                <a:schemeClr val="accent1"/>
              </a:buClr>
              <a:buSzPct val="46666"/>
              <a:buFont typeface="Arial"/>
              <a:buChar char="-"/>
            </a:pPr>
            <a:r>
              <a:rPr lang="en-US" sz="3000" b="1"/>
              <a:t>For </a:t>
            </a:r>
            <a:r>
              <a:rPr lang="en-US" sz="3000" b="1" i="0" u="none" strike="noStrike" cap="none" baseline="0">
                <a:solidFill>
                  <a:srgbClr val="000000"/>
                </a:solidFill>
                <a:latin typeface="Arial"/>
                <a:ea typeface="Arial"/>
                <a:cs typeface="Arial"/>
                <a:sym typeface="Arial"/>
              </a:rPr>
              <a:t>Q</a:t>
            </a:r>
            <a:r>
              <a:rPr lang="en-US" sz="3000" b="1"/>
              <a:t>uestions/More Info:</a:t>
            </a:r>
            <a:r>
              <a:rPr lang="en-US" sz="3600" b="1" i="0" u="none" strike="noStrike" cap="none" baseline="0">
                <a:solidFill>
                  <a:srgbClr val="000000"/>
                </a:solidFill>
                <a:latin typeface="Arial"/>
                <a:ea typeface="Arial"/>
                <a:cs typeface="Arial"/>
                <a:sym typeface="Arial"/>
              </a:rPr>
              <a:t/>
            </a:r>
            <a:br>
              <a:rPr lang="en-US" sz="3600" b="1" i="0" u="none" strike="noStrike" cap="none" baseline="0">
                <a:solidFill>
                  <a:srgbClr val="000000"/>
                </a:solidFill>
                <a:latin typeface="Arial"/>
                <a:ea typeface="Arial"/>
                <a:cs typeface="Arial"/>
                <a:sym typeface="Arial"/>
              </a:rPr>
            </a:br>
            <a:r>
              <a:rPr lang="en-US" sz="2800" b="1" i="1" u="none" strike="noStrike" cap="none" baseline="0">
                <a:solidFill>
                  <a:srgbClr val="000000"/>
                </a:solidFill>
                <a:latin typeface="Arial"/>
                <a:ea typeface="Arial"/>
                <a:cs typeface="Arial"/>
                <a:sym typeface="Arial"/>
              </a:rPr>
              <a:t/>
            </a:r>
            <a:br>
              <a:rPr lang="en-US" sz="2800" b="1" i="1" u="none" strike="noStrike" cap="none" baseline="0">
                <a:solidFill>
                  <a:srgbClr val="000000"/>
                </a:solidFill>
                <a:latin typeface="Arial"/>
                <a:ea typeface="Arial"/>
                <a:cs typeface="Arial"/>
                <a:sym typeface="Arial"/>
              </a:rPr>
            </a:br>
            <a:r>
              <a:rPr lang="en-US" sz="2800" b="1" i="1" u="none" strike="noStrike" cap="none" baseline="0">
                <a:solidFill>
                  <a:srgbClr val="000000"/>
                </a:solidFill>
                <a:latin typeface="Arial"/>
                <a:ea typeface="Arial"/>
                <a:cs typeface="Arial"/>
                <a:sym typeface="Arial"/>
              </a:rPr>
              <a:t>UCB New Business Practicum  </a:t>
            </a:r>
            <a:br>
              <a:rPr lang="en-US" sz="2800" b="1" i="1" u="none" strike="noStrike" cap="none" baseline="0">
                <a:solidFill>
                  <a:srgbClr val="000000"/>
                </a:solidFill>
                <a:latin typeface="Arial"/>
                <a:ea typeface="Arial"/>
                <a:cs typeface="Arial"/>
                <a:sym typeface="Arial"/>
              </a:rPr>
            </a:br>
            <a:r>
              <a:rPr lang="en-US" sz="2800" b="1" i="1" u="none" strike="noStrike" cap="none" baseline="0">
                <a:solidFill>
                  <a:srgbClr val="000000"/>
                </a:solidFill>
                <a:latin typeface="Arial"/>
                <a:ea typeface="Arial"/>
                <a:cs typeface="Arial"/>
                <a:sym typeface="Arial"/>
              </a:rPr>
              <a:t>wkell@law.berkeley.edu</a:t>
            </a:r>
            <a:r>
              <a:rPr lang="en-US" sz="5000" b="0" i="0" u="none" strike="noStrike" cap="none" baseline="0">
                <a:solidFill>
                  <a:schemeClr val="accent1"/>
                </a:solidFill>
                <a:latin typeface="Arial"/>
                <a:ea typeface="Arial"/>
                <a:cs typeface="Arial"/>
                <a:sym typeface="Arial"/>
              </a:rPr>
              <a:t/>
            </a:r>
            <a:br>
              <a:rPr lang="en-US" sz="5000" b="0" i="0" u="none" strike="noStrike" cap="none" baseline="0">
                <a:solidFill>
                  <a:schemeClr val="accent1"/>
                </a:solidFill>
                <a:latin typeface="Arial"/>
                <a:ea typeface="Arial"/>
                <a:cs typeface="Arial"/>
                <a:sym typeface="Arial"/>
              </a:rPr>
            </a:br>
            <a:endParaRPr lang="en-US" sz="5000" b="0" i="0" u="none" strike="noStrike" cap="none" baseline="0">
              <a:solidFill>
                <a:schemeClr val="accent1"/>
              </a:solidFill>
              <a:latin typeface="Arial"/>
              <a:ea typeface="Arial"/>
              <a:cs typeface="Arial"/>
              <a:sym typeface="Arial"/>
            </a:endParaRPr>
          </a:p>
          <a:p>
            <a:pPr marL="457200" marR="0" lvl="0" indent="-546100" algn="l" rtl="0">
              <a:spcBef>
                <a:spcPts val="0"/>
              </a:spcBef>
              <a:spcAft>
                <a:spcPts val="1200"/>
              </a:spcAft>
              <a:buClr>
                <a:schemeClr val="accent1"/>
              </a:buClr>
              <a:buFont typeface="Arial"/>
              <a:buChar char="-"/>
            </a:pPr>
            <a:endParaRPr sz="5000">
              <a:solidFill>
                <a:schemeClr val="accent1"/>
              </a:solidFill>
            </a:endParaRPr>
          </a:p>
        </p:txBody>
      </p:sp>
      <p:pic>
        <p:nvPicPr>
          <p:cNvPr id="572" name="Shape 572"/>
          <p:cNvPicPr preferRelativeResize="0"/>
          <p:nvPr/>
        </p:nvPicPr>
        <p:blipFill rotWithShape="1">
          <a:blip r:embed="rId3">
            <a:alphaModFix/>
          </a:blip>
          <a:srcRect/>
          <a:stretch/>
        </p:blipFill>
        <p:spPr>
          <a:xfrm>
            <a:off x="5989319" y="3870960"/>
            <a:ext cx="2187849" cy="208787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043490" y="1027663"/>
            <a:ext cx="7024799" cy="7811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4300" b="0" i="0" u="none" strike="noStrike" cap="none" baseline="0">
                <a:solidFill>
                  <a:schemeClr val="accent1"/>
                </a:solidFill>
                <a:latin typeface="Arial"/>
                <a:ea typeface="Arial"/>
                <a:cs typeface="Arial"/>
                <a:sym typeface="Arial"/>
              </a:rPr>
              <a:t>The Entity Options</a:t>
            </a:r>
          </a:p>
        </p:txBody>
      </p:sp>
      <p:sp>
        <p:nvSpPr>
          <p:cNvPr id="293" name="Shape 293"/>
          <p:cNvSpPr txBox="1">
            <a:spLocks noGrp="1"/>
          </p:cNvSpPr>
          <p:nvPr>
            <p:ph type="body" idx="1"/>
          </p:nvPr>
        </p:nvSpPr>
        <p:spPr>
          <a:xfrm>
            <a:off x="1043491" y="2387600"/>
            <a:ext cx="6777299" cy="3444900"/>
          </a:xfrm>
          <a:prstGeom prst="rect">
            <a:avLst/>
          </a:prstGeom>
          <a:noFill/>
          <a:ln>
            <a:noFill/>
          </a:ln>
        </p:spPr>
        <p:txBody>
          <a:bodyPr lIns="91425" tIns="45700" rIns="91425" bIns="45700" anchor="t" anchorCtr="0">
            <a:noAutofit/>
          </a:bodyPr>
          <a:lstStyle/>
          <a:p>
            <a:pPr marL="640080" marR="0" lvl="1" indent="-284480" algn="l" rtl="0">
              <a:spcBef>
                <a:spcPts val="0"/>
              </a:spcBef>
              <a:spcAft>
                <a:spcPts val="0"/>
              </a:spcAft>
              <a:buClr>
                <a:schemeClr val="accent1"/>
              </a:buClr>
              <a:buSzPct val="76000"/>
              <a:buFont typeface="Calibri"/>
              <a:buChar char="○"/>
            </a:pPr>
            <a:r>
              <a:rPr lang="en-US" sz="2600" b="0" i="0" u="none" strike="noStrike" cap="none" baseline="0">
                <a:solidFill>
                  <a:schemeClr val="dk2"/>
                </a:solidFill>
                <a:latin typeface="Calibri"/>
                <a:ea typeface="Calibri"/>
                <a:cs typeface="Calibri"/>
                <a:sym typeface="Calibri"/>
              </a:rPr>
              <a:t>Sole Proprietorship</a:t>
            </a:r>
          </a:p>
          <a:p>
            <a:pPr marL="640080" marR="0" lvl="1" indent="-284480" algn="l" rtl="0">
              <a:spcBef>
                <a:spcPts val="1300"/>
              </a:spcBef>
              <a:spcAft>
                <a:spcPts val="0"/>
              </a:spcAft>
              <a:buClr>
                <a:schemeClr val="accent1"/>
              </a:buClr>
              <a:buSzPct val="76000"/>
              <a:buFont typeface="Calibri"/>
              <a:buChar char="○"/>
            </a:pPr>
            <a:r>
              <a:rPr lang="en-US" sz="2600" b="0" i="0" u="none" strike="noStrike" cap="none" baseline="0">
                <a:solidFill>
                  <a:schemeClr val="dk2"/>
                </a:solidFill>
                <a:latin typeface="Calibri"/>
                <a:ea typeface="Calibri"/>
                <a:cs typeface="Calibri"/>
                <a:sym typeface="Calibri"/>
              </a:rPr>
              <a:t>Partnership (several kinds)</a:t>
            </a:r>
          </a:p>
          <a:p>
            <a:pPr marL="640080" marR="0" lvl="1" indent="-284480" algn="l" rtl="0">
              <a:spcBef>
                <a:spcPts val="1300"/>
              </a:spcBef>
              <a:spcAft>
                <a:spcPts val="0"/>
              </a:spcAft>
              <a:buClr>
                <a:schemeClr val="accent1"/>
              </a:buClr>
              <a:buSzPct val="76000"/>
              <a:buFont typeface="Calibri"/>
              <a:buChar char="○"/>
            </a:pPr>
            <a:r>
              <a:rPr lang="en-US" sz="2600" b="0" i="0" u="none" strike="noStrike" cap="none" baseline="0">
                <a:solidFill>
                  <a:schemeClr val="dk2"/>
                </a:solidFill>
                <a:latin typeface="Calibri"/>
                <a:ea typeface="Calibri"/>
                <a:cs typeface="Calibri"/>
                <a:sym typeface="Calibri"/>
              </a:rPr>
              <a:t>Corporation (several kind</a:t>
            </a:r>
            <a:r>
              <a:rPr lang="en-US" sz="2600">
                <a:solidFill>
                  <a:schemeClr val="dk2"/>
                </a:solidFill>
                <a:latin typeface="Calibri"/>
                <a:ea typeface="Calibri"/>
                <a:cs typeface="Calibri"/>
                <a:sym typeface="Calibri"/>
              </a:rPr>
              <a:t>s)</a:t>
            </a:r>
          </a:p>
          <a:p>
            <a:pPr marL="640080" marR="0" lvl="1" indent="-284480" algn="l" rtl="0">
              <a:spcBef>
                <a:spcPts val="1300"/>
              </a:spcBef>
              <a:spcAft>
                <a:spcPts val="0"/>
              </a:spcAft>
              <a:buClr>
                <a:schemeClr val="accent1"/>
              </a:buClr>
              <a:buSzPct val="76000"/>
              <a:buFont typeface="Calibri"/>
              <a:buChar char="○"/>
            </a:pPr>
            <a:r>
              <a:rPr lang="en-US" sz="2600" b="0" i="0" u="none" strike="noStrike" cap="none" baseline="0">
                <a:solidFill>
                  <a:schemeClr val="dk2"/>
                </a:solidFill>
                <a:latin typeface="Calibri"/>
                <a:ea typeface="Calibri"/>
                <a:cs typeface="Calibri"/>
                <a:sym typeface="Calibri"/>
              </a:rPr>
              <a:t>Limited Liability Company </a:t>
            </a:r>
            <a:r>
              <a:rPr lang="en-US" sz="2600">
                <a:solidFill>
                  <a:schemeClr val="dk2"/>
                </a:solidFill>
                <a:latin typeface="Calibri"/>
                <a:ea typeface="Calibri"/>
                <a:cs typeface="Calibri"/>
                <a:sym typeface="Calibri"/>
              </a:rPr>
              <a:t>(several kinds)</a:t>
            </a:r>
          </a:p>
          <a:p>
            <a:pPr marL="457200" marR="0" lvl="8" indent="0" algn="l" rtl="0">
              <a:spcBef>
                <a:spcPts val="1060"/>
              </a:spcBef>
              <a:buClr>
                <a:schemeClr val="accent1"/>
              </a:buClr>
              <a:buFont typeface="Noto Symbol"/>
              <a:buNone/>
            </a:pPr>
            <a:endParaRPr sz="1400" b="0" i="0" u="none" strike="noStrike" cap="none" baseline="0">
              <a:solidFill>
                <a:schemeClr val="dk2"/>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1043490" y="712020"/>
            <a:ext cx="7024744" cy="1135382"/>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5000" b="0" i="0" u="none" strike="noStrike" cap="none" baseline="0">
                <a:solidFill>
                  <a:schemeClr val="accent1"/>
                </a:solidFill>
                <a:latin typeface="Arial"/>
                <a:ea typeface="Arial"/>
                <a:cs typeface="Arial"/>
                <a:sym typeface="Arial"/>
              </a:rPr>
              <a:t>CAREFUL!</a:t>
            </a:r>
          </a:p>
        </p:txBody>
      </p:sp>
      <p:sp>
        <p:nvSpPr>
          <p:cNvPr id="300" name="Shape 300"/>
          <p:cNvSpPr txBox="1">
            <a:spLocks noGrp="1"/>
          </p:cNvSpPr>
          <p:nvPr>
            <p:ph type="body" idx="1"/>
          </p:nvPr>
        </p:nvSpPr>
        <p:spPr>
          <a:xfrm>
            <a:off x="1043491" y="2290008"/>
            <a:ext cx="7229880" cy="3542619"/>
          </a:xfrm>
          <a:prstGeom prst="rect">
            <a:avLst/>
          </a:prstGeom>
          <a:noFill/>
          <a:ln>
            <a:noFill/>
          </a:ln>
        </p:spPr>
        <p:txBody>
          <a:bodyPr lIns="91425" tIns="45700" rIns="91425" bIns="45700" anchor="t" anchorCtr="0">
            <a:noAutofit/>
          </a:bodyPr>
          <a:lstStyle/>
          <a:p>
            <a:pPr marL="68580" marR="0" lvl="0" indent="-5080" algn="l" rtl="0">
              <a:spcBef>
                <a:spcPts val="0"/>
              </a:spcBef>
              <a:buClr>
                <a:schemeClr val="accent1"/>
              </a:buClr>
              <a:buSzPct val="25000"/>
              <a:buFont typeface="Noto Symbol"/>
              <a:buNone/>
            </a:pPr>
            <a:r>
              <a:rPr lang="en-US" sz="2800" b="0" i="0" u="sng" strike="noStrike" cap="none" baseline="0">
                <a:solidFill>
                  <a:schemeClr val="dk2"/>
                </a:solidFill>
                <a:latin typeface="Calibri"/>
                <a:ea typeface="Calibri"/>
                <a:cs typeface="Calibri"/>
                <a:sym typeface="Calibri"/>
              </a:rPr>
              <a:t>Presumptions</a:t>
            </a:r>
            <a:r>
              <a:rPr lang="en-US" sz="2800" b="0" i="0" u="none" strike="noStrike" cap="none" baseline="0">
                <a:solidFill>
                  <a:schemeClr val="dk2"/>
                </a:solidFill>
                <a:latin typeface="Calibri"/>
                <a:ea typeface="Calibri"/>
                <a:cs typeface="Calibri"/>
                <a:sym typeface="Calibri"/>
              </a:rPr>
              <a:t> if NO CHOICE is made:</a:t>
            </a:r>
          </a:p>
          <a:p>
            <a:pPr marL="342900" marR="0" lvl="0" indent="-153924" algn="l" rtl="0">
              <a:spcBef>
                <a:spcPts val="520"/>
              </a:spcBef>
              <a:buClr>
                <a:schemeClr val="accent1"/>
              </a:buClr>
              <a:buFont typeface="Noto Symbol"/>
              <a:buNone/>
            </a:pPr>
            <a:endParaRPr sz="2600" b="0" i="0" u="none" strike="noStrike" cap="none" baseline="0">
              <a:solidFill>
                <a:schemeClr val="dk2"/>
              </a:solidFill>
              <a:latin typeface="Calibri"/>
              <a:ea typeface="Calibri"/>
              <a:cs typeface="Calibri"/>
              <a:sym typeface="Calibri"/>
            </a:endParaRPr>
          </a:p>
          <a:p>
            <a:pPr marL="640080" marR="0" lvl="1" indent="-284480" algn="l" rtl="0">
              <a:spcBef>
                <a:spcPts val="520"/>
              </a:spcBef>
              <a:buClr>
                <a:schemeClr val="accent1"/>
              </a:buClr>
              <a:buSzPct val="76000"/>
              <a:buFont typeface="Calibri"/>
              <a:buChar char="○"/>
            </a:pPr>
            <a:r>
              <a:rPr lang="en-US" sz="2600" b="1" i="0" u="none" strike="noStrike" cap="none" baseline="0">
                <a:solidFill>
                  <a:schemeClr val="dk2"/>
                </a:solidFill>
                <a:latin typeface="Calibri"/>
                <a:ea typeface="Calibri"/>
                <a:cs typeface="Calibri"/>
                <a:sym typeface="Calibri"/>
              </a:rPr>
              <a:t>If Single/Married Couple:</a:t>
            </a:r>
            <a:r>
              <a:rPr lang="en-US" sz="2600" b="0" i="0" u="none" strike="noStrike" cap="none" baseline="0">
                <a:solidFill>
                  <a:schemeClr val="dk2"/>
                </a:solidFill>
                <a:latin typeface="Calibri"/>
                <a:ea typeface="Calibri"/>
                <a:cs typeface="Calibri"/>
                <a:sym typeface="Calibri"/>
              </a:rPr>
              <a:t> Sole Proprietorship</a:t>
            </a:r>
          </a:p>
          <a:p>
            <a:pPr marL="365760" marR="0" lvl="1" indent="-10159" algn="l" rtl="0">
              <a:spcBef>
                <a:spcPts val="520"/>
              </a:spcBef>
              <a:buClr>
                <a:schemeClr val="accent1"/>
              </a:buClr>
              <a:buFont typeface="Noto Symbol"/>
              <a:buNone/>
            </a:pPr>
            <a:endParaRPr sz="2600" b="0" i="0" u="none" strike="noStrike" cap="none" baseline="0">
              <a:solidFill>
                <a:schemeClr val="dk2"/>
              </a:solidFill>
              <a:latin typeface="Calibri"/>
              <a:ea typeface="Calibri"/>
              <a:cs typeface="Calibri"/>
              <a:sym typeface="Calibri"/>
            </a:endParaRPr>
          </a:p>
          <a:p>
            <a:pPr marL="640080" marR="0" lvl="1" indent="-284480" algn="l" rtl="0">
              <a:spcBef>
                <a:spcPts val="520"/>
              </a:spcBef>
              <a:buClr>
                <a:schemeClr val="accent1"/>
              </a:buClr>
              <a:buSzPct val="76000"/>
              <a:buFont typeface="Calibri"/>
              <a:buChar char="○"/>
            </a:pPr>
            <a:r>
              <a:rPr lang="en-US" sz="2600" b="1" i="0" u="none" strike="noStrike" cap="none" baseline="0">
                <a:solidFill>
                  <a:schemeClr val="dk2"/>
                </a:solidFill>
                <a:latin typeface="Calibri"/>
                <a:ea typeface="Calibri"/>
                <a:cs typeface="Calibri"/>
                <a:sym typeface="Calibri"/>
              </a:rPr>
              <a:t>If 2+ People:</a:t>
            </a:r>
            <a:r>
              <a:rPr lang="en-US" sz="2600" b="0" i="0" u="none" strike="noStrike" cap="none" baseline="0">
                <a:solidFill>
                  <a:schemeClr val="dk2"/>
                </a:solidFill>
                <a:latin typeface="Calibri"/>
                <a:ea typeface="Calibri"/>
                <a:cs typeface="Calibri"/>
                <a:sym typeface="Calibri"/>
              </a:rPr>
              <a:t> </a:t>
            </a:r>
            <a:r>
              <a:rPr lang="en-US" sz="2600">
                <a:solidFill>
                  <a:schemeClr val="dk2"/>
                </a:solidFill>
                <a:latin typeface="Calibri"/>
                <a:ea typeface="Calibri"/>
                <a:cs typeface="Calibri"/>
                <a:sym typeface="Calibri"/>
              </a:rPr>
              <a:t> </a:t>
            </a:r>
            <a:r>
              <a:rPr lang="en-US" sz="2600" b="0" i="0" u="none" strike="noStrike" cap="none" baseline="0">
                <a:solidFill>
                  <a:schemeClr val="dk2"/>
                </a:solidFill>
                <a:latin typeface="Calibri"/>
                <a:ea typeface="Calibri"/>
                <a:cs typeface="Calibri"/>
                <a:sym typeface="Calibri"/>
              </a:rPr>
              <a:t>Partnership</a:t>
            </a:r>
          </a:p>
          <a:p>
            <a:pPr marL="342900" marR="0" lvl="0" indent="-163576" algn="l" rtl="0">
              <a:spcBef>
                <a:spcPts val="480"/>
              </a:spcBef>
              <a:buClr>
                <a:schemeClr val="accent1"/>
              </a:buClr>
              <a:buFont typeface="Noto Symbol"/>
              <a:buNone/>
            </a:pPr>
            <a:endParaRPr sz="2400" b="0" i="0" u="none" strike="noStrike" cap="none" baseline="0">
              <a:solidFill>
                <a:schemeClr val="dk2"/>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1043490" y="1027665"/>
            <a:ext cx="7024744" cy="838982"/>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4400" b="0" i="0" u="none" strike="noStrike" cap="none" baseline="0">
                <a:solidFill>
                  <a:srgbClr val="74A50F"/>
                </a:solidFill>
                <a:latin typeface="Arial"/>
                <a:ea typeface="Arial"/>
                <a:cs typeface="Arial"/>
                <a:sym typeface="Arial"/>
              </a:rPr>
              <a:t>How to Choose an Entity</a:t>
            </a:r>
          </a:p>
        </p:txBody>
      </p:sp>
      <p:sp>
        <p:nvSpPr>
          <p:cNvPr id="306" name="Shape 306"/>
          <p:cNvSpPr txBox="1">
            <a:spLocks noGrp="1"/>
          </p:cNvSpPr>
          <p:nvPr>
            <p:ph type="body" idx="1"/>
          </p:nvPr>
        </p:nvSpPr>
        <p:spPr>
          <a:xfrm>
            <a:off x="1043491" y="2001352"/>
            <a:ext cx="6777317" cy="3637072"/>
          </a:xfrm>
          <a:prstGeom prst="rect">
            <a:avLst/>
          </a:prstGeom>
          <a:noFill/>
          <a:ln>
            <a:noFill/>
          </a:ln>
        </p:spPr>
        <p:txBody>
          <a:bodyPr lIns="91425" tIns="45700" rIns="91425" bIns="45700" anchor="t" anchorCtr="0">
            <a:noAutofit/>
          </a:bodyPr>
          <a:lstStyle/>
          <a:p>
            <a:pPr marL="68580" marR="0" lvl="0" indent="-5080" algn="l" rtl="0">
              <a:spcBef>
                <a:spcPts val="0"/>
              </a:spcBef>
              <a:buClr>
                <a:schemeClr val="accent1"/>
              </a:buClr>
              <a:buFont typeface="Noto Symbol"/>
              <a:buNone/>
            </a:pPr>
            <a:endParaRPr sz="2600" b="0" i="0" u="none" strike="noStrike" cap="none" baseline="0">
              <a:solidFill>
                <a:schemeClr val="dk2"/>
              </a:solidFill>
              <a:latin typeface="Calibri"/>
              <a:ea typeface="Calibri"/>
              <a:cs typeface="Calibri"/>
              <a:sym typeface="Calibri"/>
            </a:endParaRPr>
          </a:p>
          <a:p>
            <a:pPr marL="342900" marR="0" lvl="0" indent="-279400" algn="l" rtl="0">
              <a:spcBef>
                <a:spcPts val="520"/>
              </a:spcBef>
              <a:buClr>
                <a:schemeClr val="accent1"/>
              </a:buClr>
              <a:buSzPct val="76000"/>
              <a:buFont typeface="Calibri"/>
              <a:buChar char="○"/>
            </a:pPr>
            <a:r>
              <a:rPr lang="en-US" sz="2600" b="1" i="0" u="none" strike="noStrike" cap="none" baseline="0">
                <a:solidFill>
                  <a:schemeClr val="dk2"/>
                </a:solidFill>
                <a:latin typeface="Calibri"/>
                <a:ea typeface="Calibri"/>
                <a:cs typeface="Calibri"/>
                <a:sym typeface="Calibri"/>
              </a:rPr>
              <a:t>LEAST</a:t>
            </a:r>
            <a:r>
              <a:rPr lang="en-US" sz="2600" b="0" i="0" u="none" strike="noStrike" cap="none" baseline="0">
                <a:solidFill>
                  <a:schemeClr val="dk2"/>
                </a:solidFill>
                <a:latin typeface="Calibri"/>
                <a:ea typeface="Calibri"/>
                <a:cs typeface="Calibri"/>
                <a:sym typeface="Calibri"/>
              </a:rPr>
              <a:t> Important Question</a:t>
            </a:r>
            <a:r>
              <a:rPr lang="en-US" sz="2600">
                <a:solidFill>
                  <a:schemeClr val="dk2"/>
                </a:solidFill>
                <a:latin typeface="Calibri"/>
                <a:ea typeface="Calibri"/>
                <a:cs typeface="Calibri"/>
                <a:sym typeface="Calibri"/>
              </a:rPr>
              <a:t>--</a:t>
            </a:r>
            <a:r>
              <a:rPr lang="en-US" sz="2600" b="0" i="0" u="none" strike="noStrike" cap="none" baseline="0">
                <a:solidFill>
                  <a:schemeClr val="dk2"/>
                </a:solidFill>
                <a:latin typeface="Calibri"/>
                <a:ea typeface="Calibri"/>
                <a:cs typeface="Calibri"/>
                <a:sym typeface="Calibri"/>
              </a:rPr>
              <a:t>What’s </a:t>
            </a:r>
            <a:r>
              <a:rPr lang="en-US" sz="2600" b="1" i="0" u="none" strike="noStrike" cap="none" baseline="0">
                <a:solidFill>
                  <a:schemeClr val="dk2"/>
                </a:solidFill>
                <a:latin typeface="Calibri"/>
                <a:ea typeface="Calibri"/>
                <a:cs typeface="Calibri"/>
                <a:sym typeface="Calibri"/>
              </a:rPr>
              <a:t>Easiest</a:t>
            </a:r>
            <a:r>
              <a:rPr lang="en-US" sz="2600" b="0" i="0" u="none" strike="noStrike" cap="none" baseline="0">
                <a:solidFill>
                  <a:schemeClr val="dk2"/>
                </a:solidFill>
                <a:latin typeface="Calibri"/>
                <a:ea typeface="Calibri"/>
                <a:cs typeface="Calibri"/>
                <a:sym typeface="Calibri"/>
              </a:rPr>
              <a:t>?</a:t>
            </a:r>
          </a:p>
          <a:p>
            <a:pPr marL="1124712" marR="0" lvl="3" indent="-235711" algn="l" rtl="0">
              <a:spcBef>
                <a:spcPts val="520"/>
              </a:spcBef>
              <a:buClr>
                <a:schemeClr val="accent1"/>
              </a:buClr>
              <a:buSzPct val="76000"/>
              <a:buFont typeface="Calibri"/>
              <a:buChar char="○"/>
            </a:pPr>
            <a:r>
              <a:rPr lang="en-US" sz="2600" b="0" i="0" u="none" strike="noStrike" cap="none" baseline="0">
                <a:solidFill>
                  <a:schemeClr val="dk2"/>
                </a:solidFill>
                <a:latin typeface="Calibri"/>
                <a:ea typeface="Calibri"/>
                <a:cs typeface="Calibri"/>
                <a:sym typeface="Calibri"/>
              </a:rPr>
              <a:t>Lowest Cost Filing Fees</a:t>
            </a:r>
          </a:p>
          <a:p>
            <a:pPr marL="1124712" marR="0" lvl="3" indent="-235711" algn="l" rtl="0">
              <a:spcBef>
                <a:spcPts val="520"/>
              </a:spcBef>
              <a:buClr>
                <a:schemeClr val="accent1"/>
              </a:buClr>
              <a:buSzPct val="76000"/>
              <a:buFont typeface="Calibri"/>
              <a:buChar char="○"/>
            </a:pPr>
            <a:r>
              <a:rPr lang="en-US" sz="2600" b="0" i="0" u="none" strike="noStrike" cap="none" baseline="0">
                <a:solidFill>
                  <a:schemeClr val="dk2"/>
                </a:solidFill>
                <a:latin typeface="Calibri"/>
                <a:ea typeface="Calibri"/>
                <a:cs typeface="Calibri"/>
                <a:sym typeface="Calibri"/>
              </a:rPr>
              <a:t>Lowest Cost Legal Fees</a:t>
            </a:r>
          </a:p>
          <a:p>
            <a:pPr marL="1124712" marR="0" lvl="3" indent="-235711" algn="l" rtl="0">
              <a:spcBef>
                <a:spcPts val="520"/>
              </a:spcBef>
              <a:buClr>
                <a:schemeClr val="accent1"/>
              </a:buClr>
              <a:buSzPct val="76000"/>
              <a:buFont typeface="Calibri"/>
              <a:buChar char="○"/>
            </a:pPr>
            <a:r>
              <a:rPr lang="en-US" sz="2600" b="0" i="0" u="none" strike="noStrike" cap="none" baseline="0">
                <a:solidFill>
                  <a:schemeClr val="dk2"/>
                </a:solidFill>
                <a:latin typeface="Calibri"/>
                <a:ea typeface="Calibri"/>
                <a:cs typeface="Calibri"/>
                <a:sym typeface="Calibri"/>
              </a:rPr>
              <a:t>Least Amount of Paperwork</a:t>
            </a:r>
          </a:p>
          <a:p>
            <a:pPr marL="342900" marR="0" lvl="0" indent="-163576" algn="l" rtl="0">
              <a:spcBef>
                <a:spcPts val="480"/>
              </a:spcBef>
              <a:buClr>
                <a:schemeClr val="accent1"/>
              </a:buClr>
              <a:buFont typeface="Noto Symbol"/>
              <a:buNone/>
            </a:pPr>
            <a:endParaRPr sz="2400" b="0" i="0" u="none" strike="noStrike" cap="none" baseline="0">
              <a:solidFill>
                <a:schemeClr val="dk2"/>
              </a:solidFill>
              <a:latin typeface="Calibri"/>
              <a:ea typeface="Calibri"/>
              <a:cs typeface="Calibri"/>
              <a:sym typeface="Calibri"/>
            </a:endParaRPr>
          </a:p>
          <a:p>
            <a:pPr marL="914400" marR="0" lvl="2" indent="-132080" algn="l" rtl="0">
              <a:spcBef>
                <a:spcPts val="400"/>
              </a:spcBef>
              <a:buClr>
                <a:schemeClr val="accent1"/>
              </a:buClr>
              <a:buFont typeface="Noto Symbol"/>
              <a:buNone/>
            </a:pPr>
            <a:endParaRPr sz="2000" b="0" i="0" u="none" strike="noStrike" cap="none" baseline="0">
              <a:solidFill>
                <a:schemeClr val="dk2"/>
              </a:solidFill>
              <a:latin typeface="Calibri"/>
              <a:ea typeface="Calibri"/>
              <a:cs typeface="Calibri"/>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1043490" y="656613"/>
            <a:ext cx="7024799" cy="12507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4600" b="0" i="0" u="none" strike="noStrike" cap="none" baseline="0">
                <a:solidFill>
                  <a:srgbClr val="74A50F"/>
                </a:solidFill>
                <a:latin typeface="Arial"/>
                <a:ea typeface="Arial"/>
                <a:cs typeface="Arial"/>
                <a:sym typeface="Arial"/>
              </a:rPr>
              <a:t>Most Important Questions:</a:t>
            </a:r>
          </a:p>
        </p:txBody>
      </p:sp>
      <p:graphicFrame>
        <p:nvGraphicFramePr>
          <p:cNvPr id="313" name="Shape 313"/>
          <p:cNvGraphicFramePr/>
          <p:nvPr/>
        </p:nvGraphicFramePr>
        <p:xfrm>
          <a:off x="936400" y="2513700"/>
          <a:ext cx="7239000" cy="2968250"/>
        </p:xfrm>
        <a:graphic>
          <a:graphicData uri="http://schemas.openxmlformats.org/drawingml/2006/table">
            <a:tbl>
              <a:tblPr>
                <a:noFill/>
                <a:tableStyleId>{0633D169-DF47-449C-AEBC-41B2583C1439}</a:tableStyleId>
              </a:tblPr>
              <a:tblGrid>
                <a:gridCol w="3619500"/>
                <a:gridCol w="3619500"/>
              </a:tblGrid>
              <a:tr h="1484125">
                <a:tc>
                  <a:txBody>
                    <a:bodyPr/>
                    <a:lstStyle/>
                    <a:p>
                      <a:pPr algn="ctr">
                        <a:spcBef>
                          <a:spcPts val="0"/>
                        </a:spcBef>
                        <a:buNone/>
                      </a:pPr>
                      <a:r>
                        <a:rPr lang="en-US" sz="2800" b="1">
                          <a:latin typeface="Calibri"/>
                          <a:ea typeface="Calibri"/>
                          <a:cs typeface="Calibri"/>
                          <a:sym typeface="Calibri"/>
                        </a:rPr>
                        <a:t>GOVERNANCE</a:t>
                      </a:r>
                    </a:p>
                  </a:txBody>
                  <a:tcPr marL="91425" marR="91425" marT="91425" marB="91425" anchor="ctr">
                    <a:solidFill>
                      <a:srgbClr val="D9EAD3"/>
                    </a:solidFill>
                  </a:tcPr>
                </a:tc>
                <a:tc>
                  <a:txBody>
                    <a:bodyPr/>
                    <a:lstStyle/>
                    <a:p>
                      <a:pPr algn="ctr">
                        <a:spcBef>
                          <a:spcPts val="0"/>
                        </a:spcBef>
                        <a:buNone/>
                      </a:pPr>
                      <a:r>
                        <a:rPr lang="en-US" sz="2800" b="1">
                          <a:latin typeface="Calibri"/>
                          <a:ea typeface="Calibri"/>
                          <a:cs typeface="Calibri"/>
                          <a:sym typeface="Calibri"/>
                        </a:rPr>
                        <a:t>TAX</a:t>
                      </a:r>
                    </a:p>
                  </a:txBody>
                  <a:tcPr marL="91425" marR="91425" marT="91425" marB="91425" anchor="ctr">
                    <a:solidFill>
                      <a:srgbClr val="D9EAD3"/>
                    </a:solidFill>
                  </a:tcPr>
                </a:tc>
              </a:tr>
              <a:tr h="1484125">
                <a:tc>
                  <a:txBody>
                    <a:bodyPr/>
                    <a:lstStyle/>
                    <a:p>
                      <a:pPr algn="ctr">
                        <a:spcBef>
                          <a:spcPts val="0"/>
                        </a:spcBef>
                        <a:buNone/>
                      </a:pPr>
                      <a:r>
                        <a:rPr lang="en-US" sz="2800" b="1">
                          <a:latin typeface="Calibri"/>
                          <a:ea typeface="Calibri"/>
                          <a:cs typeface="Calibri"/>
                          <a:sym typeface="Calibri"/>
                        </a:rPr>
                        <a:t>LIABILITY</a:t>
                      </a:r>
                    </a:p>
                  </a:txBody>
                  <a:tcPr marL="91425" marR="91425" marT="91425" marB="91425" anchor="ctr">
                    <a:solidFill>
                      <a:srgbClr val="D9EAD3"/>
                    </a:solidFill>
                  </a:tcPr>
                </a:tc>
                <a:tc>
                  <a:txBody>
                    <a:bodyPr/>
                    <a:lstStyle/>
                    <a:p>
                      <a:pPr algn="ctr">
                        <a:spcBef>
                          <a:spcPts val="0"/>
                        </a:spcBef>
                        <a:buNone/>
                      </a:pPr>
                      <a:r>
                        <a:rPr lang="en-US" sz="2800" b="1">
                          <a:latin typeface="Calibri"/>
                          <a:ea typeface="Calibri"/>
                          <a:cs typeface="Calibri"/>
                          <a:sym typeface="Calibri"/>
                        </a:rPr>
                        <a:t>CAPITAL</a:t>
                      </a:r>
                    </a:p>
                  </a:txBody>
                  <a:tcPr marL="91425" marR="91425" marT="91425" marB="91425" anchor="ctr">
                    <a:solidFill>
                      <a:srgbClr val="D9EAD3"/>
                    </a:solidFill>
                  </a:tcPr>
                </a:tc>
              </a:tr>
            </a:tbl>
          </a:graphicData>
        </a:graphic>
      </p:graphicFrame>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Shape 319"/>
          <p:cNvPicPr preferRelativeResize="0"/>
          <p:nvPr/>
        </p:nvPicPr>
        <p:blipFill rotWithShape="1">
          <a:blip r:embed="rId3">
            <a:alphaModFix/>
          </a:blip>
          <a:srcRect/>
          <a:stretch/>
        </p:blipFill>
        <p:spPr>
          <a:xfrm>
            <a:off x="3399471" y="3709035"/>
            <a:ext cx="2466900" cy="1847699"/>
          </a:xfrm>
          <a:prstGeom prst="rect">
            <a:avLst/>
          </a:prstGeom>
          <a:noFill/>
          <a:ln>
            <a:noFill/>
          </a:ln>
        </p:spPr>
      </p:pic>
      <p:pic>
        <p:nvPicPr>
          <p:cNvPr id="320" name="Shape 320"/>
          <p:cNvPicPr preferRelativeResize="0"/>
          <p:nvPr/>
        </p:nvPicPr>
        <p:blipFill rotWithShape="1">
          <a:blip r:embed="rId4">
            <a:alphaModFix/>
          </a:blip>
          <a:srcRect/>
          <a:stretch/>
        </p:blipFill>
        <p:spPr>
          <a:xfrm>
            <a:off x="2205036" y="1219200"/>
            <a:ext cx="1133399" cy="1524000"/>
          </a:xfrm>
          <a:prstGeom prst="rect">
            <a:avLst/>
          </a:prstGeom>
          <a:noFill/>
          <a:ln>
            <a:noFill/>
          </a:ln>
        </p:spPr>
      </p:pic>
      <p:pic>
        <p:nvPicPr>
          <p:cNvPr id="321" name="Shape 321"/>
          <p:cNvPicPr preferRelativeResize="0"/>
          <p:nvPr/>
        </p:nvPicPr>
        <p:blipFill rotWithShape="1">
          <a:blip r:embed="rId5">
            <a:alphaModFix/>
          </a:blip>
          <a:srcRect/>
          <a:stretch/>
        </p:blipFill>
        <p:spPr>
          <a:xfrm>
            <a:off x="4437696" y="1219200"/>
            <a:ext cx="2857499" cy="1600199"/>
          </a:xfrm>
          <a:prstGeom prst="rect">
            <a:avLst/>
          </a:prstGeom>
          <a:noFill/>
          <a:ln>
            <a:noFill/>
          </a:ln>
        </p:spPr>
      </p:pic>
      <p:pic>
        <p:nvPicPr>
          <p:cNvPr id="322" name="Shape 322"/>
          <p:cNvPicPr preferRelativeResize="0"/>
          <p:nvPr/>
        </p:nvPicPr>
        <p:blipFill rotWithShape="1">
          <a:blip r:embed="rId6">
            <a:alphaModFix/>
          </a:blip>
          <a:srcRect/>
          <a:stretch/>
        </p:blipFill>
        <p:spPr>
          <a:xfrm>
            <a:off x="1208679" y="2864484"/>
            <a:ext cx="3035300" cy="487363"/>
          </a:xfrm>
          <a:prstGeom prst="rect">
            <a:avLst/>
          </a:prstGeom>
          <a:noFill/>
          <a:ln>
            <a:noFill/>
          </a:ln>
        </p:spPr>
      </p:pic>
      <p:sp>
        <p:nvSpPr>
          <p:cNvPr id="323" name="Shape 323"/>
          <p:cNvSpPr/>
          <p:nvPr/>
        </p:nvSpPr>
        <p:spPr>
          <a:xfrm>
            <a:off x="4751396" y="2923500"/>
            <a:ext cx="223009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Several Entrepreneurs</a:t>
            </a:r>
          </a:p>
        </p:txBody>
      </p:sp>
      <p:sp>
        <p:nvSpPr>
          <p:cNvPr id="324" name="Shape 324"/>
          <p:cNvSpPr/>
          <p:nvPr/>
        </p:nvSpPr>
        <p:spPr>
          <a:xfrm>
            <a:off x="3675003" y="5677019"/>
            <a:ext cx="191590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Board of Directors</a:t>
            </a:r>
          </a:p>
        </p:txBody>
      </p:sp>
      <p:sp>
        <p:nvSpPr>
          <p:cNvPr id="325" name="Shape 325"/>
          <p:cNvSpPr/>
          <p:nvPr/>
        </p:nvSpPr>
        <p:spPr>
          <a:xfrm>
            <a:off x="4903796" y="96514"/>
            <a:ext cx="3778500"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a:solidFill>
                  <a:srgbClr val="94C600"/>
                </a:solidFill>
              </a:rPr>
              <a:t>GOVERNANCE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5307119" y="88450"/>
            <a:ext cx="3191699" cy="511499"/>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r>
              <a:rPr lang="en-US" sz="3000" b="1">
                <a:solidFill>
                  <a:schemeClr val="accent1"/>
                </a:solidFill>
              </a:rPr>
              <a:t>TAXATION</a:t>
            </a:r>
          </a:p>
        </p:txBody>
      </p:sp>
      <p:grpSp>
        <p:nvGrpSpPr>
          <p:cNvPr id="331" name="Shape 331"/>
          <p:cNvGrpSpPr/>
          <p:nvPr/>
        </p:nvGrpSpPr>
        <p:grpSpPr>
          <a:xfrm>
            <a:off x="1170621" y="1889765"/>
            <a:ext cx="7331697" cy="4013307"/>
            <a:chOff x="1701003" y="3"/>
            <a:chExt cx="7105735" cy="3683961"/>
          </a:xfrm>
        </p:grpSpPr>
        <p:sp>
          <p:nvSpPr>
            <p:cNvPr id="332" name="Shape 332"/>
            <p:cNvSpPr/>
            <p:nvPr/>
          </p:nvSpPr>
          <p:spPr>
            <a:xfrm rot="5400000">
              <a:off x="1901269" y="785913"/>
              <a:ext cx="698671" cy="795412"/>
            </a:xfrm>
            <a:prstGeom prst="bentUpArrow">
              <a:avLst>
                <a:gd name="adj1" fmla="val 32840"/>
                <a:gd name="adj2" fmla="val 25000"/>
                <a:gd name="adj3" fmla="val 35780"/>
              </a:avLst>
            </a:prstGeom>
            <a:solidFill>
              <a:srgbClr val="FFD6BB"/>
            </a:solid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33" name="Shape 333"/>
            <p:cNvSpPr/>
            <p:nvPr/>
          </p:nvSpPr>
          <p:spPr>
            <a:xfrm>
              <a:off x="1701003" y="3"/>
              <a:ext cx="1176150" cy="823267"/>
            </a:xfrm>
            <a:prstGeom prst="roundRect">
              <a:avLst>
                <a:gd name="adj" fmla="val 16670"/>
              </a:avLst>
            </a:prstGeom>
            <a:gradFill>
              <a:gsLst>
                <a:gs pos="0">
                  <a:srgbClr val="BB4B00"/>
                </a:gs>
                <a:gs pos="100000">
                  <a:srgbClr val="953A00"/>
                </a:gs>
              </a:gsLst>
              <a:lin ang="5400000" scaled="0"/>
            </a:grad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34" name="Shape 334"/>
            <p:cNvSpPr txBox="1"/>
            <p:nvPr/>
          </p:nvSpPr>
          <p:spPr>
            <a:xfrm>
              <a:off x="1741200" y="40200"/>
              <a:ext cx="1095759" cy="742874"/>
            </a:xfrm>
            <a:prstGeom prst="rect">
              <a:avLst/>
            </a:prstGeom>
            <a:noFill/>
            <a:ln>
              <a:noFill/>
            </a:ln>
          </p:spPr>
          <p:txBody>
            <a:bodyPr lIns="83800" tIns="83800" rIns="83800" bIns="83800" anchor="ctr" anchorCtr="0">
              <a:noAutofit/>
            </a:bodyPr>
            <a:lstStyle/>
            <a:p>
              <a:pPr marL="0" marR="0" lvl="0" indent="0" algn="ctr" rtl="0">
                <a:lnSpc>
                  <a:spcPct val="90000"/>
                </a:lnSpc>
                <a:spcBef>
                  <a:spcPts val="0"/>
                </a:spcBef>
                <a:spcAft>
                  <a:spcPts val="770"/>
                </a:spcAft>
                <a:buSzPct val="25000"/>
                <a:buNone/>
              </a:pPr>
              <a:r>
                <a:rPr lang="en-US" sz="2200" b="0" i="0" u="none" strike="noStrike" cap="none" baseline="0">
                  <a:solidFill>
                    <a:schemeClr val="lt1"/>
                  </a:solidFill>
                  <a:latin typeface="Calibri"/>
                  <a:ea typeface="Calibri"/>
                  <a:cs typeface="Calibri"/>
                  <a:sym typeface="Calibri"/>
                </a:rPr>
                <a:t>Income</a:t>
              </a:r>
            </a:p>
          </p:txBody>
        </p:sp>
        <p:sp>
          <p:nvSpPr>
            <p:cNvPr id="335" name="Shape 335"/>
            <p:cNvSpPr/>
            <p:nvPr/>
          </p:nvSpPr>
          <p:spPr>
            <a:xfrm>
              <a:off x="2892316" y="89940"/>
              <a:ext cx="855420" cy="665400"/>
            </a:xfrm>
            <a:prstGeom prst="rect">
              <a:avLst/>
            </a:prstGeom>
            <a:no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36" name="Shape 336"/>
            <p:cNvSpPr/>
            <p:nvPr/>
          </p:nvSpPr>
          <p:spPr>
            <a:xfrm rot="5400000">
              <a:off x="2876424" y="1964633"/>
              <a:ext cx="698671" cy="795412"/>
            </a:xfrm>
            <a:prstGeom prst="bentUpArrow">
              <a:avLst>
                <a:gd name="adj1" fmla="val 32840"/>
                <a:gd name="adj2" fmla="val 25000"/>
                <a:gd name="adj3" fmla="val 35780"/>
              </a:avLst>
            </a:prstGeom>
            <a:solidFill>
              <a:srgbClr val="FED0B2"/>
            </a:solid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37" name="Shape 337"/>
            <p:cNvSpPr/>
            <p:nvPr/>
          </p:nvSpPr>
          <p:spPr>
            <a:xfrm>
              <a:off x="2691318" y="1190141"/>
              <a:ext cx="1176150" cy="823267"/>
            </a:xfrm>
            <a:prstGeom prst="roundRect">
              <a:avLst>
                <a:gd name="adj" fmla="val 16670"/>
              </a:avLst>
            </a:prstGeom>
            <a:gradFill>
              <a:gsLst>
                <a:gs pos="0">
                  <a:srgbClr val="FE8860"/>
                </a:gs>
                <a:gs pos="100000">
                  <a:srgbClr val="EB5B29"/>
                </a:gs>
              </a:gsLst>
              <a:lin ang="5400000" scaled="0"/>
            </a:grad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38" name="Shape 338"/>
            <p:cNvSpPr txBox="1"/>
            <p:nvPr/>
          </p:nvSpPr>
          <p:spPr>
            <a:xfrm>
              <a:off x="2731515" y="1230337"/>
              <a:ext cx="1095759" cy="742874"/>
            </a:xfrm>
            <a:prstGeom prst="rect">
              <a:avLst/>
            </a:prstGeom>
            <a:noFill/>
            <a:ln>
              <a:noFill/>
            </a:ln>
          </p:spPr>
          <p:txBody>
            <a:bodyPr lIns="83800" tIns="83800" rIns="83800" bIns="83800" anchor="ctr" anchorCtr="0">
              <a:noAutofit/>
            </a:bodyPr>
            <a:lstStyle/>
            <a:p>
              <a:pPr marL="0" marR="0" lvl="0" indent="0" algn="ctr" rtl="0">
                <a:lnSpc>
                  <a:spcPct val="90000"/>
                </a:lnSpc>
                <a:spcBef>
                  <a:spcPts val="0"/>
                </a:spcBef>
                <a:spcAft>
                  <a:spcPts val="770"/>
                </a:spcAft>
                <a:buSzPct val="25000"/>
                <a:buNone/>
              </a:pPr>
              <a:r>
                <a:rPr lang="en-US" sz="2200" b="0" i="0" u="none" strike="noStrike" cap="none" baseline="0">
                  <a:solidFill>
                    <a:schemeClr val="lt1"/>
                  </a:solidFill>
                  <a:latin typeface="Calibri"/>
                  <a:ea typeface="Calibri"/>
                  <a:cs typeface="Calibri"/>
                  <a:sym typeface="Calibri"/>
                </a:rPr>
                <a:t>Entity</a:t>
              </a:r>
            </a:p>
          </p:txBody>
        </p:sp>
        <p:sp>
          <p:nvSpPr>
            <p:cNvPr id="339" name="Shape 339"/>
            <p:cNvSpPr/>
            <p:nvPr/>
          </p:nvSpPr>
          <p:spPr>
            <a:xfrm>
              <a:off x="4025851" y="903999"/>
              <a:ext cx="2561864" cy="1330269"/>
            </a:xfrm>
            <a:prstGeom prst="rect">
              <a:avLst/>
            </a:prstGeom>
            <a:no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40" name="Shape 340"/>
            <p:cNvSpPr txBox="1"/>
            <p:nvPr/>
          </p:nvSpPr>
          <p:spPr>
            <a:xfrm>
              <a:off x="4025851" y="903999"/>
              <a:ext cx="2561864" cy="1330269"/>
            </a:xfrm>
            <a:prstGeom prst="rect">
              <a:avLst/>
            </a:prstGeom>
            <a:noFill/>
            <a:ln>
              <a:noFill/>
            </a:ln>
          </p:spPr>
          <p:txBody>
            <a:bodyPr lIns="68575" tIns="68575" rIns="68575" bIns="68575" anchor="ctr" anchorCtr="0">
              <a:noAutofit/>
            </a:bodyPr>
            <a:lstStyle/>
            <a:p>
              <a:pPr marL="171450" marR="0" lvl="1" indent="-171450" algn="l" rtl="0">
                <a:lnSpc>
                  <a:spcPct val="90000"/>
                </a:lnSpc>
                <a:spcBef>
                  <a:spcPts val="0"/>
                </a:spcBef>
                <a:spcAft>
                  <a:spcPts val="27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Entity reports and pays taxes on net profits through its tax return</a:t>
              </a:r>
            </a:p>
          </p:txBody>
        </p:sp>
        <p:sp>
          <p:nvSpPr>
            <p:cNvPr id="341" name="Shape 341"/>
            <p:cNvSpPr/>
            <p:nvPr/>
          </p:nvSpPr>
          <p:spPr>
            <a:xfrm>
              <a:off x="3706478" y="2330925"/>
              <a:ext cx="1176150" cy="823267"/>
            </a:xfrm>
            <a:prstGeom prst="roundRect">
              <a:avLst>
                <a:gd name="adj" fmla="val 16670"/>
              </a:avLst>
            </a:prstGeom>
            <a:gradFill>
              <a:gsLst>
                <a:gs pos="0">
                  <a:srgbClr val="FE8860"/>
                </a:gs>
                <a:gs pos="100000">
                  <a:srgbClr val="EB5B29"/>
                </a:gs>
              </a:gsLst>
              <a:lin ang="5400000" scaled="0"/>
            </a:grad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42" name="Shape 342"/>
            <p:cNvSpPr txBox="1"/>
            <p:nvPr/>
          </p:nvSpPr>
          <p:spPr>
            <a:xfrm>
              <a:off x="3746673" y="2371122"/>
              <a:ext cx="1095759" cy="742874"/>
            </a:xfrm>
            <a:prstGeom prst="rect">
              <a:avLst/>
            </a:prstGeom>
            <a:noFill/>
            <a:ln>
              <a:noFill/>
            </a:ln>
          </p:spPr>
          <p:txBody>
            <a:bodyPr lIns="83800" tIns="83800" rIns="83800" bIns="83800" anchor="ctr" anchorCtr="0">
              <a:noAutofit/>
            </a:bodyPr>
            <a:lstStyle/>
            <a:p>
              <a:pPr marL="0" marR="0" lvl="0" indent="0" algn="ctr" rtl="0">
                <a:lnSpc>
                  <a:spcPct val="90000"/>
                </a:lnSpc>
                <a:spcBef>
                  <a:spcPts val="0"/>
                </a:spcBef>
                <a:spcAft>
                  <a:spcPts val="770"/>
                </a:spcAft>
                <a:buSzPct val="25000"/>
                <a:buNone/>
              </a:pPr>
              <a:r>
                <a:rPr lang="en-US" sz="2200" b="0" i="0" u="none" strike="noStrike" cap="none" baseline="0">
                  <a:solidFill>
                    <a:schemeClr val="lt1"/>
                  </a:solidFill>
                  <a:latin typeface="Calibri"/>
                  <a:ea typeface="Calibri"/>
                  <a:cs typeface="Calibri"/>
                  <a:sym typeface="Calibri"/>
                </a:rPr>
                <a:t>Owners</a:t>
              </a:r>
            </a:p>
          </p:txBody>
        </p:sp>
        <p:sp>
          <p:nvSpPr>
            <p:cNvPr id="343" name="Shape 343"/>
            <p:cNvSpPr/>
            <p:nvPr/>
          </p:nvSpPr>
          <p:spPr>
            <a:xfrm>
              <a:off x="5124760" y="1853473"/>
              <a:ext cx="3681978" cy="1830491"/>
            </a:xfrm>
            <a:prstGeom prst="rect">
              <a:avLst/>
            </a:prstGeom>
            <a:noFill/>
            <a:ln>
              <a:noFill/>
            </a:ln>
          </p:spPr>
          <p:txBody>
            <a:bodyPr lIns="91425" tIns="91425" rIns="91425" bIns="91425" anchor="ctr" anchorCtr="0">
              <a:noAutofit/>
            </a:bodyPr>
            <a:lstStyle/>
            <a:p>
              <a:pPr>
                <a:spcBef>
                  <a:spcPts val="0"/>
                </a:spcBef>
                <a:buNone/>
              </a:pPr>
              <a:endParaRPr>
                <a:latin typeface="Calibri"/>
                <a:ea typeface="Calibri"/>
                <a:cs typeface="Calibri"/>
                <a:sym typeface="Calibri"/>
              </a:endParaRPr>
            </a:p>
          </p:txBody>
        </p:sp>
        <p:sp>
          <p:nvSpPr>
            <p:cNvPr id="344" name="Shape 344"/>
            <p:cNvSpPr txBox="1"/>
            <p:nvPr/>
          </p:nvSpPr>
          <p:spPr>
            <a:xfrm>
              <a:off x="5124760" y="1853473"/>
              <a:ext cx="3681978" cy="1830491"/>
            </a:xfrm>
            <a:prstGeom prst="rect">
              <a:avLst/>
            </a:prstGeom>
            <a:noFill/>
            <a:ln>
              <a:noFill/>
            </a:ln>
          </p:spPr>
          <p:txBody>
            <a:bodyPr lIns="68575" tIns="68575" rIns="68575" bIns="68575" anchor="ctr" anchorCtr="0">
              <a:noAutofit/>
            </a:bodyPr>
            <a:lstStyle/>
            <a:p>
              <a:pPr marL="171450" marR="0" lvl="1" indent="-171450" algn="l" rtl="0">
                <a:lnSpc>
                  <a:spcPct val="90000"/>
                </a:lnSpc>
                <a:spcBef>
                  <a:spcPts val="0"/>
                </a:spcBef>
                <a:spcAft>
                  <a:spcPts val="27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Owners report and pay taxes through their tax returns on any profit sharing they receive (at lower “dividend” tax rate)</a:t>
              </a:r>
            </a:p>
          </p:txBody>
        </p:sp>
      </p:grpSp>
      <p:sp>
        <p:nvSpPr>
          <p:cNvPr id="345" name="Shape 345"/>
          <p:cNvSpPr txBox="1"/>
          <p:nvPr/>
        </p:nvSpPr>
        <p:spPr>
          <a:xfrm>
            <a:off x="1095150" y="676150"/>
            <a:ext cx="3000000" cy="868200"/>
          </a:xfrm>
          <a:prstGeom prst="rect">
            <a:avLst/>
          </a:prstGeom>
          <a:noFill/>
          <a:ln>
            <a:noFill/>
          </a:ln>
        </p:spPr>
        <p:txBody>
          <a:bodyPr lIns="91425" tIns="91425" rIns="91425" bIns="91425" anchor="ctr" anchorCtr="0">
            <a:noAutofit/>
          </a:bodyPr>
          <a:lstStyle/>
          <a:p>
            <a:pPr lvl="0" rtl="0">
              <a:spcBef>
                <a:spcPts val="0"/>
              </a:spcBef>
              <a:buNone/>
            </a:pPr>
            <a:r>
              <a:rPr lang="en-US" sz="2400" b="1" u="sng">
                <a:solidFill>
                  <a:schemeClr val="accent1"/>
                </a:solidFill>
              </a:rPr>
              <a:t>ENTITY LEVEL</a:t>
            </a:r>
          </a:p>
        </p:txBody>
      </p:sp>
    </p:spTree>
  </p:cSld>
  <p:clrMapOvr>
    <a:masterClrMapping/>
  </p:clrMapOvr>
  <p:transition spd="slow">
    <p:cut/>
  </p:transition>
</p:sld>
</file>

<file path=ppt/theme/theme1.xml><?xml version="1.0" encoding="utf-8"?>
<a:theme xmlns:a="http://schemas.openxmlformats.org/drawingml/2006/main"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2878</Words>
  <Application>Microsoft Office PowerPoint</Application>
  <PresentationFormat>On-screen Show (4:3)</PresentationFormat>
  <Paragraphs>348</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Austin</vt:lpstr>
      <vt:lpstr>1_Glass Layers</vt:lpstr>
      <vt:lpstr>FOR-PROFIT ENTITY FORMATION</vt:lpstr>
      <vt:lpstr>THIS DOES NOT SUBSTITUTE FOR LEGAL ADVICE</vt:lpstr>
      <vt:lpstr>Why Form a Legal Entity for your Business?</vt:lpstr>
      <vt:lpstr>The Entity Options</vt:lpstr>
      <vt:lpstr>CAREFUL!</vt:lpstr>
      <vt:lpstr>How to Choose an Entity</vt:lpstr>
      <vt:lpstr>Most Important Questions:</vt:lpstr>
      <vt:lpstr>PowerPoint Presentation</vt:lpstr>
      <vt:lpstr>TAXATION</vt:lpstr>
      <vt:lpstr>PASS THROUGH</vt:lpstr>
      <vt:lpstr>LIABILITY</vt:lpstr>
      <vt:lpstr>How to Capitalize Your Business </vt:lpstr>
      <vt:lpstr>Special Requirements for S-Corporations</vt:lpstr>
      <vt:lpstr>Two NEW types of FOR-PROFIT Corporations </vt:lpstr>
      <vt:lpstr>QUICK REVIEW</vt:lpstr>
      <vt:lpstr>PowerPoint Presentation</vt:lpstr>
      <vt:lpstr>Where to Incorporate--CA v. DE</vt:lpstr>
      <vt:lpstr>GENERAL RULE - where to form</vt:lpstr>
      <vt:lpstr>However, if you plan to get big, or plan to raise Venture Capital, you should consider Incorporating In Delaware.  Why?</vt:lpstr>
      <vt:lpstr>  Costs of Incorporating and Earning Income in Delaware </vt:lpstr>
      <vt:lpstr>  Problem:  Forming in DE, but Operating/Having Corporate Brain in CA =Subject to BOTH Laws</vt:lpstr>
      <vt:lpstr>PowerPoint Presentation</vt:lpstr>
      <vt:lpstr>How to Reincorporate in a Different State</vt:lpstr>
      <vt:lpstr>CAPITALIZATION</vt:lpstr>
      <vt:lpstr>Raising Capital</vt:lpstr>
      <vt:lpstr>A Typical Capitalization</vt:lpstr>
      <vt:lpstr>Overview –  3 (Legal) Ways to Raise Capital</vt:lpstr>
      <vt:lpstr>   “Traditional” Sales of Securities </vt:lpstr>
      <vt:lpstr>Selling Securities (Cont’d)</vt:lpstr>
      <vt:lpstr>Regulation D Safe Harbor</vt:lpstr>
      <vt:lpstr>Most Common Exemption - Rule 504</vt:lpstr>
      <vt:lpstr>Founders’ Stock</vt:lpstr>
      <vt:lpstr>The Kickstarter” Model</vt:lpstr>
      <vt:lpstr>PowerPoint Presentation</vt:lpstr>
      <vt:lpstr>SEC Proposed Rules: Overview</vt:lpstr>
      <vt:lpstr>SEC Proposed Rules: (Cont’d)</vt:lpstr>
      <vt:lpstr>Crowdfunding: Pros and Cons</vt:lpstr>
      <vt:lpstr>Final Thoughts</vt:lpstr>
      <vt:lpstr>    Additional Good Resources: Nolo Press Books  For Questions/More Info:  UCB New Business Practicum   wkell@law.berkeley.edu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FOR-PROFIT ENTITY FORMATION</dc:title>
  <dc:creator>William Kell</dc:creator>
  <cp:lastModifiedBy>William Kell</cp:lastModifiedBy>
  <cp:revision>1</cp:revision>
  <dcterms:modified xsi:type="dcterms:W3CDTF">2014-11-04T02:41:23Z</dcterms:modified>
</cp:coreProperties>
</file>