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693" r:id="rId3"/>
  </p:sldMasterIdLst>
  <p:sldIdLst>
    <p:sldId id="256" r:id="rId4"/>
    <p:sldId id="266" r:id="rId5"/>
    <p:sldId id="257" r:id="rId6"/>
    <p:sldId id="267" r:id="rId7"/>
    <p:sldId id="260" r:id="rId8"/>
    <p:sldId id="258" r:id="rId9"/>
    <p:sldId id="259" r:id="rId10"/>
    <p:sldId id="261" r:id="rId11"/>
    <p:sldId id="263" r:id="rId12"/>
    <p:sldId id="264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5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52B2-A8F1-8241-BC8A-9F7B537E198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2390-DC92-B845-AE1C-2EAE51A0EB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3490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52B2-A8F1-8241-BC8A-9F7B537E198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2390-DC92-B845-AE1C-2EAE51A0EB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7007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52B2-A8F1-8241-BC8A-9F7B537E198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2390-DC92-B845-AE1C-2EAE51A0EB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6547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52B2-A8F1-8241-BC8A-9F7B537E198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2390-DC92-B845-AE1C-2EAE51A0EB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7456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52B2-A8F1-8241-BC8A-9F7B537E198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2390-DC92-B845-AE1C-2EAE51A0EB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4754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52B2-A8F1-8241-BC8A-9F7B537E198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2390-DC92-B845-AE1C-2EAE51A0EB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5001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52B2-A8F1-8241-BC8A-9F7B537E198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2390-DC92-B845-AE1C-2EAE51A0EB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6334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52B2-A8F1-8241-BC8A-9F7B537E198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2390-DC92-B845-AE1C-2EAE51A0EB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4341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52B2-A8F1-8241-BC8A-9F7B537E198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2390-DC92-B845-AE1C-2EAE51A0EB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215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52B2-A8F1-8241-BC8A-9F7B537E198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2390-DC92-B845-AE1C-2EAE51A0EB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5493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52B2-A8F1-8241-BC8A-9F7B537E198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2390-DC92-B845-AE1C-2EAE51A0EB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25852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2/13/15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rgbClr val="663366">
                    <a:lumMod val="60000"/>
                    <a:lumOff val="40000"/>
                  </a:srgbClr>
                </a:solidFill>
                <a:latin typeface="Rockwell"/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3964460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2/13/15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  <a:latin typeface="Rockwell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0644252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2/13/15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  <a:latin typeface="Rockwell"/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92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2/13/15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rgbClr val="663366">
                    <a:lumMod val="60000"/>
                    <a:lumOff val="40000"/>
                  </a:srgbClr>
                </a:solidFill>
                <a:latin typeface="Rockwell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793279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>
                <a:solidFill>
                  <a:prstClr val="white"/>
                </a:solidFill>
                <a:latin typeface="Rockwell"/>
              </a:rPr>
              <a:pPr/>
              <a:t>2/13/15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rgbClr val="663366">
                    <a:lumMod val="60000"/>
                    <a:lumOff val="40000"/>
                  </a:srgbClr>
                </a:solidFill>
                <a:latin typeface="Rockwell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98399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  <a:latin typeface="Rockwell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2/13/15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907602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  <a:latin typeface="Rockwell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2/13/15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11732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  <a:latin typeface="Rockwell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2/13/15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7632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  <a:latin typeface="Rockwell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2/13/15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80601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  <a:latin typeface="Rockwell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2/13/15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24210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  <a:latin typeface="Rockwell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2/13/15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1794490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2/13/15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9614625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2/13/15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rgbClr val="663366">
                    <a:lumMod val="60000"/>
                    <a:lumOff val="40000"/>
                  </a:srgbClr>
                </a:solidFill>
                <a:latin typeface="Rockwell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1430109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2/13/15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>
                <a:solidFill>
                  <a:srgbClr val="663366">
                    <a:lumMod val="60000"/>
                    <a:lumOff val="40000"/>
                  </a:srgbClr>
                </a:solidFill>
                <a:latin typeface="Rockwell"/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18929501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2/13/15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>
                <a:solidFill>
                  <a:srgbClr val="663366">
                    <a:lumMod val="60000"/>
                    <a:lumOff val="40000"/>
                  </a:srgbClr>
                </a:solidFill>
                <a:latin typeface="Rockwell"/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27947039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>
                <a:solidFill>
                  <a:prstClr val="white"/>
                </a:solidFill>
                <a:latin typeface="Rockwell"/>
              </a:rPr>
              <a:pPr/>
              <a:t>2/13/15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rgbClr val="663366">
                    <a:lumMod val="60000"/>
                    <a:lumOff val="40000"/>
                  </a:srgbClr>
                </a:solidFill>
                <a:latin typeface="Rockwell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84596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>
                <a:solidFill>
                  <a:prstClr val="white"/>
                </a:solidFill>
                <a:latin typeface="Rockwell"/>
              </a:rPr>
              <a:pPr/>
              <a:t>2/13/15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rgbClr val="663366">
                    <a:lumMod val="60000"/>
                    <a:lumOff val="40000"/>
                  </a:srgbClr>
                </a:solidFill>
                <a:latin typeface="Rockwell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00590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2/13/15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>
                <a:solidFill>
                  <a:srgbClr val="663366">
                    <a:lumMod val="60000"/>
                    <a:lumOff val="40000"/>
                  </a:srgbClr>
                </a:solidFill>
                <a:latin typeface="Rockwell"/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5723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  <a:latin typeface="Rockwell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2/13/15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67850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2/13/15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  <a:latin typeface="Rockwell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65661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51.xml"/><Relationship Id="rId21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91652B2-A8F1-8241-BC8A-9F7B537E198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2/13/15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8CD2390-DC92-B845-AE1C-2EAE51A0EB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920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</a:rPr>
              <a:pPr/>
              <a:t>2/13/15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02780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hyperlink" Target="mailto:taliaschwartz@berkeley.edu" TargetMode="Externa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lab.berkeley.edu/working-groups" TargetMode="External"/><Relationship Id="rId3" Type="http://schemas.openxmlformats.org/officeDocument/2006/relationships/hyperlink" Target="http://dlab.berkeley.edu/past-working-group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mailto:nickbadams@berkeley.edu" TargetMode="External"/><Relationship Id="rId5" Type="http://schemas.openxmlformats.org/officeDocument/2006/relationships/hyperlink" Target="mailto:brooks_dlab@berkeley.edu" TargetMode="External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1102" y="4624668"/>
            <a:ext cx="3048097" cy="933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D</a:t>
            </a:r>
            <a:r>
              <a:rPr lang="en-US" dirty="0" smtClean="0"/>
              <a:t>-</a:t>
            </a:r>
            <a:r>
              <a:rPr lang="en-US" dirty="0" smtClean="0"/>
              <a:t>Lab?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1102" y="5562599"/>
            <a:ext cx="3048098" cy="748553"/>
          </a:xfrm>
        </p:spPr>
        <p:txBody>
          <a:bodyPr/>
          <a:lstStyle/>
          <a:p>
            <a:r>
              <a:rPr lang="en-US" dirty="0" smtClean="0"/>
              <a:t>Justin </a:t>
            </a:r>
            <a:r>
              <a:rPr lang="en-US" dirty="0" smtClean="0"/>
              <a:t>McCrary</a:t>
            </a:r>
          </a:p>
          <a:p>
            <a:r>
              <a:rPr lang="en-US" dirty="0" smtClean="0"/>
              <a:t>CSLS Workshop</a:t>
            </a:r>
            <a:endParaRPr lang="en-US" dirty="0"/>
          </a:p>
        </p:txBody>
      </p:sp>
      <p:pic>
        <p:nvPicPr>
          <p:cNvPr id="4" name="Picture 3" descr="Final Logo DLa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56" y="4624667"/>
            <a:ext cx="2311553" cy="204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1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0865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Law &amp; Social Justice Applications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33421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Don’t have an army of grad students? Text analysis methods can help:</a:t>
            </a:r>
          </a:p>
          <a:p>
            <a:r>
              <a:rPr lang="en-US" dirty="0" smtClean="0"/>
              <a:t>Track changes in opinions, rulings, pretrial risk assessments, etc. across time/jurisdiction</a:t>
            </a:r>
          </a:p>
          <a:p>
            <a:r>
              <a:rPr lang="en-US" dirty="0" smtClean="0"/>
              <a:t>Choose relevant cases from a huge corpus</a:t>
            </a:r>
          </a:p>
          <a:p>
            <a:r>
              <a:rPr lang="en-US" dirty="0" smtClean="0"/>
              <a:t>Measure attention to topics in legal literature</a:t>
            </a:r>
          </a:p>
          <a:p>
            <a:r>
              <a:rPr lang="en-US" dirty="0" smtClean="0"/>
              <a:t>Explore digitized archives and evidence</a:t>
            </a:r>
          </a:p>
          <a:p>
            <a:r>
              <a:rPr lang="en-US" dirty="0" smtClean="0"/>
              <a:t>Study media, pop culture, public opinion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30834" cy="136408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2671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7369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Join the CTAWG Legal Team!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992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Learn new techniques, support your project, and collaborate with other scholars studying law and social justice!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more information, contact:</a:t>
            </a:r>
          </a:p>
          <a:p>
            <a:pPr marL="0" indent="0">
              <a:buNone/>
            </a:pPr>
            <a:r>
              <a:rPr lang="en-US" b="1" dirty="0" smtClean="0"/>
              <a:t>Talia Schwartz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366FF"/>
                </a:solidFill>
                <a:hlinkClick r:id="rId2"/>
              </a:rPr>
              <a:t>taliashwartz</a:t>
            </a:r>
            <a:r>
              <a:rPr lang="en-US" dirty="0" smtClean="0">
                <a:solidFill>
                  <a:srgbClr val="3366FF"/>
                </a:solidFill>
                <a:hlinkClick r:id="rId2"/>
              </a:rPr>
              <a:t>@berkeley.edu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30834" cy="136408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91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69517"/>
            <a:ext cx="7556313" cy="1116106"/>
          </a:xfrm>
        </p:spPr>
        <p:txBody>
          <a:bodyPr/>
          <a:lstStyle/>
          <a:p>
            <a:r>
              <a:rPr lang="en-US" dirty="0" smtClean="0"/>
              <a:t>Trainings: An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827213"/>
            <a:ext cx="7556313" cy="603078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This week</a:t>
            </a:r>
          </a:p>
          <a:p>
            <a:pPr lvl="1"/>
            <a:r>
              <a:rPr lang="en-US" dirty="0"/>
              <a:t>Introduction to Survey </a:t>
            </a:r>
            <a:r>
              <a:rPr lang="en-US" dirty="0" smtClean="0"/>
              <a:t>Research</a:t>
            </a:r>
          </a:p>
          <a:p>
            <a:pPr lvl="1"/>
            <a:r>
              <a:rPr lang="en-US" dirty="0"/>
              <a:t>Useful Stuff in </a:t>
            </a:r>
            <a:r>
              <a:rPr lang="en-US" dirty="0" smtClean="0"/>
              <a:t>R</a:t>
            </a:r>
          </a:p>
          <a:p>
            <a:pPr lvl="1"/>
            <a:r>
              <a:rPr lang="en-US" dirty="0"/>
              <a:t>Beginning </a:t>
            </a:r>
            <a:r>
              <a:rPr lang="en-US" dirty="0" err="1" smtClean="0"/>
              <a:t>Stata</a:t>
            </a:r>
            <a:endParaRPr lang="en-US" dirty="0" smtClean="0"/>
          </a:p>
          <a:p>
            <a:pPr lvl="1"/>
            <a:r>
              <a:rPr lang="en-US" dirty="0"/>
              <a:t>Digital Methods + Your Research: The Possibilities and Challenges of (Your) Digital Humanities </a:t>
            </a:r>
            <a:r>
              <a:rPr lang="en-US" dirty="0" smtClean="0"/>
              <a:t>Projects</a:t>
            </a:r>
          </a:p>
          <a:p>
            <a:pPr lvl="1"/>
            <a:r>
              <a:rPr lang="en-US" dirty="0"/>
              <a:t>How Much Does "the Digital" Matter for Distant Reading? </a:t>
            </a:r>
            <a:endParaRPr lang="en-US" dirty="0" smtClean="0"/>
          </a:p>
          <a:p>
            <a:pPr lvl="1"/>
            <a:r>
              <a:rPr lang="en-US" dirty="0"/>
              <a:t>Double Feature: Network Analysis &amp; Visualization AND Managing Your Research Like a </a:t>
            </a:r>
            <a:r>
              <a:rPr lang="en-US" dirty="0" smtClean="0"/>
              <a:t>Boss</a:t>
            </a:r>
          </a:p>
          <a:p>
            <a:r>
              <a:rPr lang="en-US" dirty="0" smtClean="0"/>
              <a:t>Rest of the Month</a:t>
            </a:r>
          </a:p>
          <a:p>
            <a:pPr lvl="1"/>
            <a:r>
              <a:rPr lang="en-US" dirty="0"/>
              <a:t>R </a:t>
            </a:r>
            <a:r>
              <a:rPr lang="en-US" dirty="0" smtClean="0"/>
              <a:t>Graphics</a:t>
            </a:r>
          </a:p>
          <a:p>
            <a:pPr lvl="1"/>
            <a:r>
              <a:rPr lang="en-US" dirty="0"/>
              <a:t>QMG Presents: Integrating Quantitative Data in Qualitative </a:t>
            </a:r>
            <a:r>
              <a:rPr lang="en-US" dirty="0" smtClean="0"/>
              <a:t>Research</a:t>
            </a:r>
          </a:p>
          <a:p>
            <a:pPr lvl="1"/>
            <a:r>
              <a:rPr lang="en-US" dirty="0"/>
              <a:t>Qualitative Data Analysis with </a:t>
            </a:r>
            <a:r>
              <a:rPr lang="en-US" dirty="0" err="1" smtClean="0"/>
              <a:t>Atlas.TI</a:t>
            </a:r>
            <a:endParaRPr lang="en-US" dirty="0" smtClean="0"/>
          </a:p>
          <a:p>
            <a:pPr lvl="1"/>
            <a:r>
              <a:rPr lang="en-US" dirty="0"/>
              <a:t>Starting a Historical GIS </a:t>
            </a:r>
            <a:r>
              <a:rPr lang="en-US" dirty="0" smtClean="0"/>
              <a:t>Project</a:t>
            </a:r>
          </a:p>
          <a:p>
            <a:pPr lvl="1"/>
            <a:r>
              <a:rPr lang="en-US" dirty="0"/>
              <a:t>Reference Management with </a:t>
            </a:r>
            <a:r>
              <a:rPr lang="en-US" dirty="0" err="1" smtClean="0"/>
              <a:t>Zotero</a:t>
            </a:r>
            <a:endParaRPr lang="en-US" dirty="0"/>
          </a:p>
          <a:p>
            <a:pPr lvl="1"/>
            <a:r>
              <a:rPr lang="en-US" dirty="0"/>
              <a:t>Exploratory Plotting and Data Analysis in </a:t>
            </a:r>
            <a:r>
              <a:rPr lang="en-US" dirty="0" smtClean="0"/>
              <a:t>R</a:t>
            </a:r>
          </a:p>
          <a:p>
            <a:pPr lvl="1"/>
            <a:r>
              <a:rPr lang="en-US" dirty="0"/>
              <a:t>Life Cycle of a Text Analysis </a:t>
            </a:r>
            <a:r>
              <a:rPr lang="en-US" dirty="0" smtClean="0"/>
              <a:t>Project</a:t>
            </a:r>
          </a:p>
          <a:p>
            <a:r>
              <a:rPr lang="en-US" dirty="0" smtClean="0"/>
              <a:t>First one for March:</a:t>
            </a:r>
          </a:p>
          <a:p>
            <a:pPr lvl="1"/>
            <a:r>
              <a:rPr lang="en-US" dirty="0"/>
              <a:t>Institutional Review Board (IRB) General Overview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485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Archiving: California Census Research Data Center (CCRDC)</a:t>
            </a:r>
            <a:endParaRPr lang="en-US" dirty="0"/>
          </a:p>
        </p:txBody>
      </p:sp>
      <p:pic>
        <p:nvPicPr>
          <p:cNvPr id="4" name="Picture 3" descr="Screen Shot 2015-02-13 at 9.36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0015"/>
            <a:ext cx="9144000" cy="364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22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46215"/>
            <a:ext cx="7556313" cy="1116106"/>
          </a:xfrm>
        </p:spPr>
        <p:txBody>
          <a:bodyPr/>
          <a:lstStyle/>
          <a:p>
            <a:r>
              <a:rPr lang="en-US" dirty="0" smtClean="0"/>
              <a:t>Archiving: CCRDC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24992" r="-24992"/>
          <a:stretch>
            <a:fillRect/>
          </a:stretch>
        </p:blipFill>
        <p:spPr>
          <a:xfrm>
            <a:off x="-1411303" y="850515"/>
            <a:ext cx="10577361" cy="5802138"/>
          </a:xfrm>
        </p:spPr>
      </p:pic>
    </p:spTree>
    <p:extLst>
      <p:ext uri="{BB962C8B-B14F-4D97-AF65-F5344CB8AC3E}">
        <p14:creationId xmlns:p14="http://schemas.microsoft.com/office/powerpoint/2010/main" val="242835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87963"/>
            <a:ext cx="7556313" cy="1116106"/>
          </a:xfrm>
        </p:spPr>
        <p:txBody>
          <a:bodyPr/>
          <a:lstStyle/>
          <a:p>
            <a:r>
              <a:rPr lang="en-US" dirty="0" smtClean="0"/>
              <a:t>Archiving: CCRDC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7310"/>
            <a:ext cx="8307960" cy="62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50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87963"/>
            <a:ext cx="7556313" cy="1116106"/>
          </a:xfrm>
        </p:spPr>
        <p:txBody>
          <a:bodyPr/>
          <a:lstStyle/>
          <a:p>
            <a:r>
              <a:rPr lang="en-US" dirty="0" smtClean="0"/>
              <a:t>Archiving: CCRDC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800"/>
            <a:ext cx="9144000" cy="370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61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87963"/>
            <a:ext cx="7556313" cy="1116106"/>
          </a:xfrm>
        </p:spPr>
        <p:txBody>
          <a:bodyPr/>
          <a:lstStyle/>
          <a:p>
            <a:r>
              <a:rPr lang="en-US" dirty="0" smtClean="0"/>
              <a:t>Archiving: CCRDC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2" y="677200"/>
            <a:ext cx="8098222" cy="62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5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87963"/>
            <a:ext cx="7556313" cy="1116106"/>
          </a:xfrm>
        </p:spPr>
        <p:txBody>
          <a:bodyPr/>
          <a:lstStyle/>
          <a:p>
            <a:r>
              <a:rPr lang="en-US" dirty="0" smtClean="0"/>
              <a:t>Archiving: CCRDC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6900"/>
            <a:ext cx="9144000" cy="310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43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87963"/>
            <a:ext cx="7556313" cy="1116106"/>
          </a:xfrm>
        </p:spPr>
        <p:txBody>
          <a:bodyPr/>
          <a:lstStyle/>
          <a:p>
            <a:r>
              <a:rPr lang="en-US" dirty="0" smtClean="0"/>
              <a:t>Archiving: Health Data @ CCRDC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3576"/>
            <a:ext cx="8503133" cy="583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3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D-Lab: Social Sciences Data Laboratory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00" y="1748180"/>
            <a:ext cx="8389524" cy="5109820"/>
          </a:xfrm>
        </p:spPr>
        <p:txBody>
          <a:bodyPr>
            <a:normAutofit/>
          </a:bodyPr>
          <a:lstStyle/>
          <a:p>
            <a:r>
              <a:rPr lang="en-US" dirty="0" smtClean="0"/>
              <a:t>Organized Research Unit</a:t>
            </a:r>
          </a:p>
          <a:p>
            <a:r>
              <a:rPr lang="en-US" dirty="0" smtClean="0"/>
              <a:t>Funded by the Vice Chancellor for Research</a:t>
            </a:r>
          </a:p>
          <a:p>
            <a:r>
              <a:rPr lang="en-US" dirty="0" smtClean="0"/>
              <a:t>Strong connections to some other emerging ORUs you may have heard about (Matrix, BIDS, etc.)</a:t>
            </a:r>
          </a:p>
          <a:p>
            <a:r>
              <a:rPr lang="en-US" dirty="0" smtClean="0"/>
              <a:t>Mission: Help faculty, graduate students and advanced undergraduates do better social science by taking advantage of new tools and new collections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Motivation: Breakdown of traditional model of graduate training</a:t>
            </a:r>
            <a:endParaRPr lang="en-US" dirty="0"/>
          </a:p>
        </p:txBody>
      </p:sp>
      <p:pic>
        <p:nvPicPr>
          <p:cNvPr id="4" name="Picture 3" descr="hes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98" y="4757150"/>
            <a:ext cx="876300" cy="1270000"/>
          </a:xfrm>
          <a:prstGeom prst="rect">
            <a:avLst/>
          </a:prstGeom>
        </p:spPr>
      </p:pic>
      <p:pic>
        <p:nvPicPr>
          <p:cNvPr id="5" name="Picture 4" descr="flem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407" y="1328200"/>
            <a:ext cx="1154576" cy="1578908"/>
          </a:xfrm>
          <a:prstGeom prst="rect">
            <a:avLst/>
          </a:prstGeom>
        </p:spPr>
      </p:pic>
      <p:pic>
        <p:nvPicPr>
          <p:cNvPr id="6" name="Picture 5" descr="carso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58" y="4691040"/>
            <a:ext cx="2004164" cy="133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79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 hang out in the physical space</a:t>
            </a:r>
          </a:p>
          <a:p>
            <a:r>
              <a:rPr lang="en-US" dirty="0" smtClean="0"/>
              <a:t>You’d be surprised what you </a:t>
            </a:r>
            <a:r>
              <a:rPr lang="en-US" smtClean="0"/>
              <a:t>can learn!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96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D-Lab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656738"/>
          </a:xfrm>
        </p:spPr>
        <p:txBody>
          <a:bodyPr/>
          <a:lstStyle/>
          <a:p>
            <a:r>
              <a:rPr lang="en-US" dirty="0" smtClean="0"/>
              <a:t>TRAINING</a:t>
            </a:r>
            <a:endParaRPr lang="en-US" dirty="0" smtClean="0"/>
          </a:p>
          <a:p>
            <a:pPr lvl="1"/>
            <a:r>
              <a:rPr lang="en-US" dirty="0" smtClean="0"/>
              <a:t>Basic, Intermediate, and Advanced (new as of this fall)</a:t>
            </a:r>
          </a:p>
          <a:p>
            <a:pPr lvl="1"/>
            <a:r>
              <a:rPr lang="en-US" dirty="0" smtClean="0"/>
              <a:t>Trainings specific to </a:t>
            </a:r>
            <a:r>
              <a:rPr lang="en-US" dirty="0" smtClean="0"/>
              <a:t>languages (e.g., R, </a:t>
            </a:r>
            <a:r>
              <a:rPr lang="en-US" dirty="0" err="1" smtClean="0"/>
              <a:t>Stata</a:t>
            </a:r>
            <a:r>
              <a:rPr lang="en-US" dirty="0" smtClean="0"/>
              <a:t>, SAS, </a:t>
            </a:r>
            <a:r>
              <a:rPr lang="en-US" dirty="0" err="1" smtClean="0"/>
              <a:t>Atlas.TI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Trainings specific to methodologies (e.g., causal inference)</a:t>
            </a:r>
          </a:p>
          <a:p>
            <a:pPr lvl="1"/>
            <a:r>
              <a:rPr lang="en-US" dirty="0" smtClean="0"/>
              <a:t>Quantitative, Qualitative, Visualizations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ARCHIVING</a:t>
            </a:r>
            <a:endParaRPr lang="en-US" dirty="0" smtClean="0"/>
          </a:p>
          <a:p>
            <a:pPr lvl="1"/>
            <a:r>
              <a:rPr lang="en-US" dirty="0" smtClean="0"/>
              <a:t>California Census Research Data </a:t>
            </a:r>
            <a:r>
              <a:rPr lang="en-US" dirty="0" smtClean="0"/>
              <a:t>Center</a:t>
            </a:r>
          </a:p>
          <a:p>
            <a:pPr lvl="1"/>
            <a:r>
              <a:rPr lang="en-US" dirty="0" smtClean="0"/>
              <a:t>Currently working on MOUs with government and private entities regarding repository facilities (stay tuned…)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932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64658"/>
            <a:ext cx="7556313" cy="1116106"/>
          </a:xfrm>
        </p:spPr>
        <p:txBody>
          <a:bodyPr/>
          <a:lstStyle/>
          <a:p>
            <a:r>
              <a:rPr lang="en-US" dirty="0" smtClean="0"/>
              <a:t>Where is D-Lab?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390" y="792956"/>
            <a:ext cx="7833397" cy="4144963"/>
          </a:xfrm>
        </p:spPr>
        <p:txBody>
          <a:bodyPr/>
          <a:lstStyle/>
          <a:p>
            <a:r>
              <a:rPr lang="en-US" dirty="0" smtClean="0"/>
              <a:t>350 Barrows: Convening room, </a:t>
            </a:r>
            <a:r>
              <a:rPr lang="en-US" dirty="0" err="1" smtClean="0"/>
              <a:t>Collaboratory</a:t>
            </a:r>
            <a:r>
              <a:rPr lang="en-US" dirty="0" smtClean="0"/>
              <a:t>, Research Space</a:t>
            </a:r>
            <a:endParaRPr lang="en-US" dirty="0"/>
          </a:p>
        </p:txBody>
      </p:sp>
      <p:pic>
        <p:nvPicPr>
          <p:cNvPr id="4" name="Picture 3" descr="convening_roo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0" y="3569278"/>
            <a:ext cx="3320854" cy="2490641"/>
          </a:xfrm>
          <a:prstGeom prst="rect">
            <a:avLst/>
          </a:prstGeom>
        </p:spPr>
      </p:pic>
      <p:pic>
        <p:nvPicPr>
          <p:cNvPr id="5" name="Picture 4" descr="Collaboratory Bright and Contrast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374" y="4119264"/>
            <a:ext cx="3239289" cy="2738736"/>
          </a:xfrm>
          <a:prstGeom prst="rect">
            <a:avLst/>
          </a:prstGeom>
        </p:spPr>
      </p:pic>
      <p:pic>
        <p:nvPicPr>
          <p:cNvPr id="6" name="Picture 5" descr="collaborator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66" y="1273971"/>
            <a:ext cx="3880155" cy="2910116"/>
          </a:xfrm>
          <a:prstGeom prst="rect">
            <a:avLst/>
          </a:prstGeom>
        </p:spPr>
      </p:pic>
      <p:pic>
        <p:nvPicPr>
          <p:cNvPr id="7" name="Picture 6" descr="D-Lab_Research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6410" y="2175759"/>
            <a:ext cx="3156754" cy="236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8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81168"/>
            <a:ext cx="7556313" cy="1116106"/>
          </a:xfrm>
        </p:spPr>
        <p:txBody>
          <a:bodyPr/>
          <a:lstStyle/>
          <a:p>
            <a:r>
              <a:rPr lang="en-US" dirty="0" smtClean="0"/>
              <a:t>What is D-Lab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803907"/>
            <a:ext cx="8275571" cy="5918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Collaborative!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n-US" dirty="0" smtClean="0"/>
              <a:t>-Lab and other organizations</a:t>
            </a:r>
          </a:p>
          <a:p>
            <a:pPr lvl="1"/>
            <a:r>
              <a:rPr lang="en-US" dirty="0" smtClean="0"/>
              <a:t>Matrix</a:t>
            </a:r>
          </a:p>
          <a:p>
            <a:pPr lvl="1"/>
            <a:r>
              <a:rPr lang="en-US" dirty="0" smtClean="0"/>
              <a:t>BIDS (Berkeley Institute for Data Science)</a:t>
            </a:r>
            <a:endParaRPr lang="en-US" dirty="0" smtClean="0"/>
          </a:p>
          <a:p>
            <a:pPr lvl="1"/>
            <a:r>
              <a:rPr lang="en-US" dirty="0" smtClean="0"/>
              <a:t>BRC (Berkeley Research Computing)</a:t>
            </a:r>
          </a:p>
          <a:p>
            <a:pPr lvl="1"/>
            <a:r>
              <a:rPr lang="en-US" dirty="0" smtClean="0"/>
              <a:t>Library</a:t>
            </a:r>
            <a:endParaRPr lang="en-US" dirty="0" smtClean="0"/>
          </a:p>
          <a:p>
            <a:r>
              <a:rPr lang="en-US" dirty="0" smtClean="0"/>
              <a:t>Helpful!</a:t>
            </a:r>
          </a:p>
          <a:p>
            <a:pPr lvl="1"/>
            <a:r>
              <a:rPr lang="en-US" dirty="0" smtClean="0"/>
              <a:t>Think anarcho-syndicalist, with hacking skills</a:t>
            </a:r>
            <a:endParaRPr lang="en-US" dirty="0"/>
          </a:p>
          <a:p>
            <a:r>
              <a:rPr lang="en-US" dirty="0" smtClean="0"/>
              <a:t>Proselytizing!</a:t>
            </a:r>
          </a:p>
          <a:p>
            <a:pPr lvl="1"/>
            <a:r>
              <a:rPr lang="en-US" dirty="0" smtClean="0"/>
              <a:t>We think that nearly all social science scholarship could benefit from some of the emerging tools, and we want to tell you why</a:t>
            </a:r>
          </a:p>
          <a:p>
            <a:r>
              <a:rPr lang="en-US" dirty="0" smtClean="0"/>
              <a:t>Active!</a:t>
            </a:r>
          </a:p>
          <a:p>
            <a:pPr lvl="1"/>
            <a:r>
              <a:rPr lang="en-US" dirty="0" smtClean="0"/>
              <a:t>We love helping people get their work done.  D-Lab meetings end with action items that then get acted upon.  We help campus negotiate site licenses for software (</a:t>
            </a:r>
            <a:r>
              <a:rPr lang="en-US" dirty="0" err="1" smtClean="0"/>
              <a:t>Qualtrics</a:t>
            </a:r>
            <a:r>
              <a:rPr lang="en-US" dirty="0" smtClean="0"/>
              <a:t>, currently working on </a:t>
            </a:r>
            <a:r>
              <a:rPr lang="en-US" dirty="0" err="1" smtClean="0"/>
              <a:t>Stata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832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04470"/>
            <a:ext cx="7556313" cy="1116106"/>
          </a:xfrm>
        </p:spPr>
        <p:txBody>
          <a:bodyPr/>
          <a:lstStyle/>
          <a:p>
            <a:r>
              <a:rPr lang="en-US" dirty="0" smtClean="0"/>
              <a:t>Special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056" y="1385309"/>
            <a:ext cx="8702043" cy="5368071"/>
          </a:xfrm>
        </p:spPr>
        <p:txBody>
          <a:bodyPr>
            <a:normAutofit/>
          </a:bodyPr>
          <a:lstStyle/>
          <a:p>
            <a:r>
              <a:rPr lang="en-US" dirty="0" smtClean="0"/>
              <a:t>Contests for top programmers</a:t>
            </a:r>
          </a:p>
          <a:p>
            <a:pPr lvl="1"/>
            <a:r>
              <a:rPr lang="en-US" dirty="0" smtClean="0"/>
              <a:t>Undergraduate contests in </a:t>
            </a:r>
            <a:r>
              <a:rPr lang="en-US" dirty="0" err="1" smtClean="0"/>
              <a:t>Stata</a:t>
            </a:r>
            <a:endParaRPr lang="en-US" dirty="0" smtClean="0"/>
          </a:p>
          <a:p>
            <a:pPr lvl="2"/>
            <a:r>
              <a:rPr lang="en-US" dirty="0" smtClean="0"/>
              <a:t>rolling </a:t>
            </a:r>
            <a:r>
              <a:rPr lang="en-US" dirty="0" smtClean="0"/>
              <a:t>out </a:t>
            </a:r>
            <a:r>
              <a:rPr lang="en-US" dirty="0" smtClean="0"/>
              <a:t>this Spring </a:t>
            </a:r>
            <a:r>
              <a:rPr lang="en-US" dirty="0" smtClean="0"/>
              <a:t>or next Fall</a:t>
            </a:r>
          </a:p>
          <a:p>
            <a:pPr lvl="1"/>
            <a:r>
              <a:rPr lang="en-US" dirty="0" smtClean="0"/>
              <a:t>Graduate student contests in R</a:t>
            </a:r>
          </a:p>
          <a:p>
            <a:pPr lvl="2"/>
            <a:r>
              <a:rPr lang="en-US" dirty="0" smtClean="0"/>
              <a:t>Cash prizes</a:t>
            </a:r>
          </a:p>
          <a:p>
            <a:pPr lvl="2"/>
            <a:r>
              <a:rPr lang="en-US" dirty="0" smtClean="0"/>
              <a:t>Rolling out next Fall</a:t>
            </a:r>
          </a:p>
          <a:p>
            <a:r>
              <a:rPr lang="en-US" dirty="0" smtClean="0"/>
              <a:t>Training on BRC’s new High Performance Computing cluster</a:t>
            </a:r>
          </a:p>
          <a:p>
            <a:pPr lvl="1"/>
            <a:r>
              <a:rPr lang="en-US" dirty="0" smtClean="0"/>
              <a:t>Use case of financial data; collaboration between Haas, BRC, and D-Lab</a:t>
            </a:r>
          </a:p>
          <a:p>
            <a:r>
              <a:rPr lang="en-US" dirty="0"/>
              <a:t>Experimenting with new kinds of data </a:t>
            </a:r>
            <a:r>
              <a:rPr lang="en-US" dirty="0" smtClean="0"/>
              <a:t>collections</a:t>
            </a:r>
            <a:endParaRPr lang="en-US" dirty="0"/>
          </a:p>
          <a:p>
            <a:pPr lvl="1"/>
            <a:r>
              <a:rPr lang="en-US" dirty="0" smtClean="0"/>
              <a:t>Oakland Police Department camera data, stop data</a:t>
            </a:r>
          </a:p>
          <a:p>
            <a:pPr lvl="1"/>
            <a:r>
              <a:rPr lang="en-US" dirty="0" smtClean="0"/>
              <a:t>Docket sheet data on litigation process</a:t>
            </a:r>
          </a:p>
          <a:p>
            <a:pPr lvl="1"/>
            <a:r>
              <a:rPr lang="en-US" dirty="0" smtClean="0"/>
              <a:t>Corporate charters and textual analysis</a:t>
            </a:r>
          </a:p>
          <a:p>
            <a:pPr lvl="1"/>
            <a:r>
              <a:rPr lang="en-US" dirty="0" smtClean="0"/>
              <a:t>Boston Police Strike of 1919 and the language of annual </a:t>
            </a:r>
            <a:r>
              <a:rPr lang="en-US" dirty="0" smtClean="0"/>
              <a:t>reports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2206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81168"/>
            <a:ext cx="7556313" cy="1116106"/>
          </a:xfrm>
        </p:spPr>
        <p:txBody>
          <a:bodyPr/>
          <a:lstStyle/>
          <a:p>
            <a:r>
              <a:rPr lang="en-US" dirty="0" smtClean="0"/>
              <a:t>Working Groups: Self-organize!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042" y="1258295"/>
            <a:ext cx="8680829" cy="50448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We provide physical space and moral support to:</a:t>
            </a:r>
          </a:p>
          <a:p>
            <a:r>
              <a:rPr lang="en-US" dirty="0" smtClean="0"/>
              <a:t>Computational Text Analysis Working Group</a:t>
            </a:r>
          </a:p>
          <a:p>
            <a:r>
              <a:rPr lang="en-US" dirty="0" smtClean="0"/>
              <a:t>Python Workers Party</a:t>
            </a:r>
            <a:endParaRPr lang="en-US" dirty="0" smtClean="0"/>
          </a:p>
          <a:p>
            <a:r>
              <a:rPr lang="en-US" dirty="0" smtClean="0"/>
              <a:t>Digital Humanities Working Group</a:t>
            </a:r>
          </a:p>
          <a:p>
            <a:r>
              <a:rPr lang="en-US" dirty="0" smtClean="0"/>
              <a:t>Qualitative Methods Group</a:t>
            </a:r>
          </a:p>
          <a:p>
            <a:r>
              <a:rPr lang="en-US" dirty="0" smtClean="0"/>
              <a:t>Drupal Users Group</a:t>
            </a:r>
          </a:p>
          <a:p>
            <a:r>
              <a:rPr lang="en-US" dirty="0" err="1" smtClean="0"/>
              <a:t>Bitcoin</a:t>
            </a:r>
            <a:r>
              <a:rPr lang="en-US" dirty="0" smtClean="0"/>
              <a:t> Working Group</a:t>
            </a:r>
          </a:p>
          <a:p>
            <a:r>
              <a:rPr lang="en-US" dirty="0" smtClean="0"/>
              <a:t>Unicode Working Group</a:t>
            </a:r>
          </a:p>
          <a:p>
            <a:r>
              <a:rPr lang="en-US" dirty="0" smtClean="0"/>
              <a:t>Social Computing</a:t>
            </a:r>
          </a:p>
          <a:p>
            <a:r>
              <a:rPr lang="en-US" dirty="0" smtClean="0"/>
              <a:t>R Language Beginner Study Group</a:t>
            </a:r>
          </a:p>
          <a:p>
            <a:r>
              <a:rPr lang="en-US" dirty="0" smtClean="0"/>
              <a:t>Current working groups are listed at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://dlab.berkeley.edu/working-</a:t>
            </a:r>
            <a:r>
              <a:rPr lang="en-US" dirty="0" smtClean="0">
                <a:hlinkClick r:id="rId2"/>
              </a:rPr>
              <a:t>groups</a:t>
            </a:r>
            <a:r>
              <a:rPr lang="en-US" dirty="0" smtClean="0"/>
              <a:t> and historical working groups </a:t>
            </a:r>
            <a:r>
              <a:rPr lang="en-US" dirty="0"/>
              <a:t>are listed at </a:t>
            </a:r>
            <a:r>
              <a:rPr lang="en-US" dirty="0">
                <a:hlinkClick r:id="rId3"/>
              </a:rPr>
              <a:t>http://dlab.berkeley.edu/past-working-</a:t>
            </a:r>
            <a:r>
              <a:rPr lang="en-US" dirty="0" smtClean="0">
                <a:hlinkClick r:id="rId3"/>
              </a:rPr>
              <a:t>groups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8965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071" y="512846"/>
            <a:ext cx="8491858" cy="3467330"/>
          </a:xfrm>
        </p:spPr>
        <p:txBody>
          <a:bodyPr>
            <a:no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7200" b="1" dirty="0" smtClean="0"/>
              <a:t>CTAWG</a:t>
            </a:r>
            <a:r>
              <a:rPr lang="en-US" sz="7200" b="1" dirty="0"/>
              <a:t/>
            </a:r>
            <a:br>
              <a:rPr lang="en-US" sz="7200" b="1" dirty="0"/>
            </a:br>
            <a:r>
              <a:rPr lang="en-US" b="1" dirty="0" smtClean="0"/>
              <a:t>Computational </a:t>
            </a:r>
            <a:r>
              <a:rPr lang="en-US" b="1" dirty="0"/>
              <a:t>Text Analysis Working Group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	</a:t>
            </a:r>
            <a:r>
              <a:rPr lang="en-US" sz="3600" dirty="0" smtClean="0"/>
              <a:t>Tuesday 4-6pm, Twice a Month</a:t>
            </a:r>
            <a:br>
              <a:rPr lang="en-US" sz="3600" dirty="0" smtClean="0"/>
            </a:br>
            <a:r>
              <a:rPr lang="en-US" sz="3600" dirty="0" smtClean="0"/>
              <a:t>	</a:t>
            </a:r>
            <a:r>
              <a:rPr lang="en-US" dirty="0"/>
              <a:t/>
            </a:r>
            <a:br>
              <a:rPr lang="en-US" dirty="0"/>
            </a:br>
            <a:endParaRPr lang="en-US" sz="24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3366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179101" y="3925812"/>
            <a:ext cx="4964899" cy="2932188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1651"/>
            <a:ext cx="2230834" cy="1364082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4476" y="4696751"/>
            <a:ext cx="438486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  <a:latin typeface="Calibri"/>
              </a:rPr>
              <a:t>Coordinators:</a:t>
            </a:r>
            <a:br>
              <a:rPr lang="en-US" sz="2800" dirty="0">
                <a:solidFill>
                  <a:prstClr val="black"/>
                </a:solidFill>
                <a:latin typeface="Calibri"/>
              </a:rPr>
            </a:br>
            <a:r>
              <a:rPr lang="en-US" sz="28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Nick Adams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		</a:t>
            </a:r>
            <a:r>
              <a:rPr lang="en-US" dirty="0" smtClean="0">
                <a:solidFill>
                  <a:srgbClr val="3366FF"/>
                </a:solidFill>
                <a:latin typeface="Calibri"/>
                <a:hlinkClick r:id="rId4"/>
              </a:rPr>
              <a:t>nickbadams</a:t>
            </a:r>
            <a:r>
              <a:rPr lang="en-US" dirty="0">
                <a:solidFill>
                  <a:srgbClr val="3366FF"/>
                </a:solidFill>
                <a:latin typeface="Calibri"/>
                <a:hlinkClick r:id="rId4"/>
              </a:rPr>
              <a:t>@</a:t>
            </a:r>
            <a:r>
              <a:rPr lang="en-US" dirty="0" smtClean="0">
                <a:solidFill>
                  <a:srgbClr val="3366FF"/>
                </a:solidFill>
                <a:latin typeface="Calibri"/>
                <a:hlinkClick r:id="rId4"/>
              </a:rPr>
              <a:t>berkeley.edu</a:t>
            </a:r>
            <a:r>
              <a:rPr lang="en-US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/>
            </a:r>
            <a:br>
              <a:rPr lang="en-US" dirty="0">
                <a:solidFill>
                  <a:prstClr val="black"/>
                </a:solidFill>
                <a:latin typeface="Calibri"/>
              </a:rPr>
            </a:br>
            <a:r>
              <a:rPr lang="en-US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Brooks Ambrose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dirty="0">
                <a:solidFill>
                  <a:srgbClr val="3366FF"/>
                </a:solidFill>
                <a:latin typeface="Calibri"/>
                <a:hlinkClick r:id="rId5"/>
              </a:rPr>
              <a:t>brooks_dlab@</a:t>
            </a:r>
            <a:r>
              <a:rPr lang="en-US" dirty="0" smtClean="0">
                <a:solidFill>
                  <a:srgbClr val="3366FF"/>
                </a:solidFill>
                <a:latin typeface="Calibri"/>
                <a:hlinkClick r:id="rId5"/>
              </a:rPr>
              <a:t>berkeley.edu</a:t>
            </a:r>
            <a:r>
              <a:rPr lang="en-US" dirty="0" smtClean="0">
                <a:solidFill>
                  <a:srgbClr val="3366FF"/>
                </a:solidFill>
                <a:latin typeface="Calibri"/>
              </a:rPr>
              <a:t>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8825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203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  Many-to-Many</a:t>
            </a:r>
            <a:br>
              <a:rPr lang="en-US" b="1" dirty="0" smtClean="0"/>
            </a:br>
            <a:r>
              <a:rPr lang="en-US" b="1" dirty="0" smtClean="0"/>
              <a:t>Teaching and Learning Model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34586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Large group presentations and events</a:t>
            </a:r>
          </a:p>
          <a:p>
            <a:r>
              <a:rPr lang="en-US" dirty="0" smtClean="0"/>
              <a:t>Small groups focus on particular text methods and projects</a:t>
            </a:r>
          </a:p>
          <a:p>
            <a:r>
              <a:rPr lang="en-US" dirty="0" smtClean="0"/>
              <a:t>Guest talks from experts in the field</a:t>
            </a:r>
          </a:p>
          <a:p>
            <a:r>
              <a:rPr lang="en-US" dirty="0" smtClean="0"/>
              <a:t>Programming tutorials w/ sample code</a:t>
            </a:r>
          </a:p>
          <a:p>
            <a:r>
              <a:rPr lang="en-US" dirty="0" smtClean="0"/>
              <a:t>Online support forum to troubleshoot projects</a:t>
            </a:r>
          </a:p>
          <a:p>
            <a:r>
              <a:rPr lang="en-US" dirty="0" smtClean="0"/>
              <a:t>Collaboration opportunities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30834" cy="136408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332942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610</TotalTime>
  <Words>753</Words>
  <Application>Microsoft Macintosh PowerPoint</Application>
  <PresentationFormat>On-screen Show (4:3)</PresentationFormat>
  <Paragraphs>111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Advantage</vt:lpstr>
      <vt:lpstr>Office Theme</vt:lpstr>
      <vt:lpstr>1_Advantage</vt:lpstr>
      <vt:lpstr>What is D-Lab? </vt:lpstr>
      <vt:lpstr>D-Lab: Social Sciences Data Laboratory</vt:lpstr>
      <vt:lpstr>Core D-Lab Objectives</vt:lpstr>
      <vt:lpstr>Where is D-Lab?</vt:lpstr>
      <vt:lpstr>What is D-Lab Like?</vt:lpstr>
      <vt:lpstr>Special Projects</vt:lpstr>
      <vt:lpstr>Working Groups: Self-organize!</vt:lpstr>
      <vt:lpstr> CTAWG Computational Text Analysis Working Group   Tuesday 4-6pm, Twice a Month   </vt:lpstr>
      <vt:lpstr>A  Many-to-Many Teaching and Learning Model</vt:lpstr>
      <vt:lpstr>Law &amp; Social Justice Applications</vt:lpstr>
      <vt:lpstr>Join the CTAWG Legal Team!</vt:lpstr>
      <vt:lpstr>Trainings: An Overview</vt:lpstr>
      <vt:lpstr>Archiving: California Census Research Data Center (CCRDC)</vt:lpstr>
      <vt:lpstr>Archiving: CCRDC</vt:lpstr>
      <vt:lpstr>Archiving: CCRDC</vt:lpstr>
      <vt:lpstr>Archiving: CCRDC</vt:lpstr>
      <vt:lpstr>Archiving: CCRDC</vt:lpstr>
      <vt:lpstr>Archiving: CCRDC</vt:lpstr>
      <vt:lpstr>Archiving: Health Data @ CCRDC</vt:lpstr>
      <vt:lpstr>D-Lab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of the D-Lab  </dc:title>
  <dc:creator>Justin McCrary</dc:creator>
  <cp:lastModifiedBy>Justin McCrary</cp:lastModifiedBy>
  <cp:revision>26</cp:revision>
  <dcterms:created xsi:type="dcterms:W3CDTF">2014-12-17T15:25:29Z</dcterms:created>
  <dcterms:modified xsi:type="dcterms:W3CDTF">2015-02-13T17:45:43Z</dcterms:modified>
</cp:coreProperties>
</file>