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5" autoAdjust="0"/>
    <p:restoredTop sz="86343" autoAdjust="0"/>
  </p:normalViewPr>
  <p:slideViewPr>
    <p:cSldViewPr>
      <p:cViewPr>
        <p:scale>
          <a:sx n="75" d="100"/>
          <a:sy n="75" d="100"/>
        </p:scale>
        <p:origin x="-744" y="-5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46F1E9-54AF-4F50-AA80-9C492299177E}" type="datetimeFigureOut">
              <a:rPr lang="en-US" smtClean="0"/>
              <a:pPr/>
              <a:t>9/15/2010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F805C1-4553-4A6B-A888-2B07BE47FC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1820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D6E31A-7839-4745-95C6-EA5B8CB55844}" type="datetimeFigureOut">
              <a:rPr lang="en-US" smtClean="0"/>
              <a:t>9/15/2010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55D04F-E67D-4A64-9923-AD672B8D0D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968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5D04F-E67D-4A64-9923-AD672B8D0D7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8334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5D04F-E67D-4A64-9923-AD672B8D0D7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186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5D04F-E67D-4A64-9923-AD672B8D0D7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522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5D04F-E67D-4A64-9923-AD672B8D0D7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698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5D04F-E67D-4A64-9923-AD672B8D0D7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486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5D04F-E67D-4A64-9923-AD672B8D0D7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028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5D04F-E67D-4A64-9923-AD672B8D0D7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6272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5D04F-E67D-4A64-9923-AD672B8D0D7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723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5D04F-E67D-4A64-9923-AD672B8D0D7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2637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5D04F-E67D-4A64-9923-AD672B8D0D7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994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3B4DCB26-FE90-4116-8DB3-BC0DC85DA068}" type="datetimeFigureOut">
              <a:rPr lang="en-US" smtClean="0"/>
              <a:pPr/>
              <a:t>9/15/2010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C0103CE-D70B-48B8-A9E6-0D504826871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DCB26-FE90-4116-8DB3-BC0DC85DA068}" type="datetimeFigureOut">
              <a:rPr lang="en-US" smtClean="0"/>
              <a:pPr/>
              <a:t>9/15/2010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103CE-D70B-48B8-A9E6-0D504826871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DCB26-FE90-4116-8DB3-BC0DC85DA068}" type="datetimeFigureOut">
              <a:rPr lang="en-US" smtClean="0"/>
              <a:pPr/>
              <a:t>9/15/2010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103CE-D70B-48B8-A9E6-0D504826871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3B4DCB26-FE90-4116-8DB3-BC0DC85DA068}" type="datetimeFigureOut">
              <a:rPr lang="en-US" smtClean="0"/>
              <a:pPr/>
              <a:t>9/15/2010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C0103CE-D70B-48B8-A9E6-0D504826871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3B4DCB26-FE90-4116-8DB3-BC0DC85DA068}" type="datetimeFigureOut">
              <a:rPr lang="en-US" smtClean="0"/>
              <a:pPr/>
              <a:t>9/15/2010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C0103CE-D70B-48B8-A9E6-0D504826871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DCB26-FE90-4116-8DB3-BC0DC85DA068}" type="datetimeFigureOut">
              <a:rPr lang="en-US" smtClean="0"/>
              <a:pPr/>
              <a:t>9/15/2010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103CE-D70B-48B8-A9E6-0D504826871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DCB26-FE90-4116-8DB3-BC0DC85DA068}" type="datetimeFigureOut">
              <a:rPr lang="en-US" smtClean="0"/>
              <a:pPr/>
              <a:t>9/15/2010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103CE-D70B-48B8-A9E6-0D504826871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B4DCB26-FE90-4116-8DB3-BC0DC85DA068}" type="datetimeFigureOut">
              <a:rPr lang="en-US" smtClean="0"/>
              <a:pPr/>
              <a:t>9/15/2010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C0103CE-D70B-48B8-A9E6-0D504826871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DCB26-FE90-4116-8DB3-BC0DC85DA068}" type="datetimeFigureOut">
              <a:rPr lang="en-US" smtClean="0"/>
              <a:pPr/>
              <a:t>9/15/2010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103CE-D70B-48B8-A9E6-0D504826871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3B4DCB26-FE90-4116-8DB3-BC0DC85DA068}" type="datetimeFigureOut">
              <a:rPr lang="en-US" smtClean="0"/>
              <a:pPr/>
              <a:t>9/15/2010</a:t>
            </a:fld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C0103CE-D70B-48B8-A9E6-0D504826871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B4DCB26-FE90-4116-8DB3-BC0DC85DA068}" type="datetimeFigureOut">
              <a:rPr lang="en-US" smtClean="0"/>
              <a:pPr/>
              <a:t>9/15/2010</a:t>
            </a:fld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C0103CE-D70B-48B8-A9E6-0D504826871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3B4DCB26-FE90-4116-8DB3-BC0DC85DA068}" type="datetimeFigureOut">
              <a:rPr lang="en-US" smtClean="0"/>
              <a:pPr/>
              <a:t>9/15/2010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C0103CE-D70B-48B8-A9E6-0D504826871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hyperlink" Target="mailto:lmaranzana@law.berkeley.edu" TargetMode="External"/><Relationship Id="rId5" Type="http://schemas.openxmlformats.org/officeDocument/2006/relationships/hyperlink" Target="mailto:alee@law.berkeley.edu" TargetMode="External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5.WAV"/><Relationship Id="rId7" Type="http://schemas.openxmlformats.org/officeDocument/2006/relationships/image" Target="../media/image5.png"/><Relationship Id="rId2" Type="http://schemas.microsoft.com/office/2007/relationships/media" Target="../media/media5.WAV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Creating Public Interest or Public Sector Resumes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Alexander Lee, Associate Director for Public Interest &amp; Public Sector Programs</a:t>
            </a:r>
          </a:p>
          <a:p>
            <a:r>
              <a:rPr lang="en-US" dirty="0" smtClean="0"/>
              <a:t>Berkeley Law Career Development Office</a:t>
            </a:r>
            <a:endParaRPr lang="en-US" dirty="0"/>
          </a:p>
        </p:txBody>
      </p:sp>
      <p:pic>
        <p:nvPicPr>
          <p:cNvPr id="4" name="Picture 3" descr="berkeleylaw_horizonta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62200" y="1676400"/>
            <a:ext cx="4276725" cy="752475"/>
          </a:xfrm>
          <a:prstGeom prst="rect">
            <a:avLst/>
          </a:prstGeom>
        </p:spPr>
      </p:pic>
      <p:pic>
        <p:nvPicPr>
          <p:cNvPr id="5" name="~PP399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712200" y="6426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Resume Help From the CDO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1219200"/>
          </a:xfrm>
        </p:spPr>
        <p:txBody>
          <a:bodyPr>
            <a:normAutofit/>
          </a:bodyPr>
          <a:lstStyle/>
          <a:p>
            <a:r>
              <a:rPr lang="en-US" dirty="0" smtClean="0"/>
              <a:t>Employer research</a:t>
            </a:r>
          </a:p>
          <a:p>
            <a:r>
              <a:rPr lang="en-US" dirty="0" smtClean="0"/>
              <a:t>Resume editing &amp; counseling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3048000"/>
            <a:ext cx="7696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Alexander Lee</a:t>
            </a:r>
          </a:p>
          <a:p>
            <a:r>
              <a:rPr lang="en-US" dirty="0" smtClean="0"/>
              <a:t>Associate Director for Public Interest &amp; Public Sector Programs</a:t>
            </a:r>
          </a:p>
          <a:p>
            <a:r>
              <a:rPr lang="en-US" dirty="0" smtClean="0"/>
              <a:t>283 Simon Hall</a:t>
            </a:r>
          </a:p>
          <a:p>
            <a:r>
              <a:rPr lang="en-US" dirty="0" smtClean="0">
                <a:hlinkClick r:id="rId5"/>
              </a:rPr>
              <a:t>alee@law.berkeley.edu</a:t>
            </a:r>
            <a:endParaRPr lang="en-US" dirty="0" smtClean="0"/>
          </a:p>
          <a:p>
            <a:r>
              <a:rPr lang="en-US" dirty="0" smtClean="0"/>
              <a:t>(510) 643-4779</a:t>
            </a:r>
          </a:p>
          <a:p>
            <a:endParaRPr lang="en-US" dirty="0" smtClean="0"/>
          </a:p>
          <a:p>
            <a:r>
              <a:rPr lang="en-US" dirty="0" smtClean="0"/>
              <a:t>Linda Maranzana</a:t>
            </a:r>
          </a:p>
          <a:p>
            <a:r>
              <a:rPr lang="en-US" dirty="0" smtClean="0"/>
              <a:t>Associate Director for Public Interest &amp; Public Sector Programs</a:t>
            </a:r>
          </a:p>
          <a:p>
            <a:r>
              <a:rPr lang="en-US" dirty="0" smtClean="0"/>
              <a:t>290 Simon Hall</a:t>
            </a:r>
          </a:p>
          <a:p>
            <a:r>
              <a:rPr lang="en-US" dirty="0" smtClean="0">
                <a:hlinkClick r:id="rId6"/>
              </a:rPr>
              <a:t>lmaranzana@law.berkeley.edu</a:t>
            </a:r>
            <a:endParaRPr lang="en-US" dirty="0" smtClean="0"/>
          </a:p>
          <a:p>
            <a:r>
              <a:rPr lang="en-US" dirty="0" smtClean="0"/>
              <a:t>(510) 643-2675</a:t>
            </a:r>
            <a:endParaRPr lang="en-US" dirty="0"/>
          </a:p>
        </p:txBody>
      </p:sp>
      <p:pic>
        <p:nvPicPr>
          <p:cNvPr id="6" name="~PP26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712200" y="6426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the Employer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274320" lvl="1">
              <a:spcBef>
                <a:spcPts val="600"/>
              </a:spcBef>
              <a:buSzPct val="70000"/>
              <a:buFont typeface="Wingdings"/>
              <a:buChar char=""/>
            </a:pPr>
            <a:r>
              <a:rPr lang="en-US" sz="2400" dirty="0" smtClean="0"/>
              <a:t>Understand their vision or mission</a:t>
            </a:r>
          </a:p>
          <a:p>
            <a:pPr marL="274320" lvl="1">
              <a:spcBef>
                <a:spcPts val="600"/>
              </a:spcBef>
              <a:buSzPct val="70000"/>
              <a:buFont typeface="Wingdings"/>
              <a:buChar char=""/>
            </a:pPr>
            <a:endParaRPr lang="en-US" sz="2400" dirty="0" smtClean="0"/>
          </a:p>
          <a:p>
            <a:pPr marL="274320" lvl="1">
              <a:spcBef>
                <a:spcPts val="600"/>
              </a:spcBef>
              <a:buSzPct val="70000"/>
              <a:buFont typeface="Wingdings"/>
              <a:buChar char=""/>
            </a:pPr>
            <a:r>
              <a:rPr lang="en-US" sz="2400" dirty="0" smtClean="0"/>
              <a:t>Understand how they accomplish their goals (programs &amp; types of legal work), and </a:t>
            </a:r>
          </a:p>
          <a:p>
            <a:pPr marL="274320" lvl="1">
              <a:spcBef>
                <a:spcPts val="600"/>
              </a:spcBef>
              <a:buSzPct val="70000"/>
              <a:buFont typeface="Wingdings"/>
              <a:buChar char=""/>
            </a:pPr>
            <a:endParaRPr lang="en-US" sz="2400" dirty="0" smtClean="0"/>
          </a:p>
          <a:p>
            <a:pPr marL="274320" lvl="1">
              <a:spcBef>
                <a:spcPts val="600"/>
              </a:spcBef>
              <a:buSzPct val="70000"/>
              <a:buFont typeface="Wingdings"/>
              <a:buChar char=""/>
            </a:pPr>
            <a:r>
              <a:rPr lang="en-US" sz="2400" dirty="0" smtClean="0"/>
              <a:t>Understand what qualities &amp; skills they are looking for in their interns &amp; employees</a:t>
            </a:r>
          </a:p>
          <a:p>
            <a:pPr marL="274320" lvl="1">
              <a:spcBef>
                <a:spcPts val="600"/>
              </a:spcBef>
              <a:buSzPct val="70000"/>
              <a:buFont typeface="Wingdings"/>
              <a:buChar char=""/>
            </a:pPr>
            <a:endParaRPr lang="en-US" sz="2400" dirty="0" smtClean="0"/>
          </a:p>
          <a:p>
            <a:pPr marL="274320" lvl="1">
              <a:spcBef>
                <a:spcPts val="600"/>
              </a:spcBef>
              <a:buSzPct val="70000"/>
              <a:buFont typeface="Wingdings"/>
              <a:buChar char=""/>
            </a:pPr>
            <a:endParaRPr lang="en-US" dirty="0" smtClean="0"/>
          </a:p>
        </p:txBody>
      </p:sp>
      <p:pic>
        <p:nvPicPr>
          <p:cNvPr id="5" name="~PP111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712200" y="6426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the Employer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600" dirty="0" smtClean="0"/>
              <a:t>Read job description carefully &amp; note desired skills &amp; qualifications</a:t>
            </a:r>
          </a:p>
          <a:p>
            <a:r>
              <a:rPr lang="en-US" sz="2600" dirty="0" smtClean="0"/>
              <a:t>Read organization’s website thoroughly</a:t>
            </a:r>
          </a:p>
          <a:p>
            <a:r>
              <a:rPr lang="en-US" sz="2600" dirty="0" smtClean="0"/>
              <a:t>Consult other students</a:t>
            </a:r>
          </a:p>
          <a:p>
            <a:pPr lvl="1"/>
            <a:r>
              <a:rPr lang="en-US" sz="2600" dirty="0" smtClean="0"/>
              <a:t>Student-to-Student Career Fair (Fall)</a:t>
            </a:r>
          </a:p>
          <a:p>
            <a:pPr lvl="1"/>
            <a:r>
              <a:rPr lang="en-US" sz="2600" dirty="0" smtClean="0"/>
              <a:t>Student evaluations in b-Line</a:t>
            </a:r>
          </a:p>
          <a:p>
            <a:r>
              <a:rPr lang="en-US" sz="2600" dirty="0" smtClean="0"/>
              <a:t>Attend employer receptions and externship fairs</a:t>
            </a:r>
          </a:p>
          <a:p>
            <a:r>
              <a:rPr lang="en-US" sz="2600" dirty="0" smtClean="0"/>
              <a:t>Talk to CDO attorney-counselors</a:t>
            </a:r>
          </a:p>
          <a:p>
            <a:endParaRPr lang="en-US" dirty="0"/>
          </a:p>
        </p:txBody>
      </p:sp>
      <p:pic>
        <p:nvPicPr>
          <p:cNvPr id="5" name="~PP233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712200" y="6426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Revise Your Existing Resume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Use legal resume formatting</a:t>
            </a:r>
          </a:p>
          <a:p>
            <a:pPr lvl="1"/>
            <a:r>
              <a:rPr lang="en-US" dirty="0" smtClean="0"/>
              <a:t>Samples on CDO website</a:t>
            </a:r>
          </a:p>
          <a:p>
            <a:pPr lvl="1"/>
            <a:r>
              <a:rPr lang="en-US" dirty="0" smtClean="0"/>
              <a:t>1 page only</a:t>
            </a:r>
          </a:p>
          <a:p>
            <a:pPr lvl="2"/>
            <a:r>
              <a:rPr lang="en-US" dirty="0" smtClean="0"/>
              <a:t>If you have extensive work history and are having trouble staying within 1 page, see a CDO counselor for help</a:t>
            </a:r>
          </a:p>
          <a:p>
            <a:pPr lvl="1">
              <a:buNone/>
            </a:pPr>
            <a:endParaRPr lang="en-US" dirty="0" smtClean="0"/>
          </a:p>
          <a:p>
            <a:r>
              <a:rPr lang="en-US" i="1" dirty="0" smtClean="0"/>
              <a:t>Customize to the employer</a:t>
            </a:r>
          </a:p>
          <a:p>
            <a:endParaRPr lang="en-US" dirty="0" smtClean="0"/>
          </a:p>
          <a:p>
            <a:r>
              <a:rPr lang="en-US" dirty="0" smtClean="0"/>
              <a:t>Three general sections: Education, Experience, &amp; Additional Info</a:t>
            </a:r>
          </a:p>
          <a:p>
            <a:pPr lvl="1"/>
            <a:r>
              <a:rPr lang="en-US" dirty="0" smtClean="0"/>
              <a:t>Match your work with sought-after skills</a:t>
            </a:r>
          </a:p>
          <a:p>
            <a:pPr lvl="1"/>
            <a:r>
              <a:rPr lang="en-US" dirty="0" smtClean="0"/>
              <a:t>Use employers’ language &amp; framing (e.g. “oppressed communities” vs. “underserved,” “people of color” vs. “minorities”)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~PP27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712200" y="6426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1752600" y="-152400"/>
          <a:ext cx="5715000" cy="75163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Acrobat Document" r:id="rId6" imgW="5830114" imgH="7542857" progId="AcroExch.Document.7">
                  <p:embed/>
                </p:oleObj>
              </mc:Choice>
              <mc:Fallback>
                <p:oleObj name="Acrobat Document" r:id="rId6" imgW="5830114" imgH="7542857" progId="AcroExch.Document.7">
                  <p:embed/>
                  <p:pic>
                    <p:nvPicPr>
                      <p:cNvPr id="0" name="Content Placeholder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-152400"/>
                        <a:ext cx="5715000" cy="751633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~PP13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712200" y="6426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esume1exp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9600" y="3120443"/>
            <a:ext cx="7391400" cy="3280357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635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Education (1</a:t>
            </a:r>
            <a:r>
              <a:rPr lang="en-US" baseline="30000" dirty="0" smtClean="0"/>
              <a:t>st</a:t>
            </a:r>
            <a:r>
              <a:rPr lang="en-US" dirty="0" smtClean="0"/>
              <a:t> Section)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>
          <a:xfrm>
            <a:off x="457200" y="1752600"/>
            <a:ext cx="7467600" cy="14478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Reverse chronological order of graduation</a:t>
            </a:r>
          </a:p>
          <a:p>
            <a:r>
              <a:rPr lang="en-US" sz="2000" dirty="0" smtClean="0"/>
              <a:t>List honors &amp; activities separately</a:t>
            </a:r>
          </a:p>
          <a:p>
            <a:endParaRPr lang="en-US" sz="1600" dirty="0"/>
          </a:p>
        </p:txBody>
      </p:sp>
      <p:pic>
        <p:nvPicPr>
          <p:cNvPr id="6" name="~PP223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712200" y="6426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16764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1800" dirty="0" smtClean="0"/>
              <a:t>Reverse chronological order</a:t>
            </a:r>
          </a:p>
          <a:p>
            <a:r>
              <a:rPr lang="en-US" sz="1800" dirty="0" smtClean="0"/>
              <a:t>Include substantial volunteer experience (at least 6 months)</a:t>
            </a:r>
          </a:p>
          <a:p>
            <a:r>
              <a:rPr lang="en-US" sz="1800" dirty="0" smtClean="0"/>
              <a:t>Use paragraphs, not bullet points &amp; focus on accomplishments &amp; skills</a:t>
            </a:r>
            <a:endParaRPr lang="en-US" sz="1800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Experience</a:t>
            </a:r>
            <a:endParaRPr lang="en-US" dirty="0"/>
          </a:p>
        </p:txBody>
      </p:sp>
      <p:pic>
        <p:nvPicPr>
          <p:cNvPr id="13" name="Picture 12" descr="resume1exp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3400" y="3059797"/>
            <a:ext cx="7543800" cy="341720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635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5" name="~PP81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712200" y="6426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0"/>
            <a:ext cx="8534400" cy="350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1295400"/>
          </a:xfrm>
        </p:spPr>
        <p:txBody>
          <a:bodyPr>
            <a:normAutofit/>
          </a:bodyPr>
          <a:lstStyle/>
          <a:p>
            <a:r>
              <a:rPr lang="en-US" dirty="0" smtClean="0"/>
              <a:t>Indicate language skills or other distinctions</a:t>
            </a:r>
          </a:p>
          <a:p>
            <a:r>
              <a:rPr lang="en-US" dirty="0" smtClean="0"/>
              <a:t>Optional section</a:t>
            </a:r>
          </a:p>
          <a:p>
            <a:endParaRPr lang="en-US" dirty="0"/>
          </a:p>
        </p:txBody>
      </p:sp>
      <p:pic>
        <p:nvPicPr>
          <p:cNvPr id="6" name="Picture 5" descr="resume1addlinf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9600" y="3124200"/>
            <a:ext cx="7906197" cy="1905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635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9" name="~PP329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712200" y="6426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en-US" sz="2000" dirty="0" smtClean="0"/>
          </a:p>
          <a:p>
            <a:r>
              <a:rPr lang="en-US" sz="2000" dirty="0" smtClean="0"/>
              <a:t>Potentially controversial information on your resume</a:t>
            </a:r>
          </a:p>
          <a:p>
            <a:endParaRPr lang="en-US" sz="2000" dirty="0" smtClean="0"/>
          </a:p>
          <a:p>
            <a:r>
              <a:rPr lang="en-US" sz="2000" dirty="0" smtClean="0"/>
              <a:t>Avoid large gaps in work history</a:t>
            </a:r>
          </a:p>
          <a:p>
            <a:endParaRPr lang="en-US" sz="2000" dirty="0" smtClean="0"/>
          </a:p>
          <a:p>
            <a:r>
              <a:rPr lang="en-US" sz="2000" dirty="0" smtClean="0"/>
              <a:t>Don’t put anything in that you would not want to come up in an interview</a:t>
            </a:r>
          </a:p>
          <a:p>
            <a:endParaRPr lang="en-US" sz="2000" dirty="0" smtClean="0"/>
          </a:p>
          <a:p>
            <a:r>
              <a:rPr lang="en-US" sz="2000" dirty="0" smtClean="0"/>
              <a:t>If you indicate a high-level of ability in language(s) other than English, expect to be interviewed partially in that language(s)</a:t>
            </a:r>
          </a:p>
          <a:p>
            <a:endParaRPr lang="en-US" sz="2000" dirty="0" smtClean="0"/>
          </a:p>
          <a:p>
            <a:r>
              <a:rPr lang="en-US" sz="2000" dirty="0" smtClean="0"/>
              <a:t>Spell check, and then spell check again!</a:t>
            </a:r>
          </a:p>
          <a:p>
            <a:endParaRPr lang="en-US" dirty="0"/>
          </a:p>
        </p:txBody>
      </p:sp>
      <p:pic>
        <p:nvPicPr>
          <p:cNvPr id="4" name="~PP338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712200" y="6426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1096</TotalTime>
  <Words>357</Words>
  <Application>Microsoft Office PowerPoint</Application>
  <PresentationFormat>On-screen Show (4:3)</PresentationFormat>
  <Paragraphs>73</Paragraphs>
  <Slides>10</Slides>
  <Notes>10</Notes>
  <HiddenSlides>0</HiddenSlides>
  <MMClips>10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Oriel</vt:lpstr>
      <vt:lpstr>Adobe Acrobat Document</vt:lpstr>
      <vt:lpstr>Creating Public Interest or Public Sector Resumes</vt:lpstr>
      <vt:lpstr>Research the Employer</vt:lpstr>
      <vt:lpstr>Research the Employer</vt:lpstr>
      <vt:lpstr>Revise Your Existing Resume</vt:lpstr>
      <vt:lpstr>PowerPoint Presentation</vt:lpstr>
      <vt:lpstr>Education (1st Section)</vt:lpstr>
      <vt:lpstr>Experience</vt:lpstr>
      <vt:lpstr>Additional Information</vt:lpstr>
      <vt:lpstr>Other Considerations</vt:lpstr>
      <vt:lpstr>Resume Help From the CDO</vt:lpstr>
    </vt:vector>
  </TitlesOfParts>
  <Company>University of California, Berkeley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Creating a Public Interest/Public Sector Resume</dc:title>
  <dc:creator>Alex Lee</dc:creator>
  <cp:lastModifiedBy>tgalligan</cp:lastModifiedBy>
  <cp:revision>118</cp:revision>
  <dcterms:created xsi:type="dcterms:W3CDTF">2010-05-26T18:56:38Z</dcterms:created>
  <dcterms:modified xsi:type="dcterms:W3CDTF">2010-09-15T17:14:27Z</dcterms:modified>
</cp:coreProperties>
</file>