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19"/>
  </p:notesMasterIdLst>
  <p:handoutMasterIdLst>
    <p:handoutMasterId r:id="rId20"/>
  </p:handoutMasterIdLst>
  <p:sldIdLst>
    <p:sldId id="272" r:id="rId2"/>
    <p:sldId id="288" r:id="rId3"/>
    <p:sldId id="289" r:id="rId4"/>
    <p:sldId id="308" r:id="rId5"/>
    <p:sldId id="309" r:id="rId6"/>
    <p:sldId id="313" r:id="rId7"/>
    <p:sldId id="310" r:id="rId8"/>
    <p:sldId id="314" r:id="rId9"/>
    <p:sldId id="311" r:id="rId10"/>
    <p:sldId id="312" r:id="rId11"/>
    <p:sldId id="290" r:id="rId12"/>
    <p:sldId id="291" r:id="rId13"/>
    <p:sldId id="292" r:id="rId14"/>
    <p:sldId id="297" r:id="rId15"/>
    <p:sldId id="293" r:id="rId16"/>
    <p:sldId id="271" r:id="rId17"/>
    <p:sldId id="295" r:id="rId18"/>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89939" autoAdjust="0"/>
  </p:normalViewPr>
  <p:slideViewPr>
    <p:cSldViewPr>
      <p:cViewPr>
        <p:scale>
          <a:sx n="106" d="100"/>
          <a:sy n="106" d="100"/>
        </p:scale>
        <p:origin x="-72" y="-72"/>
      </p:cViewPr>
      <p:guideLst>
        <p:guide orient="horz" pos="2161"/>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6"/>
    </p:cViewPr>
  </p:sorterViewPr>
  <p:notesViewPr>
    <p:cSldViewPr>
      <p:cViewPr>
        <p:scale>
          <a:sx n="75" d="100"/>
          <a:sy n="75" d="100"/>
        </p:scale>
        <p:origin x="-1368" y="-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319" cy="465242"/>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Times New Roman" pitchFamily="18" charset="0"/>
              </a:defRPr>
            </a:lvl1pPr>
          </a:lstStyle>
          <a:p>
            <a:endParaRPr lang="en-US"/>
          </a:p>
        </p:txBody>
      </p:sp>
      <p:sp>
        <p:nvSpPr>
          <p:cNvPr id="14339" name="Rectangle 3"/>
          <p:cNvSpPr>
            <a:spLocks noGrp="1" noChangeArrowheads="1"/>
          </p:cNvSpPr>
          <p:nvPr>
            <p:ph type="dt" sz="quarter" idx="1"/>
          </p:nvPr>
        </p:nvSpPr>
        <p:spPr bwMode="auto">
          <a:xfrm>
            <a:off x="3972081" y="0"/>
            <a:ext cx="3038319" cy="465242"/>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Times New Roman" pitchFamily="18" charset="0"/>
              </a:defRPr>
            </a:lvl1pPr>
          </a:lstStyle>
          <a:p>
            <a:endParaRPr lang="en-US"/>
          </a:p>
        </p:txBody>
      </p:sp>
      <p:sp>
        <p:nvSpPr>
          <p:cNvPr id="14340" name="Rectangle 4"/>
          <p:cNvSpPr>
            <a:spLocks noGrp="1" noChangeArrowheads="1"/>
          </p:cNvSpPr>
          <p:nvPr>
            <p:ph type="ftr" sz="quarter" idx="2"/>
          </p:nvPr>
        </p:nvSpPr>
        <p:spPr bwMode="auto">
          <a:xfrm>
            <a:off x="0" y="8831160"/>
            <a:ext cx="3038319" cy="46524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Times New Roman" pitchFamily="18" charset="0"/>
              </a:defRPr>
            </a:lvl1pPr>
          </a:lstStyle>
          <a:p>
            <a:endParaRPr lang="en-US"/>
          </a:p>
        </p:txBody>
      </p:sp>
      <p:sp>
        <p:nvSpPr>
          <p:cNvPr id="14341" name="Rectangle 5"/>
          <p:cNvSpPr>
            <a:spLocks noGrp="1" noChangeArrowheads="1"/>
          </p:cNvSpPr>
          <p:nvPr>
            <p:ph type="sldNum" sz="quarter" idx="3"/>
          </p:nvPr>
        </p:nvSpPr>
        <p:spPr bwMode="auto">
          <a:xfrm>
            <a:off x="3972081" y="8831160"/>
            <a:ext cx="3038319" cy="46524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Times New Roman" pitchFamily="18" charset="0"/>
              </a:defRPr>
            </a:lvl1pPr>
          </a:lstStyle>
          <a:p>
            <a:endParaRPr lang="en-US"/>
          </a:p>
        </p:txBody>
      </p:sp>
    </p:spTree>
    <p:extLst>
      <p:ext uri="{BB962C8B-B14F-4D97-AF65-F5344CB8AC3E}">
        <p14:creationId xmlns:p14="http://schemas.microsoft.com/office/powerpoint/2010/main" val="57958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38319" cy="465242"/>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Times New Roman" pitchFamily="18" charset="0"/>
              </a:defRPr>
            </a:lvl1pPr>
          </a:lstStyle>
          <a:p>
            <a:endParaRPr lang="en-US"/>
          </a:p>
        </p:txBody>
      </p:sp>
      <p:sp>
        <p:nvSpPr>
          <p:cNvPr id="2057" name="Rectangle 9"/>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34960" y="4416633"/>
            <a:ext cx="5140481" cy="418296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972081" y="0"/>
            <a:ext cx="3038319" cy="465242"/>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Times New Roman" pitchFamily="18" charset="0"/>
              </a:defRPr>
            </a:lvl1pPr>
          </a:lstStyle>
          <a:p>
            <a:endParaRPr lang="en-US"/>
          </a:p>
        </p:txBody>
      </p:sp>
      <p:sp>
        <p:nvSpPr>
          <p:cNvPr id="2060" name="Rectangle 12"/>
          <p:cNvSpPr>
            <a:spLocks noGrp="1" noChangeArrowheads="1"/>
          </p:cNvSpPr>
          <p:nvPr>
            <p:ph type="ftr" sz="quarter" idx="4"/>
          </p:nvPr>
        </p:nvSpPr>
        <p:spPr bwMode="auto">
          <a:xfrm>
            <a:off x="0" y="8831160"/>
            <a:ext cx="3038319" cy="46524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Times New Roman" pitchFamily="18" charset="0"/>
              </a:defRPr>
            </a:lvl1pPr>
          </a:lstStyle>
          <a:p>
            <a:endParaRPr lang="en-US"/>
          </a:p>
        </p:txBody>
      </p:sp>
      <p:sp>
        <p:nvSpPr>
          <p:cNvPr id="2061" name="Rectangle 13"/>
          <p:cNvSpPr>
            <a:spLocks noGrp="1" noChangeArrowheads="1"/>
          </p:cNvSpPr>
          <p:nvPr>
            <p:ph type="sldNum" sz="quarter" idx="5"/>
          </p:nvPr>
        </p:nvSpPr>
        <p:spPr bwMode="auto">
          <a:xfrm>
            <a:off x="3972081" y="8831160"/>
            <a:ext cx="3038319" cy="46524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Times New Roman" pitchFamily="18" charset="0"/>
              </a:defRPr>
            </a:lvl1pPr>
          </a:lstStyle>
          <a:p>
            <a:endParaRPr lang="en-US"/>
          </a:p>
        </p:txBody>
      </p:sp>
    </p:spTree>
    <p:extLst>
      <p:ext uri="{BB962C8B-B14F-4D97-AF65-F5344CB8AC3E}">
        <p14:creationId xmlns:p14="http://schemas.microsoft.com/office/powerpoint/2010/main" val="216992328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90C1CDB2-BB31-49A9-8F4E-BBD029209E4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0497A30-493F-4CB2-9E33-7FAEE5B24DED}" type="slidenum">
              <a:rPr lang="en-US" smtClean="0"/>
              <a:pPr>
                <a:defRPr/>
              </a:pPr>
              <a:t>‹#›</a:t>
            </a:fld>
            <a:endParaRPr lang="en-US"/>
          </a:p>
        </p:txBody>
      </p:sp>
    </p:spTree>
  </p:cSld>
  <p:clrMapOvr>
    <a:masterClrMapping/>
  </p:clrMapOvr>
  <p:transition>
    <p:cover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30BC8BC-ECCC-4736-8FB8-5EF2BCD7461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8D8487B-2B03-48C6-83B3-88A2470D5E9A}"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cover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C44D6CF2-6090-4B78-89DD-073FAC072AB4}" type="slidenum">
              <a:rPr lang="en-US" smtClean="0"/>
              <a:pPr>
                <a:defRPr/>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4516EC3F-5288-4C45-A2C0-301B327231F4}" type="slidenum">
              <a:rPr lang="en-US" smtClean="0"/>
              <a:pPr>
                <a:defRPr/>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18155A78-4840-4B06-963D-78980AA8EE2E}" type="slidenum">
              <a:rPr lang="en-US" smtClean="0"/>
              <a:pPr>
                <a:defRPr/>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cover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61882CE-28F4-4AA6-83F9-88B4E6920EEE}" type="slidenum">
              <a:rPr lang="en-US" smtClean="0"/>
              <a:pPr>
                <a:defRPr/>
              </a:pPr>
              <a:t>‹#›</a:t>
            </a:fld>
            <a:endParaRPr lang="en-US"/>
          </a:p>
        </p:txBody>
      </p:sp>
    </p:spTree>
  </p:cSld>
  <p:clrMapOvr>
    <a:masterClrMapping/>
  </p:clrMapOvr>
  <p:transition>
    <p:cover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A666E2E-2ED4-4282-88CE-AD61E9AB2949}" type="slidenum">
              <a:rPr lang="en-US" smtClean="0"/>
              <a:pPr>
                <a:defRPr/>
              </a:pPr>
              <a:t>‹#›</a:t>
            </a:fld>
            <a:endParaRPr lang="en-US"/>
          </a:p>
        </p:txBody>
      </p:sp>
    </p:spTree>
  </p:cSld>
  <p:clrMapOvr>
    <a:masterClrMapping/>
  </p:clrMapOvr>
  <p:transition>
    <p:cover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4F9B35A-6A7F-439A-A5E4-5A8BB40923E8}"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cover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B7D2E7B9-5FAE-4BC9-B1F2-D4356D67BBF1}"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3AC4B602-55CF-47D9-9A58-4D4600A3A1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p:cover dir="r"/>
  </p:transition>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omas.loc.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aw.berkeley.edu/librar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eb.lexis-nexis.com/congcomp"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pencrs.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aw.berkeley.edu/library.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heinonline.org/HOL/Index?index=leghis/leghisb&amp;collection=leghis" TargetMode="External"/><Relationship Id="rId4" Type="http://schemas.openxmlformats.org/officeDocument/2006/relationships/hyperlink" Target="http://heinonline.org/HOL/Index?collection=leghi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financialservices.house.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house.gov/apps/list/hearing/financialsvcs_dem/111-17.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vtrack.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eb.lexis-nexis.com/legisinsight"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web.lexis-nexis.com/congcom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eb.lexis-nexis.com/legisinsigh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p:cNvSpPr>
          <p:nvPr>
            <p:ph type="title"/>
          </p:nvPr>
        </p:nvSpPr>
        <p:spPr>
          <a:xfrm>
            <a:off x="533400" y="0"/>
            <a:ext cx="7772400" cy="1143000"/>
          </a:xfrm>
        </p:spPr>
        <p:txBody>
          <a:bodyPr/>
          <a:lstStyle/>
          <a:p>
            <a:r>
              <a:rPr lang="en-US"/>
              <a:t>Thomas </a:t>
            </a:r>
          </a:p>
        </p:txBody>
      </p:sp>
      <p:sp>
        <p:nvSpPr>
          <p:cNvPr id="5" name="Slide Number Placeholder 5"/>
          <p:cNvSpPr>
            <a:spLocks noGrp="1"/>
          </p:cNvSpPr>
          <p:nvPr>
            <p:ph type="sldNum" sz="quarter" idx="12"/>
          </p:nvPr>
        </p:nvSpPr>
        <p:spPr/>
        <p:txBody>
          <a:bodyPr>
            <a:normAutofit fontScale="85000" lnSpcReduction="20000"/>
          </a:bodyPr>
          <a:lstStyle/>
          <a:p>
            <a:pPr>
              <a:defRPr/>
            </a:pPr>
            <a:fld id="{15A69EBD-2B01-460D-9312-AB4037BEA940}" type="slidenum">
              <a:rPr lang="en-US"/>
              <a:pPr>
                <a:defRPr/>
              </a:pPr>
              <a:t>1</a:t>
            </a:fld>
            <a:endParaRPr lang="en-US"/>
          </a:p>
        </p:txBody>
      </p:sp>
      <p:sp>
        <p:nvSpPr>
          <p:cNvPr id="411651" name="Rectangle 3"/>
          <p:cNvSpPr>
            <a:spLocks noGrp="1"/>
          </p:cNvSpPr>
          <p:nvPr>
            <p:ph sz="quarter" idx="1"/>
          </p:nvPr>
        </p:nvSpPr>
        <p:spPr/>
        <p:txBody>
          <a:bodyPr>
            <a:normAutofit/>
          </a:bodyPr>
          <a:lstStyle/>
          <a:p>
            <a:pPr>
              <a:lnSpc>
                <a:spcPct val="80000"/>
              </a:lnSpc>
            </a:pPr>
            <a:r>
              <a:rPr lang="en-US" sz="1600" dirty="0">
                <a:hlinkClick r:id="rId3"/>
              </a:rPr>
              <a:t>http://thomas.loc.gov</a:t>
            </a:r>
            <a:endParaRPr lang="en-US" sz="1600" dirty="0"/>
          </a:p>
          <a:p>
            <a:pPr lvl="1">
              <a:lnSpc>
                <a:spcPct val="80000"/>
              </a:lnSpc>
            </a:pPr>
            <a:r>
              <a:rPr lang="en-US" sz="1400" dirty="0"/>
              <a:t>Note: Legislative </a:t>
            </a:r>
            <a:r>
              <a:rPr lang="en-US" sz="1400" dirty="0" smtClean="0"/>
              <a:t>Process link – </a:t>
            </a:r>
            <a:r>
              <a:rPr lang="en-US" sz="1400" dirty="0"/>
              <a:t>How our Laws are Made and Enactment of a Law</a:t>
            </a:r>
          </a:p>
          <a:p>
            <a:pPr lvl="1">
              <a:lnSpc>
                <a:spcPct val="80000"/>
              </a:lnSpc>
            </a:pPr>
            <a:r>
              <a:rPr lang="en-US" sz="1400" dirty="0" smtClean="0"/>
              <a:t>Search </a:t>
            </a:r>
            <a:r>
              <a:rPr lang="en-US" sz="1400" dirty="0"/>
              <a:t>Multiple, Previous Congresses</a:t>
            </a:r>
          </a:p>
          <a:p>
            <a:pPr lvl="2">
              <a:lnSpc>
                <a:spcPct val="80000"/>
              </a:lnSpc>
            </a:pPr>
            <a:r>
              <a:rPr lang="en-US" sz="1400" dirty="0"/>
              <a:t>Example: </a:t>
            </a:r>
            <a:r>
              <a:rPr lang="en-US" sz="1400" dirty="0" smtClean="0"/>
              <a:t>110</a:t>
            </a:r>
            <a:r>
              <a:rPr lang="en-US" sz="1400" baseline="30000" dirty="0" smtClean="0"/>
              <a:t>th</a:t>
            </a:r>
            <a:r>
              <a:rPr lang="en-US" sz="1400" dirty="0" smtClean="0"/>
              <a:t> and 111</a:t>
            </a:r>
            <a:r>
              <a:rPr lang="en-US" sz="1400" baseline="30000" dirty="0" smtClean="0"/>
              <a:t>th</a:t>
            </a:r>
            <a:r>
              <a:rPr lang="en-US" sz="1400" dirty="0" smtClean="0"/>
              <a:t> congresses</a:t>
            </a:r>
            <a:r>
              <a:rPr lang="en-US" sz="1400" dirty="0"/>
              <a:t>, </a:t>
            </a:r>
            <a:r>
              <a:rPr lang="en-US" sz="1400" dirty="0" smtClean="0"/>
              <a:t>“credit card”, </a:t>
            </a:r>
            <a:r>
              <a:rPr lang="en-US" sz="1400" dirty="0"/>
              <a:t>“enrolled bills sent to the President”</a:t>
            </a:r>
          </a:p>
          <a:p>
            <a:pPr lvl="3">
              <a:lnSpc>
                <a:spcPct val="80000"/>
              </a:lnSpc>
            </a:pPr>
            <a:r>
              <a:rPr lang="en-US" sz="1200" dirty="0"/>
              <a:t>Results</a:t>
            </a:r>
            <a:r>
              <a:rPr lang="en-US" sz="1200" dirty="0" smtClean="0"/>
              <a:t>: include H.R.627</a:t>
            </a:r>
            <a:endParaRPr lang="en-US" sz="1200" dirty="0"/>
          </a:p>
          <a:p>
            <a:pPr lvl="3">
              <a:lnSpc>
                <a:spcPct val="80000"/>
              </a:lnSpc>
            </a:pPr>
            <a:r>
              <a:rPr lang="en-US" sz="1200" dirty="0"/>
              <a:t>Link to the Bill Summary &amp; Status file</a:t>
            </a:r>
          </a:p>
          <a:p>
            <a:pPr lvl="3">
              <a:lnSpc>
                <a:spcPct val="80000"/>
              </a:lnSpc>
            </a:pPr>
            <a:r>
              <a:rPr lang="en-US" sz="1200" dirty="0"/>
              <a:t>All Congressional Actions with Amendments </a:t>
            </a:r>
          </a:p>
          <a:p>
            <a:pPr lvl="3">
              <a:lnSpc>
                <a:spcPct val="80000"/>
              </a:lnSpc>
            </a:pPr>
            <a:r>
              <a:rPr lang="en-US" sz="1200" dirty="0"/>
              <a:t>Note: H. Rept. </a:t>
            </a:r>
            <a:r>
              <a:rPr lang="en-US" sz="1200" dirty="0" smtClean="0"/>
              <a:t>111-88</a:t>
            </a:r>
            <a:endParaRPr lang="en-US" sz="1200" dirty="0"/>
          </a:p>
          <a:p>
            <a:pPr lvl="3">
              <a:lnSpc>
                <a:spcPct val="80000"/>
              </a:lnSpc>
            </a:pPr>
            <a:r>
              <a:rPr lang="en-US" sz="1200" dirty="0"/>
              <a:t>Note: </a:t>
            </a:r>
            <a:r>
              <a:rPr lang="en-US" sz="1200" dirty="0" smtClean="0"/>
              <a:t>3/19/2009 Subcommittee Hearings Held - Subcommittee on Financial Institutions and Consumer Credit</a:t>
            </a:r>
            <a:endParaRPr lang="en-US" sz="1200" dirty="0"/>
          </a:p>
          <a:p>
            <a:pPr lvl="2">
              <a:lnSpc>
                <a:spcPct val="80000"/>
              </a:lnSpc>
            </a:pPr>
            <a:r>
              <a:rPr lang="en-US" sz="1400" dirty="0"/>
              <a:t>Advanced Search</a:t>
            </a:r>
          </a:p>
          <a:p>
            <a:pPr lvl="3">
              <a:lnSpc>
                <a:spcPct val="80000"/>
              </a:lnSpc>
            </a:pPr>
            <a:r>
              <a:rPr lang="en-US" sz="1300" dirty="0"/>
              <a:t>Thomas.loc.gov - Search Multiple Congresses  | Search Bill Summary &amp; Status |</a:t>
            </a:r>
            <a:r>
              <a:rPr lang="en-US" sz="1200" dirty="0"/>
              <a:t> </a:t>
            </a:r>
            <a:r>
              <a:rPr lang="en-US" sz="1300" dirty="0"/>
              <a:t>Try the Advanced Search</a:t>
            </a:r>
          </a:p>
          <a:p>
            <a:pPr lvl="3">
              <a:lnSpc>
                <a:spcPct val="80000"/>
              </a:lnSpc>
            </a:pPr>
            <a:r>
              <a:rPr lang="en-US" sz="1200" dirty="0"/>
              <a:t> </a:t>
            </a:r>
            <a:r>
              <a:rPr lang="en-US" sz="1200" dirty="0" smtClean="0"/>
              <a:t>111 Congress</a:t>
            </a:r>
            <a:endParaRPr lang="en-US" sz="1200" dirty="0"/>
          </a:p>
          <a:p>
            <a:pPr lvl="3">
              <a:lnSpc>
                <a:spcPct val="80000"/>
              </a:lnSpc>
            </a:pPr>
            <a:r>
              <a:rPr lang="en-US" sz="1200" dirty="0"/>
              <a:t>Sponsor: </a:t>
            </a:r>
            <a:r>
              <a:rPr lang="en-US" sz="1200" dirty="0" smtClean="0"/>
              <a:t>Maloney, Carolyn</a:t>
            </a:r>
            <a:endParaRPr lang="en-US" sz="1200" dirty="0"/>
          </a:p>
          <a:p>
            <a:pPr lvl="3">
              <a:lnSpc>
                <a:spcPct val="80000"/>
              </a:lnSpc>
            </a:pPr>
            <a:r>
              <a:rPr lang="en-US" sz="1200" dirty="0" smtClean="0"/>
              <a:t>Word/Phrase</a:t>
            </a:r>
            <a:r>
              <a:rPr lang="en-US" sz="1200" dirty="0"/>
              <a:t>: </a:t>
            </a:r>
            <a:r>
              <a:rPr lang="en-US" sz="1200" dirty="0" smtClean="0"/>
              <a:t>credit card</a:t>
            </a:r>
            <a:endParaRPr lang="en-US" sz="1200" dirty="0"/>
          </a:p>
          <a:p>
            <a:pPr lvl="3">
              <a:lnSpc>
                <a:spcPct val="80000"/>
              </a:lnSpc>
            </a:pPr>
            <a:r>
              <a:rPr lang="en-US" sz="1200" dirty="0"/>
              <a:t>Stage in Legislative Process: Public Laws</a:t>
            </a:r>
          </a:p>
          <a:p>
            <a:pPr lvl="2">
              <a:lnSpc>
                <a:spcPct val="80000"/>
              </a:lnSpc>
            </a:pPr>
            <a:endParaRPr lang="en-US" sz="1400" dirty="0"/>
          </a:p>
          <a:p>
            <a:pPr lvl="1">
              <a:lnSpc>
                <a:spcPct val="80000"/>
              </a:lnSpc>
            </a:pPr>
            <a:endParaRPr lang="en-US" sz="1400" dirty="0"/>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p:cNvSpPr>
          <p:nvPr>
            <p:ph type="title"/>
          </p:nvPr>
        </p:nvSpPr>
        <p:spPr/>
        <p:txBody>
          <a:bodyPr>
            <a:normAutofit fontScale="90000"/>
          </a:bodyPr>
          <a:lstStyle/>
          <a:p>
            <a:r>
              <a:rPr lang="en-US" smtClean="0"/>
              <a:t>ProQuest Legislative Insight: Historical Documents</a:t>
            </a:r>
            <a:br>
              <a:rPr lang="en-US"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4AD1C726-9E7C-41AD-B3A6-2D6E79D14589}" type="slidenum">
              <a:rPr lang="en-US" smtClean="0"/>
              <a:pPr/>
              <a:t>10</a:t>
            </a:fld>
            <a:endParaRPr lang="en-US"/>
          </a:p>
        </p:txBody>
      </p:sp>
      <p:sp>
        <p:nvSpPr>
          <p:cNvPr id="409603" name="Rectangle 3"/>
          <p:cNvSpPr>
            <a:spLocks noGrp="1"/>
          </p:cNvSpPr>
          <p:nvPr>
            <p:ph sz="quarter" idx="1"/>
          </p:nvPr>
        </p:nvSpPr>
        <p:spPr/>
        <p:txBody>
          <a:bodyPr/>
          <a:lstStyle/>
          <a:p>
            <a:r>
              <a:rPr lang="en-US" dirty="0" smtClean="0"/>
              <a:t>Home | Citation Checker or Browse “Total Histories Available on Legislative Insight”</a:t>
            </a:r>
          </a:p>
          <a:p>
            <a:pPr lvl="2"/>
            <a:r>
              <a:rPr lang="en-US" dirty="0" smtClean="0"/>
              <a:t>PL 87-195 (Foreign Assistance Act of 1961)</a:t>
            </a:r>
          </a:p>
          <a:p>
            <a:pPr lvl="3"/>
            <a:r>
              <a:rPr lang="en-US" dirty="0" smtClean="0"/>
              <a:t>A formal compiled legislative history</a:t>
            </a:r>
          </a:p>
          <a:p>
            <a:pPr lvl="1"/>
            <a:endParaRPr lang="en-US" dirty="0"/>
          </a:p>
        </p:txBody>
      </p:sp>
    </p:spTree>
    <p:extLst>
      <p:ext uri="{BB962C8B-B14F-4D97-AF65-F5344CB8AC3E}">
        <p14:creationId xmlns:p14="http://schemas.microsoft.com/office/powerpoint/2010/main" val="3113746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8" name="Rectangle 4"/>
          <p:cNvSpPr>
            <a:spLocks noGrp="1"/>
          </p:cNvSpPr>
          <p:nvPr>
            <p:ph type="title"/>
          </p:nvPr>
        </p:nvSpPr>
        <p:spPr>
          <a:xfrm>
            <a:off x="381000" y="609600"/>
            <a:ext cx="8534400" cy="758825"/>
          </a:xfrm>
        </p:spPr>
        <p:txBody>
          <a:bodyPr>
            <a:normAutofit fontScale="90000"/>
          </a:bodyPr>
          <a:lstStyle/>
          <a:p>
            <a:r>
              <a:rPr lang="en-US" dirty="0" err="1" smtClean="0"/>
              <a:t>ProQuest</a:t>
            </a:r>
            <a:r>
              <a:rPr lang="en-US" dirty="0" smtClean="0"/>
              <a:t> </a:t>
            </a:r>
            <a:r>
              <a:rPr lang="en-US" dirty="0"/>
              <a:t>Congressional</a:t>
            </a:r>
            <a:br>
              <a:rPr lang="en-US" dirty="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pPr>
              <a:defRPr/>
            </a:pPr>
            <a:fld id="{CA7D4BD9-DFE6-4990-8294-244A3BEC6BF3}" type="slidenum">
              <a:rPr lang="en-US"/>
              <a:pPr>
                <a:defRPr/>
              </a:pPr>
              <a:t>11</a:t>
            </a:fld>
            <a:endParaRPr lang="en-US"/>
          </a:p>
        </p:txBody>
      </p:sp>
      <p:sp>
        <p:nvSpPr>
          <p:cNvPr id="338949" name="Rectangle 5"/>
          <p:cNvSpPr>
            <a:spLocks noGrp="1"/>
          </p:cNvSpPr>
          <p:nvPr>
            <p:ph sz="quarter" idx="1"/>
          </p:nvPr>
        </p:nvSpPr>
        <p:spPr/>
        <p:txBody>
          <a:bodyPr>
            <a:normAutofit fontScale="92500" lnSpcReduction="10000"/>
          </a:bodyPr>
          <a:lstStyle/>
          <a:p>
            <a:pPr>
              <a:lnSpc>
                <a:spcPct val="80000"/>
              </a:lnSpc>
            </a:pPr>
            <a:r>
              <a:rPr lang="en-US" sz="2200" dirty="0" err="1" smtClean="0"/>
              <a:t>ProQuest</a:t>
            </a:r>
            <a:r>
              <a:rPr lang="en-US" sz="2200" dirty="0" smtClean="0"/>
              <a:t> </a:t>
            </a:r>
            <a:r>
              <a:rPr lang="en-US" sz="2200" dirty="0"/>
              <a:t>Congressional</a:t>
            </a:r>
          </a:p>
          <a:p>
            <a:pPr lvl="1">
              <a:lnSpc>
                <a:spcPct val="80000"/>
              </a:lnSpc>
            </a:pPr>
            <a:r>
              <a:rPr lang="en-US" sz="1800" dirty="0" smtClean="0"/>
              <a:t>Legislative </a:t>
            </a:r>
            <a:r>
              <a:rPr lang="en-US" sz="1800" dirty="0"/>
              <a:t>history service (also exists in “native” Lexis as CIS but is </a:t>
            </a:r>
            <a:r>
              <a:rPr lang="en-US" sz="1800" dirty="0" smtClean="0"/>
              <a:t>a stripped </a:t>
            </a:r>
            <a:r>
              <a:rPr lang="en-US" sz="1800" dirty="0"/>
              <a:t>down </a:t>
            </a:r>
            <a:r>
              <a:rPr lang="en-US" sz="1800" dirty="0" smtClean="0"/>
              <a:t>version without </a:t>
            </a:r>
            <a:r>
              <a:rPr lang="en-US" sz="1800" dirty="0" err="1" smtClean="0"/>
              <a:t>pdfs</a:t>
            </a:r>
            <a:r>
              <a:rPr lang="en-US" sz="1800" dirty="0" smtClean="0"/>
              <a:t> of documents and depth of coverage)</a:t>
            </a:r>
            <a:endParaRPr lang="en-US" sz="1800" dirty="0"/>
          </a:p>
          <a:p>
            <a:pPr lvl="1">
              <a:lnSpc>
                <a:spcPct val="80000"/>
              </a:lnSpc>
            </a:pPr>
            <a:r>
              <a:rPr lang="en-US" sz="1800" dirty="0">
                <a:hlinkClick r:id="rId3"/>
              </a:rPr>
              <a:t>http://www.law.berkeley.edu/library/</a:t>
            </a:r>
            <a:r>
              <a:rPr lang="en-US" sz="1800" dirty="0"/>
              <a:t> - Top Databases -  </a:t>
            </a:r>
            <a:r>
              <a:rPr lang="en-US" sz="1800" dirty="0" err="1" smtClean="0"/>
              <a:t>ProQuest</a:t>
            </a:r>
            <a:r>
              <a:rPr lang="en-US" sz="1800" dirty="0" smtClean="0"/>
              <a:t> </a:t>
            </a:r>
            <a:r>
              <a:rPr lang="en-US" sz="1800" dirty="0"/>
              <a:t>Congressional</a:t>
            </a:r>
          </a:p>
          <a:p>
            <a:pPr lvl="2">
              <a:lnSpc>
                <a:spcPct val="80000"/>
              </a:lnSpc>
            </a:pPr>
            <a:r>
              <a:rPr lang="en-US" sz="1900" dirty="0"/>
              <a:t>Or directly: </a:t>
            </a:r>
            <a:r>
              <a:rPr lang="en-US" sz="1900" dirty="0">
                <a:hlinkClick r:id="rId4"/>
              </a:rPr>
              <a:t>http://web.lexis-nexis.com/congcomp</a:t>
            </a:r>
            <a:endParaRPr lang="en-US" sz="1900" dirty="0"/>
          </a:p>
          <a:p>
            <a:pPr lvl="1">
              <a:lnSpc>
                <a:spcPct val="80000"/>
              </a:lnSpc>
            </a:pPr>
            <a:r>
              <a:rPr lang="en-US" sz="1800" dirty="0"/>
              <a:t>Congressional Publications</a:t>
            </a:r>
          </a:p>
          <a:p>
            <a:pPr lvl="2">
              <a:lnSpc>
                <a:spcPct val="80000"/>
              </a:lnSpc>
            </a:pPr>
            <a:r>
              <a:rPr lang="en-US" sz="1900" dirty="0"/>
              <a:t>Search Tabs</a:t>
            </a:r>
          </a:p>
          <a:p>
            <a:pPr lvl="3">
              <a:lnSpc>
                <a:spcPct val="80000"/>
              </a:lnSpc>
            </a:pPr>
            <a:r>
              <a:rPr lang="en-US" sz="1800" dirty="0"/>
              <a:t>Basic search</a:t>
            </a:r>
          </a:p>
          <a:p>
            <a:pPr lvl="3">
              <a:lnSpc>
                <a:spcPct val="80000"/>
              </a:lnSpc>
            </a:pPr>
            <a:r>
              <a:rPr lang="en-US" sz="1800" dirty="0"/>
              <a:t>Advanced Search</a:t>
            </a:r>
          </a:p>
          <a:p>
            <a:pPr lvl="3">
              <a:lnSpc>
                <a:spcPct val="80000"/>
              </a:lnSpc>
            </a:pPr>
            <a:r>
              <a:rPr lang="en-US" sz="1800" dirty="0"/>
              <a:t>Search by </a:t>
            </a:r>
            <a:r>
              <a:rPr lang="en-US" sz="1800" dirty="0" smtClean="0"/>
              <a:t>Number</a:t>
            </a:r>
            <a:endParaRPr lang="en-US" sz="1800" dirty="0"/>
          </a:p>
          <a:p>
            <a:pPr lvl="3">
              <a:lnSpc>
                <a:spcPct val="80000"/>
              </a:lnSpc>
            </a:pPr>
            <a:r>
              <a:rPr lang="en-US" sz="1800" dirty="0"/>
              <a:t>Congressional Record Only</a:t>
            </a:r>
          </a:p>
          <a:p>
            <a:pPr lvl="1">
              <a:lnSpc>
                <a:spcPct val="80000"/>
              </a:lnSpc>
            </a:pPr>
            <a:r>
              <a:rPr lang="en-US" sz="1800" dirty="0"/>
              <a:t>Legislative Histories, Bills &amp; </a:t>
            </a:r>
            <a:r>
              <a:rPr lang="en-US" sz="1800" dirty="0" smtClean="0"/>
              <a:t>Laws (left menu item)</a:t>
            </a:r>
            <a:endParaRPr lang="en-US" sz="1800" dirty="0"/>
          </a:p>
          <a:p>
            <a:pPr lvl="2">
              <a:lnSpc>
                <a:spcPct val="80000"/>
              </a:lnSpc>
            </a:pPr>
            <a:r>
              <a:rPr lang="en-US" sz="1900" dirty="0"/>
              <a:t>Search Tabs</a:t>
            </a:r>
          </a:p>
          <a:p>
            <a:pPr lvl="3">
              <a:lnSpc>
                <a:spcPct val="80000"/>
              </a:lnSpc>
            </a:pPr>
            <a:r>
              <a:rPr lang="en-US" sz="1800" dirty="0"/>
              <a:t>Keyword Search</a:t>
            </a:r>
          </a:p>
          <a:p>
            <a:pPr lvl="3">
              <a:lnSpc>
                <a:spcPct val="80000"/>
              </a:lnSpc>
            </a:pPr>
            <a:r>
              <a:rPr lang="en-US" sz="1800" dirty="0"/>
              <a:t>Get a </a:t>
            </a:r>
            <a:r>
              <a:rPr lang="en-US" sz="1800" dirty="0" smtClean="0"/>
              <a:t>Document </a:t>
            </a:r>
          </a:p>
          <a:p>
            <a:pPr lvl="2">
              <a:lnSpc>
                <a:spcPct val="80000"/>
              </a:lnSpc>
            </a:pPr>
            <a:r>
              <a:rPr lang="en-US" sz="2100" dirty="0" smtClean="0"/>
              <a:t>Alternative Route to legislative histories</a:t>
            </a:r>
          </a:p>
          <a:p>
            <a:pPr lvl="3">
              <a:lnSpc>
                <a:spcPct val="80000"/>
              </a:lnSpc>
            </a:pPr>
            <a:r>
              <a:rPr lang="en-US" sz="1800" dirty="0" smtClean="0"/>
              <a:t>Tab: Search by Number | Find a legislative history by number</a:t>
            </a:r>
            <a:endParaRPr lang="en-US" sz="1800" dirty="0"/>
          </a:p>
          <a:p>
            <a:pPr lvl="2">
              <a:lnSpc>
                <a:spcPct val="80000"/>
              </a:lnSpc>
            </a:pPr>
            <a:endParaRPr lang="en-US" sz="1900" dirty="0"/>
          </a:p>
          <a:p>
            <a:pPr lvl="2">
              <a:lnSpc>
                <a:spcPct val="80000"/>
              </a:lnSpc>
            </a:pPr>
            <a:endParaRPr lang="en-US" sz="1900" dirty="0"/>
          </a:p>
          <a:p>
            <a:pPr lvl="1">
              <a:lnSpc>
                <a:spcPct val="80000"/>
              </a:lnSpc>
            </a:pPr>
            <a:endParaRPr lang="en-US" sz="1800" dirty="0"/>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p:cNvSpPr>
          <p:nvPr>
            <p:ph type="title"/>
          </p:nvPr>
        </p:nvSpPr>
        <p:spPr>
          <a:xfrm>
            <a:off x="612648" y="228600"/>
            <a:ext cx="8153400" cy="1219200"/>
          </a:xfrm>
        </p:spPr>
        <p:txBody>
          <a:bodyPr>
            <a:normAutofit fontScale="90000"/>
          </a:bodyPr>
          <a:lstStyle/>
          <a:p>
            <a:r>
              <a:rPr lang="en-US" dirty="0" err="1" smtClean="0"/>
              <a:t>ProQuest</a:t>
            </a:r>
            <a:r>
              <a:rPr lang="en-US" dirty="0" smtClean="0"/>
              <a:t> Congressional: Compiled Legislative History</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DE7AEB76-1D92-4295-AE19-3BC67E14743C}" type="slidenum">
              <a:rPr lang="en-US" smtClean="0"/>
              <a:pPr/>
              <a:t>12</a:t>
            </a:fld>
            <a:endParaRPr lang="en-US"/>
          </a:p>
        </p:txBody>
      </p:sp>
      <p:sp>
        <p:nvSpPr>
          <p:cNvPr id="401411" name="Rectangle 3"/>
          <p:cNvSpPr>
            <a:spLocks noGrp="1"/>
          </p:cNvSpPr>
          <p:nvPr>
            <p:ph sz="quarter" idx="1"/>
          </p:nvPr>
        </p:nvSpPr>
        <p:spPr/>
        <p:txBody>
          <a:bodyPr/>
          <a:lstStyle/>
          <a:p>
            <a:r>
              <a:rPr lang="en-US" dirty="0" smtClean="0"/>
              <a:t>Legislative History of PL 111-24</a:t>
            </a:r>
          </a:p>
          <a:p>
            <a:pPr lvl="1"/>
            <a:r>
              <a:rPr lang="en-US" dirty="0" smtClean="0"/>
              <a:t>Legislative Histories, Bills &amp; Laws – Get a Document</a:t>
            </a:r>
          </a:p>
          <a:p>
            <a:pPr lvl="1"/>
            <a:r>
              <a:rPr lang="en-US" dirty="0" smtClean="0"/>
              <a:t>Or Congressional Publications – Search by Number</a:t>
            </a:r>
          </a:p>
          <a:p>
            <a:pPr lvl="2"/>
            <a:r>
              <a:rPr lang="en-US" dirty="0" smtClean="0"/>
              <a:t>Public Law Number 111-24</a:t>
            </a:r>
          </a:p>
          <a:p>
            <a:pPr lvl="3"/>
            <a:r>
              <a:rPr lang="en-US" dirty="0" smtClean="0"/>
              <a:t>Credit Card Accountability Responsibility and Disclosure Act of 2009 or Credit CARD Act of 2009</a:t>
            </a:r>
          </a:p>
          <a:p>
            <a:pPr lvl="2"/>
            <a:endParaRPr lang="en-US" dirty="0" smtClean="0"/>
          </a:p>
          <a:p>
            <a:pPr lvl="2"/>
            <a:endParaRPr lang="en-US" dirty="0" smtClean="0"/>
          </a:p>
          <a:p>
            <a:pPr lvl="1"/>
            <a:endParaRPr lang="en-US" dirty="0"/>
          </a:p>
        </p:txBody>
      </p:sp>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p:cNvSpPr>
          <p:nvPr>
            <p:ph type="title"/>
          </p:nvPr>
        </p:nvSpPr>
        <p:spPr>
          <a:xfrm>
            <a:off x="381000" y="685800"/>
            <a:ext cx="8534400" cy="758825"/>
          </a:xfrm>
        </p:spPr>
        <p:txBody>
          <a:bodyPr>
            <a:normAutofit fontScale="90000"/>
          </a:bodyPr>
          <a:lstStyle/>
          <a:p>
            <a:r>
              <a:rPr lang="en-US" dirty="0" err="1" smtClean="0"/>
              <a:t>ProQuest</a:t>
            </a:r>
            <a:r>
              <a:rPr lang="en-US" dirty="0" smtClean="0"/>
              <a:t> Congressional: Advanced Search</a:t>
            </a:r>
            <a:r>
              <a:rPr lang="en-US" dirty="0"/>
              <a:t/>
            </a:r>
            <a:br>
              <a:rPr lang="en-US" dirty="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pPr>
              <a:defRPr/>
            </a:pPr>
            <a:fld id="{453941F7-758F-451A-893E-58A761E67CAE}" type="slidenum">
              <a:rPr lang="en-US"/>
              <a:pPr>
                <a:defRPr/>
              </a:pPr>
              <a:t>13</a:t>
            </a:fld>
            <a:endParaRPr lang="en-US"/>
          </a:p>
        </p:txBody>
      </p:sp>
      <p:sp>
        <p:nvSpPr>
          <p:cNvPr id="407555" name="Rectangle 3"/>
          <p:cNvSpPr>
            <a:spLocks noGrp="1"/>
          </p:cNvSpPr>
          <p:nvPr>
            <p:ph sz="quarter" idx="1"/>
          </p:nvPr>
        </p:nvSpPr>
        <p:spPr/>
        <p:txBody>
          <a:bodyPr>
            <a:normAutofit/>
          </a:bodyPr>
          <a:lstStyle/>
          <a:p>
            <a:pPr>
              <a:lnSpc>
                <a:spcPct val="90000"/>
              </a:lnSpc>
            </a:pPr>
            <a:r>
              <a:rPr lang="en-US" sz="1800" dirty="0"/>
              <a:t>Congressional Publications - </a:t>
            </a:r>
            <a:r>
              <a:rPr lang="en-US" sz="1900" dirty="0"/>
              <a:t>Advanced Search</a:t>
            </a:r>
          </a:p>
          <a:p>
            <a:pPr lvl="2">
              <a:lnSpc>
                <a:spcPct val="90000"/>
              </a:lnSpc>
            </a:pPr>
            <a:r>
              <a:rPr lang="en-US" sz="1600" dirty="0"/>
              <a:t>Example: </a:t>
            </a:r>
            <a:r>
              <a:rPr lang="en-US" sz="1600" dirty="0" smtClean="0"/>
              <a:t>“</a:t>
            </a:r>
            <a:r>
              <a:rPr lang="en-US" sz="1600" dirty="0" err="1" smtClean="0"/>
              <a:t>cuban</a:t>
            </a:r>
            <a:r>
              <a:rPr lang="en-US" sz="1600" dirty="0"/>
              <a:t> </a:t>
            </a:r>
            <a:r>
              <a:rPr lang="en-US" sz="1600" dirty="0" smtClean="0"/>
              <a:t>and democracy”  </a:t>
            </a:r>
            <a:r>
              <a:rPr lang="en-US" sz="1600" dirty="0"/>
              <a:t>and limit to </a:t>
            </a:r>
            <a:r>
              <a:rPr lang="en-US" sz="1600" dirty="0" smtClean="0"/>
              <a:t>104th</a:t>
            </a:r>
            <a:r>
              <a:rPr lang="en-US" sz="1600" baseline="30000" dirty="0" smtClean="0"/>
              <a:t>h</a:t>
            </a:r>
            <a:r>
              <a:rPr lang="en-US" sz="1600" dirty="0" smtClean="0"/>
              <a:t> </a:t>
            </a:r>
            <a:r>
              <a:rPr lang="en-US" sz="1600" dirty="0"/>
              <a:t>Congress</a:t>
            </a:r>
          </a:p>
          <a:p>
            <a:pPr lvl="3">
              <a:lnSpc>
                <a:spcPct val="90000"/>
              </a:lnSpc>
            </a:pPr>
            <a:r>
              <a:rPr lang="en-US" sz="1500" dirty="0" smtClean="0"/>
              <a:t>Hearings </a:t>
            </a:r>
            <a:r>
              <a:rPr lang="en-US" sz="1500" dirty="0"/>
              <a:t>– Digital </a:t>
            </a:r>
            <a:r>
              <a:rPr lang="en-US" sz="1500" dirty="0" smtClean="0"/>
              <a:t>Collection</a:t>
            </a:r>
          </a:p>
          <a:p>
            <a:pPr lvl="3">
              <a:lnSpc>
                <a:spcPct val="90000"/>
              </a:lnSpc>
            </a:pPr>
            <a:r>
              <a:rPr lang="en-US" sz="1500" dirty="0" smtClean="0"/>
              <a:t>Legislative History – PL 104-114</a:t>
            </a:r>
          </a:p>
          <a:p>
            <a:pPr lvl="3">
              <a:lnSpc>
                <a:spcPct val="90000"/>
              </a:lnSpc>
            </a:pPr>
            <a:r>
              <a:rPr lang="en-US" sz="1500" dirty="0" smtClean="0"/>
              <a:t>Reports</a:t>
            </a:r>
            <a:endParaRPr lang="en-US" sz="1500" dirty="0"/>
          </a:p>
          <a:p>
            <a:pPr lvl="2">
              <a:lnSpc>
                <a:spcPct val="90000"/>
              </a:lnSpc>
            </a:pPr>
            <a:r>
              <a:rPr lang="en-US" sz="1600" dirty="0"/>
              <a:t>Example</a:t>
            </a:r>
            <a:r>
              <a:rPr lang="en-US" sz="1600" dirty="0" smtClean="0"/>
              <a:t>: </a:t>
            </a:r>
            <a:r>
              <a:rPr lang="en-US" sz="1600" dirty="0"/>
              <a:t>Hearings</a:t>
            </a:r>
          </a:p>
          <a:p>
            <a:pPr lvl="3">
              <a:lnSpc>
                <a:spcPct val="90000"/>
              </a:lnSpc>
            </a:pPr>
            <a:r>
              <a:rPr lang="en-US" sz="1500" dirty="0"/>
              <a:t>Example: "north </a:t>
            </a:r>
            <a:r>
              <a:rPr lang="en-US" sz="1500" dirty="0" err="1"/>
              <a:t>korea</a:t>
            </a:r>
            <a:r>
              <a:rPr lang="en-US" sz="1500" dirty="0"/>
              <a:t>" and human rights( date </a:t>
            </a:r>
            <a:r>
              <a:rPr lang="en-US" sz="1500" dirty="0" smtClean="0"/>
              <a:t>previous 5 years and </a:t>
            </a:r>
            <a:r>
              <a:rPr lang="en-US" sz="1500" dirty="0"/>
              <a:t>limited to hearings)</a:t>
            </a:r>
          </a:p>
          <a:p>
            <a:pPr lvl="4">
              <a:lnSpc>
                <a:spcPct val="90000"/>
              </a:lnSpc>
            </a:pPr>
            <a:r>
              <a:rPr lang="en-US" sz="1300" dirty="0"/>
              <a:t>Note: </a:t>
            </a:r>
            <a:r>
              <a:rPr lang="en-US" sz="1300" dirty="0" smtClean="0"/>
              <a:t>Hearings </a:t>
            </a:r>
            <a:r>
              <a:rPr lang="en-US" sz="1300" dirty="0"/>
              <a:t>– Digital Collection </a:t>
            </a:r>
            <a:endParaRPr lang="en-US" sz="1300" dirty="0" smtClean="0"/>
          </a:p>
          <a:p>
            <a:pPr lvl="2">
              <a:lnSpc>
                <a:spcPct val="90000"/>
              </a:lnSpc>
            </a:pPr>
            <a:r>
              <a:rPr lang="en-US" sz="1900" dirty="0" smtClean="0"/>
              <a:t>Example</a:t>
            </a:r>
            <a:r>
              <a:rPr lang="en-US" sz="1900" dirty="0"/>
              <a:t>: </a:t>
            </a:r>
            <a:r>
              <a:rPr lang="en-US" sz="1900" dirty="0" smtClean="0"/>
              <a:t>Witness (from drop down menu in advanced search)</a:t>
            </a:r>
          </a:p>
          <a:p>
            <a:pPr lvl="3">
              <a:lnSpc>
                <a:spcPct val="90000"/>
              </a:lnSpc>
            </a:pPr>
            <a:r>
              <a:rPr lang="en-US" sz="1300" dirty="0" err="1" smtClean="0"/>
              <a:t>Lastname</a:t>
            </a:r>
            <a:r>
              <a:rPr lang="en-US" sz="1300" dirty="0" smtClean="0"/>
              <a:t>: Warren   </a:t>
            </a:r>
            <a:r>
              <a:rPr lang="en-US" sz="1300" dirty="0" err="1" smtClean="0"/>
              <a:t>Firstname</a:t>
            </a:r>
            <a:r>
              <a:rPr lang="en-US" sz="1300" dirty="0" smtClean="0"/>
              <a:t>: Elizabeth (last five years)</a:t>
            </a:r>
          </a:p>
          <a:p>
            <a:pPr lvl="4">
              <a:lnSpc>
                <a:spcPct val="90000"/>
              </a:lnSpc>
            </a:pPr>
            <a:r>
              <a:rPr lang="en-US" sz="1300" dirty="0" smtClean="0"/>
              <a:t>Credit Cardholders' Bill of Rights: Providing New Protections for Consumers, March 13,2008</a:t>
            </a:r>
          </a:p>
          <a:p>
            <a:pPr lvl="4">
              <a:lnSpc>
                <a:spcPct val="90000"/>
              </a:lnSpc>
            </a:pPr>
            <a:r>
              <a:rPr lang="en-US" sz="1300" dirty="0" smtClean="0"/>
              <a:t>[</a:t>
            </a:r>
            <a:r>
              <a:rPr lang="en-US" sz="1300" dirty="0"/>
              <a:t>Consumer Financial Protection Efforts: Answers Needed], CIS-NO: Not Yet Assigned,</a:t>
            </a:r>
            <a:endParaRPr lang="en-US" sz="1300" dirty="0" smtClean="0"/>
          </a:p>
          <a:p>
            <a:pPr lvl="2">
              <a:lnSpc>
                <a:spcPct val="90000"/>
              </a:lnSpc>
            </a:pPr>
            <a:endParaRPr lang="en-US" sz="1600" dirty="0"/>
          </a:p>
          <a:p>
            <a:pPr lvl="1">
              <a:lnSpc>
                <a:spcPct val="90000"/>
              </a:lnSpc>
            </a:pPr>
            <a:endParaRPr lang="en-US" sz="1600" dirty="0"/>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p:cNvSpPr>
          <p:nvPr>
            <p:ph type="title"/>
          </p:nvPr>
        </p:nvSpPr>
        <p:spPr>
          <a:xfrm>
            <a:off x="612648" y="228600"/>
            <a:ext cx="8150352" cy="1219200"/>
          </a:xfrm>
        </p:spPr>
        <p:txBody>
          <a:bodyPr>
            <a:normAutofit fontScale="90000"/>
          </a:bodyPr>
          <a:lstStyle/>
          <a:p>
            <a:r>
              <a:rPr lang="en-US" dirty="0" err="1" smtClean="0"/>
              <a:t>ProQuest</a:t>
            </a:r>
            <a:r>
              <a:rPr lang="en-US" dirty="0" smtClean="0"/>
              <a:t> Congressional: Search By Number </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453941F7-758F-451A-893E-58A761E67CAE}" type="slidenum">
              <a:rPr lang="en-US" smtClean="0"/>
              <a:pPr/>
              <a:t>14</a:t>
            </a:fld>
            <a:endParaRPr lang="en-US"/>
          </a:p>
        </p:txBody>
      </p:sp>
      <p:sp>
        <p:nvSpPr>
          <p:cNvPr id="407555" name="Rectangle 3"/>
          <p:cNvSpPr>
            <a:spLocks noGrp="1"/>
          </p:cNvSpPr>
          <p:nvPr>
            <p:ph sz="quarter" idx="1"/>
          </p:nvPr>
        </p:nvSpPr>
        <p:spPr/>
        <p:txBody>
          <a:bodyPr/>
          <a:lstStyle/>
          <a:p>
            <a:r>
              <a:rPr lang="en-US" dirty="0" smtClean="0"/>
              <a:t>Congressional Publications - Advanced Search</a:t>
            </a:r>
          </a:p>
          <a:p>
            <a:pPr lvl="2"/>
            <a:r>
              <a:rPr lang="en-US" dirty="0" smtClean="0"/>
              <a:t>Search by Number</a:t>
            </a:r>
          </a:p>
          <a:p>
            <a:pPr lvl="2"/>
            <a:r>
              <a:rPr lang="en-US" dirty="0" smtClean="0"/>
              <a:t>Example: Find Congressional Publications Related to a bill or Law:  HR 927 from 104th Congress</a:t>
            </a:r>
          </a:p>
          <a:p>
            <a:pPr lvl="3"/>
            <a:r>
              <a:rPr lang="en-US" dirty="0" smtClean="0"/>
              <a:t>Note: there are some documents here that did not show up in the compiled legislative history of PL 104-114 </a:t>
            </a:r>
          </a:p>
          <a:p>
            <a:pPr lvl="4"/>
            <a:r>
              <a:rPr lang="en-US" dirty="0" smtClean="0"/>
              <a:t>CRS report</a:t>
            </a:r>
          </a:p>
          <a:p>
            <a:pPr lvl="1"/>
            <a:endParaRPr lang="en-US" dirty="0"/>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p:cNvSpPr>
          <p:nvPr>
            <p:ph type="title"/>
          </p:nvPr>
        </p:nvSpPr>
        <p:spPr/>
        <p:txBody>
          <a:bodyPr>
            <a:normAutofit fontScale="90000"/>
          </a:bodyPr>
          <a:lstStyle/>
          <a:p>
            <a:r>
              <a:rPr lang="en-US" dirty="0" err="1" smtClean="0"/>
              <a:t>ProQuest</a:t>
            </a:r>
            <a:r>
              <a:rPr lang="en-US" dirty="0" smtClean="0"/>
              <a:t> Congressional: CRS Reports</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5736BC58-4669-4BD5-AC93-F01D49FEB309}" type="slidenum">
              <a:rPr lang="en-US" smtClean="0"/>
              <a:pPr/>
              <a:t>15</a:t>
            </a:fld>
            <a:endParaRPr lang="en-US"/>
          </a:p>
        </p:txBody>
      </p:sp>
      <p:sp>
        <p:nvSpPr>
          <p:cNvPr id="452611" name="Rectangle 3"/>
          <p:cNvSpPr>
            <a:spLocks noGrp="1"/>
          </p:cNvSpPr>
          <p:nvPr>
            <p:ph sz="quarter" idx="1"/>
          </p:nvPr>
        </p:nvSpPr>
        <p:spPr/>
        <p:txBody>
          <a:bodyPr>
            <a:normAutofit/>
          </a:bodyPr>
          <a:lstStyle/>
          <a:p>
            <a:r>
              <a:rPr lang="en-US" dirty="0" smtClean="0"/>
              <a:t>Congressional Publications - Advanced Search</a:t>
            </a:r>
          </a:p>
          <a:p>
            <a:pPr lvl="2"/>
            <a:r>
              <a:rPr lang="en-US" dirty="0" smtClean="0"/>
              <a:t>CRS Reports (Congressional Research Service)</a:t>
            </a:r>
          </a:p>
          <a:p>
            <a:pPr lvl="4"/>
            <a:r>
              <a:rPr lang="en-US" dirty="0" smtClean="0"/>
              <a:t>“The Congressional Research Service (CRS) was established within the Library of Congress to provide members, committees, and congressional staff with nonpartisan and objective research and analysis on all public policy issues.”</a:t>
            </a:r>
          </a:p>
          <a:p>
            <a:pPr lvl="3"/>
            <a:r>
              <a:rPr lang="en-US" dirty="0" smtClean="0"/>
              <a:t>Example: north </a:t>
            </a:r>
            <a:r>
              <a:rPr lang="en-US" dirty="0" err="1" smtClean="0"/>
              <a:t>korea</a:t>
            </a:r>
            <a:r>
              <a:rPr lang="en-US" dirty="0" smtClean="0"/>
              <a:t> and trade (date: last five years)</a:t>
            </a:r>
          </a:p>
          <a:p>
            <a:r>
              <a:rPr lang="en-US" i="1" dirty="0" err="1" smtClean="0">
                <a:hlinkClick r:id="rId3"/>
              </a:rPr>
              <a:t>OpenCRS</a:t>
            </a:r>
            <a:r>
              <a:rPr lang="en-US" i="1" dirty="0" smtClean="0"/>
              <a:t> - </a:t>
            </a:r>
            <a:r>
              <a:rPr lang="en-US" i="1" dirty="0" smtClean="0">
                <a:hlinkClick r:id="rId3"/>
              </a:rPr>
              <a:t>http://opencrs.com/</a:t>
            </a:r>
            <a:endParaRPr lang="en-US" i="1" dirty="0" smtClean="0"/>
          </a:p>
          <a:p>
            <a:pPr lvl="1"/>
            <a:r>
              <a:rPr lang="en-US" i="1" dirty="0" smtClean="0"/>
              <a:t>Public access to a selection of CRS reports</a:t>
            </a:r>
          </a:p>
          <a:p>
            <a:pPr lvl="2"/>
            <a:endParaRPr lang="en-US" dirty="0" smtClean="0"/>
          </a:p>
          <a:p>
            <a:pPr lvl="1"/>
            <a:endParaRPr lang="en-US" dirty="0"/>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p:cNvSpPr>
          <p:nvPr>
            <p:ph type="title"/>
          </p:nvPr>
        </p:nvSpPr>
        <p:spPr>
          <a:xfrm>
            <a:off x="612648" y="228600"/>
            <a:ext cx="8153400" cy="1143000"/>
          </a:xfrm>
        </p:spPr>
        <p:txBody>
          <a:bodyPr>
            <a:normAutofit fontScale="90000"/>
          </a:bodyPr>
          <a:lstStyle/>
          <a:p>
            <a:r>
              <a:rPr lang="en-US" dirty="0" err="1" smtClean="0"/>
              <a:t>ProQuest</a:t>
            </a:r>
            <a:r>
              <a:rPr lang="en-US" dirty="0" smtClean="0"/>
              <a:t> Congressional: Historical Documents</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F1B84BAE-3B2D-46C6-BCE3-B658E49A1009}" type="slidenum">
              <a:rPr lang="en-US" smtClean="0"/>
              <a:pPr/>
              <a:t>16</a:t>
            </a:fld>
            <a:endParaRPr lang="en-US"/>
          </a:p>
        </p:txBody>
      </p:sp>
      <p:sp>
        <p:nvSpPr>
          <p:cNvPr id="409603" name="Rectangle 3"/>
          <p:cNvSpPr>
            <a:spLocks noGrp="1"/>
          </p:cNvSpPr>
          <p:nvPr>
            <p:ph sz="quarter" idx="1"/>
          </p:nvPr>
        </p:nvSpPr>
        <p:spPr/>
        <p:txBody>
          <a:bodyPr>
            <a:normAutofit fontScale="92500" lnSpcReduction="20000"/>
          </a:bodyPr>
          <a:lstStyle/>
          <a:p>
            <a:r>
              <a:rPr lang="en-US" dirty="0" smtClean="0"/>
              <a:t>Congressional Publications – Advanced Search</a:t>
            </a:r>
          </a:p>
          <a:p>
            <a:pPr lvl="2"/>
            <a:r>
              <a:rPr lang="en-US" dirty="0" smtClean="0"/>
              <a:t>Example: </a:t>
            </a:r>
            <a:r>
              <a:rPr lang="en-US" dirty="0" err="1" smtClean="0"/>
              <a:t>unamerican</a:t>
            </a:r>
            <a:r>
              <a:rPr lang="en-US" dirty="0" smtClean="0"/>
              <a:t> activities and date between 1947 and 1951</a:t>
            </a:r>
          </a:p>
          <a:p>
            <a:pPr lvl="3"/>
            <a:r>
              <a:rPr lang="en-US" dirty="0" smtClean="0"/>
              <a:t>Committee Prints  - Digital Collection </a:t>
            </a:r>
          </a:p>
          <a:p>
            <a:pPr lvl="3"/>
            <a:r>
              <a:rPr lang="en-US" dirty="0" smtClean="0"/>
              <a:t>Hearings -- Digital Collection </a:t>
            </a:r>
          </a:p>
          <a:p>
            <a:pPr lvl="3"/>
            <a:r>
              <a:rPr lang="en-US" dirty="0" smtClean="0"/>
              <a:t>Serial Set  - Digital Collection </a:t>
            </a:r>
            <a:endParaRPr lang="en-US" dirty="0"/>
          </a:p>
          <a:p>
            <a:pPr lvl="4"/>
            <a:r>
              <a:rPr lang="en-US" dirty="0" smtClean="0"/>
              <a:t>Focus search: Brecht</a:t>
            </a:r>
          </a:p>
          <a:p>
            <a:pPr lvl="5"/>
            <a:r>
              <a:rPr lang="en-US" dirty="0"/>
              <a:t>Hearings Regarding the Communist Infiltration of the Motion Picture Industry, DOC-TYPE: Hearings -- Digital Collection, HEARING-ID: HRG-1947-UAH-0014, Oct. 20-24, 27-30, 1947, 552 pp., LexisNexis Congressional Hearings Digital Collection, Full Text Available</a:t>
            </a:r>
            <a:endParaRPr lang="en-US" dirty="0" smtClean="0"/>
          </a:p>
          <a:p>
            <a:pPr lvl="2"/>
            <a:r>
              <a:rPr lang="en-US" dirty="0" smtClean="0"/>
              <a:t>Example: “pledge of allegiance”  and date limited to between 1950 and 1960 </a:t>
            </a:r>
          </a:p>
          <a:p>
            <a:pPr lvl="3"/>
            <a:r>
              <a:rPr lang="en-US" dirty="0" smtClean="0"/>
              <a:t>Hearings – Digital Collection </a:t>
            </a:r>
          </a:p>
          <a:p>
            <a:pPr lvl="3"/>
            <a:r>
              <a:rPr lang="en-US" dirty="0" smtClean="0"/>
              <a:t>Serial Set Collection  - Digital Collection </a:t>
            </a:r>
          </a:p>
          <a:p>
            <a:pPr lvl="1"/>
            <a:endParaRPr lang="en-US" dirty="0"/>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p:cNvSpPr>
          <p:nvPr>
            <p:ph type="title"/>
          </p:nvPr>
        </p:nvSpPr>
        <p:spPr>
          <a:xfrm>
            <a:off x="304800" y="381000"/>
            <a:ext cx="8534400" cy="758825"/>
          </a:xfrm>
        </p:spPr>
        <p:txBody>
          <a:bodyPr/>
          <a:lstStyle/>
          <a:p>
            <a:r>
              <a:rPr lang="en-US" sz="3200" dirty="0" err="1" smtClean="0"/>
              <a:t>HeinOnline</a:t>
            </a:r>
            <a:r>
              <a:rPr lang="en-US" sz="3200" dirty="0" smtClean="0"/>
              <a:t>: Legislative Resources</a:t>
            </a:r>
            <a:endParaRPr lang="en-US" sz="3200" dirty="0"/>
          </a:p>
        </p:txBody>
      </p:sp>
      <p:sp>
        <p:nvSpPr>
          <p:cNvPr id="5" name="Slide Number Placeholder 5"/>
          <p:cNvSpPr>
            <a:spLocks noGrp="1"/>
          </p:cNvSpPr>
          <p:nvPr>
            <p:ph type="sldNum" sz="quarter" idx="12"/>
          </p:nvPr>
        </p:nvSpPr>
        <p:spPr/>
        <p:txBody>
          <a:bodyPr>
            <a:normAutofit fontScale="85000" lnSpcReduction="20000"/>
          </a:bodyPr>
          <a:lstStyle/>
          <a:p>
            <a:pPr>
              <a:defRPr/>
            </a:pPr>
            <a:fld id="{18C252F2-8A19-4DBC-8F9D-E79449FDB2A3}" type="slidenum">
              <a:rPr lang="en-US"/>
              <a:pPr>
                <a:defRPr/>
              </a:pPr>
              <a:t>17</a:t>
            </a:fld>
            <a:endParaRPr lang="en-US"/>
          </a:p>
        </p:txBody>
      </p:sp>
      <p:sp>
        <p:nvSpPr>
          <p:cNvPr id="444419" name="Rectangle 3"/>
          <p:cNvSpPr>
            <a:spLocks noGrp="1"/>
          </p:cNvSpPr>
          <p:nvPr>
            <p:ph sz="quarter" idx="1"/>
          </p:nvPr>
        </p:nvSpPr>
        <p:spPr/>
        <p:txBody>
          <a:bodyPr>
            <a:normAutofit/>
          </a:bodyPr>
          <a:lstStyle/>
          <a:p>
            <a:r>
              <a:rPr lang="en-US" dirty="0" smtClean="0">
                <a:hlinkClick r:id="rId3"/>
              </a:rPr>
              <a:t>http://www.law.berkeley.edu/library.htm</a:t>
            </a:r>
            <a:r>
              <a:rPr lang="en-US" dirty="0" smtClean="0"/>
              <a:t> |Top Databases |HeinOnline</a:t>
            </a:r>
            <a:br>
              <a:rPr lang="en-US" dirty="0" smtClean="0"/>
            </a:br>
            <a:endParaRPr lang="en-US" dirty="0" smtClean="0"/>
          </a:p>
          <a:p>
            <a:r>
              <a:rPr lang="en-US" dirty="0" smtClean="0">
                <a:hlinkClick r:id="rId4"/>
              </a:rPr>
              <a:t>U.S </a:t>
            </a:r>
            <a:r>
              <a:rPr lang="en-US" dirty="0">
                <a:hlinkClick r:id="rId4"/>
              </a:rPr>
              <a:t>Federal Legislative History Library </a:t>
            </a:r>
            <a:endParaRPr lang="en-US" dirty="0" smtClean="0"/>
          </a:p>
          <a:p>
            <a:pPr lvl="1"/>
            <a:r>
              <a:rPr lang="en-US" dirty="0" smtClean="0"/>
              <a:t>U.S. Federal Legislative History Title Collection</a:t>
            </a:r>
          </a:p>
          <a:p>
            <a:pPr lvl="2"/>
            <a:r>
              <a:rPr lang="en-US" dirty="0"/>
              <a:t>Alaska Native Land Claims Settlement Act </a:t>
            </a:r>
            <a:r>
              <a:rPr lang="en-US" dirty="0" smtClean="0"/>
              <a:t>PL 92-203</a:t>
            </a:r>
            <a:br>
              <a:rPr lang="en-US" dirty="0" smtClean="0"/>
            </a:br>
            <a:endParaRPr lang="en-US" dirty="0" smtClean="0"/>
          </a:p>
          <a:p>
            <a:pPr lvl="1"/>
            <a:r>
              <a:rPr lang="en-US" dirty="0" smtClean="0">
                <a:hlinkClick r:id="rId5"/>
              </a:rPr>
              <a:t>Sources </a:t>
            </a:r>
            <a:r>
              <a:rPr lang="en-US" dirty="0">
                <a:hlinkClick r:id="rId5"/>
              </a:rPr>
              <a:t>of Compiled Legislative History Database </a:t>
            </a:r>
            <a:endParaRPr lang="en-US" dirty="0"/>
          </a:p>
          <a:p>
            <a:pPr lvl="2"/>
            <a:r>
              <a:rPr lang="en-US" dirty="0"/>
              <a:t>Example: </a:t>
            </a:r>
            <a:r>
              <a:rPr lang="en-US" dirty="0" smtClean="0"/>
              <a:t>111-2/S</a:t>
            </a:r>
            <a:r>
              <a:rPr lang="en-US" dirty="0"/>
              <a:t>. </a:t>
            </a:r>
            <a:r>
              <a:rPr lang="en-US" dirty="0" smtClean="0"/>
              <a:t>181 </a:t>
            </a:r>
            <a:r>
              <a:rPr lang="en-US" dirty="0"/>
              <a:t>	  </a:t>
            </a:r>
            <a:r>
              <a:rPr lang="en-US" dirty="0" smtClean="0"/>
              <a:t>123 </a:t>
            </a:r>
            <a:r>
              <a:rPr lang="en-US" dirty="0"/>
              <a:t>Stat. </a:t>
            </a:r>
            <a:r>
              <a:rPr lang="en-US" dirty="0" smtClean="0"/>
              <a:t>5 </a:t>
            </a:r>
            <a:r>
              <a:rPr lang="en-US" dirty="0"/>
              <a:t>	  </a:t>
            </a:r>
            <a:endParaRPr lang="en-US" dirty="0" smtClean="0"/>
          </a:p>
          <a:p>
            <a:pPr marL="685800" lvl="2" indent="0">
              <a:buNone/>
            </a:pPr>
            <a:r>
              <a:rPr lang="en-US" dirty="0"/>
              <a:t>Lilly Ledbetter Fair Pay Act Of 2009 </a:t>
            </a: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p:cNvSpPr>
          <p:nvPr>
            <p:ph type="title"/>
          </p:nvPr>
        </p:nvSpPr>
        <p:spPr/>
        <p:txBody>
          <a:bodyPr/>
          <a:lstStyle/>
          <a:p>
            <a:r>
              <a:rPr lang="en-US" smtClean="0"/>
              <a:t>Thomas  – Hearings</a:t>
            </a: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5CF868AD-0E71-4D02-80A4-A08125C4B67E}" type="slidenum">
              <a:rPr lang="en-US" smtClean="0"/>
              <a:pPr/>
              <a:t>2</a:t>
            </a:fld>
            <a:endParaRPr lang="en-US"/>
          </a:p>
        </p:txBody>
      </p:sp>
      <p:sp>
        <p:nvSpPr>
          <p:cNvPr id="413699" name="Rectangle 3"/>
          <p:cNvSpPr>
            <a:spLocks noGrp="1"/>
          </p:cNvSpPr>
          <p:nvPr>
            <p:ph sz="quarter" idx="1"/>
          </p:nvPr>
        </p:nvSpPr>
        <p:spPr/>
        <p:txBody>
          <a:bodyPr>
            <a:normAutofit lnSpcReduction="10000"/>
          </a:bodyPr>
          <a:lstStyle/>
          <a:p>
            <a:r>
              <a:rPr lang="en-US" dirty="0" smtClean="0"/>
              <a:t>Only option is to browse to the Committee (House or Senate) to see if hearing (transcript, audio, video) is posted.</a:t>
            </a:r>
          </a:p>
          <a:p>
            <a:pPr lvl="1"/>
            <a:r>
              <a:rPr lang="en-US" dirty="0" smtClean="0"/>
              <a:t>Example: Credit Card Act Hearings, 3/19/2009</a:t>
            </a:r>
          </a:p>
          <a:p>
            <a:pPr lvl="1"/>
            <a:r>
              <a:rPr lang="en-US" dirty="0" smtClean="0"/>
              <a:t>House  Financial Services  Committee; Subcommittee on Financial Institutions and Consumer Credit</a:t>
            </a:r>
          </a:p>
          <a:p>
            <a:pPr lvl="2"/>
            <a:r>
              <a:rPr lang="en-US" dirty="0" smtClean="0"/>
              <a:t>Committee Web Page:  </a:t>
            </a:r>
            <a:r>
              <a:rPr lang="en-US" dirty="0" smtClean="0">
                <a:hlinkClick r:id="rId3"/>
              </a:rPr>
              <a:t>http://financialservices.house.gov/</a:t>
            </a:r>
            <a:endParaRPr lang="en-US" dirty="0" smtClean="0"/>
          </a:p>
          <a:p>
            <a:pPr lvl="3"/>
            <a:r>
              <a:rPr lang="en-US" dirty="0" smtClean="0"/>
              <a:t>Archive: 3/19/2009	H.R. 627, the Credit Cardholders' Bill of Rights Act of 2009; and H.R. 1456, the Consumer Overdraft Protection Fair Practices Act of 2009</a:t>
            </a:r>
          </a:p>
          <a:p>
            <a:pPr lvl="4"/>
            <a:r>
              <a:rPr lang="en-US" dirty="0" smtClean="0"/>
              <a:t>Note PDF of official hearing publication (</a:t>
            </a:r>
            <a:r>
              <a:rPr lang="en-US" dirty="0" smtClean="0">
                <a:hlinkClick r:id="rId4"/>
              </a:rPr>
              <a:t>111-17</a:t>
            </a:r>
            <a:r>
              <a:rPr lang="en-US" dirty="0" smtClean="0"/>
              <a:t>)and also video webcast</a:t>
            </a:r>
          </a:p>
          <a:p>
            <a:pPr lvl="2"/>
            <a:endParaRPr lang="en-US" dirty="0" smtClean="0"/>
          </a:p>
          <a:p>
            <a:pPr lvl="1"/>
            <a:endParaRPr lang="en-US" dirty="0" smtClean="0"/>
          </a:p>
          <a:p>
            <a:pPr lvl="1"/>
            <a:endParaRPr lang="en-US" dirty="0" smtClean="0"/>
          </a:p>
          <a:p>
            <a:pPr lvl="2"/>
            <a:endParaRPr lang="en-US" dirty="0" smtClean="0"/>
          </a:p>
          <a:p>
            <a:pPr lvl="1"/>
            <a:endParaRPr lang="en-US"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Govtrack.us</a:t>
            </a:r>
            <a:r>
              <a:rPr lang="en-US" dirty="0" smtClean="0"/>
              <a:t>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6A03CC1-C4BB-435A-8AA7-FA57D0A97FC8}" type="slidenum">
              <a:rPr lang="en-US" smtClean="0"/>
              <a:pPr>
                <a:defRPr/>
              </a:pPr>
              <a:t>3</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hlinkClick r:id="rId3"/>
              </a:rPr>
              <a:t>Govtrack.us</a:t>
            </a:r>
            <a:endParaRPr lang="en-US" dirty="0"/>
          </a:p>
          <a:p>
            <a:pPr lvl="2"/>
            <a:r>
              <a:rPr lang="en-US" dirty="0"/>
              <a:t>Pulls in information from Thomas</a:t>
            </a:r>
          </a:p>
          <a:p>
            <a:pPr lvl="2"/>
            <a:r>
              <a:rPr lang="en-US" dirty="0"/>
              <a:t>Well thought out presentation of information</a:t>
            </a:r>
          </a:p>
          <a:p>
            <a:endParaRPr lang="en-US" dirty="0"/>
          </a:p>
          <a:p>
            <a:pPr lvl="1"/>
            <a:r>
              <a:rPr lang="en-US" dirty="0"/>
              <a:t>Bill Search: H.R.627</a:t>
            </a:r>
          </a:p>
          <a:p>
            <a:pPr lvl="2"/>
            <a:r>
              <a:rPr lang="en-US" dirty="0"/>
              <a:t>Sponsors/co-sponsors</a:t>
            </a:r>
          </a:p>
          <a:p>
            <a:pPr lvl="2"/>
            <a:r>
              <a:rPr lang="en-US" dirty="0"/>
              <a:t>Summary/text</a:t>
            </a:r>
          </a:p>
          <a:p>
            <a:pPr lvl="3"/>
            <a:r>
              <a:rPr lang="en-US" dirty="0"/>
              <a:t>Project Vote and CRS</a:t>
            </a:r>
          </a:p>
          <a:p>
            <a:pPr lvl="2"/>
            <a:r>
              <a:rPr lang="en-US" dirty="0"/>
              <a:t>Votes</a:t>
            </a:r>
          </a:p>
          <a:p>
            <a:pPr lvl="2"/>
            <a:r>
              <a:rPr lang="en-US" dirty="0"/>
              <a:t>Full text</a:t>
            </a:r>
          </a:p>
          <a:p>
            <a:pPr lvl="3"/>
            <a:r>
              <a:rPr lang="en-US" dirty="0"/>
              <a:t>Bill comparisons – side by side or highlighted</a:t>
            </a:r>
          </a:p>
          <a:p>
            <a:pPr lvl="2"/>
            <a:r>
              <a:rPr lang="en-US" dirty="0"/>
              <a:t>Reports </a:t>
            </a:r>
          </a:p>
          <a:p>
            <a:pPr lvl="3"/>
            <a:r>
              <a:rPr lang="en-US" dirty="0"/>
              <a:t>No committee report?</a:t>
            </a:r>
          </a:p>
          <a:p>
            <a:pPr lvl="2"/>
            <a:r>
              <a:rPr lang="en-US" dirty="0"/>
              <a:t>Floor Speeches</a:t>
            </a:r>
          </a:p>
          <a:p>
            <a:pPr lvl="2"/>
            <a:r>
              <a:rPr lang="en-US" dirty="0"/>
              <a:t>Related Legislation</a:t>
            </a:r>
          </a:p>
          <a:p>
            <a:pPr lvl="2">
              <a:buNone/>
            </a:pPr>
            <a:endParaRPr lang="en-US" dirty="0" smtClean="0"/>
          </a:p>
        </p:txBody>
      </p:sp>
      <p:sp>
        <p:nvSpPr>
          <p:cNvPr id="5" name="Content Placeholder 4"/>
          <p:cNvSpPr>
            <a:spLocks noGrp="1"/>
          </p:cNvSpPr>
          <p:nvPr>
            <p:ph sz="quarter" idx="4294967295"/>
          </p:nvPr>
        </p:nvSpPr>
        <p:spPr>
          <a:xfrm>
            <a:off x="5257800" y="1589088"/>
            <a:ext cx="3886200" cy="4572000"/>
          </a:xfrm>
        </p:spPr>
        <p:txBody>
          <a:bodyPr>
            <a:normAutofit/>
          </a:bodyPr>
          <a:lstStyle/>
          <a:p>
            <a:pPr marL="0" marR="0">
              <a:spcBef>
                <a:spcPts val="0"/>
              </a:spcBef>
              <a:spcAft>
                <a:spcPts val="0"/>
              </a:spcAft>
            </a:pPr>
            <a:endParaRPr lang="en-US" dirty="0" smtClean="0"/>
          </a:p>
          <a:p>
            <a:pPr marL="0" marR="0">
              <a:spcBef>
                <a:spcPts val="0"/>
              </a:spcBef>
              <a:spcAft>
                <a:spcPts val="0"/>
              </a:spcAft>
            </a:pPr>
            <a:endParaRPr lang="en-US" sz="3200" dirty="0">
              <a:latin typeface="Constantia"/>
            </a:endParaRPr>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8" name="Rectangle 4"/>
          <p:cNvSpPr>
            <a:spLocks noGrp="1"/>
          </p:cNvSpPr>
          <p:nvPr>
            <p:ph type="title"/>
          </p:nvPr>
        </p:nvSpPr>
        <p:spPr>
          <a:xfrm>
            <a:off x="533400" y="273050"/>
            <a:ext cx="8153400" cy="1098550"/>
          </a:xfrm>
        </p:spPr>
        <p:txBody>
          <a:bodyPr>
            <a:normAutofit fontScale="90000"/>
          </a:bodyPr>
          <a:lstStyle/>
          <a:p>
            <a:r>
              <a:rPr lang="en-US" dirty="0" err="1" smtClean="0"/>
              <a:t>ProQuest</a:t>
            </a:r>
            <a:r>
              <a:rPr lang="en-US" dirty="0" smtClean="0"/>
              <a:t> Legislative Insight (LI) and </a:t>
            </a:r>
            <a:r>
              <a:rPr lang="en-US" dirty="0" err="1" smtClean="0"/>
              <a:t>ProQuest</a:t>
            </a:r>
            <a:r>
              <a:rPr lang="en-US" dirty="0" smtClean="0"/>
              <a:t> Congressional</a:t>
            </a:r>
            <a:br>
              <a:rPr lang="en-US" dirty="0" smtClean="0"/>
            </a:br>
            <a:endParaRPr lang="en-US" dirty="0"/>
          </a:p>
        </p:txBody>
      </p:sp>
      <p:sp>
        <p:nvSpPr>
          <p:cNvPr id="338949" name="Rectangle 5"/>
          <p:cNvSpPr>
            <a:spLocks noGrp="1"/>
          </p:cNvSpPr>
          <p:nvPr>
            <p:ph sz="quarter" idx="2"/>
          </p:nvPr>
        </p:nvSpPr>
        <p:spPr/>
        <p:txBody>
          <a:bodyPr>
            <a:normAutofit fontScale="85000" lnSpcReduction="10000"/>
          </a:bodyPr>
          <a:lstStyle/>
          <a:p>
            <a:pPr lvl="1"/>
            <a:r>
              <a:rPr lang="en-US" dirty="0" smtClean="0"/>
              <a:t>In depth Legislative histories</a:t>
            </a:r>
          </a:p>
          <a:p>
            <a:pPr lvl="1"/>
            <a:r>
              <a:rPr lang="en-US" dirty="0" smtClean="0"/>
              <a:t>More PDFs of documents</a:t>
            </a:r>
          </a:p>
          <a:p>
            <a:pPr lvl="1"/>
            <a:r>
              <a:rPr lang="en-US" dirty="0" smtClean="0"/>
              <a:t>Try here first then go to Congressional</a:t>
            </a:r>
          </a:p>
          <a:p>
            <a:pPr lvl="2"/>
            <a:r>
              <a:rPr lang="en-US" dirty="0" smtClean="0"/>
              <a:t>http://www.law.berkeley.edu/library/ -  Databases -  </a:t>
            </a:r>
            <a:r>
              <a:rPr lang="en-US" dirty="0" err="1" smtClean="0"/>
              <a:t>ProQuest</a:t>
            </a:r>
            <a:r>
              <a:rPr lang="en-US" dirty="0" smtClean="0"/>
              <a:t> Legislative Insight</a:t>
            </a:r>
          </a:p>
          <a:p>
            <a:pPr lvl="2"/>
            <a:r>
              <a:rPr lang="en-US" dirty="0" smtClean="0"/>
              <a:t>Or directly: </a:t>
            </a:r>
            <a:r>
              <a:rPr lang="en-US" dirty="0" smtClean="0">
                <a:hlinkClick r:id="rId3"/>
              </a:rPr>
              <a:t>http://web.lexis-nexis.com/legisinsight</a:t>
            </a:r>
            <a:endParaRPr lang="en-US" dirty="0" smtClean="0"/>
          </a:p>
          <a:p>
            <a:pPr lvl="2"/>
            <a:endParaRPr lang="en-US" dirty="0" smtClean="0"/>
          </a:p>
          <a:p>
            <a:pPr lvl="2"/>
            <a:endParaRPr lang="en-US" dirty="0" smtClean="0"/>
          </a:p>
          <a:p>
            <a:pPr lvl="1"/>
            <a:endParaRPr lang="en-US" dirty="0"/>
          </a:p>
        </p:txBody>
      </p:sp>
      <p:sp>
        <p:nvSpPr>
          <p:cNvPr id="11" name="Content Placeholder 10"/>
          <p:cNvSpPr>
            <a:spLocks noGrp="1"/>
          </p:cNvSpPr>
          <p:nvPr>
            <p:ph sz="quarter" idx="4"/>
          </p:nvPr>
        </p:nvSpPr>
        <p:spPr/>
        <p:txBody>
          <a:bodyPr>
            <a:normAutofit fontScale="85000" lnSpcReduction="20000"/>
          </a:bodyPr>
          <a:lstStyle/>
          <a:p>
            <a:r>
              <a:rPr lang="en-US" dirty="0" smtClean="0"/>
              <a:t>Still has legislative histories (more than LI at moment, but less </a:t>
            </a:r>
            <a:r>
              <a:rPr lang="en-US" dirty="0" err="1" smtClean="0"/>
              <a:t>indepth</a:t>
            </a:r>
            <a:r>
              <a:rPr lang="en-US" dirty="0" smtClean="0"/>
              <a:t>, and not as current)</a:t>
            </a:r>
          </a:p>
          <a:p>
            <a:r>
              <a:rPr lang="en-US" dirty="0" smtClean="0"/>
              <a:t>Information on bills that did not pass</a:t>
            </a:r>
          </a:p>
          <a:p>
            <a:pPr marL="594360" lvl="2" indent="-320040">
              <a:spcBef>
                <a:spcPts val="700"/>
              </a:spcBef>
              <a:buSzPct val="60000"/>
              <a:buFont typeface="Wingdings"/>
              <a:buChar char=""/>
            </a:pPr>
            <a:r>
              <a:rPr lang="en-US" dirty="0"/>
              <a:t>http://www.law.berkeley.edu/library/ -  </a:t>
            </a:r>
            <a:r>
              <a:rPr lang="en-US" dirty="0" smtClean="0"/>
              <a:t>Top Databases </a:t>
            </a:r>
            <a:r>
              <a:rPr lang="en-US" dirty="0"/>
              <a:t>-  </a:t>
            </a:r>
            <a:r>
              <a:rPr lang="en-US" dirty="0" err="1"/>
              <a:t>ProQuest</a:t>
            </a:r>
            <a:r>
              <a:rPr lang="en-US" dirty="0"/>
              <a:t> </a:t>
            </a:r>
            <a:r>
              <a:rPr lang="en-US" dirty="0" smtClean="0"/>
              <a:t>Congressional</a:t>
            </a:r>
          </a:p>
          <a:p>
            <a:pPr lvl="1"/>
            <a:r>
              <a:rPr lang="en-US" dirty="0">
                <a:hlinkClick r:id="rId4"/>
              </a:rPr>
              <a:t>http://web.lexis-nexis.com/congcomp</a:t>
            </a:r>
            <a:endParaRPr lang="en-US" dirty="0" smtClean="0"/>
          </a:p>
          <a:p>
            <a:endParaRPr lang="en-US" dirty="0"/>
          </a:p>
        </p:txBody>
      </p:sp>
      <p:sp>
        <p:nvSpPr>
          <p:cNvPr id="5" name="Slide Number Placeholder 5"/>
          <p:cNvSpPr>
            <a:spLocks noGrp="1"/>
          </p:cNvSpPr>
          <p:nvPr>
            <p:ph type="sldNum" sz="quarter" idx="16"/>
          </p:nvPr>
        </p:nvSpPr>
        <p:spPr/>
        <p:txBody>
          <a:bodyPr>
            <a:normAutofit fontScale="85000" lnSpcReduction="20000"/>
          </a:bodyPr>
          <a:lstStyle/>
          <a:p>
            <a:fld id="{CA7D4BD9-DFE6-4990-8294-244A3BEC6BF3}" type="slidenum">
              <a:rPr lang="en-US" smtClean="0"/>
              <a:pPr/>
              <a:t>4</a:t>
            </a:fld>
            <a:endParaRPr lang="en-US"/>
          </a:p>
        </p:txBody>
      </p:sp>
      <p:sp>
        <p:nvSpPr>
          <p:cNvPr id="2" name="Text Placeholder 1"/>
          <p:cNvSpPr>
            <a:spLocks noGrp="1"/>
          </p:cNvSpPr>
          <p:nvPr>
            <p:ph type="body" sz="quarter" idx="1"/>
          </p:nvPr>
        </p:nvSpPr>
        <p:spPr/>
        <p:txBody>
          <a:bodyPr/>
          <a:lstStyle/>
          <a:p>
            <a:r>
              <a:rPr lang="en-US" smtClean="0"/>
              <a:t>Legislative Insight</a:t>
            </a:r>
            <a:endParaRPr lang="en-US" dirty="0"/>
          </a:p>
        </p:txBody>
      </p:sp>
      <p:sp>
        <p:nvSpPr>
          <p:cNvPr id="3" name="Text Placeholder 2"/>
          <p:cNvSpPr>
            <a:spLocks noGrp="1"/>
          </p:cNvSpPr>
          <p:nvPr>
            <p:ph type="body" sz="quarter" idx="3"/>
          </p:nvPr>
        </p:nvSpPr>
        <p:spPr/>
        <p:txBody>
          <a:bodyPr/>
          <a:lstStyle/>
          <a:p>
            <a:r>
              <a:rPr lang="en-US" smtClean="0"/>
              <a:t>Congressional</a:t>
            </a:r>
            <a:endParaRPr lang="en-US" dirty="0"/>
          </a:p>
        </p:txBody>
      </p:sp>
    </p:spTree>
    <p:extLst>
      <p:ext uri="{BB962C8B-B14F-4D97-AF65-F5344CB8AC3E}">
        <p14:creationId xmlns:p14="http://schemas.microsoft.com/office/powerpoint/2010/main" val="2576726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p:cNvSpPr>
          <p:nvPr>
            <p:ph type="title"/>
          </p:nvPr>
        </p:nvSpPr>
        <p:spPr/>
        <p:txBody>
          <a:bodyPr>
            <a:normAutofit fontScale="90000"/>
          </a:bodyPr>
          <a:lstStyle/>
          <a:p>
            <a:r>
              <a:rPr lang="en-US" dirty="0" err="1" smtClean="0"/>
              <a:t>ProQuest</a:t>
            </a:r>
            <a:r>
              <a:rPr lang="en-US" dirty="0" smtClean="0"/>
              <a:t> Legislative Insight Compiled Legislative History: Navigation</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DE7AEB76-1D92-4295-AE19-3BC67E14743C}" type="slidenum">
              <a:rPr lang="en-US" smtClean="0"/>
              <a:pPr/>
              <a:t>5</a:t>
            </a:fld>
            <a:endParaRPr lang="en-US"/>
          </a:p>
        </p:txBody>
      </p:sp>
      <p:sp>
        <p:nvSpPr>
          <p:cNvPr id="401411" name="Rectangle 3"/>
          <p:cNvSpPr>
            <a:spLocks noGrp="1"/>
          </p:cNvSpPr>
          <p:nvPr>
            <p:ph sz="quarter" idx="1"/>
          </p:nvPr>
        </p:nvSpPr>
        <p:spPr/>
        <p:txBody>
          <a:bodyPr>
            <a:normAutofit fontScale="85000" lnSpcReduction="20000"/>
          </a:bodyPr>
          <a:lstStyle/>
          <a:p>
            <a:r>
              <a:rPr lang="en-US" dirty="0">
                <a:hlinkClick r:id="rId3"/>
              </a:rPr>
              <a:t>http://web.lexis-nexis.com/legisinsight </a:t>
            </a:r>
            <a:endParaRPr lang="en-US" dirty="0"/>
          </a:p>
          <a:p>
            <a:pPr lvl="1"/>
            <a:r>
              <a:rPr lang="en-US" dirty="0" smtClean="0">
                <a:solidFill>
                  <a:srgbClr val="FF0000"/>
                </a:solidFill>
              </a:rPr>
              <a:t>Home</a:t>
            </a:r>
            <a:r>
              <a:rPr lang="en-US" dirty="0" smtClean="0"/>
              <a:t>: Citation Checker</a:t>
            </a:r>
          </a:p>
          <a:p>
            <a:pPr lvl="2"/>
            <a:r>
              <a:rPr lang="en-US" dirty="0" smtClean="0"/>
              <a:t>Note date coverage on left side of screen </a:t>
            </a:r>
          </a:p>
          <a:p>
            <a:pPr lvl="2"/>
            <a:r>
              <a:rPr lang="en-US" dirty="0" smtClean="0"/>
              <a:t>PL111-24 </a:t>
            </a:r>
            <a:r>
              <a:rPr lang="en-US" dirty="0"/>
              <a:t>| Go to Legislative History</a:t>
            </a:r>
          </a:p>
          <a:p>
            <a:pPr marL="685800" lvl="2" indent="0">
              <a:buNone/>
            </a:pPr>
            <a:r>
              <a:rPr lang="en-US" dirty="0" smtClean="0"/>
              <a:t/>
            </a:r>
            <a:br>
              <a:rPr lang="en-US" dirty="0" smtClean="0"/>
            </a:br>
            <a:endParaRPr lang="en-US" dirty="0" smtClean="0"/>
          </a:p>
          <a:p>
            <a:pPr lvl="1"/>
            <a:r>
              <a:rPr lang="en-US" dirty="0" smtClean="0">
                <a:solidFill>
                  <a:srgbClr val="FF0000"/>
                </a:solidFill>
              </a:rPr>
              <a:t>Quick Search</a:t>
            </a:r>
            <a:r>
              <a:rPr lang="en-US" dirty="0" smtClean="0"/>
              <a:t>: Popular Names of Laws List</a:t>
            </a:r>
          </a:p>
          <a:p>
            <a:pPr lvl="2"/>
            <a:r>
              <a:rPr lang="en-US" dirty="0" smtClean="0"/>
              <a:t>Start typing credit card…  </a:t>
            </a:r>
          </a:p>
          <a:p>
            <a:pPr lvl="3"/>
            <a:r>
              <a:rPr lang="en-US" dirty="0" smtClean="0"/>
              <a:t>Can limit to publication types</a:t>
            </a:r>
            <a:br>
              <a:rPr lang="en-US" dirty="0" smtClean="0"/>
            </a:br>
            <a:endParaRPr lang="en-US" dirty="0" smtClean="0"/>
          </a:p>
          <a:p>
            <a:pPr lvl="1"/>
            <a:r>
              <a:rPr lang="en-US" dirty="0" smtClean="0">
                <a:solidFill>
                  <a:srgbClr val="FF0000"/>
                </a:solidFill>
              </a:rPr>
              <a:t>Guided Search </a:t>
            </a:r>
          </a:p>
          <a:p>
            <a:pPr lvl="2"/>
            <a:r>
              <a:rPr lang="en-US" dirty="0" smtClean="0"/>
              <a:t>Drop down menu of choices</a:t>
            </a:r>
          </a:p>
          <a:p>
            <a:pPr lvl="2"/>
            <a:r>
              <a:rPr lang="en-US" dirty="0" smtClean="0"/>
              <a:t>Example: credit card act</a:t>
            </a:r>
          </a:p>
          <a:p>
            <a:pPr lvl="3"/>
            <a:r>
              <a:rPr lang="en-US" dirty="0"/>
              <a:t>Can limit to publication types</a:t>
            </a:r>
            <a:endParaRPr lang="en-US" dirty="0" smtClean="0"/>
          </a:p>
          <a:p>
            <a:pPr lvl="2"/>
            <a:endParaRPr lang="en-US" dirty="0" smtClean="0"/>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64273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p:cNvSpPr>
          <p:nvPr>
            <p:ph type="title"/>
          </p:nvPr>
        </p:nvSpPr>
        <p:spPr/>
        <p:txBody>
          <a:bodyPr>
            <a:normAutofit fontScale="90000"/>
          </a:bodyPr>
          <a:lstStyle/>
          <a:p>
            <a:r>
              <a:rPr lang="en-US" dirty="0" err="1" smtClean="0"/>
              <a:t>ProQuest</a:t>
            </a:r>
            <a:r>
              <a:rPr lang="en-US" dirty="0" smtClean="0"/>
              <a:t> Legislative Insight Compiled Legislative History: Navigation</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DE7AEB76-1D92-4295-AE19-3BC67E14743C}" type="slidenum">
              <a:rPr lang="en-US" smtClean="0"/>
              <a:pPr/>
              <a:t>6</a:t>
            </a:fld>
            <a:endParaRPr lang="en-US"/>
          </a:p>
        </p:txBody>
      </p:sp>
      <p:sp>
        <p:nvSpPr>
          <p:cNvPr id="401411" name="Rectangle 3"/>
          <p:cNvSpPr>
            <a:spLocks noGrp="1"/>
          </p:cNvSpPr>
          <p:nvPr>
            <p:ph sz="quarter" idx="1"/>
          </p:nvPr>
        </p:nvSpPr>
        <p:spPr/>
        <p:txBody>
          <a:bodyPr>
            <a:normAutofit/>
          </a:bodyPr>
          <a:lstStyle/>
          <a:p>
            <a:pPr lvl="1"/>
            <a:r>
              <a:rPr lang="en-US" dirty="0" smtClean="0">
                <a:solidFill>
                  <a:srgbClr val="FF0000"/>
                </a:solidFill>
              </a:rPr>
              <a:t>Search by Number</a:t>
            </a:r>
          </a:p>
          <a:p>
            <a:pPr lvl="2"/>
            <a:r>
              <a:rPr lang="en-US" dirty="0" smtClean="0"/>
              <a:t>Public Law Number 111-24</a:t>
            </a:r>
          </a:p>
          <a:p>
            <a:pPr lvl="3"/>
            <a:r>
              <a:rPr lang="en-US" dirty="0" smtClean="0"/>
              <a:t>Credit Card Accountability Responsibility and Disclosure Act of 2009 or Credit CARD Act of 2009</a:t>
            </a:r>
          </a:p>
          <a:p>
            <a:pPr lvl="1"/>
            <a:r>
              <a:rPr lang="en-US" dirty="0" smtClean="0">
                <a:solidFill>
                  <a:srgbClr val="FF0000"/>
                </a:solidFill>
              </a:rPr>
              <a:t>Legislative Process</a:t>
            </a:r>
          </a:p>
          <a:p>
            <a:pPr lvl="2"/>
            <a:r>
              <a:rPr lang="en-US" dirty="0" smtClean="0"/>
              <a:t> PL111-24</a:t>
            </a:r>
          </a:p>
          <a:p>
            <a:pPr lvl="2"/>
            <a:r>
              <a:rPr lang="en-US" dirty="0" smtClean="0"/>
              <a:t>Can easily limit to view different publication types</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717129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p:cNvSpPr>
          <p:nvPr>
            <p:ph type="title"/>
          </p:nvPr>
        </p:nvSpPr>
        <p:spPr>
          <a:xfrm>
            <a:off x="612648" y="228600"/>
            <a:ext cx="8153400" cy="1143000"/>
          </a:xfrm>
        </p:spPr>
        <p:txBody>
          <a:bodyPr>
            <a:normAutofit fontScale="90000"/>
          </a:bodyPr>
          <a:lstStyle/>
          <a:p>
            <a:r>
              <a:rPr lang="en-US" sz="3600" dirty="0" err="1" smtClean="0"/>
              <a:t>ProQuest</a:t>
            </a:r>
            <a:r>
              <a:rPr lang="en-US" sz="3600" dirty="0" smtClean="0"/>
              <a:t> Legislative Insight: Structure of Compiled Legislative History PL 111-24 </a:t>
            </a:r>
            <a:r>
              <a:rPr lang="en-US" dirty="0" smtClean="0"/>
              <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DE7AEB76-1D92-4295-AE19-3BC67E14743C}" type="slidenum">
              <a:rPr lang="en-US" smtClean="0"/>
              <a:pPr/>
              <a:t>7</a:t>
            </a:fld>
            <a:endParaRPr lang="en-US"/>
          </a:p>
        </p:txBody>
      </p:sp>
      <p:sp>
        <p:nvSpPr>
          <p:cNvPr id="401411" name="Rectangle 3"/>
          <p:cNvSpPr>
            <a:spLocks noGrp="1"/>
          </p:cNvSpPr>
          <p:nvPr>
            <p:ph sz="quarter" idx="1"/>
          </p:nvPr>
        </p:nvSpPr>
        <p:spPr/>
        <p:txBody>
          <a:bodyPr>
            <a:normAutofit fontScale="85000" lnSpcReduction="20000"/>
          </a:bodyPr>
          <a:lstStyle/>
          <a:p>
            <a:pPr lvl="1"/>
            <a:r>
              <a:rPr lang="en-US" dirty="0" smtClean="0"/>
              <a:t>PL111-24 contains 65 publications</a:t>
            </a:r>
          </a:p>
          <a:p>
            <a:pPr lvl="2"/>
            <a:r>
              <a:rPr lang="en-US" dirty="0" smtClean="0"/>
              <a:t>Can use drop down boxes at top to sort by publication type or timeline</a:t>
            </a:r>
          </a:p>
          <a:p>
            <a:pPr lvl="1"/>
            <a:r>
              <a:rPr lang="en-US" dirty="0" smtClean="0"/>
              <a:t>Bill (HR 627) and Companion/Related</a:t>
            </a:r>
          </a:p>
          <a:p>
            <a:pPr lvl="2"/>
            <a:r>
              <a:rPr lang="en-US" dirty="0" smtClean="0"/>
              <a:t>Gives bill progress</a:t>
            </a:r>
          </a:p>
          <a:p>
            <a:pPr lvl="1"/>
            <a:r>
              <a:rPr lang="en-US" dirty="0" smtClean="0"/>
              <a:t>Congressional Record – i.e. debate</a:t>
            </a:r>
          </a:p>
          <a:p>
            <a:pPr lvl="1"/>
            <a:r>
              <a:rPr lang="en-US" dirty="0" smtClean="0"/>
              <a:t>Reports (110th and 111th Congress)</a:t>
            </a:r>
          </a:p>
          <a:p>
            <a:pPr lvl="2"/>
            <a:r>
              <a:rPr lang="en-US" dirty="0" smtClean="0"/>
              <a:t>Related Reports </a:t>
            </a:r>
          </a:p>
          <a:p>
            <a:pPr lvl="1"/>
            <a:r>
              <a:rPr lang="en-US" dirty="0" smtClean="0"/>
              <a:t>Hearings (109</a:t>
            </a:r>
            <a:r>
              <a:rPr lang="en-US" baseline="30000" dirty="0" smtClean="0"/>
              <a:t>th</a:t>
            </a:r>
            <a:r>
              <a:rPr lang="en-US" dirty="0" smtClean="0"/>
              <a:t>, 110th and 111th Congresses)</a:t>
            </a:r>
          </a:p>
          <a:p>
            <a:pPr lvl="2"/>
            <a:r>
              <a:rPr lang="en-US" dirty="0" smtClean="0"/>
              <a:t>Many </a:t>
            </a:r>
            <a:r>
              <a:rPr lang="en-US" dirty="0" err="1" smtClean="0"/>
              <a:t>pdfs</a:t>
            </a:r>
            <a:r>
              <a:rPr lang="en-US" dirty="0" smtClean="0"/>
              <a:t> of hearings  - including “digitally signed version”</a:t>
            </a:r>
          </a:p>
          <a:p>
            <a:pPr lvl="1"/>
            <a:r>
              <a:rPr lang="en-US" dirty="0" smtClean="0"/>
              <a:t>Committee Prints (109</a:t>
            </a:r>
            <a:r>
              <a:rPr lang="en-US" baseline="30000" dirty="0" smtClean="0"/>
              <a:t>th</a:t>
            </a:r>
            <a:r>
              <a:rPr lang="en-US" dirty="0" smtClean="0"/>
              <a:t> and 111</a:t>
            </a:r>
            <a:r>
              <a:rPr lang="en-US" baseline="30000" dirty="0" smtClean="0"/>
              <a:t>th</a:t>
            </a:r>
            <a:r>
              <a:rPr lang="en-US" dirty="0" smtClean="0"/>
              <a:t> Congresses)</a:t>
            </a:r>
          </a:p>
          <a:p>
            <a:pPr lvl="1"/>
            <a:r>
              <a:rPr lang="en-US" dirty="0" smtClean="0"/>
              <a:t>Miscellaneous Publications</a:t>
            </a:r>
          </a:p>
          <a:p>
            <a:pPr lvl="2"/>
            <a:r>
              <a:rPr lang="en-US" dirty="0" smtClean="0"/>
              <a:t>CRS Reports</a:t>
            </a:r>
            <a:br>
              <a:rPr lang="en-US" dirty="0" smtClean="0"/>
            </a:br>
            <a:endParaRPr lang="en-US" dirty="0" smtClean="0"/>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606567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p:cNvSpPr>
          <p:nvPr>
            <p:ph type="title"/>
          </p:nvPr>
        </p:nvSpPr>
        <p:spPr>
          <a:xfrm>
            <a:off x="612648" y="228600"/>
            <a:ext cx="8153400" cy="1143000"/>
          </a:xfrm>
        </p:spPr>
        <p:txBody>
          <a:bodyPr>
            <a:normAutofit fontScale="90000"/>
          </a:bodyPr>
          <a:lstStyle/>
          <a:p>
            <a:r>
              <a:rPr lang="en-US" sz="3600" dirty="0" err="1" smtClean="0"/>
              <a:t>ProQuest</a:t>
            </a:r>
            <a:r>
              <a:rPr lang="en-US" sz="3600" dirty="0" smtClean="0"/>
              <a:t> Legislative Insight: Structure of Compiled Legislative History PL 111-24 </a:t>
            </a:r>
            <a:r>
              <a:rPr lang="en-US" dirty="0" smtClean="0"/>
              <a:t/>
            </a:r>
            <a:br>
              <a:rPr lang="en-US" dirty="0"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DE7AEB76-1D92-4295-AE19-3BC67E14743C}" type="slidenum">
              <a:rPr lang="en-US" smtClean="0"/>
              <a:pPr/>
              <a:t>8</a:t>
            </a:fld>
            <a:endParaRPr lang="en-US"/>
          </a:p>
        </p:txBody>
      </p:sp>
      <p:sp>
        <p:nvSpPr>
          <p:cNvPr id="401411" name="Rectangle 3"/>
          <p:cNvSpPr>
            <a:spLocks noGrp="1"/>
          </p:cNvSpPr>
          <p:nvPr>
            <p:ph sz="quarter" idx="1"/>
          </p:nvPr>
        </p:nvSpPr>
        <p:spPr/>
        <p:txBody>
          <a:bodyPr>
            <a:normAutofit/>
          </a:bodyPr>
          <a:lstStyle/>
          <a:p>
            <a:pPr lvl="1"/>
            <a:r>
              <a:rPr lang="en-US" dirty="0" smtClean="0"/>
              <a:t>Can search within the 65 publications of the legislative history</a:t>
            </a:r>
          </a:p>
          <a:p>
            <a:pPr lvl="2"/>
            <a:r>
              <a:rPr lang="en-US" dirty="0" smtClean="0"/>
              <a:t>Example: search publications – find terms in full text publications</a:t>
            </a:r>
          </a:p>
          <a:p>
            <a:pPr lvl="3"/>
            <a:r>
              <a:rPr lang="en-US" dirty="0" smtClean="0"/>
              <a:t>Elizabeth warren – found in 14 publications</a:t>
            </a:r>
            <a:br>
              <a:rPr lang="en-US" dirty="0" smtClean="0"/>
            </a:br>
            <a:endParaRPr lang="en-US" dirty="0" smtClean="0"/>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2290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p:cNvSpPr>
          <p:nvPr>
            <p:ph type="title"/>
          </p:nvPr>
        </p:nvSpPr>
        <p:spPr/>
        <p:txBody>
          <a:bodyPr>
            <a:normAutofit fontScale="90000"/>
          </a:bodyPr>
          <a:lstStyle/>
          <a:p>
            <a:r>
              <a:rPr lang="en-US" smtClean="0"/>
              <a:t>ProQuest Legislative Insight: Guided Search</a:t>
            </a:r>
            <a:br>
              <a:rPr lang="en-US" smtClean="0"/>
            </a:b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453941F7-758F-451A-893E-58A761E67CAE}" type="slidenum">
              <a:rPr lang="en-US" smtClean="0"/>
              <a:pPr/>
              <a:t>9</a:t>
            </a:fld>
            <a:endParaRPr lang="en-US"/>
          </a:p>
        </p:txBody>
      </p:sp>
      <p:sp>
        <p:nvSpPr>
          <p:cNvPr id="407555" name="Rectangle 3"/>
          <p:cNvSpPr>
            <a:spLocks noGrp="1"/>
          </p:cNvSpPr>
          <p:nvPr>
            <p:ph sz="quarter" idx="1"/>
          </p:nvPr>
        </p:nvSpPr>
        <p:spPr/>
        <p:txBody>
          <a:bodyPr/>
          <a:lstStyle/>
          <a:p>
            <a:r>
              <a:rPr lang="en-US" dirty="0" smtClean="0"/>
              <a:t>Guided Search</a:t>
            </a:r>
          </a:p>
          <a:p>
            <a:pPr lvl="2"/>
            <a:r>
              <a:rPr lang="en-US" dirty="0" smtClean="0"/>
              <a:t>Can limit by publication type and congress</a:t>
            </a:r>
          </a:p>
          <a:p>
            <a:pPr lvl="3"/>
            <a:r>
              <a:rPr lang="en-US" dirty="0" smtClean="0"/>
              <a:t>Example: consumer protection act and limited to presidential signing statement</a:t>
            </a:r>
          </a:p>
          <a:p>
            <a:pPr lvl="2"/>
            <a:endParaRPr lang="en-US" dirty="0" smtClean="0"/>
          </a:p>
          <a:p>
            <a:pPr lvl="1"/>
            <a:endParaRPr lang="en-US" dirty="0"/>
          </a:p>
        </p:txBody>
      </p:sp>
    </p:spTree>
    <p:extLst>
      <p:ext uri="{BB962C8B-B14F-4D97-AF65-F5344CB8AC3E}">
        <p14:creationId xmlns:p14="http://schemas.microsoft.com/office/powerpoint/2010/main" val="2321999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12419</TotalTime>
  <Words>1058</Words>
  <Application>Microsoft Office PowerPoint</Application>
  <PresentationFormat>Letter Paper (8.5x11 in)</PresentationFormat>
  <Paragraphs>192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Thomas </vt:lpstr>
      <vt:lpstr>Thomas  – Hearings</vt:lpstr>
      <vt:lpstr>Govtrack.us </vt:lpstr>
      <vt:lpstr>ProQuest Legislative Insight (LI) and ProQuest Congressional </vt:lpstr>
      <vt:lpstr>ProQuest Legislative Insight Compiled Legislative History: Navigation </vt:lpstr>
      <vt:lpstr>ProQuest Legislative Insight Compiled Legislative History: Navigation </vt:lpstr>
      <vt:lpstr>ProQuest Legislative Insight: Structure of Compiled Legislative History PL 111-24  </vt:lpstr>
      <vt:lpstr>ProQuest Legislative Insight: Structure of Compiled Legislative History PL 111-24  </vt:lpstr>
      <vt:lpstr>ProQuest Legislative Insight: Guided Search </vt:lpstr>
      <vt:lpstr>ProQuest Legislative Insight: Historical Documents </vt:lpstr>
      <vt:lpstr>ProQuest Congressional </vt:lpstr>
      <vt:lpstr>ProQuest Congressional: Compiled Legislative History </vt:lpstr>
      <vt:lpstr>ProQuest Congressional: Advanced Search </vt:lpstr>
      <vt:lpstr>ProQuest Congressional: Search By Number  </vt:lpstr>
      <vt:lpstr>ProQuest Congressional: CRS Reports </vt:lpstr>
      <vt:lpstr>ProQuest Congressional: Historical Documents </vt:lpstr>
      <vt:lpstr>HeinOnline: Legislative Resources</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Case Research</dc:title>
  <dc:creator>Boalt Hall</dc:creator>
  <cp:lastModifiedBy>Michael Levy</cp:lastModifiedBy>
  <cp:revision>832</cp:revision>
  <cp:lastPrinted>2011-03-01T22:51:54Z</cp:lastPrinted>
  <dcterms:created xsi:type="dcterms:W3CDTF">1999-05-24T23:02:10Z</dcterms:created>
  <dcterms:modified xsi:type="dcterms:W3CDTF">2011-10-26T16:40:20Z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U:\MEL\Writings\cali</vt:lpwstr>
  </property>
</Properties>
</file>