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7"/>
  </p:notesMasterIdLst>
  <p:sldIdLst>
    <p:sldId id="257" r:id="rId2"/>
    <p:sldId id="295" r:id="rId3"/>
    <p:sldId id="344" r:id="rId4"/>
    <p:sldId id="309" r:id="rId5"/>
    <p:sldId id="325" r:id="rId6"/>
    <p:sldId id="298" r:id="rId7"/>
    <p:sldId id="311" r:id="rId8"/>
    <p:sldId id="313" r:id="rId9"/>
    <p:sldId id="314" r:id="rId10"/>
    <p:sldId id="316" r:id="rId11"/>
    <p:sldId id="318" r:id="rId12"/>
    <p:sldId id="350" r:id="rId13"/>
    <p:sldId id="351" r:id="rId14"/>
    <p:sldId id="343" r:id="rId15"/>
    <p:sldId id="326" r:id="rId16"/>
    <p:sldId id="347" r:id="rId17"/>
    <p:sldId id="348" r:id="rId18"/>
    <p:sldId id="336" r:id="rId19"/>
    <p:sldId id="331" r:id="rId20"/>
    <p:sldId id="332" r:id="rId21"/>
    <p:sldId id="327" r:id="rId22"/>
    <p:sldId id="333" r:id="rId23"/>
    <p:sldId id="334" r:id="rId24"/>
    <p:sldId id="345" r:id="rId25"/>
    <p:sldId id="34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ir Abadi" initials="AA" lastIdx="6" clrIdx="0"/>
  <p:cmAuthor id="1" name="Cristiana Blauth Oliveira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00"/>
    <a:srgbClr val="FFFFFF"/>
    <a:srgbClr val="A47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 snapToGrid="0" snapToObjects="1">
      <p:cViewPr>
        <p:scale>
          <a:sx n="77" d="100"/>
          <a:sy n="77" d="100"/>
        </p:scale>
        <p:origin x="-954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238463-FC9B-8B41-A10B-9F59B215A99A}" type="doc">
      <dgm:prSet loTypeId="urn:microsoft.com/office/officeart/2005/8/layout/process4" loCatId="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71796E1-852B-BE40-B6FE-98BA2844F528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Preparation</a:t>
          </a:r>
          <a:endParaRPr lang="en-US" dirty="0">
            <a:solidFill>
              <a:srgbClr val="000000"/>
            </a:solidFill>
          </a:endParaRPr>
        </a:p>
      </dgm:t>
    </dgm:pt>
    <dgm:pt modelId="{F8CE9040-93C7-0A4D-825E-5799B1C9FB16}" type="parTrans" cxnId="{0ED5C661-7B07-6A45-82EA-C1A8848DADA2}">
      <dgm:prSet/>
      <dgm:spPr/>
      <dgm:t>
        <a:bodyPr/>
        <a:lstStyle/>
        <a:p>
          <a:endParaRPr lang="en-US"/>
        </a:p>
      </dgm:t>
    </dgm:pt>
    <dgm:pt modelId="{948F5C82-8E25-3343-A940-F1C36DEADF76}" type="sibTrans" cxnId="{0ED5C661-7B07-6A45-82EA-C1A8848DADA2}">
      <dgm:prSet/>
      <dgm:spPr/>
      <dgm:t>
        <a:bodyPr/>
        <a:lstStyle/>
        <a:p>
          <a:endParaRPr lang="en-US"/>
        </a:p>
      </dgm:t>
    </dgm:pt>
    <dgm:pt modelId="{4EDB1489-0E78-F640-A9D0-9386282044BC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Introduction &amp; Entry: Setting the Stage</a:t>
          </a:r>
          <a:endParaRPr lang="en-US" dirty="0">
            <a:solidFill>
              <a:srgbClr val="000000"/>
            </a:solidFill>
          </a:endParaRPr>
        </a:p>
      </dgm:t>
    </dgm:pt>
    <dgm:pt modelId="{7139B4D3-3730-4D43-B383-4C9E420C68B6}" type="parTrans" cxnId="{353C04A9-86AA-F440-AE56-6CF80B40E7C1}">
      <dgm:prSet/>
      <dgm:spPr/>
      <dgm:t>
        <a:bodyPr/>
        <a:lstStyle/>
        <a:p>
          <a:endParaRPr lang="en-US"/>
        </a:p>
      </dgm:t>
    </dgm:pt>
    <dgm:pt modelId="{41E0F8A8-FF45-3346-BA30-28DCD5B11B22}" type="sibTrans" cxnId="{353C04A9-86AA-F440-AE56-6CF80B40E7C1}">
      <dgm:prSet/>
      <dgm:spPr/>
      <dgm:t>
        <a:bodyPr/>
        <a:lstStyle/>
        <a:p>
          <a:endParaRPr lang="en-US"/>
        </a:p>
      </dgm:t>
    </dgm:pt>
    <dgm:pt modelId="{F807B9E1-3B9E-914F-BA39-76E844EA0575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Agreement Finalization &amp; Closure</a:t>
          </a:r>
          <a:endParaRPr lang="en-US" dirty="0">
            <a:solidFill>
              <a:srgbClr val="000000"/>
            </a:solidFill>
          </a:endParaRPr>
        </a:p>
      </dgm:t>
    </dgm:pt>
    <dgm:pt modelId="{C8420E05-B270-8649-9548-5A4D0ACE4781}" type="parTrans" cxnId="{A9D970E6-E459-E847-804F-146C7E3837C8}">
      <dgm:prSet/>
      <dgm:spPr/>
      <dgm:t>
        <a:bodyPr/>
        <a:lstStyle/>
        <a:p>
          <a:endParaRPr lang="en-US"/>
        </a:p>
      </dgm:t>
    </dgm:pt>
    <dgm:pt modelId="{55097A23-8CCB-904D-8712-01A03820482D}" type="sibTrans" cxnId="{A9D970E6-E459-E847-804F-146C7E3837C8}">
      <dgm:prSet/>
      <dgm:spPr/>
      <dgm:t>
        <a:bodyPr/>
        <a:lstStyle/>
        <a:p>
          <a:endParaRPr lang="en-US"/>
        </a:p>
      </dgm:t>
    </dgm:pt>
    <dgm:pt modelId="{71B4A9CE-52A2-E44A-A193-87846C0B4C29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Information Gathering &amp; Exploration of Interests</a:t>
          </a:r>
          <a:endParaRPr lang="en-US" dirty="0">
            <a:solidFill>
              <a:srgbClr val="000000"/>
            </a:solidFill>
          </a:endParaRPr>
        </a:p>
      </dgm:t>
    </dgm:pt>
    <dgm:pt modelId="{36D10634-24C6-014E-84F4-84576CDA03F6}" type="parTrans" cxnId="{828610A9-2E2F-4C4D-8AE4-53864F3D5627}">
      <dgm:prSet/>
      <dgm:spPr/>
      <dgm:t>
        <a:bodyPr/>
        <a:lstStyle/>
        <a:p>
          <a:endParaRPr lang="en-US"/>
        </a:p>
      </dgm:t>
    </dgm:pt>
    <dgm:pt modelId="{902BCBBC-CEBA-ED49-9F49-59B105742B20}" type="sibTrans" cxnId="{828610A9-2E2F-4C4D-8AE4-53864F3D5627}">
      <dgm:prSet/>
      <dgm:spPr/>
      <dgm:t>
        <a:bodyPr/>
        <a:lstStyle/>
        <a:p>
          <a:endParaRPr lang="en-US"/>
        </a:p>
      </dgm:t>
    </dgm:pt>
    <dgm:pt modelId="{B331E06A-D457-A24A-BE18-B46276ACD90F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Option Generation of Possible Resolutions</a:t>
          </a:r>
          <a:endParaRPr lang="en-US" dirty="0">
            <a:solidFill>
              <a:srgbClr val="000000"/>
            </a:solidFill>
          </a:endParaRPr>
        </a:p>
      </dgm:t>
    </dgm:pt>
    <dgm:pt modelId="{2793248E-E702-E54A-94C3-2C35DA011DC1}" type="parTrans" cxnId="{44505C60-FFBB-FC4E-8E98-214566473560}">
      <dgm:prSet/>
      <dgm:spPr/>
      <dgm:t>
        <a:bodyPr/>
        <a:lstStyle/>
        <a:p>
          <a:endParaRPr lang="en-US"/>
        </a:p>
      </dgm:t>
    </dgm:pt>
    <dgm:pt modelId="{D342743E-516C-9D40-923C-B3D18552FA4F}" type="sibTrans" cxnId="{44505C60-FFBB-FC4E-8E98-214566473560}">
      <dgm:prSet/>
      <dgm:spPr/>
      <dgm:t>
        <a:bodyPr/>
        <a:lstStyle/>
        <a:p>
          <a:endParaRPr lang="en-US"/>
        </a:p>
      </dgm:t>
    </dgm:pt>
    <dgm:pt modelId="{4B160F80-F7D0-504F-85D0-6B6242D77B5C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Option Analysis and Bargaining</a:t>
          </a:r>
          <a:endParaRPr lang="en-US" dirty="0">
            <a:solidFill>
              <a:srgbClr val="000000"/>
            </a:solidFill>
          </a:endParaRPr>
        </a:p>
      </dgm:t>
    </dgm:pt>
    <dgm:pt modelId="{07DCC413-17E9-3A44-B4BD-8E44E08F40C2}" type="parTrans" cxnId="{C429CFE9-C912-8542-8B5A-62D24B9ABD80}">
      <dgm:prSet/>
      <dgm:spPr/>
      <dgm:t>
        <a:bodyPr/>
        <a:lstStyle/>
        <a:p>
          <a:endParaRPr lang="en-US"/>
        </a:p>
      </dgm:t>
    </dgm:pt>
    <dgm:pt modelId="{8969EDC4-E0E3-4F49-841E-C698E73AE46C}" type="sibTrans" cxnId="{C429CFE9-C912-8542-8B5A-62D24B9ABD80}">
      <dgm:prSet/>
      <dgm:spPr/>
      <dgm:t>
        <a:bodyPr/>
        <a:lstStyle/>
        <a:p>
          <a:endParaRPr lang="en-US"/>
        </a:p>
      </dgm:t>
    </dgm:pt>
    <dgm:pt modelId="{1B6FA4C5-B009-D14A-BBDF-7BC8A78D6E14}" type="pres">
      <dgm:prSet presAssocID="{E8238463-FC9B-8B41-A10B-9F59B215A9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1A8894-C05C-4248-AE0C-B9EBF059E73B}" type="pres">
      <dgm:prSet presAssocID="{F807B9E1-3B9E-914F-BA39-76E844EA0575}" presName="boxAndChildren" presStyleCnt="0"/>
      <dgm:spPr/>
    </dgm:pt>
    <dgm:pt modelId="{ED76ED8A-7091-3047-B5FD-D5749877B3F1}" type="pres">
      <dgm:prSet presAssocID="{F807B9E1-3B9E-914F-BA39-76E844EA0575}" presName="parentTextBox" presStyleLbl="node1" presStyleIdx="0" presStyleCnt="6" custLinFactNeighborX="-154"/>
      <dgm:spPr/>
      <dgm:t>
        <a:bodyPr/>
        <a:lstStyle/>
        <a:p>
          <a:endParaRPr lang="en-US"/>
        </a:p>
      </dgm:t>
    </dgm:pt>
    <dgm:pt modelId="{A60456B4-0837-F54C-A395-9D661DA2CE45}" type="pres">
      <dgm:prSet presAssocID="{8969EDC4-E0E3-4F49-841E-C698E73AE46C}" presName="sp" presStyleCnt="0"/>
      <dgm:spPr/>
    </dgm:pt>
    <dgm:pt modelId="{280C0756-7D3E-FA4F-95FF-0444B3200D3D}" type="pres">
      <dgm:prSet presAssocID="{4B160F80-F7D0-504F-85D0-6B6242D77B5C}" presName="arrowAndChildren" presStyleCnt="0"/>
      <dgm:spPr/>
    </dgm:pt>
    <dgm:pt modelId="{90DC3862-691A-B943-B730-E8995FFF2CD9}" type="pres">
      <dgm:prSet presAssocID="{4B160F80-F7D0-504F-85D0-6B6242D77B5C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B50690E8-70E6-1B47-BE8E-86586F72DC62}" type="pres">
      <dgm:prSet presAssocID="{D342743E-516C-9D40-923C-B3D18552FA4F}" presName="sp" presStyleCnt="0"/>
      <dgm:spPr/>
    </dgm:pt>
    <dgm:pt modelId="{58EB2F26-745F-304B-8239-99CCF0D8A028}" type="pres">
      <dgm:prSet presAssocID="{B331E06A-D457-A24A-BE18-B46276ACD90F}" presName="arrowAndChildren" presStyleCnt="0"/>
      <dgm:spPr/>
    </dgm:pt>
    <dgm:pt modelId="{16282166-EB59-BB42-8FC7-340DDBB2663F}" type="pres">
      <dgm:prSet presAssocID="{B331E06A-D457-A24A-BE18-B46276ACD90F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AA83EB1F-C8BC-0746-9DD5-60F45B69426F}" type="pres">
      <dgm:prSet presAssocID="{902BCBBC-CEBA-ED49-9F49-59B105742B20}" presName="sp" presStyleCnt="0"/>
      <dgm:spPr/>
    </dgm:pt>
    <dgm:pt modelId="{15A86F70-08F2-8147-A421-11FDA2FF44AE}" type="pres">
      <dgm:prSet presAssocID="{71B4A9CE-52A2-E44A-A193-87846C0B4C29}" presName="arrowAndChildren" presStyleCnt="0"/>
      <dgm:spPr/>
    </dgm:pt>
    <dgm:pt modelId="{8CD39A92-EED5-8741-B6C1-C1FEB5DEAB59}" type="pres">
      <dgm:prSet presAssocID="{71B4A9CE-52A2-E44A-A193-87846C0B4C29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8C2D41F0-C7E1-8745-9EA0-BD4D035AC75F}" type="pres">
      <dgm:prSet presAssocID="{41E0F8A8-FF45-3346-BA30-28DCD5B11B22}" presName="sp" presStyleCnt="0"/>
      <dgm:spPr/>
    </dgm:pt>
    <dgm:pt modelId="{588A54F2-1C7E-1542-B5BC-EF676AF3F3F4}" type="pres">
      <dgm:prSet presAssocID="{4EDB1489-0E78-F640-A9D0-9386282044BC}" presName="arrowAndChildren" presStyleCnt="0"/>
      <dgm:spPr/>
    </dgm:pt>
    <dgm:pt modelId="{05F63E2C-36EA-CE42-8315-26A271290A7C}" type="pres">
      <dgm:prSet presAssocID="{4EDB1489-0E78-F640-A9D0-9386282044BC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6B3387DC-AEC3-1F47-8BF2-D59B799351DF}" type="pres">
      <dgm:prSet presAssocID="{948F5C82-8E25-3343-A940-F1C36DEADF76}" presName="sp" presStyleCnt="0"/>
      <dgm:spPr/>
    </dgm:pt>
    <dgm:pt modelId="{7F057E5E-8D6F-914B-8100-6BA9BAFE34CE}" type="pres">
      <dgm:prSet presAssocID="{D71796E1-852B-BE40-B6FE-98BA2844F528}" presName="arrowAndChildren" presStyleCnt="0"/>
      <dgm:spPr/>
    </dgm:pt>
    <dgm:pt modelId="{4E456528-26B9-0948-B37A-5F7E6CBD3CBE}" type="pres">
      <dgm:prSet presAssocID="{D71796E1-852B-BE40-B6FE-98BA2844F528}" presName="parentTextArrow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1455A85B-E27E-074F-ADA9-A30A70B4E46B}" type="presOf" srcId="{71B4A9CE-52A2-E44A-A193-87846C0B4C29}" destId="{8CD39A92-EED5-8741-B6C1-C1FEB5DEAB59}" srcOrd="0" destOrd="0" presId="urn:microsoft.com/office/officeart/2005/8/layout/process4"/>
    <dgm:cxn modelId="{06C21915-BE97-544A-A315-48AFAE29B5CA}" type="presOf" srcId="{D71796E1-852B-BE40-B6FE-98BA2844F528}" destId="{4E456528-26B9-0948-B37A-5F7E6CBD3CBE}" srcOrd="0" destOrd="0" presId="urn:microsoft.com/office/officeart/2005/8/layout/process4"/>
    <dgm:cxn modelId="{44505C60-FFBB-FC4E-8E98-214566473560}" srcId="{E8238463-FC9B-8B41-A10B-9F59B215A99A}" destId="{B331E06A-D457-A24A-BE18-B46276ACD90F}" srcOrd="3" destOrd="0" parTransId="{2793248E-E702-E54A-94C3-2C35DA011DC1}" sibTransId="{D342743E-516C-9D40-923C-B3D18552FA4F}"/>
    <dgm:cxn modelId="{828610A9-2E2F-4C4D-8AE4-53864F3D5627}" srcId="{E8238463-FC9B-8B41-A10B-9F59B215A99A}" destId="{71B4A9CE-52A2-E44A-A193-87846C0B4C29}" srcOrd="2" destOrd="0" parTransId="{36D10634-24C6-014E-84F4-84576CDA03F6}" sibTransId="{902BCBBC-CEBA-ED49-9F49-59B105742B20}"/>
    <dgm:cxn modelId="{0ED5C661-7B07-6A45-82EA-C1A8848DADA2}" srcId="{E8238463-FC9B-8B41-A10B-9F59B215A99A}" destId="{D71796E1-852B-BE40-B6FE-98BA2844F528}" srcOrd="0" destOrd="0" parTransId="{F8CE9040-93C7-0A4D-825E-5799B1C9FB16}" sibTransId="{948F5C82-8E25-3343-A940-F1C36DEADF76}"/>
    <dgm:cxn modelId="{353C04A9-86AA-F440-AE56-6CF80B40E7C1}" srcId="{E8238463-FC9B-8B41-A10B-9F59B215A99A}" destId="{4EDB1489-0E78-F640-A9D0-9386282044BC}" srcOrd="1" destOrd="0" parTransId="{7139B4D3-3730-4D43-B383-4C9E420C68B6}" sibTransId="{41E0F8A8-FF45-3346-BA30-28DCD5B11B22}"/>
    <dgm:cxn modelId="{A9D970E6-E459-E847-804F-146C7E3837C8}" srcId="{E8238463-FC9B-8B41-A10B-9F59B215A99A}" destId="{F807B9E1-3B9E-914F-BA39-76E844EA0575}" srcOrd="5" destOrd="0" parTransId="{C8420E05-B270-8649-9548-5A4D0ACE4781}" sibTransId="{55097A23-8CCB-904D-8712-01A03820482D}"/>
    <dgm:cxn modelId="{079C1DAD-644B-ED42-924D-9A986FA79663}" type="presOf" srcId="{B331E06A-D457-A24A-BE18-B46276ACD90F}" destId="{16282166-EB59-BB42-8FC7-340DDBB2663F}" srcOrd="0" destOrd="0" presId="urn:microsoft.com/office/officeart/2005/8/layout/process4"/>
    <dgm:cxn modelId="{15E30CEC-96D2-7F4E-86D6-DAD4DA4B5C44}" type="presOf" srcId="{E8238463-FC9B-8B41-A10B-9F59B215A99A}" destId="{1B6FA4C5-B009-D14A-BBDF-7BC8A78D6E14}" srcOrd="0" destOrd="0" presId="urn:microsoft.com/office/officeart/2005/8/layout/process4"/>
    <dgm:cxn modelId="{3AA0F516-E55A-FE41-A587-C8034E2FE2D2}" type="presOf" srcId="{F807B9E1-3B9E-914F-BA39-76E844EA0575}" destId="{ED76ED8A-7091-3047-B5FD-D5749877B3F1}" srcOrd="0" destOrd="0" presId="urn:microsoft.com/office/officeart/2005/8/layout/process4"/>
    <dgm:cxn modelId="{DD28E67B-842F-D644-B373-590AACB38ACD}" type="presOf" srcId="{4EDB1489-0E78-F640-A9D0-9386282044BC}" destId="{05F63E2C-36EA-CE42-8315-26A271290A7C}" srcOrd="0" destOrd="0" presId="urn:microsoft.com/office/officeart/2005/8/layout/process4"/>
    <dgm:cxn modelId="{85A9F86C-1C93-C946-9CEC-AA3FC83E4B80}" type="presOf" srcId="{4B160F80-F7D0-504F-85D0-6B6242D77B5C}" destId="{90DC3862-691A-B943-B730-E8995FFF2CD9}" srcOrd="0" destOrd="0" presId="urn:microsoft.com/office/officeart/2005/8/layout/process4"/>
    <dgm:cxn modelId="{C429CFE9-C912-8542-8B5A-62D24B9ABD80}" srcId="{E8238463-FC9B-8B41-A10B-9F59B215A99A}" destId="{4B160F80-F7D0-504F-85D0-6B6242D77B5C}" srcOrd="4" destOrd="0" parTransId="{07DCC413-17E9-3A44-B4BD-8E44E08F40C2}" sibTransId="{8969EDC4-E0E3-4F49-841E-C698E73AE46C}"/>
    <dgm:cxn modelId="{B3B221A3-8AFA-8A45-AB70-F0F939E92141}" type="presParOf" srcId="{1B6FA4C5-B009-D14A-BBDF-7BC8A78D6E14}" destId="{AC1A8894-C05C-4248-AE0C-B9EBF059E73B}" srcOrd="0" destOrd="0" presId="urn:microsoft.com/office/officeart/2005/8/layout/process4"/>
    <dgm:cxn modelId="{AEB6DA0B-4D7A-9947-B5CB-19D6629E0809}" type="presParOf" srcId="{AC1A8894-C05C-4248-AE0C-B9EBF059E73B}" destId="{ED76ED8A-7091-3047-B5FD-D5749877B3F1}" srcOrd="0" destOrd="0" presId="urn:microsoft.com/office/officeart/2005/8/layout/process4"/>
    <dgm:cxn modelId="{51B664F7-B57A-C24D-81D1-97DA9ECB549C}" type="presParOf" srcId="{1B6FA4C5-B009-D14A-BBDF-7BC8A78D6E14}" destId="{A60456B4-0837-F54C-A395-9D661DA2CE45}" srcOrd="1" destOrd="0" presId="urn:microsoft.com/office/officeart/2005/8/layout/process4"/>
    <dgm:cxn modelId="{CDCA7583-A9CF-9D45-8144-7E006515F0C7}" type="presParOf" srcId="{1B6FA4C5-B009-D14A-BBDF-7BC8A78D6E14}" destId="{280C0756-7D3E-FA4F-95FF-0444B3200D3D}" srcOrd="2" destOrd="0" presId="urn:microsoft.com/office/officeart/2005/8/layout/process4"/>
    <dgm:cxn modelId="{06C013DE-1DF1-5647-B783-29A34382BA00}" type="presParOf" srcId="{280C0756-7D3E-FA4F-95FF-0444B3200D3D}" destId="{90DC3862-691A-B943-B730-E8995FFF2CD9}" srcOrd="0" destOrd="0" presId="urn:microsoft.com/office/officeart/2005/8/layout/process4"/>
    <dgm:cxn modelId="{3BD35725-A732-3B45-B8D5-0010FA5102A5}" type="presParOf" srcId="{1B6FA4C5-B009-D14A-BBDF-7BC8A78D6E14}" destId="{B50690E8-70E6-1B47-BE8E-86586F72DC62}" srcOrd="3" destOrd="0" presId="urn:microsoft.com/office/officeart/2005/8/layout/process4"/>
    <dgm:cxn modelId="{A8E3DA87-577D-F447-8CEB-D7593E250AFF}" type="presParOf" srcId="{1B6FA4C5-B009-D14A-BBDF-7BC8A78D6E14}" destId="{58EB2F26-745F-304B-8239-99CCF0D8A028}" srcOrd="4" destOrd="0" presId="urn:microsoft.com/office/officeart/2005/8/layout/process4"/>
    <dgm:cxn modelId="{8E5A36D7-589C-0C45-B8A5-6A02BC8DCF4C}" type="presParOf" srcId="{58EB2F26-745F-304B-8239-99CCF0D8A028}" destId="{16282166-EB59-BB42-8FC7-340DDBB2663F}" srcOrd="0" destOrd="0" presId="urn:microsoft.com/office/officeart/2005/8/layout/process4"/>
    <dgm:cxn modelId="{D8B88D2B-7DD7-3347-81AC-7181D3D68E0C}" type="presParOf" srcId="{1B6FA4C5-B009-D14A-BBDF-7BC8A78D6E14}" destId="{AA83EB1F-C8BC-0746-9DD5-60F45B69426F}" srcOrd="5" destOrd="0" presId="urn:microsoft.com/office/officeart/2005/8/layout/process4"/>
    <dgm:cxn modelId="{4F222CB4-7309-5842-80BE-D12782BDA995}" type="presParOf" srcId="{1B6FA4C5-B009-D14A-BBDF-7BC8A78D6E14}" destId="{15A86F70-08F2-8147-A421-11FDA2FF44AE}" srcOrd="6" destOrd="0" presId="urn:microsoft.com/office/officeart/2005/8/layout/process4"/>
    <dgm:cxn modelId="{77872E44-3252-D948-81D6-773C2B49513B}" type="presParOf" srcId="{15A86F70-08F2-8147-A421-11FDA2FF44AE}" destId="{8CD39A92-EED5-8741-B6C1-C1FEB5DEAB59}" srcOrd="0" destOrd="0" presId="urn:microsoft.com/office/officeart/2005/8/layout/process4"/>
    <dgm:cxn modelId="{7BD41808-8C93-0246-AFEB-439A1A5AB089}" type="presParOf" srcId="{1B6FA4C5-B009-D14A-BBDF-7BC8A78D6E14}" destId="{8C2D41F0-C7E1-8745-9EA0-BD4D035AC75F}" srcOrd="7" destOrd="0" presId="urn:microsoft.com/office/officeart/2005/8/layout/process4"/>
    <dgm:cxn modelId="{8413BBEE-896A-6143-BBC8-A3C4EE8143F5}" type="presParOf" srcId="{1B6FA4C5-B009-D14A-BBDF-7BC8A78D6E14}" destId="{588A54F2-1C7E-1542-B5BC-EF676AF3F3F4}" srcOrd="8" destOrd="0" presId="urn:microsoft.com/office/officeart/2005/8/layout/process4"/>
    <dgm:cxn modelId="{1640FD47-EDEF-0348-B271-BB7212D5065E}" type="presParOf" srcId="{588A54F2-1C7E-1542-B5BC-EF676AF3F3F4}" destId="{05F63E2C-36EA-CE42-8315-26A271290A7C}" srcOrd="0" destOrd="0" presId="urn:microsoft.com/office/officeart/2005/8/layout/process4"/>
    <dgm:cxn modelId="{1EB33ADE-B27E-254A-BF18-1FED2ED03A19}" type="presParOf" srcId="{1B6FA4C5-B009-D14A-BBDF-7BC8A78D6E14}" destId="{6B3387DC-AEC3-1F47-8BF2-D59B799351DF}" srcOrd="9" destOrd="0" presId="urn:microsoft.com/office/officeart/2005/8/layout/process4"/>
    <dgm:cxn modelId="{920774CF-7C99-2546-B474-09D08BE59A1B}" type="presParOf" srcId="{1B6FA4C5-B009-D14A-BBDF-7BC8A78D6E14}" destId="{7F057E5E-8D6F-914B-8100-6BA9BAFE34CE}" srcOrd="10" destOrd="0" presId="urn:microsoft.com/office/officeart/2005/8/layout/process4"/>
    <dgm:cxn modelId="{E804ACC3-EB38-AA43-A40A-83908C1EC1C3}" type="presParOf" srcId="{7F057E5E-8D6F-914B-8100-6BA9BAFE34CE}" destId="{4E456528-26B9-0948-B37A-5F7E6CBD3C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6ED8A-7091-3047-B5FD-D5749877B3F1}">
      <dsp:nvSpPr>
        <dsp:cNvPr id="0" name=""/>
        <dsp:cNvSpPr/>
      </dsp:nvSpPr>
      <dsp:spPr>
        <a:xfrm>
          <a:off x="0" y="4860928"/>
          <a:ext cx="8512946" cy="6379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</a:rPr>
            <a:t>Agreement Finalization &amp; Closure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0" y="4860928"/>
        <a:ext cx="8512946" cy="637994"/>
      </dsp:txXfrm>
    </dsp:sp>
    <dsp:sp modelId="{90DC3862-691A-B943-B730-E8995FFF2CD9}">
      <dsp:nvSpPr>
        <dsp:cNvPr id="0" name=""/>
        <dsp:cNvSpPr/>
      </dsp:nvSpPr>
      <dsp:spPr>
        <a:xfrm rot="10800000">
          <a:off x="0" y="3889263"/>
          <a:ext cx="8512946" cy="981235"/>
        </a:xfrm>
        <a:prstGeom prst="upArrowCallou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</a:rPr>
            <a:t>Option Analysis and Bargaining</a:t>
          </a:r>
          <a:endParaRPr lang="en-US" sz="2200" kern="1200" dirty="0">
            <a:solidFill>
              <a:srgbClr val="000000"/>
            </a:solidFill>
          </a:endParaRPr>
        </a:p>
      </dsp:txBody>
      <dsp:txXfrm rot="10800000">
        <a:off x="0" y="3889263"/>
        <a:ext cx="8512946" cy="637577"/>
      </dsp:txXfrm>
    </dsp:sp>
    <dsp:sp modelId="{16282166-EB59-BB42-8FC7-340DDBB2663F}">
      <dsp:nvSpPr>
        <dsp:cNvPr id="0" name=""/>
        <dsp:cNvSpPr/>
      </dsp:nvSpPr>
      <dsp:spPr>
        <a:xfrm rot="10800000">
          <a:off x="0" y="2917597"/>
          <a:ext cx="8512946" cy="981235"/>
        </a:xfrm>
        <a:prstGeom prst="upArrowCallou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</a:rPr>
            <a:t>Option Generation of Possible Resolutions</a:t>
          </a:r>
          <a:endParaRPr lang="en-US" sz="2200" kern="1200" dirty="0">
            <a:solidFill>
              <a:srgbClr val="000000"/>
            </a:solidFill>
          </a:endParaRPr>
        </a:p>
      </dsp:txBody>
      <dsp:txXfrm rot="10800000">
        <a:off x="0" y="2917597"/>
        <a:ext cx="8512946" cy="637577"/>
      </dsp:txXfrm>
    </dsp:sp>
    <dsp:sp modelId="{8CD39A92-EED5-8741-B6C1-C1FEB5DEAB59}">
      <dsp:nvSpPr>
        <dsp:cNvPr id="0" name=""/>
        <dsp:cNvSpPr/>
      </dsp:nvSpPr>
      <dsp:spPr>
        <a:xfrm rot="10800000">
          <a:off x="0" y="1945932"/>
          <a:ext cx="8512946" cy="981235"/>
        </a:xfrm>
        <a:prstGeom prst="upArrowCallou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</a:rPr>
            <a:t>Information Gathering &amp; Exploration of Interests</a:t>
          </a:r>
          <a:endParaRPr lang="en-US" sz="2200" kern="1200" dirty="0">
            <a:solidFill>
              <a:srgbClr val="000000"/>
            </a:solidFill>
          </a:endParaRPr>
        </a:p>
      </dsp:txBody>
      <dsp:txXfrm rot="10800000">
        <a:off x="0" y="1945932"/>
        <a:ext cx="8512946" cy="637577"/>
      </dsp:txXfrm>
    </dsp:sp>
    <dsp:sp modelId="{05F63E2C-36EA-CE42-8315-26A271290A7C}">
      <dsp:nvSpPr>
        <dsp:cNvPr id="0" name=""/>
        <dsp:cNvSpPr/>
      </dsp:nvSpPr>
      <dsp:spPr>
        <a:xfrm rot="10800000">
          <a:off x="0" y="974267"/>
          <a:ext cx="8512946" cy="981235"/>
        </a:xfrm>
        <a:prstGeom prst="upArrowCallou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</a:rPr>
            <a:t>Introduction &amp; Entry: Setting the Stage</a:t>
          </a:r>
          <a:endParaRPr lang="en-US" sz="2200" kern="1200" dirty="0">
            <a:solidFill>
              <a:srgbClr val="000000"/>
            </a:solidFill>
          </a:endParaRPr>
        </a:p>
      </dsp:txBody>
      <dsp:txXfrm rot="10800000">
        <a:off x="0" y="974267"/>
        <a:ext cx="8512946" cy="637577"/>
      </dsp:txXfrm>
    </dsp:sp>
    <dsp:sp modelId="{4E456528-26B9-0948-B37A-5F7E6CBD3CBE}">
      <dsp:nvSpPr>
        <dsp:cNvPr id="0" name=""/>
        <dsp:cNvSpPr/>
      </dsp:nvSpPr>
      <dsp:spPr>
        <a:xfrm rot="10800000">
          <a:off x="0" y="2602"/>
          <a:ext cx="8512946" cy="981235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0000"/>
              </a:solidFill>
            </a:rPr>
            <a:t>Preparation</a:t>
          </a:r>
          <a:endParaRPr lang="en-US" sz="2200" kern="1200" dirty="0">
            <a:solidFill>
              <a:srgbClr val="000000"/>
            </a:solidFill>
          </a:endParaRPr>
        </a:p>
      </dsp:txBody>
      <dsp:txXfrm rot="10800000">
        <a:off x="0" y="2602"/>
        <a:ext cx="8512946" cy="637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807F9-F1AA-A445-B48E-8538FD06D8C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20B81-C8D9-B048-B630-8C2E46C44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3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6817A-4B07-41AC-A649-D6ACDEE24203}" type="slidenum">
              <a:rPr lang="en-US" smtClean="0">
                <a:latin typeface="Syntax"/>
              </a:rPr>
              <a:pPr/>
              <a:t>1</a:t>
            </a:fld>
            <a:endParaRPr lang="en-US" smtClean="0">
              <a:latin typeface="Syntax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8605-E6E1-4EAD-B91D-7A360B9D7EE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8605-E6E1-4EAD-B91D-7A360B9D7EE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68605-E6E1-4EAD-B91D-7A360B9D7EE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2002 by Robert C. Bordone.  All Rights Reserved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A550E-BE40-46A0-8273-BCBE842B35FE}" type="slidenum">
              <a:rPr lang="en-US"/>
              <a:pPr/>
              <a:t>16</a:t>
            </a:fld>
            <a:endParaRPr lang="en-US"/>
          </a:p>
        </p:txBody>
      </p:sp>
      <p:sp>
        <p:nvSpPr>
          <p:cNvPr id="120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76" y="4344150"/>
            <a:ext cx="5030249" cy="411393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2002 by Robert C. Bordone.  All Rights Reserved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A550E-BE40-46A0-8273-BCBE842B35FE}" type="slidenum">
              <a:rPr lang="en-US"/>
              <a:pPr/>
              <a:t>17</a:t>
            </a:fld>
            <a:endParaRPr lang="en-US"/>
          </a:p>
        </p:txBody>
      </p:sp>
      <p:sp>
        <p:nvSpPr>
          <p:cNvPr id="120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76" y="4344150"/>
            <a:ext cx="5030249" cy="411393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9C0847-4AA9-43AC-B2B1-F4F0629A48A1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2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5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5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3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5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0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0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9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5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8947C-AC64-B74D-BF2E-C0B0B64A701A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B8AD1-7E45-6A40-BB0B-D33B28E7F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1204" y="4858434"/>
            <a:ext cx="4681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b="1" dirty="0" err="1" smtClean="0">
                <a:cs typeface="Arial" charset="0"/>
              </a:rPr>
              <a:t>Simao</a:t>
            </a:r>
            <a:r>
              <a:rPr lang="en-US" b="1" dirty="0" smtClean="0">
                <a:cs typeface="Arial" charset="0"/>
              </a:rPr>
              <a:t> (</a:t>
            </a:r>
            <a:r>
              <a:rPr lang="en-US" b="1" dirty="0" err="1" smtClean="0">
                <a:cs typeface="Arial" charset="0"/>
              </a:rPr>
              <a:t>Sim</a:t>
            </a:r>
            <a:r>
              <a:rPr lang="en-US" b="1" dirty="0" smtClean="0">
                <a:cs typeface="Arial" charset="0"/>
              </a:rPr>
              <a:t>) J. Avila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dirty="0" smtClean="0">
                <a:cs typeface="Arial" charset="0"/>
              </a:rPr>
              <a:t>Senior Counsel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dirty="0" smtClean="0">
                <a:cs typeface="Arial" charset="0"/>
              </a:rPr>
              <a:t>Kaiser Foundation Health Plan</a:t>
            </a:r>
            <a:endParaRPr lang="en-US" dirty="0">
              <a:cs typeface="Arial" charset="0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21717"/>
            <a:ext cx="9144000" cy="28003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/>
            <a:r>
              <a:rPr lang="en-US" sz="3200" b="1" dirty="0" smtClean="0">
                <a:solidFill>
                  <a:schemeClr val="tx1"/>
                </a:solidFill>
              </a:rPr>
              <a:t>Be a Lawyer:</a:t>
            </a:r>
          </a:p>
          <a:p>
            <a:pPr eaLnBrk="0" hangingPunct="0"/>
            <a:r>
              <a:rPr lang="en-US" sz="3200" b="1" dirty="0" smtClean="0">
                <a:solidFill>
                  <a:schemeClr val="tx1"/>
                </a:solidFill>
              </a:rPr>
              <a:t>Negotiation Essentials</a:t>
            </a:r>
          </a:p>
          <a:p>
            <a:pPr eaLnBrk="0" hangingPunct="0"/>
            <a:endParaRPr lang="en-US" sz="2800" b="1" dirty="0" smtClean="0">
              <a:solidFill>
                <a:schemeClr val="tx1"/>
              </a:solidFill>
            </a:endParaRPr>
          </a:p>
        </p:txBody>
      </p:sp>
      <p:pic>
        <p:nvPicPr>
          <p:cNvPr id="7" name="Picture 6" descr="http://unofficialprogrammer.files.wordpress.com/2011/01/hand-shak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4766" y="1521717"/>
            <a:ext cx="424453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stA="25000" endPos="75000" dist="127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2224216" y="771033"/>
            <a:ext cx="4812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Halloum</a:t>
            </a:r>
            <a:r>
              <a:rPr lang="en-US" sz="2400" b="1" dirty="0" smtClean="0"/>
              <a:t> Negotiation Competition 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2041819" y="3429000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 </a:t>
            </a:r>
            <a:r>
              <a:rPr lang="en-US" sz="3200" dirty="0">
                <a:latin typeface="Arial" charset="0"/>
                <a:ea typeface="ヒラギノ角ゴ ProN W3" charset="0"/>
                <a:cs typeface="ヒラギノ角ゴ ProN W3" charset="0"/>
              </a:rPr>
              <a:t>Why seek the underlying interests</a:t>
            </a:r>
            <a:r>
              <a:rPr lang="en-US" sz="3200" dirty="0" smtClean="0">
                <a:latin typeface="Arial" charset="0"/>
                <a:ea typeface="ヒラギノ角ゴ ProN W3" charset="0"/>
                <a:cs typeface="ヒラギノ角ゴ ProN W3" charset="0"/>
              </a:rPr>
              <a:t>?</a:t>
            </a:r>
            <a:endParaRPr lang="en-US" sz="3200" dirty="0"/>
          </a:p>
        </p:txBody>
      </p:sp>
      <p:grpSp>
        <p:nvGrpSpPr>
          <p:cNvPr id="9" name="Group 247"/>
          <p:cNvGrpSpPr>
            <a:grpSpLocks/>
          </p:cNvGrpSpPr>
          <p:nvPr/>
        </p:nvGrpSpPr>
        <p:grpSpPr bwMode="auto">
          <a:xfrm>
            <a:off x="316731" y="1295400"/>
            <a:ext cx="8639644" cy="3929119"/>
            <a:chOff x="0" y="1132"/>
            <a:chExt cx="5760" cy="650"/>
          </a:xfrm>
          <a:solidFill>
            <a:schemeClr val="bg1">
              <a:lumMod val="65000"/>
              <a:alpha val="22000"/>
            </a:schemeClr>
          </a:solidFill>
        </p:grpSpPr>
        <p:sp>
          <p:nvSpPr>
            <p:cNvPr id="10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11" name="Group 246"/>
            <p:cNvGrpSpPr>
              <a:grpSpLocks/>
            </p:cNvGrpSpPr>
            <p:nvPr/>
          </p:nvGrpSpPr>
          <p:grpSpPr bwMode="auto">
            <a:xfrm>
              <a:off x="0" y="1187"/>
              <a:ext cx="5760" cy="534"/>
              <a:chOff x="0" y="1195"/>
              <a:chExt cx="5760" cy="534"/>
            </a:xfrm>
            <a:grpFill/>
          </p:grpSpPr>
          <p:sp>
            <p:nvSpPr>
              <p:cNvPr id="12" name="Rectangle 194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solidFill>
                <a:srgbClr val="3366FF">
                  <a:alpha val="29000"/>
                </a:srgbClr>
              </a:solidFill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" name="Line 347"/>
              <p:cNvSpPr>
                <a:spLocks noChangeShapeType="1"/>
              </p:cNvSpPr>
              <p:nvPr/>
            </p:nvSpPr>
            <p:spPr bwMode="auto">
              <a:xfrm>
                <a:off x="0" y="1195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grpSp>
        <p:nvGrpSpPr>
          <p:cNvPr id="15" name="Group 247"/>
          <p:cNvGrpSpPr>
            <a:grpSpLocks/>
          </p:cNvGrpSpPr>
          <p:nvPr/>
        </p:nvGrpSpPr>
        <p:grpSpPr bwMode="auto">
          <a:xfrm>
            <a:off x="290690" y="5347196"/>
            <a:ext cx="8670609" cy="1249571"/>
            <a:chOff x="0" y="1132"/>
            <a:chExt cx="5760" cy="650"/>
          </a:xfrm>
          <a:solidFill>
            <a:schemeClr val="bg1">
              <a:lumMod val="65000"/>
              <a:alpha val="22000"/>
            </a:schemeClr>
          </a:solidFill>
        </p:grpSpPr>
        <p:sp>
          <p:nvSpPr>
            <p:cNvPr id="16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17" name="Group 246"/>
            <p:cNvGrpSpPr>
              <a:grpSpLocks/>
            </p:cNvGrpSpPr>
            <p:nvPr/>
          </p:nvGrpSpPr>
          <p:grpSpPr bwMode="auto">
            <a:xfrm>
              <a:off x="0" y="1187"/>
              <a:ext cx="5760" cy="534"/>
              <a:chOff x="0" y="1195"/>
              <a:chExt cx="5760" cy="534"/>
            </a:xfrm>
            <a:grpFill/>
          </p:grpSpPr>
          <p:sp>
            <p:nvSpPr>
              <p:cNvPr id="18" name="Rectangle 194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solidFill>
                <a:srgbClr val="FF0000">
                  <a:alpha val="48000"/>
                </a:srgbClr>
              </a:solidFill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" name="Line 347"/>
              <p:cNvSpPr>
                <a:spLocks noChangeShapeType="1"/>
              </p:cNvSpPr>
              <p:nvPr/>
            </p:nvSpPr>
            <p:spPr bwMode="auto">
              <a:xfrm>
                <a:off x="0" y="1195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1" name="Rectangle 20"/>
          <p:cNvSpPr/>
          <p:nvPr/>
        </p:nvSpPr>
        <p:spPr>
          <a:xfrm>
            <a:off x="606398" y="1670489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ea typeface="ヒラギノ角ゴ ProN W3" charset="0"/>
                <a:cs typeface="ヒラギノ角ゴ ProN W3" charset="0"/>
              </a:rPr>
              <a:t>Communication occurs at more meaningful, respectful and </a:t>
            </a:r>
            <a:r>
              <a:rPr lang="ja-JP" altLang="en-US" sz="2000" dirty="0" smtClean="0">
                <a:ea typeface="ヒラギノ角ゴ ProN W3" charset="0"/>
                <a:cs typeface="ヒラギノ角ゴ ProN W3" charset="0"/>
              </a:rPr>
              <a:t>“</a:t>
            </a:r>
            <a:r>
              <a:rPr lang="en-US" sz="2000" dirty="0" smtClean="0">
                <a:ea typeface="ヒラギノ角ゴ ProN W3" charset="0"/>
                <a:cs typeface="ヒラギノ角ゴ ProN W3" charset="0"/>
              </a:rPr>
              <a:t>human</a:t>
            </a:r>
            <a:r>
              <a:rPr lang="ja-JP" altLang="en-US" sz="2000" dirty="0" smtClean="0">
                <a:ea typeface="ヒラギノ角ゴ ProN W3" charset="0"/>
                <a:cs typeface="ヒラギノ角ゴ ProN W3" charset="0"/>
              </a:rPr>
              <a:t>”</a:t>
            </a:r>
            <a:r>
              <a:rPr lang="en-US" sz="2000" dirty="0" smtClean="0">
                <a:ea typeface="ヒラギノ角ゴ ProN W3" charset="0"/>
                <a:cs typeface="ヒラギノ角ゴ ProN W3" charset="0"/>
              </a:rPr>
              <a:t> level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ea typeface="ヒラギノ角ゴ ProN W3" charset="0"/>
                <a:cs typeface="ヒラギノ角ゴ ProN W3" charset="0"/>
              </a:rPr>
              <a:t>Promotes better understanding 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ea typeface="ヒラギノ角ゴ ProN W3" charset="0"/>
                <a:cs typeface="ヒラギノ角ゴ ProN W3" charset="0"/>
              </a:rPr>
              <a:t>Improves negotiation atmosphere.  Tends to decrease hostility and conflict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ea typeface="ヒラギノ角ゴ ProN W3" charset="0"/>
                <a:cs typeface="ヒラギノ角ゴ ProN W3" charset="0"/>
              </a:rPr>
              <a:t>Often discover </a:t>
            </a:r>
            <a:r>
              <a:rPr lang="en-US" sz="2000" u="sng" dirty="0" smtClean="0">
                <a:ea typeface="ヒラギノ角ゴ ProN W3" charset="0"/>
                <a:cs typeface="ヒラギノ角ゴ ProN W3" charset="0"/>
              </a:rPr>
              <a:t>more</a:t>
            </a:r>
            <a:r>
              <a:rPr lang="en-US" sz="2000" dirty="0" smtClean="0">
                <a:ea typeface="ヒラギノ角ゴ ProN W3" charset="0"/>
                <a:cs typeface="ヒラギノ角ゴ ProN W3" charset="0"/>
              </a:rPr>
              <a:t> possible solutions or more different strategies to meet the underlying  needs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ea typeface="ヒラギノ角ゴ ProN W3" charset="0"/>
                <a:cs typeface="ヒラギノ角ゴ ProN W3" charset="0"/>
              </a:rPr>
              <a:t>Solutions are more likely to solve the </a:t>
            </a:r>
            <a:r>
              <a:rPr lang="ja-JP" altLang="en-US" sz="2000" dirty="0" smtClean="0">
                <a:ea typeface="ヒラギノ角ゴ ProN W3" charset="0"/>
                <a:cs typeface="ヒラギノ角ゴ ProN W3" charset="0"/>
              </a:rPr>
              <a:t>“</a:t>
            </a:r>
            <a:r>
              <a:rPr lang="en-US" sz="2000" dirty="0" smtClean="0">
                <a:ea typeface="ヒラギノ角ゴ ProN W3" charset="0"/>
                <a:cs typeface="ヒラギノ角ゴ ProN W3" charset="0"/>
              </a:rPr>
              <a:t>real</a:t>
            </a:r>
            <a:r>
              <a:rPr lang="ja-JP" altLang="en-US" sz="2000" dirty="0" smtClean="0">
                <a:ea typeface="ヒラギノ角ゴ ProN W3" charset="0"/>
                <a:cs typeface="ヒラギノ角ゴ ProN W3" charset="0"/>
              </a:rPr>
              <a:t>”</a:t>
            </a:r>
            <a:r>
              <a:rPr lang="en-US" sz="2000" dirty="0" smtClean="0">
                <a:ea typeface="ヒラギノ角ゴ ProN W3" charset="0"/>
                <a:cs typeface="ヒラギノ角ゴ ProN W3" charset="0"/>
              </a:rPr>
              <a:t> problem and be more effective and durable</a:t>
            </a:r>
            <a:endParaRPr lang="en-US" sz="2000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9781" y="5618389"/>
            <a:ext cx="82023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ヒラギノ角ゴ ProN W3" charset="0"/>
                <a:cs typeface="ヒラギノ角ゴ ProN W3" charset="0"/>
              </a:rPr>
              <a:t>But NOTE:  Revealing interests too quickly and without adequate trust and </a:t>
            </a:r>
            <a:r>
              <a:rPr lang="en-US" sz="2000" u="sng" dirty="0">
                <a:ea typeface="ヒラギノ角ゴ ProN W3" charset="0"/>
                <a:cs typeface="ヒラギノ角ゴ ProN W3" charset="0"/>
              </a:rPr>
              <a:t>reciprocity</a:t>
            </a:r>
            <a:r>
              <a:rPr lang="en-US" sz="2000" dirty="0">
                <a:ea typeface="ヒラギノ角ゴ ProN W3" charset="0"/>
                <a:cs typeface="ヒラギノ角ゴ ProN W3" charset="0"/>
              </a:rPr>
              <a:t> may be unwise as it can leave you vulnerable to exploitation.</a:t>
            </a:r>
          </a:p>
        </p:txBody>
      </p:sp>
    </p:spTree>
    <p:extLst>
      <p:ext uri="{BB962C8B-B14F-4D97-AF65-F5344CB8AC3E}">
        <p14:creationId xmlns:p14="http://schemas.microsoft.com/office/powerpoint/2010/main" val="262065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</a:endParaRPr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</a:endParaRPr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 rot="16200000">
            <a:off x="5000136" y="-1590818"/>
            <a:ext cx="1241747" cy="6506260"/>
          </a:xfrm>
          <a:prstGeom prst="rect">
            <a:avLst/>
          </a:prstGeom>
          <a:solidFill>
            <a:srgbClr val="00AA00">
              <a:alpha val="31000"/>
            </a:srgbClr>
          </a:soli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1200"/>
              </a:spcBef>
            </a:pPr>
            <a:r>
              <a:rPr lang="en-US" sz="4000" b="1" i="1" dirty="0">
                <a:solidFill>
                  <a:srgbClr val="012F73"/>
                </a:solidFill>
              </a:rPr>
              <a:t>	</a:t>
            </a:r>
          </a:p>
          <a:p>
            <a:pPr>
              <a:spcBef>
                <a:spcPts val="1200"/>
              </a:spcBef>
            </a:pPr>
            <a:r>
              <a:rPr lang="en-US" sz="4000" b="1" i="1" dirty="0">
                <a:solidFill>
                  <a:srgbClr val="012F73"/>
                </a:solidFill>
              </a:rPr>
              <a:t>	 </a:t>
            </a:r>
          </a:p>
        </p:txBody>
      </p:sp>
      <p:sp>
        <p:nvSpPr>
          <p:cNvPr id="72724" name="Rectangle 46"/>
          <p:cNvSpPr>
            <a:spLocks noChangeArrowheads="1"/>
          </p:cNvSpPr>
          <p:nvPr/>
        </p:nvSpPr>
        <p:spPr bwMode="auto">
          <a:xfrm>
            <a:off x="2367878" y="1352256"/>
            <a:ext cx="6506263" cy="50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t" anchorCtr="1">
            <a:spAutoFit/>
          </a:bodyPr>
          <a:lstStyle/>
          <a:p>
            <a:pPr marL="52388" lvl="1">
              <a:lnSpc>
                <a:spcPct val="90000"/>
              </a:lnSpc>
            </a:pPr>
            <a:r>
              <a:rPr lang="en-US" dirty="0">
                <a:ea typeface="ヒラギノ角ゴ ProN W3" charset="0"/>
                <a:cs typeface="ヒラギノ角ゴ ProN W3" charset="0"/>
              </a:rPr>
              <a:t>Something you can offer that they want.  Better yet something they need.  Better yet, something they </a:t>
            </a:r>
            <a:r>
              <a:rPr lang="ja-JP" altLang="en-US" dirty="0">
                <a:ea typeface="ヒラギノ角ゴ ProN W3" charset="0"/>
                <a:cs typeface="ヒラギノ角ゴ ProN W3" charset="0"/>
              </a:rPr>
              <a:t>“</a:t>
            </a:r>
            <a:r>
              <a:rPr lang="en-US" dirty="0">
                <a:ea typeface="ヒラギノ角ゴ ProN W3" charset="0"/>
                <a:cs typeface="ヒラギノ角ゴ ProN W3" charset="0"/>
              </a:rPr>
              <a:t>must have.</a:t>
            </a:r>
            <a:r>
              <a:rPr lang="ja-JP" altLang="en-US" dirty="0">
                <a:ea typeface="ヒラギノ角ゴ ProN W3" charset="0"/>
                <a:cs typeface="ヒラギノ角ゴ ProN W3" charset="0"/>
              </a:rPr>
              <a:t>”</a:t>
            </a:r>
            <a:endParaRPr lang="en-US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4832811" y="-181745"/>
            <a:ext cx="1580665" cy="6510528"/>
          </a:xfrm>
          <a:prstGeom prst="rect">
            <a:avLst/>
          </a:prstGeom>
          <a:solidFill>
            <a:srgbClr val="FF0000">
              <a:alpha val="31000"/>
            </a:srgbClr>
          </a:soli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1200"/>
              </a:spcBef>
            </a:pPr>
            <a:r>
              <a:rPr lang="en-US" sz="4000" b="1" i="1" dirty="0">
                <a:solidFill>
                  <a:srgbClr val="012F73"/>
                </a:solidFill>
              </a:rPr>
              <a:t>		</a:t>
            </a:r>
          </a:p>
          <a:p>
            <a:pPr>
              <a:spcBef>
                <a:spcPts val="1200"/>
              </a:spcBef>
            </a:pPr>
            <a:r>
              <a:rPr lang="en-US" sz="4000" b="1" i="1" dirty="0">
                <a:solidFill>
                  <a:srgbClr val="012F73"/>
                </a:solidFill>
              </a:rPr>
              <a:t>		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4190412" y="2045755"/>
            <a:ext cx="2864351" cy="6510528"/>
          </a:xfrm>
          <a:prstGeom prst="rect">
            <a:avLst/>
          </a:prstGeom>
          <a:solidFill>
            <a:srgbClr val="FFFF00">
              <a:alpha val="25000"/>
            </a:srgbClr>
          </a:soli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1200"/>
              </a:spcBef>
            </a:pPr>
            <a:r>
              <a:rPr lang="en-US" sz="4000" b="1" dirty="0">
                <a:solidFill>
                  <a:srgbClr val="012F73"/>
                </a:solidFill>
              </a:rPr>
              <a:t>     </a:t>
            </a:r>
          </a:p>
          <a:p>
            <a:pPr>
              <a:spcBef>
                <a:spcPts val="1200"/>
              </a:spcBef>
            </a:pPr>
            <a:r>
              <a:rPr lang="en-US" sz="4000" b="1" dirty="0">
                <a:solidFill>
                  <a:srgbClr val="012F73"/>
                </a:solidFill>
              </a:rPr>
              <a:t>     </a:t>
            </a:r>
          </a:p>
        </p:txBody>
      </p:sp>
      <p:sp>
        <p:nvSpPr>
          <p:cNvPr id="12" name="Rectangle 46"/>
          <p:cNvSpPr>
            <a:spLocks noChangeArrowheads="1"/>
          </p:cNvSpPr>
          <p:nvPr/>
        </p:nvSpPr>
        <p:spPr bwMode="auto">
          <a:xfrm>
            <a:off x="2380835" y="2635288"/>
            <a:ext cx="6513095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marL="0" lvl="1">
              <a:lnSpc>
                <a:spcPct val="90000"/>
              </a:lnSpc>
            </a:pPr>
            <a:r>
              <a:rPr lang="en-US" dirty="0">
                <a:ea typeface="ヒラギノ角ゴ ProN W3" charset="0"/>
                <a:cs typeface="ヒラギノ角ゴ ProN W3" charset="0"/>
              </a:rPr>
              <a:t>A course of action or consequence that will occur and/or which you can cause to occur, in the absence of a negotiated agreement, that is potentially detrimental to the other person </a:t>
            </a:r>
            <a:r>
              <a:rPr lang="en-US" dirty="0" smtClean="0">
                <a:ea typeface="ヒラギノ角ゴ ProN W3" charset="0"/>
                <a:cs typeface="ヒラギノ角ゴ ProN W3" charset="0"/>
              </a:rPr>
              <a:t>.</a:t>
            </a:r>
            <a:endParaRPr lang="en-US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3" name="Rectangle 46"/>
          <p:cNvSpPr>
            <a:spLocks noChangeArrowheads="1"/>
          </p:cNvSpPr>
          <p:nvPr/>
        </p:nvSpPr>
        <p:spPr bwMode="auto">
          <a:xfrm>
            <a:off x="2380835" y="4301968"/>
            <a:ext cx="6513095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dirty="0">
                <a:ea typeface="ヒラギノ角ゴ ProN W3" charset="0"/>
                <a:cs typeface="ヒラギノ角ゴ ProN W3" charset="0"/>
              </a:rPr>
              <a:t>Established guidelines that are relevant in the context (e.g. law, industry norms, religious or family values, company </a:t>
            </a:r>
            <a:r>
              <a:rPr lang="en-US" dirty="0" smtClean="0">
                <a:ea typeface="ヒラギノ角ゴ ProN W3" charset="0"/>
                <a:cs typeface="ヒラギノ角ゴ ProN W3" charset="0"/>
              </a:rPr>
              <a:t>policy).</a:t>
            </a:r>
          </a:p>
          <a:p>
            <a:pPr marL="0" lvl="1">
              <a:spcAft>
                <a:spcPts val="600"/>
              </a:spcAft>
            </a:pPr>
            <a:r>
              <a:rPr lang="en-US" dirty="0" smtClean="0">
                <a:ea typeface="ヒラギノ角ゴ ProN W3" charset="0"/>
                <a:cs typeface="ヒラギノ角ゴ ProN W3" charset="0"/>
              </a:rPr>
              <a:t>Guidelines </a:t>
            </a:r>
            <a:r>
              <a:rPr lang="en-US" dirty="0">
                <a:ea typeface="ヒラギノ角ゴ ProN W3" charset="0"/>
                <a:cs typeface="ヒラギノ角ゴ ProN W3" charset="0"/>
              </a:rPr>
              <a:t>are more persuasive to the extent that they are broadly accepted and viewed as relatively </a:t>
            </a:r>
            <a:r>
              <a:rPr lang="ja-JP" altLang="en-US" dirty="0">
                <a:ea typeface="ヒラギノ角ゴ ProN W3" charset="0"/>
                <a:cs typeface="ヒラギノ角ゴ ProN W3" charset="0"/>
              </a:rPr>
              <a:t>“</a:t>
            </a:r>
            <a:r>
              <a:rPr lang="en-US" dirty="0">
                <a:ea typeface="ヒラギノ角ゴ ProN W3" charset="0"/>
                <a:cs typeface="ヒラギノ角ゴ ProN W3" charset="0"/>
              </a:rPr>
              <a:t>objective.</a:t>
            </a:r>
            <a:r>
              <a:rPr lang="ja-JP" altLang="en-US" dirty="0" smtClean="0">
                <a:ea typeface="ヒラギノ角ゴ ProN W3" charset="0"/>
                <a:cs typeface="ヒラギノ角ゴ ProN W3" charset="0"/>
              </a:rPr>
              <a:t>”</a:t>
            </a:r>
            <a:endParaRPr lang="en-US" altLang="ja-JP" dirty="0" smtClean="0">
              <a:ea typeface="ヒラギノ角ゴ ProN W3" charset="0"/>
              <a:cs typeface="ヒラギノ角ゴ ProN W3" charset="0"/>
            </a:endParaRPr>
          </a:p>
          <a:p>
            <a:pPr marL="0" lvl="1">
              <a:spcAft>
                <a:spcPts val="600"/>
              </a:spcAft>
            </a:pPr>
            <a:r>
              <a:rPr lang="en-US" u="sng" dirty="0" smtClean="0">
                <a:ea typeface="ヒラギノ角ゴ ProN W3" charset="0"/>
                <a:cs typeface="ヒラギノ角ゴ ProN W3" charset="0"/>
              </a:rPr>
              <a:t>Psychology</a:t>
            </a:r>
            <a:r>
              <a:rPr lang="en-US" dirty="0">
                <a:ea typeface="ヒラギノ角ゴ ProN W3" charset="0"/>
                <a:cs typeface="ヒラギノ角ゴ ProN W3" charset="0"/>
              </a:rPr>
              <a:t>: Human desire to appear consistent with </a:t>
            </a:r>
            <a:r>
              <a:rPr lang="en-US" dirty="0" smtClean="0">
                <a:ea typeface="ヒラギノ角ゴ ProN W3" charset="0"/>
                <a:cs typeface="ヒラギノ角ゴ ProN W3" charset="0"/>
              </a:rPr>
              <a:t>norms.</a:t>
            </a:r>
          </a:p>
          <a:p>
            <a:pPr marL="0" lvl="1">
              <a:spcAft>
                <a:spcPts val="600"/>
              </a:spcAft>
            </a:pPr>
            <a:r>
              <a:rPr lang="en-US" u="sng" dirty="0" smtClean="0">
                <a:ea typeface="ヒラギノ角ゴ ProN W3" charset="0"/>
                <a:cs typeface="ヒラギノ角ゴ ProN W3" charset="0"/>
              </a:rPr>
              <a:t>Note</a:t>
            </a:r>
            <a:r>
              <a:rPr lang="en-US" dirty="0">
                <a:ea typeface="ヒラギノ角ゴ ProN W3" charset="0"/>
                <a:cs typeface="ヒラギノ角ゴ ProN W3" charset="0"/>
              </a:rPr>
              <a:t>: Watch out for self-interested selection of </a:t>
            </a:r>
            <a:r>
              <a:rPr lang="ja-JP" altLang="en-US" dirty="0">
                <a:ea typeface="ヒラギノ角ゴ ProN W3" charset="0"/>
                <a:cs typeface="ヒラギノ角ゴ ProN W3" charset="0"/>
              </a:rPr>
              <a:t>“</a:t>
            </a:r>
            <a:r>
              <a:rPr lang="en-US" dirty="0">
                <a:ea typeface="ヒラギノ角ゴ ProN W3" charset="0"/>
                <a:cs typeface="ヒラギノ角ゴ ProN W3" charset="0"/>
              </a:rPr>
              <a:t>objective</a:t>
            </a:r>
            <a:r>
              <a:rPr lang="ja-JP" altLang="en-US" dirty="0">
                <a:ea typeface="ヒラギノ角ゴ ProN W3" charset="0"/>
                <a:cs typeface="ヒラギノ角ゴ ProN W3" charset="0"/>
              </a:rPr>
              <a:t>”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criteria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6732" y="1301105"/>
            <a:ext cx="2051148" cy="852301"/>
          </a:xfrm>
          <a:prstGeom prst="rect">
            <a:avLst/>
          </a:prstGeom>
          <a:solidFill>
            <a:srgbClr val="00AA00">
              <a:alpha val="31000"/>
            </a:srgbClr>
          </a:soli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1200"/>
              </a:spcBef>
            </a:pPr>
            <a:r>
              <a:rPr lang="en-US" sz="4000" b="1" i="1" dirty="0">
                <a:solidFill>
                  <a:srgbClr val="012F73"/>
                </a:solidFill>
              </a:rPr>
              <a:t>	</a:t>
            </a:r>
          </a:p>
          <a:p>
            <a:pPr>
              <a:spcBef>
                <a:spcPts val="1200"/>
              </a:spcBef>
            </a:pPr>
            <a:r>
              <a:rPr lang="en-US" sz="4000" b="1" i="1" dirty="0">
                <a:solidFill>
                  <a:srgbClr val="012F73"/>
                </a:solidFill>
              </a:rPr>
              <a:t>	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1398" y="2660151"/>
            <a:ext cx="2045925" cy="852301"/>
          </a:xfrm>
          <a:prstGeom prst="rect">
            <a:avLst/>
          </a:prstGeom>
          <a:solidFill>
            <a:srgbClr val="FF0000">
              <a:alpha val="31000"/>
            </a:srgbClr>
          </a:soli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1200"/>
              </a:spcBef>
            </a:pPr>
            <a:r>
              <a:rPr lang="en-US" sz="4000" b="1" i="1" dirty="0">
                <a:solidFill>
                  <a:srgbClr val="012F73"/>
                </a:solidFill>
              </a:rPr>
              <a:t>		</a:t>
            </a:r>
          </a:p>
          <a:p>
            <a:pPr>
              <a:spcBef>
                <a:spcPts val="1200"/>
              </a:spcBef>
            </a:pPr>
            <a:r>
              <a:rPr lang="en-US" sz="4000" b="1" i="1" dirty="0">
                <a:solidFill>
                  <a:srgbClr val="012F73"/>
                </a:solidFill>
              </a:rPr>
              <a:t>		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14950" y="3999579"/>
            <a:ext cx="2048256" cy="1863749"/>
          </a:xfrm>
          <a:prstGeom prst="rect">
            <a:avLst/>
          </a:prstGeom>
          <a:solidFill>
            <a:srgbClr val="FFFF00">
              <a:alpha val="25000"/>
            </a:srgbClr>
          </a:soli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Bef>
                <a:spcPts val="1200"/>
              </a:spcBef>
            </a:pPr>
            <a:r>
              <a:rPr lang="en-US" sz="4000" b="1" dirty="0" smtClean="0">
                <a:solidFill>
                  <a:srgbClr val="012F73"/>
                </a:solidFill>
              </a:rPr>
              <a:t>     </a:t>
            </a:r>
          </a:p>
          <a:p>
            <a:pPr lvl="0">
              <a:spcBef>
                <a:spcPts val="1200"/>
              </a:spcBef>
            </a:pPr>
            <a:r>
              <a:rPr lang="en-US" sz="4000" b="1" dirty="0" smtClean="0">
                <a:solidFill>
                  <a:srgbClr val="012F73"/>
                </a:solidFill>
              </a:rPr>
              <a:t>     </a:t>
            </a:r>
            <a:endParaRPr lang="en-US" sz="4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53837" y="1283217"/>
            <a:ext cx="2114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Positive</a:t>
            </a:r>
          </a:p>
          <a:p>
            <a:pPr algn="ctr"/>
            <a:r>
              <a:rPr lang="en-US" sz="2400" dirty="0" smtClean="0"/>
              <a:t>“the carrot”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34910" y="2620936"/>
            <a:ext cx="2051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Negative</a:t>
            </a:r>
          </a:p>
          <a:p>
            <a:pPr algn="ctr"/>
            <a:r>
              <a:rPr lang="en-US" sz="2400" dirty="0"/>
              <a:t>“the stick”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3837" y="4124450"/>
            <a:ext cx="2251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Normative</a:t>
            </a:r>
          </a:p>
          <a:p>
            <a:pPr algn="ctr"/>
            <a:r>
              <a:rPr lang="en-US" sz="2400" dirty="0"/>
              <a:t>Standards, “objective” criteria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5932" y="370809"/>
            <a:ext cx="7780720" cy="543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buClr>
                <a:srgbClr val="DADDFE"/>
              </a:buClr>
              <a:defRPr/>
            </a:pPr>
            <a:r>
              <a:rPr lang="en-US" sz="3200" dirty="0" smtClean="0"/>
              <a:t>Leverage in Negotiation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3542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3"/>
          <p:cNvGrpSpPr>
            <a:grpSpLocks/>
          </p:cNvGrpSpPr>
          <p:nvPr/>
        </p:nvGrpSpPr>
        <p:grpSpPr bwMode="auto">
          <a:xfrm rot="10800000">
            <a:off x="-190503" y="-25400"/>
            <a:ext cx="9550402" cy="7175500"/>
            <a:chOff x="171" y="1501"/>
            <a:chExt cx="5383" cy="2500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171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1582209"/>
            <a:ext cx="9144000" cy="28003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4000" b="1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Short Exercise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7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en-US" dirty="0" smtClean="0"/>
              <a:t>Learning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  <a:scene3d>
            <a:camera prst="isometricOffAxis1Right"/>
            <a:lightRig rig="threePt" dir="t"/>
          </a:scene3d>
        </p:spPr>
        <p:txBody>
          <a:bodyPr/>
          <a:lstStyle/>
          <a:p>
            <a:r>
              <a:rPr lang="en-US" dirty="0" smtClean="0"/>
              <a:t>Teams A</a:t>
            </a:r>
          </a:p>
          <a:p>
            <a:endParaRPr lang="en-US" dirty="0"/>
          </a:p>
          <a:p>
            <a:pPr lvl="1"/>
            <a:r>
              <a:rPr lang="en-US" dirty="0" smtClean="0"/>
              <a:t>Read  Confidential Instructions</a:t>
            </a:r>
          </a:p>
          <a:p>
            <a:pPr lvl="1"/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Negotiate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r>
              <a:rPr lang="en-US" dirty="0" smtClean="0"/>
              <a:t>Team B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Read  Confidential Instructions</a:t>
            </a:r>
          </a:p>
          <a:p>
            <a:pPr lvl="1"/>
            <a:r>
              <a:rPr lang="en-US" dirty="0"/>
              <a:t>Prepare</a:t>
            </a:r>
          </a:p>
          <a:p>
            <a:pPr lvl="1"/>
            <a:r>
              <a:rPr lang="en-US" dirty="0" smtClean="0"/>
              <a:t>Negotiate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03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3"/>
          <p:cNvGrpSpPr>
            <a:grpSpLocks/>
          </p:cNvGrpSpPr>
          <p:nvPr/>
        </p:nvGrpSpPr>
        <p:grpSpPr bwMode="auto">
          <a:xfrm rot="10800000">
            <a:off x="-190503" y="-25400"/>
            <a:ext cx="9550402" cy="7175500"/>
            <a:chOff x="171" y="1501"/>
            <a:chExt cx="5383" cy="2500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171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1582209"/>
            <a:ext cx="9144000" cy="28003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4000" b="1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The Negotiation Process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69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04993681"/>
              </p:ext>
            </p:extLst>
          </p:nvPr>
        </p:nvGraphicFramePr>
        <p:xfrm>
          <a:off x="335008" y="1204650"/>
          <a:ext cx="8512946" cy="550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525932" y="370809"/>
            <a:ext cx="7780720" cy="543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buClr>
                <a:srgbClr val="DADDFE"/>
              </a:buClr>
              <a:defRPr/>
            </a:pPr>
            <a:r>
              <a:rPr lang="en-US" sz="3200" dirty="0" smtClean="0"/>
              <a:t>Phases of a Negotiation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563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12052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/>
          </a:bodyPr>
          <a:lstStyle/>
          <a:p>
            <a:pPr lvl="1"/>
            <a:endParaRPr lang="en-US" sz="2400" dirty="0" smtClean="0">
              <a:solidFill>
                <a:srgbClr val="FFC000"/>
              </a:solidFill>
            </a:endParaRPr>
          </a:p>
          <a:p>
            <a:pPr lvl="1"/>
            <a:r>
              <a:rPr lang="en-US" sz="2400" dirty="0" smtClean="0"/>
              <a:t>Assess situation – Situation Matrix</a:t>
            </a:r>
          </a:p>
          <a:p>
            <a:pPr lvl="2">
              <a:buNone/>
            </a:pPr>
            <a:endParaRPr lang="en-US" sz="2200" dirty="0" smtClean="0"/>
          </a:p>
          <a:p>
            <a:pPr lvl="1"/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243991"/>
              </p:ext>
            </p:extLst>
          </p:nvPr>
        </p:nvGraphicFramePr>
        <p:xfrm>
          <a:off x="1676400" y="3276599"/>
          <a:ext cx="6934201" cy="338914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990600"/>
                <a:gridCol w="2895600"/>
                <a:gridCol w="3048001"/>
              </a:tblGrid>
              <a:tr h="681825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       HIGH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LOW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53658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romanUcPeriod"/>
                      </a:pPr>
                      <a:r>
                        <a:rPr lang="en-US" b="1" u="sng" dirty="0" smtClean="0"/>
                        <a:t>Balanced Concerns</a:t>
                      </a:r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(Business  partnerships, joint ventures)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II. </a:t>
                      </a:r>
                      <a:r>
                        <a:rPr lang="en-US" b="1" u="sng" dirty="0" smtClean="0"/>
                        <a:t>Relationships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(Work team, friendship or family relationships) 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5365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III. </a:t>
                      </a:r>
                      <a:r>
                        <a:rPr lang="en-US" b="1" u="sng" dirty="0" smtClean="0"/>
                        <a:t>Transactions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(Market transactions, house sales, divorce)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IV. </a:t>
                      </a:r>
                      <a:r>
                        <a:rPr lang="en-US" b="1" u="sng" dirty="0" smtClean="0"/>
                        <a:t>Tacit Coordination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(Highway intersection exchange)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11336"/>
              </p:ext>
            </p:extLst>
          </p:nvPr>
        </p:nvGraphicFramePr>
        <p:xfrm>
          <a:off x="1676400" y="2667000"/>
          <a:ext cx="6934200" cy="609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6934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AA00"/>
                          </a:solidFill>
                        </a:rPr>
                        <a:t>Perceived Conflict Over Stakes in the Negotiation</a:t>
                      </a:r>
                      <a:endParaRPr lang="en-US" dirty="0">
                        <a:solidFill>
                          <a:srgbClr val="00AA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505508"/>
              </p:ext>
            </p:extLst>
          </p:nvPr>
        </p:nvGraphicFramePr>
        <p:xfrm>
          <a:off x="185352" y="2667000"/>
          <a:ext cx="1491047" cy="39624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491047"/>
              </a:tblGrid>
              <a:tr h="3962400">
                <a:tc>
                  <a:txBody>
                    <a:bodyPr/>
                    <a:lstStyle/>
                    <a:p>
                      <a:endParaRPr lang="en-US" b="0" dirty="0" smtClean="0">
                        <a:solidFill>
                          <a:srgbClr val="00AA00"/>
                        </a:solidFill>
                      </a:endParaRPr>
                    </a:p>
                    <a:p>
                      <a:endParaRPr lang="en-US" b="0" dirty="0" smtClean="0">
                        <a:solidFill>
                          <a:srgbClr val="00AA00"/>
                        </a:solidFill>
                      </a:endParaRPr>
                    </a:p>
                    <a:p>
                      <a:endParaRPr lang="en-US" b="0" dirty="0" smtClean="0">
                        <a:solidFill>
                          <a:srgbClr val="00AA00"/>
                        </a:solidFill>
                      </a:endParaRPr>
                    </a:p>
                    <a:p>
                      <a:endParaRPr lang="en-US" b="0" dirty="0" smtClean="0">
                        <a:solidFill>
                          <a:srgbClr val="00AA00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rgbClr val="00AA00"/>
                          </a:solidFill>
                        </a:rPr>
                        <a:t>Perceived importance of future relation-ship between the parties</a:t>
                      </a:r>
                      <a:endParaRPr lang="en-US" b="0" dirty="0">
                        <a:solidFill>
                          <a:srgbClr val="00AA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001007"/>
      </p:ext>
    </p:extLst>
  </p:cSld>
  <p:clrMapOvr>
    <a:masterClrMapping/>
  </p:clrMapOvr>
  <p:transition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Preparation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052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772400" cy="5334000"/>
          </a:xfrm>
        </p:spPr>
        <p:txBody>
          <a:bodyPr>
            <a:normAutofit/>
          </a:bodyPr>
          <a:lstStyle/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Situational Matrix and Strategy Guide</a:t>
            </a:r>
          </a:p>
          <a:p>
            <a:pPr lvl="2">
              <a:buNone/>
            </a:pPr>
            <a:endParaRPr lang="en-US" sz="2200" dirty="0" smtClean="0"/>
          </a:p>
          <a:p>
            <a:pPr lvl="1"/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023080"/>
              </p:ext>
            </p:extLst>
          </p:nvPr>
        </p:nvGraphicFramePr>
        <p:xfrm>
          <a:off x="1676400" y="3048001"/>
          <a:ext cx="6934201" cy="365759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990600"/>
                <a:gridCol w="2895600"/>
                <a:gridCol w="3048001"/>
              </a:tblGrid>
              <a:tr h="691216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       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LOW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83191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romanUcPeriod"/>
                      </a:pPr>
                      <a:r>
                        <a:rPr lang="en-US" b="1" u="sng" dirty="0" smtClean="0"/>
                        <a:t>Balanced Concerns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(Business  partnerships, joint ventures)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Problem solving or compromise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II. </a:t>
                      </a:r>
                      <a:r>
                        <a:rPr lang="en-US" b="1" u="sng" dirty="0" smtClean="0"/>
                        <a:t>Relationships</a:t>
                      </a:r>
                    </a:p>
                    <a:p>
                      <a:r>
                        <a:rPr lang="en-US" dirty="0" smtClean="0"/>
                        <a:t>(Work team, friendship or family relationships)  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Accommodating, problem solving &amp; accommodating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8319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III. </a:t>
                      </a:r>
                      <a:r>
                        <a:rPr lang="en-US" b="1" u="sng" dirty="0" smtClean="0"/>
                        <a:t>Transactions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(Market transactions, house sales, divorce)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Competition, problem solving and compromise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IV. </a:t>
                      </a:r>
                      <a:r>
                        <a:rPr lang="en-US" b="1" u="sng" dirty="0" smtClean="0"/>
                        <a:t>Tacit Coordination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(Highway intersection exchange) 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Avoidance, accommodation or compromise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647201"/>
              </p:ext>
            </p:extLst>
          </p:nvPr>
        </p:nvGraphicFramePr>
        <p:xfrm>
          <a:off x="1676400" y="2438400"/>
          <a:ext cx="6934200" cy="6858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69342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AA00"/>
                          </a:solidFill>
                        </a:rPr>
                        <a:t>Perceived Conflict Over Stakes in the Negotiation</a:t>
                      </a:r>
                      <a:endParaRPr lang="en-US" dirty="0">
                        <a:solidFill>
                          <a:srgbClr val="00AA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967228"/>
              </p:ext>
            </p:extLst>
          </p:nvPr>
        </p:nvGraphicFramePr>
        <p:xfrm>
          <a:off x="259493" y="2438400"/>
          <a:ext cx="1416907" cy="42672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416907"/>
              </a:tblGrid>
              <a:tr h="4267200">
                <a:tc>
                  <a:txBody>
                    <a:bodyPr/>
                    <a:lstStyle/>
                    <a:p>
                      <a:endParaRPr lang="en-US" b="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b="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b="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b="0" dirty="0" smtClean="0">
                        <a:solidFill>
                          <a:srgbClr val="FFC000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rgbClr val="00AA00"/>
                          </a:solidFill>
                        </a:rPr>
                        <a:t>Perceived importance of future relation-ship between the parties</a:t>
                      </a:r>
                      <a:endParaRPr lang="en-US" b="0" dirty="0">
                        <a:solidFill>
                          <a:srgbClr val="00AA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181000"/>
      </p:ext>
    </p:extLst>
  </p:cSld>
  <p:clrMapOvr>
    <a:masterClrMapping/>
  </p:clrMapOvr>
  <p:transition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1194" y="255628"/>
            <a:ext cx="8512946" cy="981235"/>
            <a:chOff x="0" y="2602"/>
            <a:chExt cx="8512946" cy="981235"/>
          </a:xfrm>
          <a:scene3d>
            <a:camera prst="orthographicFront"/>
            <a:lightRig rig="chilly" dir="t"/>
          </a:scene3d>
        </p:grpSpPr>
        <p:sp>
          <p:nvSpPr>
            <p:cNvPr id="12" name="Up Arrow Callout 11"/>
            <p:cNvSpPr/>
            <p:nvPr/>
          </p:nvSpPr>
          <p:spPr>
            <a:xfrm rot="10800000">
              <a:off x="0" y="2602"/>
              <a:ext cx="8512946" cy="981235"/>
            </a:xfrm>
            <a:prstGeom prst="upArrowCallout">
              <a:avLst>
                <a:gd name="adj1" fmla="val 0"/>
                <a:gd name="adj2" fmla="val 0"/>
                <a:gd name="adj3" fmla="val 25000"/>
                <a:gd name="adj4" fmla="val 64977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20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20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Up Arrow Callout 4"/>
            <p:cNvSpPr/>
            <p:nvPr/>
          </p:nvSpPr>
          <p:spPr>
            <a:xfrm rot="21600000">
              <a:off x="0" y="2602"/>
              <a:ext cx="8512946" cy="6375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solidFill>
                    <a:srgbClr val="000000"/>
                  </a:solidFill>
                </a:rPr>
                <a:t>Preparation</a:t>
              </a:r>
              <a:endParaRPr lang="en-US" sz="32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5172" y="1210676"/>
            <a:ext cx="8319732" cy="5495500"/>
            <a:chOff x="0" y="2602"/>
            <a:chExt cx="8512946" cy="1001863"/>
          </a:xfrm>
          <a:scene3d>
            <a:camera prst="orthographicFront"/>
            <a:lightRig rig="chilly" dir="t"/>
          </a:scene3d>
        </p:grpSpPr>
        <p:sp>
          <p:nvSpPr>
            <p:cNvPr id="15" name="Up Arrow Callout 14"/>
            <p:cNvSpPr/>
            <p:nvPr/>
          </p:nvSpPr>
          <p:spPr>
            <a:xfrm rot="10800000">
              <a:off x="0" y="2602"/>
              <a:ext cx="8512946" cy="981235"/>
            </a:xfrm>
            <a:prstGeom prst="upArrowCallout">
              <a:avLst>
                <a:gd name="adj1" fmla="val 0"/>
                <a:gd name="adj2" fmla="val 0"/>
                <a:gd name="adj3" fmla="val 298"/>
                <a:gd name="adj4" fmla="val 99702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20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20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Up Arrow Callout 4"/>
            <p:cNvSpPr/>
            <p:nvPr/>
          </p:nvSpPr>
          <p:spPr>
            <a:xfrm>
              <a:off x="0" y="2602"/>
              <a:ext cx="8512946" cy="10018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561944" y="1319045"/>
            <a:ext cx="3850477" cy="2468880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 Bold" charset="0"/>
                <a:sym typeface="Arial Bold" charset="0"/>
              </a:rPr>
              <a:t>The Setting</a:t>
            </a:r>
          </a:p>
          <a:p>
            <a:endParaRPr lang="en-US" u="sng" dirty="0" smtClean="0">
              <a:solidFill>
                <a:schemeClr val="tx1"/>
              </a:solidFill>
              <a:cs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cs typeface="Arial" charset="0"/>
              </a:rPr>
              <a:t>Ensure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Appropriate: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Time</a:t>
            </a: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Location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Privacy/Publicity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Necessary People Included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Necessary Information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available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4720880" y="1297770"/>
            <a:ext cx="3850477" cy="2468880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ctr">
              <a:defRPr sz="2400" u="sng">
                <a:solidFill>
                  <a:schemeClr val="tx1"/>
                </a:solidFill>
                <a:latin typeface="Arial Bold" charset="0"/>
                <a:cs typeface="Arial Bold" charset="0"/>
              </a:defRPr>
            </a:lvl1pPr>
          </a:lstStyle>
          <a:p>
            <a:r>
              <a:rPr lang="en-US" sz="1800" b="1" u="none" dirty="0">
                <a:latin typeface="+mn-lt"/>
                <a:sym typeface="Arial Bold" charset="0"/>
              </a:rPr>
              <a:t>Identify the Context</a:t>
            </a:r>
          </a:p>
          <a:p>
            <a:endParaRPr lang="en-US" sz="1800" dirty="0">
              <a:latin typeface="+mn-lt"/>
              <a:cs typeface="Arial" charset="0"/>
            </a:endParaRPr>
          </a:p>
          <a:p>
            <a:pPr algn="l"/>
            <a:r>
              <a:rPr lang="en-US" sz="1800" u="none" dirty="0">
                <a:latin typeface="+mn-lt"/>
                <a:cs typeface="Arial" charset="0"/>
              </a:rPr>
              <a:t>Assess the nature </a:t>
            </a:r>
            <a:r>
              <a:rPr lang="en-US" sz="1800" u="none" dirty="0" smtClean="0">
                <a:latin typeface="+mn-lt"/>
                <a:cs typeface="Arial" charset="0"/>
              </a:rPr>
              <a:t>&amp; importance </a:t>
            </a:r>
            <a:r>
              <a:rPr lang="en-US" sz="1800" u="none" dirty="0">
                <a:latin typeface="+mn-lt"/>
                <a:cs typeface="Arial" charset="0"/>
              </a:rPr>
              <a:t>of: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u="none" dirty="0" smtClean="0">
                <a:latin typeface="+mn-lt"/>
                <a:cs typeface="Arial" charset="0"/>
              </a:rPr>
              <a:t>Relationships</a:t>
            </a:r>
            <a:endParaRPr lang="en-US" sz="1800" u="none" dirty="0">
              <a:latin typeface="+mn-lt"/>
              <a:cs typeface="Arial" charset="0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u="none" dirty="0">
                <a:latin typeface="+mn-lt"/>
                <a:cs typeface="Arial" charset="0"/>
              </a:rPr>
              <a:t>Concrete Outcomes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u="none" dirty="0">
                <a:latin typeface="+mn-lt"/>
                <a:cs typeface="Arial" charset="0"/>
              </a:rPr>
              <a:t>Reputation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u="none" dirty="0">
                <a:latin typeface="+mn-lt"/>
                <a:cs typeface="Arial" charset="0"/>
              </a:rPr>
              <a:t>Hidden Decision-makers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u="none" dirty="0">
                <a:latin typeface="+mn-lt"/>
                <a:cs typeface="Arial" charset="0"/>
              </a:rPr>
              <a:t>Outside Influences</a:t>
            </a:r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2788868" y="3905956"/>
            <a:ext cx="3548271" cy="2468880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ctr">
              <a:defRPr sz="2400" u="sng">
                <a:solidFill>
                  <a:schemeClr val="tx1"/>
                </a:solidFill>
                <a:latin typeface="Arial Bold" charset="0"/>
                <a:cs typeface="Arial Bold" charset="0"/>
              </a:defRPr>
            </a:lvl1pPr>
          </a:lstStyle>
          <a:p>
            <a:r>
              <a:rPr lang="en-US" sz="1800" u="none" dirty="0" smtClean="0">
                <a:latin typeface="+mn-lt"/>
                <a:cs typeface="Arial" charset="0"/>
              </a:rPr>
              <a:t>Interests</a:t>
            </a:r>
            <a:endParaRPr lang="en-US" sz="1800" u="none" dirty="0">
              <a:latin typeface="+mn-lt"/>
              <a:cs typeface="Arial" charset="0"/>
            </a:endParaRPr>
          </a:p>
          <a:p>
            <a:r>
              <a:rPr lang="en-US" sz="1800" u="none" dirty="0" smtClean="0">
                <a:latin typeface="+mn-lt"/>
                <a:cs typeface="Arial" charset="0"/>
              </a:rPr>
              <a:t>(High) </a:t>
            </a:r>
            <a:r>
              <a:rPr lang="en-US" sz="1800" u="none" dirty="0">
                <a:latin typeface="+mn-lt"/>
                <a:cs typeface="Arial" charset="0"/>
              </a:rPr>
              <a:t>Expectations</a:t>
            </a:r>
          </a:p>
          <a:p>
            <a:r>
              <a:rPr lang="en-US" sz="1800" u="none" dirty="0">
                <a:latin typeface="+mn-lt"/>
                <a:cs typeface="Arial" charset="0"/>
              </a:rPr>
              <a:t>Bottom Lines</a:t>
            </a:r>
          </a:p>
          <a:p>
            <a:r>
              <a:rPr lang="en-US" sz="1800" u="none" dirty="0">
                <a:latin typeface="+mn-lt"/>
                <a:cs typeface="Arial Italic" charset="0"/>
                <a:sym typeface="Arial Italic" charset="0"/>
              </a:rPr>
              <a:t>Potential </a:t>
            </a:r>
            <a:r>
              <a:rPr lang="en-US" sz="1800" u="none" dirty="0">
                <a:latin typeface="+mn-lt"/>
                <a:cs typeface="Arial" charset="0"/>
              </a:rPr>
              <a:t>Strategies</a:t>
            </a:r>
          </a:p>
          <a:p>
            <a:r>
              <a:rPr lang="en-US" sz="1800" u="none" dirty="0">
                <a:latin typeface="+mn-lt"/>
                <a:cs typeface="Arial" charset="0"/>
              </a:rPr>
              <a:t>Alternatives to Negotiation</a:t>
            </a:r>
          </a:p>
          <a:p>
            <a:r>
              <a:rPr lang="en-US" sz="1800" u="none" dirty="0" smtClean="0">
                <a:latin typeface="+mn-lt"/>
                <a:cs typeface="Arial" charset="0"/>
              </a:rPr>
              <a:t>(Principled) </a:t>
            </a:r>
            <a:r>
              <a:rPr lang="en-US" sz="1800" u="none" dirty="0">
                <a:latin typeface="+mn-lt"/>
                <a:cs typeface="Arial" charset="0"/>
              </a:rPr>
              <a:t>Criteria</a:t>
            </a:r>
          </a:p>
          <a:p>
            <a:r>
              <a:rPr lang="en-US" sz="1800" u="none" dirty="0">
                <a:latin typeface="+mn-lt"/>
                <a:cs typeface="Arial" charset="0"/>
              </a:rPr>
              <a:t>Leverage</a:t>
            </a:r>
          </a:p>
          <a:p>
            <a:r>
              <a:rPr lang="en-US" sz="1800" u="none" dirty="0">
                <a:latin typeface="+mn-lt"/>
                <a:cs typeface="Arial Italic" charset="0"/>
                <a:sym typeface="Arial Italic" charset="0"/>
              </a:rPr>
              <a:t>Potential </a:t>
            </a:r>
            <a:r>
              <a:rPr lang="en-US" sz="1800" u="none" dirty="0">
                <a:latin typeface="+mn-lt"/>
                <a:cs typeface="Arial" charset="0"/>
              </a:rPr>
              <a:t>Solutions</a:t>
            </a:r>
          </a:p>
        </p:txBody>
      </p:sp>
      <p:sp>
        <p:nvSpPr>
          <p:cNvPr id="2" name="Right Arrow Callout 1"/>
          <p:cNvSpPr/>
          <p:nvPr/>
        </p:nvSpPr>
        <p:spPr>
          <a:xfrm>
            <a:off x="693942" y="3905956"/>
            <a:ext cx="2094926" cy="2326803"/>
          </a:xfrm>
          <a:prstGeom prst="rightArrowCallou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74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74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Know Yourself </a:t>
            </a:r>
          </a:p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cs typeface="Arial" charset="0"/>
              </a:rPr>
              <a:t>Identify your: 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" name="Left Arrow Callout 7"/>
          <p:cNvSpPr/>
          <p:nvPr/>
        </p:nvSpPr>
        <p:spPr>
          <a:xfrm>
            <a:off x="6337142" y="3905956"/>
            <a:ext cx="2103120" cy="2326803"/>
          </a:xfrm>
          <a:prstGeom prst="leftArrowCallou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79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79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Try to Understand Them </a:t>
            </a:r>
          </a:p>
          <a:p>
            <a:pPr algn="ctr"/>
            <a:endParaRPr lang="en-US" dirty="0" smtClean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cs typeface="Arial" charset="0"/>
              </a:rPr>
              <a:t>Identify or Imagine their: 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3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41713" y="268722"/>
            <a:ext cx="8512946" cy="981235"/>
            <a:chOff x="0" y="974267"/>
            <a:chExt cx="8512946" cy="981235"/>
          </a:xfrm>
          <a:scene3d>
            <a:camera prst="orthographicFront"/>
            <a:lightRig rig="chilly" dir="t"/>
          </a:scene3d>
        </p:grpSpPr>
        <p:sp>
          <p:nvSpPr>
            <p:cNvPr id="9" name="Up Arrow Callout 8"/>
            <p:cNvSpPr/>
            <p:nvPr/>
          </p:nvSpPr>
          <p:spPr>
            <a:xfrm rot="10800000">
              <a:off x="0" y="974267"/>
              <a:ext cx="8512946" cy="981235"/>
            </a:xfrm>
            <a:prstGeom prst="upArrowCallout">
              <a:avLst>
                <a:gd name="adj1" fmla="val 1962"/>
                <a:gd name="adj2" fmla="val 0"/>
                <a:gd name="adj3" fmla="val 25000"/>
                <a:gd name="adj4" fmla="val 64977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745216"/>
                <a:satOff val="-4671"/>
                <a:lumOff val="1098"/>
                <a:alphaOff val="0"/>
              </a:schemeClr>
            </a:fillRef>
            <a:effectRef idx="0">
              <a:schemeClr val="accent2">
                <a:hueOff val="3745216"/>
                <a:satOff val="-4671"/>
                <a:lumOff val="1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Up Arrow Callout 4"/>
            <p:cNvSpPr/>
            <p:nvPr/>
          </p:nvSpPr>
          <p:spPr>
            <a:xfrm>
              <a:off x="0" y="974267"/>
              <a:ext cx="8512946" cy="6375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solidFill>
                    <a:srgbClr val="000000"/>
                  </a:solidFill>
                </a:rPr>
                <a:t>Introduction &amp; Entry: Setting the Stage</a:t>
              </a:r>
              <a:endParaRPr lang="en-US" sz="32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2" name="Up Arrow Callout 11"/>
          <p:cNvSpPr/>
          <p:nvPr/>
        </p:nvSpPr>
        <p:spPr>
          <a:xfrm rot="10800000">
            <a:off x="536823" y="1171394"/>
            <a:ext cx="8117816" cy="5179690"/>
          </a:xfrm>
          <a:prstGeom prst="upArrowCallout">
            <a:avLst>
              <a:gd name="adj1" fmla="val 0"/>
              <a:gd name="adj2" fmla="val 0"/>
              <a:gd name="adj3" fmla="val 0"/>
              <a:gd name="adj4" fmla="val 100000"/>
            </a:avLst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3745216"/>
              <a:satOff val="-4671"/>
              <a:lumOff val="1098"/>
              <a:alphaOff val="0"/>
            </a:schemeClr>
          </a:fillRef>
          <a:effectRef idx="0">
            <a:schemeClr val="accent2">
              <a:hueOff val="3745216"/>
              <a:satOff val="-4671"/>
              <a:lumOff val="1098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1708140" y="4130512"/>
            <a:ext cx="5713376" cy="1761802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charset="0"/>
              </a:rPr>
              <a:t>Set Forth Purpose(s) of Meeting/Negotiation:</a:t>
            </a:r>
          </a:p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Identify issues to discuss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Establish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agenda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(order for discussion)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92874" y="1476173"/>
            <a:ext cx="3811205" cy="2366271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charset="0"/>
              </a:rPr>
              <a:t>Set the Tone:</a:t>
            </a:r>
          </a:p>
          <a:p>
            <a:pPr algn="ctr"/>
            <a:endParaRPr lang="en-US" u="sng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Rapport Building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Positive start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Clear/Respectful Introductions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4630293" y="1476173"/>
            <a:ext cx="3811205" cy="2366271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charset="0"/>
              </a:rPr>
              <a:t>Agree on Process:</a:t>
            </a:r>
          </a:p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Ground Rules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Time available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Format for discussions</a:t>
            </a:r>
          </a:p>
          <a:p>
            <a:pPr marL="285750" indent="-285750">
              <a:buFont typeface="Arial"/>
              <a:buChar char="•"/>
            </a:pPr>
            <a:r>
              <a:rPr lang="ja-JP" altLang="en-US" dirty="0">
                <a:solidFill>
                  <a:schemeClr val="tx1"/>
                </a:solidFill>
                <a:cs typeface="Arial" charset="0"/>
              </a:rPr>
              <a:t>“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Housekeeping</a:t>
            </a:r>
            <a:r>
              <a:rPr lang="ja-JP" altLang="en-US" dirty="0">
                <a:solidFill>
                  <a:schemeClr val="tx1"/>
                </a:solidFill>
                <a:cs typeface="Arial" charset="0"/>
              </a:rPr>
              <a:t>”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(breaks etc.)</a:t>
            </a:r>
          </a:p>
        </p:txBody>
      </p:sp>
    </p:spTree>
    <p:extLst>
      <p:ext uri="{BB962C8B-B14F-4D97-AF65-F5344CB8AC3E}">
        <p14:creationId xmlns:p14="http://schemas.microsoft.com/office/powerpoint/2010/main" val="16768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40000"/>
                <a:satMod val="350000"/>
              </a:schemeClr>
            </a:gs>
            <a:gs pos="92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33"/>
          <p:cNvGrpSpPr>
            <a:grpSpLocks/>
          </p:cNvGrpSpPr>
          <p:nvPr/>
        </p:nvGrpSpPr>
        <p:grpSpPr bwMode="auto">
          <a:xfrm>
            <a:off x="0" y="328566"/>
            <a:ext cx="9209088" cy="6323695"/>
            <a:chOff x="-26" y="1639"/>
            <a:chExt cx="5801" cy="2656"/>
          </a:xfrm>
        </p:grpSpPr>
        <p:sp>
          <p:nvSpPr>
            <p:cNvPr id="42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44" name="Rectangle 5"/>
            <p:cNvSpPr>
              <a:spLocks noChangeArrowheads="1"/>
            </p:cNvSpPr>
            <p:nvPr/>
          </p:nvSpPr>
          <p:spPr bwMode="auto">
            <a:xfrm rot="10800000">
              <a:off x="264" y="1639"/>
              <a:ext cx="5213" cy="2351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2932EF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33039" name="Rectangle 5"/>
          <p:cNvSpPr>
            <a:spLocks noChangeArrowheads="1"/>
          </p:cNvSpPr>
          <p:nvPr/>
        </p:nvSpPr>
        <p:spPr bwMode="auto">
          <a:xfrm flipV="1">
            <a:off x="641350" y="1356301"/>
            <a:ext cx="7845552" cy="4648200"/>
          </a:xfrm>
          <a:prstGeom prst="rect">
            <a:avLst/>
          </a:prstGeom>
          <a:gradFill rotWithShape="1">
            <a:gsLst>
              <a:gs pos="0">
                <a:srgbClr val="7E7E86"/>
              </a:gs>
              <a:gs pos="100000">
                <a:srgbClr val="C0C0C0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rot="10800000" wrap="none" lIns="82124" tIns="41061" rIns="82124" bIns="41061" anchor="ctr"/>
          <a:lstStyle/>
          <a:p>
            <a:pPr algn="l" eaLnBrk="1" hangingPunct="1">
              <a:lnSpc>
                <a:spcPct val="100000"/>
              </a:lnSpc>
            </a:pPr>
            <a:endParaRPr lang="en-US" sz="2400" b="0" dirty="0"/>
          </a:p>
        </p:txBody>
      </p:sp>
      <p:sp>
        <p:nvSpPr>
          <p:cNvPr id="933063" name="Rectangle 199"/>
          <p:cNvSpPr>
            <a:spLocks noChangeArrowheads="1"/>
          </p:cNvSpPr>
          <p:nvPr/>
        </p:nvSpPr>
        <p:spPr bwMode="auto">
          <a:xfrm>
            <a:off x="644525" y="1251842"/>
            <a:ext cx="7848600" cy="63847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 dirty="0"/>
          </a:p>
        </p:txBody>
      </p:sp>
      <p:sp>
        <p:nvSpPr>
          <p:cNvPr id="933046" name="Title 1"/>
          <p:cNvSpPr>
            <a:spLocks/>
          </p:cNvSpPr>
          <p:nvPr/>
        </p:nvSpPr>
        <p:spPr bwMode="auto">
          <a:xfrm>
            <a:off x="945149" y="1299845"/>
            <a:ext cx="7564438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400" b="1" dirty="0" smtClean="0"/>
              <a:t>Negotiation Theory </a:t>
            </a:r>
            <a:endParaRPr lang="en-US" sz="2400" b="1" dirty="0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476250" y="508000"/>
            <a:ext cx="821848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DADDFE"/>
              </a:buClr>
              <a:buSzTx/>
              <a:buFontTx/>
              <a:buNone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Agenda</a:t>
            </a:r>
          </a:p>
        </p:txBody>
      </p:sp>
      <p:sp>
        <p:nvSpPr>
          <p:cNvPr id="47" name="Rectangle 199"/>
          <p:cNvSpPr>
            <a:spLocks noChangeArrowheads="1"/>
          </p:cNvSpPr>
          <p:nvPr/>
        </p:nvSpPr>
        <p:spPr bwMode="auto">
          <a:xfrm>
            <a:off x="624792" y="2631751"/>
            <a:ext cx="7848600" cy="452256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r>
              <a:rPr lang="en-US" sz="2400" dirty="0" smtClean="0"/>
              <a:t>    </a:t>
            </a:r>
            <a:r>
              <a:rPr lang="en-US" sz="2400" b="1" dirty="0" smtClean="0"/>
              <a:t>Short Exercise </a:t>
            </a:r>
            <a:endParaRPr lang="en-US" sz="2400" b="1" dirty="0"/>
          </a:p>
        </p:txBody>
      </p:sp>
      <p:sp>
        <p:nvSpPr>
          <p:cNvPr id="48" name="Rectangle 199"/>
          <p:cNvSpPr>
            <a:spLocks noChangeArrowheads="1"/>
          </p:cNvSpPr>
          <p:nvPr/>
        </p:nvSpPr>
        <p:spPr bwMode="auto">
          <a:xfrm>
            <a:off x="597940" y="3841262"/>
            <a:ext cx="7875452" cy="72925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r>
              <a:rPr lang="en-US" b="1" dirty="0" smtClean="0"/>
              <a:t>     </a:t>
            </a:r>
            <a:r>
              <a:rPr lang="en-US" sz="2400" b="1" dirty="0" smtClean="0"/>
              <a:t>Negotiation </a:t>
            </a:r>
            <a:r>
              <a:rPr lang="en-US" sz="2400" b="1" dirty="0"/>
              <a:t>Process</a:t>
            </a:r>
          </a:p>
          <a:p>
            <a:endParaRPr lang="en-US" b="1" dirty="0"/>
          </a:p>
        </p:txBody>
      </p:sp>
      <p:grpSp>
        <p:nvGrpSpPr>
          <p:cNvPr id="60" name="Group 59"/>
          <p:cNvGrpSpPr/>
          <p:nvPr/>
        </p:nvGrpSpPr>
        <p:grpSpPr>
          <a:xfrm>
            <a:off x="296631" y="1276468"/>
            <a:ext cx="457200" cy="457200"/>
            <a:chOff x="400050" y="148590"/>
            <a:chExt cx="457200" cy="457200"/>
          </a:xfrm>
        </p:grpSpPr>
        <p:sp>
          <p:nvSpPr>
            <p:cNvPr id="58" name="Oval 57"/>
            <p:cNvSpPr/>
            <p:nvPr/>
          </p:nvSpPr>
          <p:spPr bwMode="auto">
            <a:xfrm>
              <a:off x="400050" y="148590"/>
              <a:ext cx="457200" cy="457200"/>
            </a:xfrm>
            <a:prstGeom prst="ellipse">
              <a:avLst/>
            </a:prstGeom>
            <a:gradFill>
              <a:gsLst>
                <a:gs pos="0">
                  <a:srgbClr val="2932EF"/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</a:gradFill>
            <a:ln w="41275">
              <a:noFill/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34" charset="0"/>
              </a:endParaRPr>
            </a:p>
          </p:txBody>
        </p:sp>
        <p:sp>
          <p:nvSpPr>
            <p:cNvPr id="59" name="AutoShape 20"/>
            <p:cNvSpPr>
              <a:spLocks noChangeArrowheads="1"/>
            </p:cNvSpPr>
            <p:nvPr/>
          </p:nvSpPr>
          <p:spPr bwMode="auto">
            <a:xfrm>
              <a:off x="533083" y="247333"/>
              <a:ext cx="168275" cy="215900"/>
            </a:xfrm>
            <a:prstGeom prst="chevron">
              <a:avLst>
                <a:gd name="adj" fmla="val 42426"/>
              </a:avLst>
            </a:prstGeom>
            <a:solidFill>
              <a:srgbClr val="012F7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96631" y="2673185"/>
            <a:ext cx="457200" cy="457200"/>
            <a:chOff x="400050" y="148590"/>
            <a:chExt cx="457200" cy="457200"/>
          </a:xfrm>
        </p:grpSpPr>
        <p:sp>
          <p:nvSpPr>
            <p:cNvPr id="62" name="Oval 61"/>
            <p:cNvSpPr/>
            <p:nvPr/>
          </p:nvSpPr>
          <p:spPr bwMode="auto">
            <a:xfrm>
              <a:off x="400050" y="148590"/>
              <a:ext cx="457200" cy="457200"/>
            </a:xfrm>
            <a:prstGeom prst="ellipse">
              <a:avLst/>
            </a:prstGeom>
            <a:gradFill>
              <a:gsLst>
                <a:gs pos="0">
                  <a:srgbClr val="2932EF"/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</a:gradFill>
            <a:ln w="41275">
              <a:noFill/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34" charset="0"/>
              </a:endParaRPr>
            </a:p>
          </p:txBody>
        </p:sp>
        <p:sp>
          <p:nvSpPr>
            <p:cNvPr id="63" name="AutoShape 20"/>
            <p:cNvSpPr>
              <a:spLocks noChangeArrowheads="1"/>
            </p:cNvSpPr>
            <p:nvPr/>
          </p:nvSpPr>
          <p:spPr bwMode="auto">
            <a:xfrm>
              <a:off x="533083" y="247333"/>
              <a:ext cx="168275" cy="215900"/>
            </a:xfrm>
            <a:prstGeom prst="chevron">
              <a:avLst>
                <a:gd name="adj" fmla="val 42426"/>
              </a:avLst>
            </a:prstGeom>
            <a:solidFill>
              <a:srgbClr val="012F7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>
                <a:solidFill>
                  <a:schemeClr val="bg1"/>
                </a:solidFill>
              </a:endParaRPr>
            </a:p>
          </p:txBody>
        </p:sp>
      </p:grpSp>
      <p:sp>
        <p:nvSpPr>
          <p:cNvPr id="64" name="Title 1"/>
          <p:cNvSpPr>
            <a:spLocks/>
          </p:cNvSpPr>
          <p:nvPr/>
        </p:nvSpPr>
        <p:spPr bwMode="auto">
          <a:xfrm>
            <a:off x="918393" y="2649765"/>
            <a:ext cx="7564438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2400" b="1" dirty="0"/>
          </a:p>
        </p:txBody>
      </p:sp>
      <p:sp>
        <p:nvSpPr>
          <p:cNvPr id="68" name="Title 1"/>
          <p:cNvSpPr>
            <a:spLocks/>
          </p:cNvSpPr>
          <p:nvPr/>
        </p:nvSpPr>
        <p:spPr bwMode="auto">
          <a:xfrm>
            <a:off x="945149" y="3948843"/>
            <a:ext cx="7564438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2400" b="1" dirty="0"/>
          </a:p>
        </p:txBody>
      </p:sp>
      <p:sp>
        <p:nvSpPr>
          <p:cNvPr id="77" name="Rectangle 199"/>
          <p:cNvSpPr>
            <a:spLocks noChangeArrowheads="1"/>
          </p:cNvSpPr>
          <p:nvPr/>
        </p:nvSpPr>
        <p:spPr bwMode="auto">
          <a:xfrm>
            <a:off x="630873" y="5192748"/>
            <a:ext cx="7848600" cy="63847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325438" y="3977289"/>
            <a:ext cx="457200" cy="457200"/>
            <a:chOff x="400050" y="148590"/>
            <a:chExt cx="457200" cy="457200"/>
          </a:xfrm>
        </p:grpSpPr>
        <p:sp>
          <p:nvSpPr>
            <p:cNvPr id="85" name="Oval 84"/>
            <p:cNvSpPr/>
            <p:nvPr/>
          </p:nvSpPr>
          <p:spPr bwMode="auto">
            <a:xfrm>
              <a:off x="400050" y="148590"/>
              <a:ext cx="457200" cy="457200"/>
            </a:xfrm>
            <a:prstGeom prst="ellipse">
              <a:avLst/>
            </a:prstGeom>
            <a:gradFill>
              <a:gsLst>
                <a:gs pos="0">
                  <a:srgbClr val="2932EF"/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</a:gradFill>
            <a:ln w="41275">
              <a:noFill/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34" charset="0"/>
              </a:endParaRPr>
            </a:p>
          </p:txBody>
        </p:sp>
        <p:sp>
          <p:nvSpPr>
            <p:cNvPr id="86" name="AutoShape 20"/>
            <p:cNvSpPr>
              <a:spLocks noChangeArrowheads="1"/>
            </p:cNvSpPr>
            <p:nvPr/>
          </p:nvSpPr>
          <p:spPr bwMode="auto">
            <a:xfrm>
              <a:off x="533083" y="247333"/>
              <a:ext cx="168275" cy="215900"/>
            </a:xfrm>
            <a:prstGeom prst="chevron">
              <a:avLst>
                <a:gd name="adj" fmla="val 42426"/>
              </a:avLst>
            </a:prstGeom>
            <a:solidFill>
              <a:srgbClr val="012F7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01" name="Title 1"/>
          <p:cNvSpPr>
            <a:spLocks/>
          </p:cNvSpPr>
          <p:nvPr/>
        </p:nvSpPr>
        <p:spPr bwMode="auto">
          <a:xfrm>
            <a:off x="918393" y="5254131"/>
            <a:ext cx="7564438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 defTabSz="814388" eaLnBrk="1" hangingPunct="1"/>
            <a:r>
              <a:rPr lang="en-US" sz="2400" b="1" dirty="0" smtClean="0"/>
              <a:t>Questions? 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454652" y="170911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330200" y="5227021"/>
            <a:ext cx="457200" cy="457200"/>
            <a:chOff x="400050" y="148590"/>
            <a:chExt cx="457200" cy="457200"/>
          </a:xfrm>
        </p:grpSpPr>
        <p:sp>
          <p:nvSpPr>
            <p:cNvPr id="31" name="Oval 30"/>
            <p:cNvSpPr/>
            <p:nvPr/>
          </p:nvSpPr>
          <p:spPr bwMode="auto">
            <a:xfrm>
              <a:off x="400050" y="148590"/>
              <a:ext cx="457200" cy="457200"/>
            </a:xfrm>
            <a:prstGeom prst="ellipse">
              <a:avLst/>
            </a:prstGeom>
            <a:gradFill>
              <a:gsLst>
                <a:gs pos="0">
                  <a:srgbClr val="2932EF"/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</a:gradFill>
            <a:ln w="41275">
              <a:noFill/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ntax" pitchFamily="34" charset="0"/>
              </a:endParaRPr>
            </a:p>
          </p:txBody>
        </p:sp>
        <p:sp>
          <p:nvSpPr>
            <p:cNvPr id="32" name="AutoShape 20"/>
            <p:cNvSpPr>
              <a:spLocks noChangeArrowheads="1"/>
            </p:cNvSpPr>
            <p:nvPr/>
          </p:nvSpPr>
          <p:spPr bwMode="auto">
            <a:xfrm>
              <a:off x="533083" y="247333"/>
              <a:ext cx="168275" cy="215900"/>
            </a:xfrm>
            <a:prstGeom prst="chevron">
              <a:avLst>
                <a:gd name="adj" fmla="val 42426"/>
              </a:avLst>
            </a:prstGeom>
            <a:solidFill>
              <a:srgbClr val="012F7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846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3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046" grpId="0"/>
      <p:bldP spid="64" grpId="0"/>
      <p:bldP spid="68" grpId="0"/>
      <p:bldP spid="1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5008" y="267199"/>
            <a:ext cx="8512946" cy="981235"/>
            <a:chOff x="0" y="1945932"/>
            <a:chExt cx="8512946" cy="981235"/>
          </a:xfrm>
          <a:scene3d>
            <a:camera prst="orthographicFront"/>
            <a:lightRig rig="chilly" dir="t"/>
          </a:scene3d>
        </p:grpSpPr>
        <p:sp>
          <p:nvSpPr>
            <p:cNvPr id="9" name="Up Arrow Callout 8"/>
            <p:cNvSpPr/>
            <p:nvPr/>
          </p:nvSpPr>
          <p:spPr>
            <a:xfrm rot="10800000">
              <a:off x="0" y="1945932"/>
              <a:ext cx="8512946" cy="981235"/>
            </a:xfrm>
            <a:prstGeom prst="upArrowCallout">
              <a:avLst>
                <a:gd name="adj1" fmla="val 0"/>
                <a:gd name="adj2" fmla="val 0"/>
                <a:gd name="adj3" fmla="val 25000"/>
                <a:gd name="adj4" fmla="val 64977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808912"/>
                <a:satOff val="-3503"/>
                <a:lumOff val="824"/>
                <a:alphaOff val="0"/>
              </a:schemeClr>
            </a:fillRef>
            <a:effectRef idx="0">
              <a:schemeClr val="accent2">
                <a:hueOff val="2808912"/>
                <a:satOff val="-3503"/>
                <a:lumOff val="8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Up Arrow Callout 4"/>
            <p:cNvSpPr/>
            <p:nvPr/>
          </p:nvSpPr>
          <p:spPr>
            <a:xfrm>
              <a:off x="0" y="1945932"/>
              <a:ext cx="8512946" cy="6375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solidFill>
                    <a:srgbClr val="000000"/>
                  </a:solidFill>
                </a:rPr>
                <a:t>Information Gathering &amp; Exploration</a:t>
              </a:r>
              <a:endParaRPr lang="en-US" sz="32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Up Arrow Callout 10"/>
          <p:cNvSpPr/>
          <p:nvPr/>
        </p:nvSpPr>
        <p:spPr>
          <a:xfrm rot="10800000">
            <a:off x="503135" y="1170787"/>
            <a:ext cx="8220453" cy="5184648"/>
          </a:xfrm>
          <a:prstGeom prst="upArrowCallout">
            <a:avLst>
              <a:gd name="adj1" fmla="val 0"/>
              <a:gd name="adj2" fmla="val 0"/>
              <a:gd name="adj3" fmla="val 528"/>
              <a:gd name="adj4" fmla="val 99472"/>
            </a:avLst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2808912"/>
              <a:satOff val="-3503"/>
              <a:lumOff val="824"/>
              <a:alphaOff val="0"/>
            </a:schemeClr>
          </a:fillRef>
          <a:effectRef idx="0">
            <a:schemeClr val="accent2">
              <a:hueOff val="2808912"/>
              <a:satOff val="-3503"/>
              <a:lumOff val="824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1848070" y="1319045"/>
            <a:ext cx="5447861" cy="2468880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charset="0"/>
              </a:rPr>
              <a:t>General Goals:</a:t>
            </a:r>
          </a:p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Build rapport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Clarify interests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Develop and share data needed for problem-solving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Identify areas of agreement &amp; disagreement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Keep negotiation on track, focused on issues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Set the stage for problem-solving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692874" y="3892677"/>
            <a:ext cx="3811205" cy="2366271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Seek to Understand Them:</a:t>
            </a:r>
          </a:p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LISTEN!! (ACTIVELY)</a:t>
            </a:r>
          </a:p>
          <a:p>
            <a:pPr marL="285750" indent="-285750">
              <a:buFont typeface="Arial"/>
              <a:buChar char="•"/>
            </a:pPr>
            <a:r>
              <a:rPr lang="en-US" u="sng" dirty="0">
                <a:solidFill>
                  <a:schemeClr val="tx1"/>
                </a:solidFill>
                <a:cs typeface="Arial" charset="0"/>
              </a:rPr>
              <a:t>Show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them you are listening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Probe for their interests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Ask interested/curious questions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Study their responses to initial ideas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4630293" y="3892677"/>
            <a:ext cx="3811205" cy="2366271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charset="0"/>
              </a:rPr>
              <a:t>Help Them to Understand You:</a:t>
            </a:r>
          </a:p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Assert your interests respectfully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Explain your criteria &amp; rationales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Share persuasive data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Use leverage with care</a:t>
            </a:r>
          </a:p>
        </p:txBody>
      </p:sp>
    </p:spTree>
    <p:extLst>
      <p:ext uri="{BB962C8B-B14F-4D97-AF65-F5344CB8AC3E}">
        <p14:creationId xmlns:p14="http://schemas.microsoft.com/office/powerpoint/2010/main" val="16768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5527" y="282801"/>
            <a:ext cx="8512946" cy="981235"/>
            <a:chOff x="0" y="2917597"/>
            <a:chExt cx="8512946" cy="981235"/>
          </a:xfrm>
          <a:scene3d>
            <a:camera prst="orthographicFront"/>
            <a:lightRig rig="chilly" dir="t"/>
          </a:scene3d>
        </p:grpSpPr>
        <p:sp>
          <p:nvSpPr>
            <p:cNvPr id="9" name="Up Arrow Callout 8"/>
            <p:cNvSpPr/>
            <p:nvPr/>
          </p:nvSpPr>
          <p:spPr>
            <a:xfrm rot="10800000">
              <a:off x="0" y="2917597"/>
              <a:ext cx="8512946" cy="981235"/>
            </a:xfrm>
            <a:prstGeom prst="upArrowCallout">
              <a:avLst>
                <a:gd name="adj1" fmla="val 0"/>
                <a:gd name="adj2" fmla="val 0"/>
                <a:gd name="adj3" fmla="val 25000"/>
                <a:gd name="adj4" fmla="val 64977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872608"/>
                <a:satOff val="-2336"/>
                <a:lumOff val="549"/>
                <a:alphaOff val="0"/>
              </a:schemeClr>
            </a:fillRef>
            <a:effectRef idx="0">
              <a:schemeClr val="accent2">
                <a:hueOff val="1872608"/>
                <a:satOff val="-2336"/>
                <a:lumOff val="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Up Arrow Callout 4"/>
            <p:cNvSpPr/>
            <p:nvPr/>
          </p:nvSpPr>
          <p:spPr>
            <a:xfrm rot="21600000">
              <a:off x="0" y="2917597"/>
              <a:ext cx="8512946" cy="6375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solidFill>
                    <a:srgbClr val="000000"/>
                  </a:solidFill>
                </a:rPr>
                <a:t>Option Generation of Possible Resolutions</a:t>
              </a:r>
              <a:endParaRPr lang="en-US" sz="32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Up Arrow Callout 10"/>
          <p:cNvSpPr/>
          <p:nvPr/>
        </p:nvSpPr>
        <p:spPr>
          <a:xfrm rot="10800000">
            <a:off x="570962" y="1141982"/>
            <a:ext cx="8119872" cy="5184648"/>
          </a:xfrm>
          <a:prstGeom prst="upArrowCallout">
            <a:avLst>
              <a:gd name="adj1" fmla="val 0"/>
              <a:gd name="adj2" fmla="val 0"/>
              <a:gd name="adj3" fmla="val 980"/>
              <a:gd name="adj4" fmla="val 99020"/>
            </a:avLst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872608"/>
              <a:satOff val="-2336"/>
              <a:lumOff val="549"/>
              <a:alphaOff val="0"/>
            </a:schemeClr>
          </a:fillRef>
          <a:effectRef idx="0">
            <a:schemeClr val="accent2">
              <a:hueOff val="1872608"/>
              <a:satOff val="-2336"/>
              <a:lumOff val="549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Content Placeholder 3"/>
          <p:cNvSpPr txBox="1">
            <a:spLocks/>
          </p:cNvSpPr>
          <p:nvPr/>
        </p:nvSpPr>
        <p:spPr>
          <a:xfrm rot="21169178">
            <a:off x="850003" y="1456995"/>
            <a:ext cx="3811205" cy="2366271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charset="0"/>
              </a:rPr>
              <a:t>The Spirit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:</a:t>
            </a:r>
          </a:p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cs typeface="Arial" charset="0"/>
              </a:rPr>
              <a:t>Creative</a:t>
            </a:r>
          </a:p>
          <a:p>
            <a:pPr algn="ctr"/>
            <a:r>
              <a:rPr lang="en-US" dirty="0">
                <a:solidFill>
                  <a:schemeClr val="tx1"/>
                </a:solidFill>
                <a:cs typeface="Arial" charset="0"/>
              </a:rPr>
              <a:t>Free-flowing</a:t>
            </a:r>
          </a:p>
          <a:p>
            <a:pPr algn="ctr"/>
            <a:r>
              <a:rPr lang="en-US" dirty="0">
                <a:solidFill>
                  <a:schemeClr val="tx1"/>
                </a:solidFill>
                <a:cs typeface="Arial" charset="0"/>
              </a:rPr>
              <a:t>Inclusive</a:t>
            </a:r>
          </a:p>
          <a:p>
            <a:pPr algn="ctr"/>
            <a:r>
              <a:rPr lang="en-US" dirty="0">
                <a:solidFill>
                  <a:schemeClr val="tx1"/>
                </a:solidFill>
                <a:cs typeface="Arial" charset="0"/>
              </a:rPr>
              <a:t>Team Attacking Problem</a:t>
            </a:r>
          </a:p>
          <a:p>
            <a:pPr algn="ctr"/>
            <a:r>
              <a:rPr lang="ja-JP" altLang="en-US" dirty="0">
                <a:solidFill>
                  <a:schemeClr val="tx1"/>
                </a:solidFill>
                <a:cs typeface="Arial" charset="0"/>
              </a:rPr>
              <a:t>“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Expand the Pie</a:t>
            </a:r>
            <a:r>
              <a:rPr lang="ja-JP" altLang="en-US" dirty="0">
                <a:solidFill>
                  <a:schemeClr val="tx1"/>
                </a:solidFill>
                <a:cs typeface="Arial" charset="0"/>
              </a:rPr>
              <a:t>”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733968" y="1903548"/>
            <a:ext cx="3811205" cy="2366271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charset="0"/>
              </a:rPr>
              <a:t>Brainstorming Method:</a:t>
            </a:r>
          </a:p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cs typeface="Arial" charset="0"/>
              </a:rPr>
              <a:t>Use board/flipchart</a:t>
            </a:r>
          </a:p>
          <a:p>
            <a:pPr algn="ctr"/>
            <a:r>
              <a:rPr lang="en-US" dirty="0">
                <a:solidFill>
                  <a:schemeClr val="tx1"/>
                </a:solidFill>
                <a:cs typeface="Arial" charset="0"/>
              </a:rPr>
              <a:t>All ideas recorded</a:t>
            </a:r>
          </a:p>
          <a:p>
            <a:pPr algn="ctr"/>
            <a:r>
              <a:rPr lang="en-US" dirty="0">
                <a:solidFill>
                  <a:schemeClr val="tx1"/>
                </a:solidFill>
                <a:cs typeface="Arial" charset="0"/>
              </a:rPr>
              <a:t>Ideas are not commitments</a:t>
            </a:r>
          </a:p>
          <a:p>
            <a:pPr algn="ctr"/>
            <a:r>
              <a:rPr lang="en-US" dirty="0">
                <a:solidFill>
                  <a:schemeClr val="tx1"/>
                </a:solidFill>
                <a:cs typeface="Arial" charset="0"/>
              </a:rPr>
              <a:t>No criticism</a:t>
            </a:r>
          </a:p>
          <a:p>
            <a:pPr algn="ctr"/>
            <a:r>
              <a:rPr lang="en-US" dirty="0">
                <a:solidFill>
                  <a:schemeClr val="tx1"/>
                </a:solidFill>
                <a:cs typeface="Arial" charset="0"/>
              </a:rPr>
              <a:t>No evaluation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 rot="421053">
            <a:off x="1752734" y="4085991"/>
            <a:ext cx="4771596" cy="1967241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charset="0"/>
              </a:rPr>
              <a:t>Timing</a:t>
            </a:r>
          </a:p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cs typeface="Arial" charset="0"/>
              </a:rPr>
              <a:t>After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People Feel Heard/Understood</a:t>
            </a:r>
          </a:p>
          <a:p>
            <a:pPr algn="ctr"/>
            <a:r>
              <a:rPr lang="en-US" dirty="0">
                <a:solidFill>
                  <a:schemeClr val="tx1"/>
                </a:solidFill>
                <a:cs typeface="Arial" charset="0"/>
              </a:rPr>
              <a:t>When Issues Clearly &amp; </a:t>
            </a:r>
            <a:r>
              <a:rPr lang="en-US" u="sng" dirty="0">
                <a:solidFill>
                  <a:schemeClr val="tx1"/>
                </a:solidFill>
                <a:cs typeface="Arial" charset="0"/>
              </a:rPr>
              <a:t>Neutrally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Defined</a:t>
            </a:r>
          </a:p>
          <a:p>
            <a:pPr algn="ctr"/>
            <a:r>
              <a:rPr lang="en-US" dirty="0">
                <a:solidFill>
                  <a:schemeClr val="tx1"/>
                </a:solidFill>
                <a:cs typeface="Arial" charset="0"/>
              </a:rPr>
              <a:t>You Have Sufficient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768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8620" y="280294"/>
            <a:ext cx="8512946" cy="981235"/>
            <a:chOff x="0" y="3889263"/>
            <a:chExt cx="8512946" cy="981235"/>
          </a:xfrm>
          <a:scene3d>
            <a:camera prst="orthographicFront"/>
            <a:lightRig rig="chilly" dir="t"/>
          </a:scene3d>
        </p:grpSpPr>
        <p:sp>
          <p:nvSpPr>
            <p:cNvPr id="9" name="Up Arrow Callout 8"/>
            <p:cNvSpPr/>
            <p:nvPr/>
          </p:nvSpPr>
          <p:spPr>
            <a:xfrm rot="10800000">
              <a:off x="0" y="3889263"/>
              <a:ext cx="8512946" cy="981235"/>
            </a:xfrm>
            <a:prstGeom prst="upArrowCallout">
              <a:avLst>
                <a:gd name="adj1" fmla="val 981"/>
                <a:gd name="adj2" fmla="val 981"/>
                <a:gd name="adj3" fmla="val 25000"/>
                <a:gd name="adj4" fmla="val 64977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936304"/>
                <a:satOff val="-1168"/>
                <a:lumOff val="275"/>
                <a:alphaOff val="0"/>
              </a:schemeClr>
            </a:fillRef>
            <a:effectRef idx="0">
              <a:schemeClr val="accent2">
                <a:hueOff val="936304"/>
                <a:satOff val="-1168"/>
                <a:lumOff val="27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Up Arrow Callout 4"/>
            <p:cNvSpPr/>
            <p:nvPr/>
          </p:nvSpPr>
          <p:spPr>
            <a:xfrm rot="21600000">
              <a:off x="0" y="3889263"/>
              <a:ext cx="8512946" cy="6375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solidFill>
                    <a:srgbClr val="000000"/>
                  </a:solidFill>
                </a:rPr>
                <a:t>Option Analysis and Bargaining</a:t>
              </a:r>
              <a:endParaRPr lang="en-US" sz="32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Up Arrow Callout 10"/>
          <p:cNvSpPr/>
          <p:nvPr/>
        </p:nvSpPr>
        <p:spPr>
          <a:xfrm rot="10800000">
            <a:off x="533668" y="1224528"/>
            <a:ext cx="8119872" cy="5184648"/>
          </a:xfrm>
          <a:prstGeom prst="upArrowCallout">
            <a:avLst>
              <a:gd name="adj1" fmla="val 981"/>
              <a:gd name="adj2" fmla="val 981"/>
              <a:gd name="adj3" fmla="val 0"/>
              <a:gd name="adj4" fmla="val 99673"/>
            </a:avLst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936304"/>
              <a:satOff val="-1168"/>
              <a:lumOff val="275"/>
              <a:alphaOff val="0"/>
            </a:schemeClr>
          </a:fillRef>
          <a:effectRef idx="0">
            <a:schemeClr val="accent2">
              <a:hueOff val="936304"/>
              <a:satOff val="-1168"/>
              <a:lumOff val="275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451717" y="1352435"/>
            <a:ext cx="3417339" cy="2366271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charset="0"/>
              </a:rPr>
              <a:t>Creative 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Options Can </a:t>
            </a:r>
            <a:r>
              <a:rPr lang="en-US" b="1" dirty="0">
                <a:solidFill>
                  <a:schemeClr val="tx1"/>
                </a:solidFill>
                <a:cs typeface="Arial" charset="0"/>
              </a:rPr>
              <a:t>be:</a:t>
            </a:r>
          </a:p>
          <a:p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Combined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Modified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Used in the alternative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Tested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Implemented in stages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3430428" y="3849646"/>
            <a:ext cx="5040902" cy="2356926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charset="0"/>
              </a:rPr>
              <a:t>Distributive Bargaining:</a:t>
            </a:r>
          </a:p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Give principled rationale for positions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Don</a:t>
            </a:r>
            <a:r>
              <a:rPr lang="ja-JP" altLang="en-US" dirty="0">
                <a:solidFill>
                  <a:schemeClr val="tx1"/>
                </a:solidFill>
                <a:cs typeface="Arial" charset="0"/>
              </a:rPr>
              <a:t>’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t lose track of underlying interests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Leave room for concessions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Look for reciprocity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Compare proposals to your alternatives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Study ways to break impasse</a:t>
            </a:r>
          </a:p>
        </p:txBody>
      </p:sp>
      <p:sp>
        <p:nvSpPr>
          <p:cNvPr id="16" name="Folded Corner 15"/>
          <p:cNvSpPr/>
          <p:nvPr/>
        </p:nvSpPr>
        <p:spPr>
          <a:xfrm>
            <a:off x="688354" y="1375310"/>
            <a:ext cx="3043225" cy="3325448"/>
          </a:xfrm>
          <a:prstGeom prst="foldedCorner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77000"/>
                </a:schemeClr>
              </a:gs>
              <a:gs pos="35000">
                <a:schemeClr val="accent6">
                  <a:tint val="37000"/>
                  <a:satMod val="300000"/>
                  <a:alpha val="77000"/>
                </a:schemeClr>
              </a:gs>
              <a:gs pos="100000">
                <a:schemeClr val="accent6">
                  <a:tint val="15000"/>
                  <a:satMod val="350000"/>
                  <a:alpha val="77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charset="0"/>
              </a:rPr>
              <a:t>Generally Helpful Guidelines:</a:t>
            </a:r>
          </a:p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Tackle one issue at a time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Stay task focused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Remember interests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Use objective criteria for evaluation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Maintain respectful environment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Patience, patience, patience</a:t>
            </a:r>
          </a:p>
        </p:txBody>
      </p:sp>
    </p:spTree>
    <p:extLst>
      <p:ext uri="{BB962C8B-B14F-4D97-AF65-F5344CB8AC3E}">
        <p14:creationId xmlns:p14="http://schemas.microsoft.com/office/powerpoint/2010/main" val="14660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42917" y="268597"/>
            <a:ext cx="8512946" cy="637994"/>
            <a:chOff x="0" y="4860928"/>
            <a:chExt cx="8512946" cy="637994"/>
          </a:xfrm>
          <a:scene3d>
            <a:camera prst="orthographicFront"/>
            <a:lightRig rig="chilly" dir="t"/>
          </a:scene3d>
        </p:grpSpPr>
        <p:sp>
          <p:nvSpPr>
            <p:cNvPr id="9" name="Rectangle 8"/>
            <p:cNvSpPr/>
            <p:nvPr/>
          </p:nvSpPr>
          <p:spPr>
            <a:xfrm>
              <a:off x="0" y="4860928"/>
              <a:ext cx="8512946" cy="637994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0" y="4860928"/>
              <a:ext cx="8512946" cy="6379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solidFill>
                    <a:srgbClr val="000000"/>
                  </a:solidFill>
                </a:rPr>
                <a:t>Agreement Finalization &amp; Closure</a:t>
              </a:r>
              <a:endParaRPr lang="en-US" sz="32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18314" y="1207452"/>
            <a:ext cx="8119872" cy="5184648"/>
          </a:xfrm>
          <a:prstGeom prst="rect">
            <a:avLst/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929722" y="1282238"/>
            <a:ext cx="7284557" cy="2685254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 Bold" charset="0"/>
                <a:sym typeface="Arial Bold" charset="0"/>
              </a:rPr>
              <a:t>Capture </a:t>
            </a:r>
            <a:r>
              <a:rPr lang="en-US" b="1" dirty="0" smtClean="0">
                <a:solidFill>
                  <a:schemeClr val="tx1"/>
                </a:solidFill>
                <a:cs typeface="Arial Bold" charset="0"/>
                <a:sym typeface="Arial Bold" charset="0"/>
              </a:rPr>
              <a:t>Agreements</a:t>
            </a:r>
            <a:r>
              <a:rPr lang="en-US" b="1" dirty="0" smtClean="0">
                <a:solidFill>
                  <a:schemeClr val="tx1"/>
                </a:solidFill>
                <a:cs typeface="Arial" charset="0"/>
              </a:rPr>
              <a:t>:</a:t>
            </a: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Often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in writing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With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clarity, specificity and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detail (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who, what, where, when, how)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Clear responsibilities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Potential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incentives for compliance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Anticipate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potential contingencies setbacks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Identify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procedure for settling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disputes (ADR)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Provide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for monitoring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Possible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confidentiality or publicity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 rot="359135">
            <a:off x="4693919" y="4065240"/>
            <a:ext cx="3417339" cy="2154555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Closure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 smtClean="0">
              <a:solidFill>
                <a:schemeClr val="tx1"/>
              </a:solidFill>
              <a:cs typeface="Arial" charset="0"/>
            </a:endParaRP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End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on affirmative note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Be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gracious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Commend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participation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Use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ceremony &amp; publicity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as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appropriate</a:t>
            </a: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1348598" y="3999641"/>
            <a:ext cx="2749583" cy="2196237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5" name="&quot;No&quot; Symbol 14"/>
          <p:cNvSpPr/>
          <p:nvPr/>
        </p:nvSpPr>
        <p:spPr>
          <a:xfrm>
            <a:off x="1649742" y="4025829"/>
            <a:ext cx="2343691" cy="2154555"/>
          </a:xfrm>
          <a:prstGeom prst="noSmoking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16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16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09319" y="4093330"/>
            <a:ext cx="311619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 Bold" charset="0"/>
                <a:cs typeface="Arial Bold" charset="0"/>
                <a:sym typeface="Arial Bold" charset="0"/>
              </a:rPr>
              <a:t>DON</a:t>
            </a:r>
            <a:r>
              <a:rPr lang="ja-JP" altLang="en-US" b="1" dirty="0">
                <a:latin typeface="Arial Bold" charset="0"/>
                <a:cs typeface="Arial Bold" charset="0"/>
                <a:sym typeface="Arial Bold" charset="0"/>
              </a:rPr>
              <a:t>’</a:t>
            </a:r>
            <a:r>
              <a:rPr lang="en-US" b="1" dirty="0">
                <a:latin typeface="Arial Bold" charset="0"/>
                <a:cs typeface="Arial Bold" charset="0"/>
                <a:sym typeface="Arial Bold" charset="0"/>
              </a:rPr>
              <a:t>T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>
              <a:cs typeface="Arial" charset="0"/>
            </a:endParaRPr>
          </a:p>
          <a:p>
            <a:pPr algn="ctr">
              <a:buClr>
                <a:srgbClr val="000000"/>
              </a:buClr>
              <a:buSzPct val="100000"/>
            </a:pPr>
            <a:r>
              <a:rPr lang="en-US" dirty="0" smtClean="0">
                <a:cs typeface="Arial" charset="0"/>
              </a:rPr>
              <a:t>Rush </a:t>
            </a:r>
            <a:r>
              <a:rPr lang="en-US" dirty="0">
                <a:cs typeface="Arial" charset="0"/>
              </a:rPr>
              <a:t>conclusion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cs typeface="Arial" charset="0"/>
              </a:rPr>
              <a:t>Leave without clarifying agreements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cs typeface="Arial" charset="0"/>
              </a:rPr>
              <a:t>Apply heavy pressure</a:t>
            </a:r>
          </a:p>
        </p:txBody>
      </p:sp>
    </p:spTree>
    <p:extLst>
      <p:ext uri="{BB962C8B-B14F-4D97-AF65-F5344CB8AC3E}">
        <p14:creationId xmlns:p14="http://schemas.microsoft.com/office/powerpoint/2010/main" val="14660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3"/>
          <p:cNvGrpSpPr>
            <a:grpSpLocks/>
          </p:cNvGrpSpPr>
          <p:nvPr/>
        </p:nvGrpSpPr>
        <p:grpSpPr bwMode="auto">
          <a:xfrm rot="10800000">
            <a:off x="-190503" y="-25400"/>
            <a:ext cx="9550402" cy="7175500"/>
            <a:chOff x="171" y="1501"/>
            <a:chExt cx="5383" cy="2500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171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50901" y="337609"/>
            <a:ext cx="9144000" cy="19483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4000" b="1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													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 descr="http://unofficialprogrammer.files.wordpress.com/2011/01/hand-shak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3133" y="337609"/>
            <a:ext cx="3177735" cy="194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stA="25000" endPos="75000" dist="12700" dir="5400000" sy="-100000" algn="bl" rotWithShape="0"/>
          </a:effectLst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1088163" y="3849810"/>
            <a:ext cx="7027137" cy="2695148"/>
          </a:xfrm>
          <a:prstGeom prst="rect">
            <a:avLst/>
          </a:prstGeom>
          <a:solidFill>
            <a:schemeClr val="bg1">
              <a:lumMod val="95000"/>
              <a:alpha val="49000"/>
            </a:schemeClr>
          </a:solidFill>
          <a:ln w="9525" cap="flat" cmpd="sng" algn="ctr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Awareness of and </a:t>
            </a:r>
            <a:r>
              <a:rPr lang="en-US" sz="2400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ability to </a:t>
            </a:r>
            <a:r>
              <a:rPr lang="en-US" sz="2400" dirty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apply negotiation theory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400" dirty="0">
              <a:solidFill>
                <a:srgbClr val="000000"/>
              </a:solidFill>
              <a:ea typeface="ヒラギノ角ゴ ProN W3" charset="0"/>
              <a:cs typeface="ヒラギノ角ゴ ProN W3" charset="0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Development </a:t>
            </a:r>
            <a:r>
              <a:rPr lang="en-US" sz="2400" dirty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of an effective negotiation style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400" dirty="0">
              <a:solidFill>
                <a:srgbClr val="000000"/>
              </a:solidFill>
              <a:ea typeface="ヒラギノ角ゴ ProN W3" charset="0"/>
              <a:cs typeface="ヒラギノ角ゴ ProN W3" charset="0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Understanding </a:t>
            </a:r>
            <a:r>
              <a:rPr lang="en-US" sz="2400" dirty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of the negotiation process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400" dirty="0">
              <a:solidFill>
                <a:srgbClr val="000000"/>
              </a:solidFill>
              <a:ea typeface="ヒラギノ角ゴ ProN W3" charset="0"/>
              <a:cs typeface="ヒラギノ角ゴ ProN W3" charset="0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Improvement </a:t>
            </a:r>
            <a:r>
              <a:rPr lang="en-US" sz="2400" dirty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of critical </a:t>
            </a:r>
            <a:r>
              <a:rPr lang="en-US" sz="2400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communication skills</a:t>
            </a:r>
            <a:endParaRPr lang="en-US" sz="2400" dirty="0">
              <a:solidFill>
                <a:srgbClr val="000000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2401" y="3087132"/>
            <a:ext cx="3784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a typeface="ヒラギノ角ゴ ProN W3" charset="0"/>
                <a:cs typeface="ヒラギノ角ゴ ProN W3" charset="0"/>
              </a:rPr>
              <a:t>Good Negotiations =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810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442952"/>
          </a:xfrm>
          <a:solidFill>
            <a:schemeClr val="tx2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Where to Get More Information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idx="1"/>
          </p:nvPr>
        </p:nvSpPr>
        <p:spPr>
          <a:xfrm>
            <a:off x="682625" y="2113005"/>
            <a:ext cx="7772400" cy="3982995"/>
          </a:xfrm>
          <a:solidFill>
            <a:schemeClr val="accent2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Richard Shell: </a:t>
            </a:r>
            <a:r>
              <a:rPr lang="en-US" i="1" dirty="0" smtClean="0"/>
              <a:t>Bargaining for Advantage</a:t>
            </a:r>
            <a:endParaRPr lang="en-US" dirty="0" smtClean="0"/>
          </a:p>
          <a:p>
            <a:r>
              <a:rPr lang="en-US" dirty="0" err="1" smtClean="0"/>
              <a:t>Folberg</a:t>
            </a:r>
            <a:r>
              <a:rPr lang="en-US" dirty="0" smtClean="0"/>
              <a:t> &amp;</a:t>
            </a:r>
            <a:r>
              <a:rPr lang="en-US" i="1" dirty="0" smtClean="0"/>
              <a:t> </a:t>
            </a:r>
            <a:r>
              <a:rPr lang="en-US" dirty="0" err="1" smtClean="0"/>
              <a:t>Golann</a:t>
            </a:r>
            <a:r>
              <a:rPr lang="en-US" dirty="0" smtClean="0"/>
              <a:t>: </a:t>
            </a:r>
            <a:r>
              <a:rPr lang="en-US" i="1" dirty="0" smtClean="0"/>
              <a:t>Lawyer Negotiation; Theory, Practice and Law.</a:t>
            </a:r>
            <a:endParaRPr lang="en-US" dirty="0" smtClean="0"/>
          </a:p>
          <a:p>
            <a:r>
              <a:rPr lang="en-US" dirty="0" smtClean="0"/>
              <a:t>Fisher &amp; </a:t>
            </a:r>
            <a:r>
              <a:rPr lang="en-US" dirty="0" err="1" smtClean="0"/>
              <a:t>Ury</a:t>
            </a:r>
            <a:r>
              <a:rPr lang="en-US" dirty="0" smtClean="0"/>
              <a:t>: </a:t>
            </a:r>
            <a:r>
              <a:rPr lang="en-US" i="1" dirty="0" smtClean="0"/>
              <a:t>Getting to Yes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713189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3"/>
          <p:cNvGrpSpPr>
            <a:grpSpLocks/>
          </p:cNvGrpSpPr>
          <p:nvPr/>
        </p:nvGrpSpPr>
        <p:grpSpPr bwMode="auto">
          <a:xfrm rot="10800000">
            <a:off x="-190503" y="-25400"/>
            <a:ext cx="9550402" cy="7175500"/>
            <a:chOff x="171" y="1501"/>
            <a:chExt cx="5383" cy="2500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171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1582209"/>
            <a:ext cx="9144000" cy="28003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en-US" sz="4000" b="1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Critical Negotiation Theory</a:t>
            </a:r>
            <a:endParaRPr lang="en-US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69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33"/>
          <p:cNvGrpSpPr>
            <a:grpSpLocks/>
          </p:cNvGrpSpPr>
          <p:nvPr/>
        </p:nvGrpSpPr>
        <p:grpSpPr bwMode="auto">
          <a:xfrm rot="10800000">
            <a:off x="-172453" y="444841"/>
            <a:ext cx="9522641" cy="6261333"/>
            <a:chOff x="-26" y="1501"/>
            <a:chExt cx="5801" cy="2794"/>
          </a:xfrm>
        </p:grpSpPr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 dirty="0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latin typeface="Arial" pitchFamily="34" charset="0"/>
              </a:endParaRPr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latin typeface="Arial" pitchFamily="34" charset="0"/>
              </a:endParaRPr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35093" name="Rectangle 181"/>
          <p:cNvSpPr>
            <a:spLocks noGrp="1" noChangeArrowheads="1"/>
          </p:cNvSpPr>
          <p:nvPr>
            <p:ph type="title"/>
          </p:nvPr>
        </p:nvSpPr>
        <p:spPr>
          <a:xfrm>
            <a:off x="655638" y="105210"/>
            <a:ext cx="8145462" cy="8382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a typeface="ヒラギノ角ゴ ProN W3" charset="0"/>
                <a:cs typeface="ヒラギノ角ゴ ProN W3" charset="0"/>
              </a:rPr>
              <a:t>Conflict Management Styles</a:t>
            </a:r>
            <a:r>
              <a:rPr lang="en-US" sz="3200" dirty="0">
                <a:ea typeface="ヒラギノ角ゴ ProN W3" charset="0"/>
                <a:cs typeface="ヒラギノ角ゴ ProN W3" charset="0"/>
              </a:rPr>
              <a:t/>
            </a:r>
            <a:br>
              <a:rPr lang="en-US" sz="3200" dirty="0">
                <a:ea typeface="ヒラギノ角ゴ ProN W3" charset="0"/>
                <a:cs typeface="ヒラギノ角ゴ ProN W3" charset="0"/>
              </a:rPr>
            </a:br>
            <a:r>
              <a:rPr lang="en-US" sz="2700" dirty="0">
                <a:ea typeface="ヒラギノ角ゴ ProN W3" charset="0"/>
                <a:cs typeface="ヒラギノ角ゴ ProN W3" charset="0"/>
              </a:rPr>
              <a:t>The Five Types (from Thomas </a:t>
            </a:r>
            <a:r>
              <a:rPr lang="en-US" sz="2700" dirty="0" err="1">
                <a:ea typeface="ヒラギノ角ゴ ProN W3" charset="0"/>
                <a:cs typeface="ヒラギノ角ゴ ProN W3" charset="0"/>
              </a:rPr>
              <a:t>Killman</a:t>
            </a:r>
            <a:r>
              <a:rPr lang="en-US" sz="2700" dirty="0">
                <a:ea typeface="ヒラギノ角ゴ ProN W3" charset="0"/>
                <a:cs typeface="ヒラギノ角ゴ ProN W3" charset="0"/>
              </a:rPr>
              <a:t>)</a:t>
            </a:r>
          </a:p>
        </p:txBody>
      </p:sp>
      <p:grpSp>
        <p:nvGrpSpPr>
          <p:cNvPr id="4" name="Group 247"/>
          <p:cNvGrpSpPr>
            <a:grpSpLocks/>
          </p:cNvGrpSpPr>
          <p:nvPr/>
        </p:nvGrpSpPr>
        <p:grpSpPr bwMode="auto">
          <a:xfrm>
            <a:off x="0" y="2286000"/>
            <a:ext cx="9144000" cy="898525"/>
            <a:chOff x="0" y="1132"/>
            <a:chExt cx="5760" cy="650"/>
          </a:xfrm>
          <a:solidFill>
            <a:schemeClr val="bg1">
              <a:lumMod val="65000"/>
              <a:alpha val="24000"/>
            </a:schemeClr>
          </a:solidFill>
        </p:grpSpPr>
        <p:sp>
          <p:nvSpPr>
            <p:cNvPr id="935105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5" name="Group 246"/>
            <p:cNvGrpSpPr>
              <a:grpSpLocks/>
            </p:cNvGrpSpPr>
            <p:nvPr/>
          </p:nvGrpSpPr>
          <p:grpSpPr bwMode="auto">
            <a:xfrm>
              <a:off x="0" y="1193"/>
              <a:ext cx="5760" cy="528"/>
              <a:chOff x="0" y="1201"/>
              <a:chExt cx="5760" cy="528"/>
            </a:xfrm>
            <a:grpFill/>
          </p:grpSpPr>
          <p:sp>
            <p:nvSpPr>
              <p:cNvPr id="935106" name="Rectangle 194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35107" name="Line 347"/>
              <p:cNvSpPr>
                <a:spLocks noChangeShapeType="1"/>
              </p:cNvSpPr>
              <p:nvPr/>
            </p:nvSpPr>
            <p:spPr bwMode="auto">
              <a:xfrm>
                <a:off x="0" y="1203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5108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457200" y="2514600"/>
            <a:ext cx="1530978" cy="390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Avoidance</a:t>
            </a:r>
          </a:p>
        </p:txBody>
      </p:sp>
      <p:sp>
        <p:nvSpPr>
          <p:cNvPr id="935157" name="Line 245"/>
          <p:cNvSpPr>
            <a:spLocks noChangeShapeType="1"/>
          </p:cNvSpPr>
          <p:nvPr/>
        </p:nvSpPr>
        <p:spPr bwMode="auto">
          <a:xfrm>
            <a:off x="2065128" y="2438400"/>
            <a:ext cx="0" cy="603250"/>
          </a:xfrm>
          <a:prstGeom prst="line">
            <a:avLst/>
          </a:prstGeom>
          <a:noFill/>
          <a:ln w="12700">
            <a:solidFill>
              <a:srgbClr val="2540B1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 dirty="0"/>
          </a:p>
        </p:txBody>
      </p:sp>
      <p:sp>
        <p:nvSpPr>
          <p:cNvPr id="935196" name="Rectangle 284"/>
          <p:cNvSpPr>
            <a:spLocks noChangeArrowheads="1"/>
          </p:cNvSpPr>
          <p:nvPr/>
        </p:nvSpPr>
        <p:spPr bwMode="auto">
          <a:xfrm>
            <a:off x="655638" y="1600200"/>
            <a:ext cx="82105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/>
          <a:lstStyle/>
          <a:p>
            <a:pPr algn="l" defTabSz="814388">
              <a:tabLst>
                <a:tab pos="4459288" algn="l"/>
              </a:tabLst>
            </a:pPr>
            <a:endParaRPr lang="en-US" sz="2400" b="0" dirty="0"/>
          </a:p>
        </p:txBody>
      </p:sp>
      <p:grpSp>
        <p:nvGrpSpPr>
          <p:cNvPr id="6" name="Group 308"/>
          <p:cNvGrpSpPr>
            <a:grpSpLocks/>
          </p:cNvGrpSpPr>
          <p:nvPr/>
        </p:nvGrpSpPr>
        <p:grpSpPr bwMode="auto">
          <a:xfrm>
            <a:off x="0" y="3276600"/>
            <a:ext cx="9144000" cy="898525"/>
            <a:chOff x="0" y="1132"/>
            <a:chExt cx="5760" cy="650"/>
          </a:xfrm>
          <a:solidFill>
            <a:schemeClr val="bg1">
              <a:lumMod val="65000"/>
              <a:alpha val="25000"/>
            </a:schemeClr>
          </a:solidFill>
        </p:grpSpPr>
        <p:sp>
          <p:nvSpPr>
            <p:cNvPr id="935221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7" name="Group 310"/>
            <p:cNvGrpSpPr>
              <a:grpSpLocks/>
            </p:cNvGrpSpPr>
            <p:nvPr/>
          </p:nvGrpSpPr>
          <p:grpSpPr bwMode="auto">
            <a:xfrm>
              <a:off x="0" y="1193"/>
              <a:ext cx="5760" cy="528"/>
              <a:chOff x="0" y="1201"/>
              <a:chExt cx="5760" cy="528"/>
            </a:xfrm>
            <a:grpFill/>
          </p:grpSpPr>
          <p:sp>
            <p:nvSpPr>
              <p:cNvPr id="935223" name="Rectangle 311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35224" name="Line 347"/>
              <p:cNvSpPr>
                <a:spLocks noChangeShapeType="1"/>
              </p:cNvSpPr>
              <p:nvPr/>
            </p:nvSpPr>
            <p:spPr bwMode="auto">
              <a:xfrm>
                <a:off x="0" y="1203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5225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241008" y="3518710"/>
            <a:ext cx="1905192" cy="390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Accommodation </a:t>
            </a:r>
          </a:p>
        </p:txBody>
      </p:sp>
      <p:sp>
        <p:nvSpPr>
          <p:cNvPr id="935228" name="Line 316"/>
          <p:cNvSpPr>
            <a:spLocks noChangeShapeType="1"/>
          </p:cNvSpPr>
          <p:nvPr/>
        </p:nvSpPr>
        <p:spPr bwMode="auto">
          <a:xfrm>
            <a:off x="2065128" y="3429000"/>
            <a:ext cx="0" cy="603250"/>
          </a:xfrm>
          <a:prstGeom prst="line">
            <a:avLst/>
          </a:prstGeom>
          <a:noFill/>
          <a:ln w="12700">
            <a:solidFill>
              <a:srgbClr val="2540B1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 dirty="0"/>
          </a:p>
        </p:txBody>
      </p:sp>
      <p:grpSp>
        <p:nvGrpSpPr>
          <p:cNvPr id="8" name="Group 317"/>
          <p:cNvGrpSpPr>
            <a:grpSpLocks/>
          </p:cNvGrpSpPr>
          <p:nvPr/>
        </p:nvGrpSpPr>
        <p:grpSpPr bwMode="auto">
          <a:xfrm>
            <a:off x="0" y="4267200"/>
            <a:ext cx="9144000" cy="898525"/>
            <a:chOff x="0" y="1132"/>
            <a:chExt cx="5760" cy="650"/>
          </a:xfrm>
          <a:solidFill>
            <a:schemeClr val="bg1">
              <a:lumMod val="65000"/>
              <a:alpha val="25000"/>
            </a:schemeClr>
          </a:solidFill>
        </p:grpSpPr>
        <p:sp>
          <p:nvSpPr>
            <p:cNvPr id="935230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9" name="Group 319"/>
            <p:cNvGrpSpPr>
              <a:grpSpLocks/>
            </p:cNvGrpSpPr>
            <p:nvPr/>
          </p:nvGrpSpPr>
          <p:grpSpPr bwMode="auto">
            <a:xfrm>
              <a:off x="0" y="1193"/>
              <a:ext cx="5760" cy="528"/>
              <a:chOff x="0" y="1201"/>
              <a:chExt cx="5760" cy="528"/>
            </a:xfrm>
            <a:grpFill/>
          </p:grpSpPr>
          <p:sp>
            <p:nvSpPr>
              <p:cNvPr id="935232" name="Rectangle 320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35233" name="Line 347"/>
              <p:cNvSpPr>
                <a:spLocks noChangeShapeType="1"/>
              </p:cNvSpPr>
              <p:nvPr/>
            </p:nvSpPr>
            <p:spPr bwMode="auto">
              <a:xfrm>
                <a:off x="0" y="1203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5234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16732" y="4562299"/>
            <a:ext cx="1588410" cy="390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 defTabSz="814388"/>
            <a:r>
              <a:rPr lang="en-US" sz="2000" dirty="0" smtClean="0">
                <a:solidFill>
                  <a:srgbClr val="0000FF"/>
                </a:solidFill>
              </a:rPr>
              <a:t>Compromise</a:t>
            </a:r>
          </a:p>
        </p:txBody>
      </p:sp>
      <p:sp>
        <p:nvSpPr>
          <p:cNvPr id="935237" name="Line 325"/>
          <p:cNvSpPr>
            <a:spLocks noChangeShapeType="1"/>
          </p:cNvSpPr>
          <p:nvPr/>
        </p:nvSpPr>
        <p:spPr bwMode="auto">
          <a:xfrm>
            <a:off x="2078640" y="4419600"/>
            <a:ext cx="0" cy="603250"/>
          </a:xfrm>
          <a:prstGeom prst="line">
            <a:avLst/>
          </a:prstGeom>
          <a:noFill/>
          <a:ln w="12700">
            <a:solidFill>
              <a:srgbClr val="2540B1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 dirty="0"/>
          </a:p>
        </p:txBody>
      </p:sp>
      <p:grpSp>
        <p:nvGrpSpPr>
          <p:cNvPr id="10" name="Group 247"/>
          <p:cNvGrpSpPr>
            <a:grpSpLocks/>
          </p:cNvGrpSpPr>
          <p:nvPr/>
        </p:nvGrpSpPr>
        <p:grpSpPr bwMode="auto">
          <a:xfrm>
            <a:off x="0" y="1295400"/>
            <a:ext cx="9144000" cy="898525"/>
            <a:chOff x="0" y="1132"/>
            <a:chExt cx="5760" cy="650"/>
          </a:xfrm>
          <a:solidFill>
            <a:schemeClr val="bg1">
              <a:lumMod val="65000"/>
              <a:alpha val="22000"/>
            </a:schemeClr>
          </a:solidFill>
        </p:grpSpPr>
        <p:sp>
          <p:nvSpPr>
            <p:cNvPr id="37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11" name="Group 246"/>
            <p:cNvGrpSpPr>
              <a:grpSpLocks/>
            </p:cNvGrpSpPr>
            <p:nvPr/>
          </p:nvGrpSpPr>
          <p:grpSpPr bwMode="auto">
            <a:xfrm>
              <a:off x="0" y="1187"/>
              <a:ext cx="5760" cy="534"/>
              <a:chOff x="0" y="1195"/>
              <a:chExt cx="5760" cy="534"/>
            </a:xfrm>
            <a:grpFill/>
          </p:grpSpPr>
          <p:sp>
            <p:nvSpPr>
              <p:cNvPr id="39" name="Rectangle 194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0" name="Line 347"/>
              <p:cNvSpPr>
                <a:spLocks noChangeShapeType="1"/>
              </p:cNvSpPr>
              <p:nvPr/>
            </p:nvSpPr>
            <p:spPr bwMode="auto">
              <a:xfrm>
                <a:off x="0" y="1195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43" name="Line 245"/>
          <p:cNvSpPr>
            <a:spLocks noChangeShapeType="1"/>
          </p:cNvSpPr>
          <p:nvPr/>
        </p:nvSpPr>
        <p:spPr bwMode="auto">
          <a:xfrm>
            <a:off x="2078640" y="1454150"/>
            <a:ext cx="0" cy="603250"/>
          </a:xfrm>
          <a:prstGeom prst="line">
            <a:avLst/>
          </a:prstGeom>
          <a:noFill/>
          <a:ln w="12700">
            <a:solidFill>
              <a:srgbClr val="2540B1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 dirty="0"/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338138" y="1514299"/>
            <a:ext cx="1567003" cy="390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Competition </a:t>
            </a:r>
          </a:p>
        </p:txBody>
      </p:sp>
      <p:grpSp>
        <p:nvGrpSpPr>
          <p:cNvPr id="38" name="Group 317"/>
          <p:cNvGrpSpPr>
            <a:grpSpLocks/>
          </p:cNvGrpSpPr>
          <p:nvPr/>
        </p:nvGrpSpPr>
        <p:grpSpPr bwMode="auto">
          <a:xfrm>
            <a:off x="0" y="5257800"/>
            <a:ext cx="9144000" cy="898525"/>
            <a:chOff x="0" y="1132"/>
            <a:chExt cx="5760" cy="650"/>
          </a:xfrm>
          <a:solidFill>
            <a:schemeClr val="bg1">
              <a:lumMod val="65000"/>
              <a:alpha val="25000"/>
            </a:schemeClr>
          </a:solidFill>
        </p:grpSpPr>
        <p:sp>
          <p:nvSpPr>
            <p:cNvPr id="44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46" name="Group 319"/>
            <p:cNvGrpSpPr>
              <a:grpSpLocks/>
            </p:cNvGrpSpPr>
            <p:nvPr/>
          </p:nvGrpSpPr>
          <p:grpSpPr bwMode="auto">
            <a:xfrm>
              <a:off x="0" y="1193"/>
              <a:ext cx="5760" cy="528"/>
              <a:chOff x="0" y="1201"/>
              <a:chExt cx="5760" cy="528"/>
            </a:xfrm>
            <a:grpFill/>
          </p:grpSpPr>
          <p:sp>
            <p:nvSpPr>
              <p:cNvPr id="47" name="Rectangle 320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8" name="Line 347"/>
              <p:cNvSpPr>
                <a:spLocks noChangeShapeType="1"/>
              </p:cNvSpPr>
              <p:nvPr/>
            </p:nvSpPr>
            <p:spPr bwMode="auto">
              <a:xfrm>
                <a:off x="0" y="1203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50" name="Line 325"/>
          <p:cNvSpPr>
            <a:spLocks noChangeShapeType="1"/>
          </p:cNvSpPr>
          <p:nvPr/>
        </p:nvSpPr>
        <p:spPr bwMode="auto">
          <a:xfrm>
            <a:off x="2092152" y="5416550"/>
            <a:ext cx="0" cy="603250"/>
          </a:xfrm>
          <a:prstGeom prst="line">
            <a:avLst/>
          </a:prstGeom>
          <a:noFill/>
          <a:ln w="12700">
            <a:solidFill>
              <a:srgbClr val="2540B1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 dirty="0"/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384292" y="5562600"/>
            <a:ext cx="1752518" cy="390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 defTabSz="814388"/>
            <a:r>
              <a:rPr lang="en-US" sz="2000" dirty="0" smtClean="0">
                <a:solidFill>
                  <a:srgbClr val="0000FF"/>
                </a:solidFill>
              </a:rPr>
              <a:t>Collaboration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96837" y="1409610"/>
            <a:ext cx="6678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Most concerned  with satisfaction of own interests, often at expense of the other.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96837" y="2375711"/>
            <a:ext cx="6442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Sidesteps</a:t>
            </a:r>
            <a:r>
              <a:rPr lang="en-US" dirty="0">
                <a:solidFill>
                  <a:srgbClr val="000000"/>
                </a:solidFill>
              </a:rPr>
              <a:t>, does not engage in the conflict and therefore does not usually address own interests or those of the </a:t>
            </a:r>
            <a:r>
              <a:rPr lang="en-US" dirty="0" smtClean="0">
                <a:solidFill>
                  <a:srgbClr val="000000"/>
                </a:solidFill>
              </a:rPr>
              <a:t>other.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69249" y="3343870"/>
            <a:ext cx="6706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Primary </a:t>
            </a:r>
            <a:r>
              <a:rPr lang="en-US" dirty="0">
                <a:solidFill>
                  <a:srgbClr val="000000"/>
                </a:solidFill>
              </a:rPr>
              <a:t>focus on satisfying interests of the other, often neglecting or sacrificing own </a:t>
            </a:r>
            <a:r>
              <a:rPr lang="en-US" dirty="0" smtClean="0">
                <a:solidFill>
                  <a:srgbClr val="000000"/>
                </a:solidFill>
              </a:rPr>
              <a:t>concerns.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51615" y="4325724"/>
            <a:ext cx="68625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Seeks  </a:t>
            </a:r>
            <a:r>
              <a:rPr lang="en-US" dirty="0">
                <a:solidFill>
                  <a:srgbClr val="000000"/>
                </a:solidFill>
              </a:rPr>
              <a:t>middle ground, mutually acceptable solution with partial satisfaction of own interests and partial satisfaction of other</a:t>
            </a:r>
            <a:r>
              <a:rPr lang="en-US" altLang="ja-JP" dirty="0">
                <a:solidFill>
                  <a:srgbClr val="000000"/>
                </a:solidFill>
              </a:rPr>
              <a:t>’</a:t>
            </a:r>
            <a:r>
              <a:rPr lang="en-US" dirty="0">
                <a:solidFill>
                  <a:srgbClr val="000000"/>
                </a:solidFill>
              </a:rPr>
              <a:t>s </a:t>
            </a:r>
            <a:r>
              <a:rPr lang="en-US" dirty="0" smtClean="0">
                <a:solidFill>
                  <a:srgbClr val="000000"/>
                </a:solidFill>
              </a:rPr>
              <a:t>interests.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26776" y="5344888"/>
            <a:ext cx="6594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Aspires </a:t>
            </a:r>
            <a:r>
              <a:rPr lang="en-US" dirty="0">
                <a:solidFill>
                  <a:srgbClr val="000000"/>
                </a:solidFill>
              </a:rPr>
              <a:t>to find a maximally satisfactory solution, addressing all of own interests and those of  the </a:t>
            </a:r>
            <a:r>
              <a:rPr lang="en-US" dirty="0" smtClean="0">
                <a:solidFill>
                  <a:srgbClr val="000000"/>
                </a:solidFill>
              </a:rPr>
              <a:t>other.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09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353E-6 -8.51261E-7 L 0.71884 0.00023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885 0.00023 L -0.00035 0.00046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6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302E-6 2.26694E-7 L 0.71815 0.00023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935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00"/>
                            </p:stCondLst>
                            <p:childTnLst>
                              <p:par>
                                <p:cTn id="25" presetID="35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815 0.00023 L -0.00017 -0.00023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935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25" y="-2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3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00"/>
                            </p:stCondLst>
                            <p:childTnLst>
                              <p:par>
                                <p:cTn id="35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3631E-7 -3.97872E-6 L 0.71763 0.00024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935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200"/>
                            </p:stCondLst>
                            <p:childTnLst>
                              <p:par>
                                <p:cTn id="38" presetID="35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764 0.00023 L -0.00017 -0.00024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935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90" y="-2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3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00"/>
                            </p:stCondLst>
                            <p:childTnLst>
                              <p:par>
                                <p:cTn id="48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1402E-6 1.42262E-6 L 0.69507 -0.00671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935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4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700"/>
                            </p:stCondLst>
                            <p:childTnLst>
                              <p:par>
                                <p:cTn id="51" presetID="35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507 -0.00671 L 1.93683E-6 -0.00324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935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62" y="16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2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700"/>
                            </p:stCondLst>
                            <p:childTnLst>
                              <p:par>
                                <p:cTn id="61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261E-8 2.32709E-6 L 0.71486 2.32709E-6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00"/>
                            </p:stCondLst>
                            <p:childTnLst>
                              <p:par>
                                <p:cTn id="64" presetID="35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486 0.00023 L -2.08261E-8 2.32709E-6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51" y="-2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157" grpId="0" animBg="1"/>
      <p:bldP spid="935157" grpId="1" animBg="1"/>
      <p:bldP spid="935157" grpId="2" animBg="1"/>
      <p:bldP spid="935228" grpId="0" animBg="1"/>
      <p:bldP spid="935228" grpId="1" animBg="1"/>
      <p:bldP spid="935228" grpId="2" animBg="1"/>
      <p:bldP spid="935237" grpId="0" animBg="1"/>
      <p:bldP spid="935237" grpId="1" animBg="1"/>
      <p:bldP spid="935237" grpId="2" animBg="1"/>
      <p:bldP spid="43" grpId="0" animBg="1"/>
      <p:bldP spid="43" grpId="1" animBg="1"/>
      <p:bldP spid="43" grpId="2" animBg="1"/>
      <p:bldP spid="50" grpId="0" animBg="1"/>
      <p:bldP spid="50" grpId="1" animBg="1"/>
      <p:bldP spid="50" grpId="2" animBg="1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 dirty="0"/>
            </a:p>
          </p:txBody>
        </p:sp>
        <p:sp>
          <p:nvSpPr>
            <p:cNvPr id="54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latin typeface="Arial" pitchFamily="34" charset="0"/>
              </a:endParaRPr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latin typeface="Arial" pitchFamily="34" charset="0"/>
              </a:endParaRPr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35093" name="Rectangle 181"/>
          <p:cNvSpPr>
            <a:spLocks noGrp="1" noChangeArrowheads="1"/>
          </p:cNvSpPr>
          <p:nvPr>
            <p:ph type="title"/>
          </p:nvPr>
        </p:nvSpPr>
        <p:spPr>
          <a:xfrm>
            <a:off x="655638" y="105210"/>
            <a:ext cx="8145462" cy="8382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a typeface="ヒラギノ角ゴ ProN W3" charset="0"/>
                <a:cs typeface="ヒラギノ角ゴ ProN W3" charset="0"/>
              </a:rPr>
              <a:t>Conflict Management Styles</a:t>
            </a:r>
            <a:r>
              <a:rPr lang="en-US" sz="3200" dirty="0">
                <a:ea typeface="ヒラギノ角ゴ ProN W3" charset="0"/>
                <a:cs typeface="ヒラギノ角ゴ ProN W3" charset="0"/>
              </a:rPr>
              <a:t/>
            </a:r>
            <a:br>
              <a:rPr lang="en-US" sz="3200" dirty="0">
                <a:ea typeface="ヒラギノ角ゴ ProN W3" charset="0"/>
                <a:cs typeface="ヒラギノ角ゴ ProN W3" charset="0"/>
              </a:rPr>
            </a:br>
            <a:r>
              <a:rPr lang="en-US" sz="2700" dirty="0">
                <a:ea typeface="ヒラギノ角ゴ ProN W3" charset="0"/>
                <a:cs typeface="ヒラギノ角ゴ ProN W3" charset="0"/>
              </a:rPr>
              <a:t>The Five Types (from Thomas </a:t>
            </a:r>
            <a:r>
              <a:rPr lang="en-US" sz="2700" dirty="0" err="1">
                <a:ea typeface="ヒラギノ角ゴ ProN W3" charset="0"/>
                <a:cs typeface="ヒラギノ角ゴ ProN W3" charset="0"/>
              </a:rPr>
              <a:t>Killman</a:t>
            </a:r>
            <a:r>
              <a:rPr lang="en-US" sz="2700" dirty="0">
                <a:ea typeface="ヒラギノ角ゴ ProN W3" charset="0"/>
                <a:cs typeface="ヒラギノ角ゴ ProN W3" charset="0"/>
              </a:rPr>
              <a:t>)</a:t>
            </a:r>
          </a:p>
        </p:txBody>
      </p:sp>
      <p:grpSp>
        <p:nvGrpSpPr>
          <p:cNvPr id="4" name="Group 247"/>
          <p:cNvGrpSpPr>
            <a:grpSpLocks/>
          </p:cNvGrpSpPr>
          <p:nvPr/>
        </p:nvGrpSpPr>
        <p:grpSpPr bwMode="auto">
          <a:xfrm>
            <a:off x="0" y="2286000"/>
            <a:ext cx="9144000" cy="898525"/>
            <a:chOff x="0" y="1132"/>
            <a:chExt cx="5760" cy="650"/>
          </a:xfrm>
          <a:solidFill>
            <a:schemeClr val="bg1">
              <a:lumMod val="65000"/>
              <a:alpha val="24000"/>
            </a:schemeClr>
          </a:solidFill>
        </p:grpSpPr>
        <p:sp>
          <p:nvSpPr>
            <p:cNvPr id="935105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5" name="Group 246"/>
            <p:cNvGrpSpPr>
              <a:grpSpLocks/>
            </p:cNvGrpSpPr>
            <p:nvPr/>
          </p:nvGrpSpPr>
          <p:grpSpPr bwMode="auto">
            <a:xfrm>
              <a:off x="0" y="1193"/>
              <a:ext cx="5760" cy="528"/>
              <a:chOff x="0" y="1201"/>
              <a:chExt cx="5760" cy="528"/>
            </a:xfrm>
            <a:grpFill/>
          </p:grpSpPr>
          <p:sp>
            <p:nvSpPr>
              <p:cNvPr id="935106" name="Rectangle 194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35107" name="Line 347"/>
              <p:cNvSpPr>
                <a:spLocks noChangeShapeType="1"/>
              </p:cNvSpPr>
              <p:nvPr/>
            </p:nvSpPr>
            <p:spPr bwMode="auto">
              <a:xfrm>
                <a:off x="0" y="1203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5108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457200" y="2514600"/>
            <a:ext cx="1530978" cy="390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Avoidance</a:t>
            </a:r>
          </a:p>
        </p:txBody>
      </p:sp>
      <p:sp>
        <p:nvSpPr>
          <p:cNvPr id="935157" name="Line 245"/>
          <p:cNvSpPr>
            <a:spLocks noChangeShapeType="1"/>
          </p:cNvSpPr>
          <p:nvPr/>
        </p:nvSpPr>
        <p:spPr bwMode="auto">
          <a:xfrm>
            <a:off x="2065128" y="2438400"/>
            <a:ext cx="0" cy="603250"/>
          </a:xfrm>
          <a:prstGeom prst="line">
            <a:avLst/>
          </a:prstGeom>
          <a:noFill/>
          <a:ln w="12700">
            <a:solidFill>
              <a:srgbClr val="2540B1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 dirty="0"/>
          </a:p>
        </p:txBody>
      </p:sp>
      <p:sp>
        <p:nvSpPr>
          <p:cNvPr id="935196" name="Rectangle 284"/>
          <p:cNvSpPr>
            <a:spLocks noChangeArrowheads="1"/>
          </p:cNvSpPr>
          <p:nvPr/>
        </p:nvSpPr>
        <p:spPr bwMode="auto">
          <a:xfrm>
            <a:off x="655638" y="1600200"/>
            <a:ext cx="82105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/>
          <a:lstStyle/>
          <a:p>
            <a:pPr algn="l" defTabSz="814388">
              <a:tabLst>
                <a:tab pos="4459288" algn="l"/>
              </a:tabLst>
            </a:pPr>
            <a:endParaRPr lang="en-US" sz="2400" b="0" dirty="0"/>
          </a:p>
        </p:txBody>
      </p:sp>
      <p:grpSp>
        <p:nvGrpSpPr>
          <p:cNvPr id="6" name="Group 308"/>
          <p:cNvGrpSpPr>
            <a:grpSpLocks/>
          </p:cNvGrpSpPr>
          <p:nvPr/>
        </p:nvGrpSpPr>
        <p:grpSpPr bwMode="auto">
          <a:xfrm>
            <a:off x="0" y="3276600"/>
            <a:ext cx="9144000" cy="898525"/>
            <a:chOff x="0" y="1132"/>
            <a:chExt cx="5760" cy="650"/>
          </a:xfrm>
          <a:solidFill>
            <a:schemeClr val="bg1">
              <a:lumMod val="65000"/>
              <a:alpha val="25000"/>
            </a:schemeClr>
          </a:solidFill>
        </p:grpSpPr>
        <p:sp>
          <p:nvSpPr>
            <p:cNvPr id="935221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7" name="Group 310"/>
            <p:cNvGrpSpPr>
              <a:grpSpLocks/>
            </p:cNvGrpSpPr>
            <p:nvPr/>
          </p:nvGrpSpPr>
          <p:grpSpPr bwMode="auto">
            <a:xfrm>
              <a:off x="0" y="1193"/>
              <a:ext cx="5760" cy="528"/>
              <a:chOff x="0" y="1201"/>
              <a:chExt cx="5760" cy="528"/>
            </a:xfrm>
            <a:grpFill/>
          </p:grpSpPr>
          <p:sp>
            <p:nvSpPr>
              <p:cNvPr id="935223" name="Rectangle 311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35224" name="Line 347"/>
              <p:cNvSpPr>
                <a:spLocks noChangeShapeType="1"/>
              </p:cNvSpPr>
              <p:nvPr/>
            </p:nvSpPr>
            <p:spPr bwMode="auto">
              <a:xfrm>
                <a:off x="0" y="1203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5225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241008" y="3518710"/>
            <a:ext cx="1905192" cy="390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Accommodation </a:t>
            </a:r>
          </a:p>
        </p:txBody>
      </p:sp>
      <p:sp>
        <p:nvSpPr>
          <p:cNvPr id="935228" name="Line 316"/>
          <p:cNvSpPr>
            <a:spLocks noChangeShapeType="1"/>
          </p:cNvSpPr>
          <p:nvPr/>
        </p:nvSpPr>
        <p:spPr bwMode="auto">
          <a:xfrm>
            <a:off x="2065128" y="3429000"/>
            <a:ext cx="0" cy="603250"/>
          </a:xfrm>
          <a:prstGeom prst="line">
            <a:avLst/>
          </a:prstGeom>
          <a:noFill/>
          <a:ln w="12700">
            <a:solidFill>
              <a:srgbClr val="2540B1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 dirty="0"/>
          </a:p>
        </p:txBody>
      </p:sp>
      <p:grpSp>
        <p:nvGrpSpPr>
          <p:cNvPr id="8" name="Group 317"/>
          <p:cNvGrpSpPr>
            <a:grpSpLocks/>
          </p:cNvGrpSpPr>
          <p:nvPr/>
        </p:nvGrpSpPr>
        <p:grpSpPr bwMode="auto">
          <a:xfrm>
            <a:off x="0" y="4267200"/>
            <a:ext cx="9144000" cy="898525"/>
            <a:chOff x="0" y="1132"/>
            <a:chExt cx="5760" cy="650"/>
          </a:xfrm>
          <a:solidFill>
            <a:schemeClr val="bg1">
              <a:lumMod val="65000"/>
              <a:alpha val="25000"/>
            </a:schemeClr>
          </a:solidFill>
        </p:grpSpPr>
        <p:sp>
          <p:nvSpPr>
            <p:cNvPr id="935230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9" name="Group 319"/>
            <p:cNvGrpSpPr>
              <a:grpSpLocks/>
            </p:cNvGrpSpPr>
            <p:nvPr/>
          </p:nvGrpSpPr>
          <p:grpSpPr bwMode="auto">
            <a:xfrm>
              <a:off x="0" y="1193"/>
              <a:ext cx="5760" cy="528"/>
              <a:chOff x="0" y="1201"/>
              <a:chExt cx="5760" cy="528"/>
            </a:xfrm>
            <a:grpFill/>
          </p:grpSpPr>
          <p:sp>
            <p:nvSpPr>
              <p:cNvPr id="935232" name="Rectangle 320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35233" name="Line 347"/>
              <p:cNvSpPr>
                <a:spLocks noChangeShapeType="1"/>
              </p:cNvSpPr>
              <p:nvPr/>
            </p:nvSpPr>
            <p:spPr bwMode="auto">
              <a:xfrm>
                <a:off x="0" y="1203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5234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16732" y="4562299"/>
            <a:ext cx="1588410" cy="390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 defTabSz="814388"/>
            <a:r>
              <a:rPr lang="en-US" sz="2000" dirty="0" smtClean="0">
                <a:solidFill>
                  <a:srgbClr val="0000FF"/>
                </a:solidFill>
              </a:rPr>
              <a:t>Compromise</a:t>
            </a:r>
          </a:p>
        </p:txBody>
      </p:sp>
      <p:sp>
        <p:nvSpPr>
          <p:cNvPr id="935237" name="Line 325"/>
          <p:cNvSpPr>
            <a:spLocks noChangeShapeType="1"/>
          </p:cNvSpPr>
          <p:nvPr/>
        </p:nvSpPr>
        <p:spPr bwMode="auto">
          <a:xfrm>
            <a:off x="2078640" y="4419600"/>
            <a:ext cx="0" cy="603250"/>
          </a:xfrm>
          <a:prstGeom prst="line">
            <a:avLst/>
          </a:prstGeom>
          <a:noFill/>
          <a:ln w="12700">
            <a:solidFill>
              <a:srgbClr val="2540B1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 dirty="0"/>
          </a:p>
        </p:txBody>
      </p:sp>
      <p:grpSp>
        <p:nvGrpSpPr>
          <p:cNvPr id="10" name="Group 247"/>
          <p:cNvGrpSpPr>
            <a:grpSpLocks/>
          </p:cNvGrpSpPr>
          <p:nvPr/>
        </p:nvGrpSpPr>
        <p:grpSpPr bwMode="auto">
          <a:xfrm>
            <a:off x="0" y="1295400"/>
            <a:ext cx="9144000" cy="898525"/>
            <a:chOff x="0" y="1132"/>
            <a:chExt cx="5760" cy="650"/>
          </a:xfrm>
          <a:solidFill>
            <a:schemeClr val="bg1">
              <a:lumMod val="65000"/>
              <a:alpha val="22000"/>
            </a:schemeClr>
          </a:solidFill>
        </p:grpSpPr>
        <p:sp>
          <p:nvSpPr>
            <p:cNvPr id="37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11" name="Group 246"/>
            <p:cNvGrpSpPr>
              <a:grpSpLocks/>
            </p:cNvGrpSpPr>
            <p:nvPr/>
          </p:nvGrpSpPr>
          <p:grpSpPr bwMode="auto">
            <a:xfrm>
              <a:off x="0" y="1187"/>
              <a:ext cx="5760" cy="534"/>
              <a:chOff x="0" y="1195"/>
              <a:chExt cx="5760" cy="534"/>
            </a:xfrm>
            <a:grpFill/>
          </p:grpSpPr>
          <p:sp>
            <p:nvSpPr>
              <p:cNvPr id="39" name="Rectangle 194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0" name="Line 347"/>
              <p:cNvSpPr>
                <a:spLocks noChangeShapeType="1"/>
              </p:cNvSpPr>
              <p:nvPr/>
            </p:nvSpPr>
            <p:spPr bwMode="auto">
              <a:xfrm>
                <a:off x="0" y="1195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43" name="Line 245"/>
          <p:cNvSpPr>
            <a:spLocks noChangeShapeType="1"/>
          </p:cNvSpPr>
          <p:nvPr/>
        </p:nvSpPr>
        <p:spPr bwMode="auto">
          <a:xfrm>
            <a:off x="2069250" y="1454150"/>
            <a:ext cx="0" cy="603250"/>
          </a:xfrm>
          <a:prstGeom prst="line">
            <a:avLst/>
          </a:prstGeom>
          <a:noFill/>
          <a:ln w="12700">
            <a:solidFill>
              <a:srgbClr val="2540B1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 dirty="0"/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241008" y="1514299"/>
            <a:ext cx="1664133" cy="390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Competition </a:t>
            </a:r>
          </a:p>
        </p:txBody>
      </p:sp>
      <p:grpSp>
        <p:nvGrpSpPr>
          <p:cNvPr id="38" name="Group 317"/>
          <p:cNvGrpSpPr>
            <a:grpSpLocks/>
          </p:cNvGrpSpPr>
          <p:nvPr/>
        </p:nvGrpSpPr>
        <p:grpSpPr bwMode="auto">
          <a:xfrm>
            <a:off x="0" y="5257800"/>
            <a:ext cx="9144000" cy="898525"/>
            <a:chOff x="0" y="1132"/>
            <a:chExt cx="5760" cy="650"/>
          </a:xfrm>
          <a:solidFill>
            <a:schemeClr val="bg1">
              <a:lumMod val="65000"/>
              <a:alpha val="25000"/>
            </a:schemeClr>
          </a:solidFill>
        </p:grpSpPr>
        <p:sp>
          <p:nvSpPr>
            <p:cNvPr id="44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46" name="Group 319"/>
            <p:cNvGrpSpPr>
              <a:grpSpLocks/>
            </p:cNvGrpSpPr>
            <p:nvPr/>
          </p:nvGrpSpPr>
          <p:grpSpPr bwMode="auto">
            <a:xfrm>
              <a:off x="0" y="1193"/>
              <a:ext cx="5760" cy="528"/>
              <a:chOff x="0" y="1201"/>
              <a:chExt cx="5760" cy="528"/>
            </a:xfrm>
            <a:grpFill/>
          </p:grpSpPr>
          <p:sp>
            <p:nvSpPr>
              <p:cNvPr id="47" name="Rectangle 320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8" name="Line 347"/>
              <p:cNvSpPr>
                <a:spLocks noChangeShapeType="1"/>
              </p:cNvSpPr>
              <p:nvPr/>
            </p:nvSpPr>
            <p:spPr bwMode="auto">
              <a:xfrm>
                <a:off x="0" y="1203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50" name="Line 325"/>
          <p:cNvSpPr>
            <a:spLocks noChangeShapeType="1"/>
          </p:cNvSpPr>
          <p:nvPr/>
        </p:nvSpPr>
        <p:spPr bwMode="auto">
          <a:xfrm>
            <a:off x="2092152" y="5416550"/>
            <a:ext cx="0" cy="603250"/>
          </a:xfrm>
          <a:prstGeom prst="line">
            <a:avLst/>
          </a:prstGeom>
          <a:noFill/>
          <a:ln w="12700">
            <a:solidFill>
              <a:srgbClr val="2540B1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 dirty="0"/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384292" y="5562600"/>
            <a:ext cx="1752518" cy="390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 defTabSz="814388"/>
            <a:r>
              <a:rPr lang="en-US" sz="2000" dirty="0" smtClean="0">
                <a:solidFill>
                  <a:srgbClr val="0000FF"/>
                </a:solidFill>
              </a:rPr>
              <a:t>Collaboration</a:t>
            </a:r>
          </a:p>
        </p:txBody>
      </p:sp>
      <p:grpSp>
        <p:nvGrpSpPr>
          <p:cNvPr id="59" name="Group 247"/>
          <p:cNvGrpSpPr>
            <a:grpSpLocks/>
          </p:cNvGrpSpPr>
          <p:nvPr/>
        </p:nvGrpSpPr>
        <p:grpSpPr bwMode="auto">
          <a:xfrm>
            <a:off x="3218027" y="2286000"/>
            <a:ext cx="5590819" cy="3144959"/>
            <a:chOff x="0" y="1132"/>
            <a:chExt cx="5760" cy="650"/>
          </a:xfrm>
          <a:solidFill>
            <a:schemeClr val="bg1">
              <a:lumMod val="65000"/>
              <a:alpha val="98000"/>
            </a:schemeClr>
          </a:solidFill>
        </p:grpSpPr>
        <p:sp>
          <p:nvSpPr>
            <p:cNvPr id="60" name="Rectangle 339"/>
            <p:cNvSpPr>
              <a:spLocks noChangeArrowheads="1"/>
            </p:cNvSpPr>
            <p:nvPr/>
          </p:nvSpPr>
          <p:spPr bwMode="auto">
            <a:xfrm>
              <a:off x="0" y="1132"/>
              <a:ext cx="5760" cy="65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lIns="73025" tIns="36511" rIns="73025" bIns="36511" anchor="ctr"/>
            <a:lstStyle/>
            <a:p>
              <a:pPr algn="l" eaLnBrk="1" hangingPunct="1">
                <a:lnSpc>
                  <a:spcPct val="100000"/>
                </a:lnSpc>
              </a:pPr>
              <a:endParaRPr lang="en-US" sz="2400" b="0" dirty="0"/>
            </a:p>
          </p:txBody>
        </p:sp>
        <p:grpSp>
          <p:nvGrpSpPr>
            <p:cNvPr id="61" name="Group 246"/>
            <p:cNvGrpSpPr>
              <a:grpSpLocks/>
            </p:cNvGrpSpPr>
            <p:nvPr/>
          </p:nvGrpSpPr>
          <p:grpSpPr bwMode="auto">
            <a:xfrm>
              <a:off x="0" y="1187"/>
              <a:ext cx="5760" cy="534"/>
              <a:chOff x="0" y="1195"/>
              <a:chExt cx="5760" cy="534"/>
            </a:xfrm>
            <a:grpFill/>
          </p:grpSpPr>
          <p:sp>
            <p:nvSpPr>
              <p:cNvPr id="62" name="Rectangle 194"/>
              <p:cNvSpPr>
                <a:spLocks noChangeArrowheads="1"/>
              </p:cNvSpPr>
              <p:nvPr/>
            </p:nvSpPr>
            <p:spPr bwMode="auto">
              <a:xfrm>
                <a:off x="213" y="1201"/>
                <a:ext cx="5315" cy="523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3" name="Line 347"/>
              <p:cNvSpPr>
                <a:spLocks noChangeShapeType="1"/>
              </p:cNvSpPr>
              <p:nvPr/>
            </p:nvSpPr>
            <p:spPr bwMode="auto">
              <a:xfrm>
                <a:off x="0" y="1195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Line 348"/>
              <p:cNvSpPr>
                <a:spLocks noChangeShapeType="1"/>
              </p:cNvSpPr>
              <p:nvPr/>
            </p:nvSpPr>
            <p:spPr bwMode="auto">
              <a:xfrm>
                <a:off x="0" y="1729"/>
                <a:ext cx="5760" cy="0"/>
              </a:xfrm>
              <a:prstGeom prst="line">
                <a:avLst/>
              </a:pr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2" name="Right Brace 11"/>
          <p:cNvSpPr/>
          <p:nvPr/>
        </p:nvSpPr>
        <p:spPr>
          <a:xfrm>
            <a:off x="2146200" y="1445193"/>
            <a:ext cx="1278571" cy="4619897"/>
          </a:xfrm>
          <a:prstGeom prst="rightBrace">
            <a:avLst>
              <a:gd name="adj1" fmla="val 8333"/>
              <a:gd name="adj2" fmla="val 5028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40902" y="2949827"/>
            <a:ext cx="5533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ヒラギノ角ゴ ProN W3" charset="0"/>
                <a:cs typeface="ヒラギノ角ゴ ProN W3" charset="0"/>
              </a:rPr>
              <a:t>Learning About Our Tendencies </a:t>
            </a:r>
            <a:r>
              <a:rPr lang="en-US" sz="2400" dirty="0" smtClean="0">
                <a:ea typeface="ヒラギノ角ゴ ProN W3" charset="0"/>
                <a:cs typeface="ヒラギノ角ゴ ProN W3" charset="0"/>
              </a:rPr>
              <a:t>in Conflict</a:t>
            </a:r>
            <a:r>
              <a:rPr lang="en-US" sz="2400" dirty="0">
                <a:ea typeface="ヒラギノ角ゴ ProN W3" charset="0"/>
                <a:cs typeface="ヒラギノ角ゴ ProN W3" charset="0"/>
              </a:rPr>
              <a:t>, </a:t>
            </a:r>
            <a:endParaRPr lang="en-US" sz="2400" dirty="0" smtClean="0">
              <a:ea typeface="ヒラギノ角ゴ ProN W3" charset="0"/>
              <a:cs typeface="ヒラギノ角ゴ ProN W3" charset="0"/>
            </a:endParaRPr>
          </a:p>
          <a:p>
            <a:pPr marL="649288" indent="-609600"/>
            <a:r>
              <a:rPr lang="en-US" sz="2400" dirty="0" smtClean="0">
                <a:ea typeface="ヒラギノ角ゴ ProN W3" charset="0"/>
                <a:cs typeface="ヒラギノ角ゴ ProN W3" charset="0"/>
              </a:rPr>
              <a:t>While </a:t>
            </a:r>
            <a:r>
              <a:rPr lang="en-US" sz="2400" dirty="0">
                <a:ea typeface="ヒラギノ角ゴ ProN W3" charset="0"/>
                <a:cs typeface="ヒラギノ角ゴ ProN W3" charset="0"/>
              </a:rPr>
              <a:t>Understanding That We All </a:t>
            </a:r>
            <a:endParaRPr lang="en-US" sz="2400" dirty="0" smtClean="0">
              <a:ea typeface="ヒラギノ角ゴ ProN W3" charset="0"/>
              <a:cs typeface="ヒラギノ角ゴ ProN W3" charset="0"/>
            </a:endParaRPr>
          </a:p>
          <a:p>
            <a:pPr marL="649288" indent="-609600"/>
            <a:r>
              <a:rPr lang="en-US" sz="2400" dirty="0" smtClean="0">
                <a:ea typeface="ヒラギノ角ゴ ProN W3" charset="0"/>
                <a:cs typeface="ヒラギノ角ゴ ProN W3" charset="0"/>
              </a:rPr>
              <a:t>Have </a:t>
            </a:r>
            <a:r>
              <a:rPr lang="en-US" sz="2400" dirty="0">
                <a:ea typeface="ヒラギノ角ゴ ProN W3" charset="0"/>
                <a:cs typeface="ヒラギノ角ゴ ProN W3" charset="0"/>
              </a:rPr>
              <a:t>and Use All of These </a:t>
            </a:r>
            <a:r>
              <a:rPr lang="en-US" sz="2400" dirty="0" smtClean="0">
                <a:ea typeface="ヒラギノ角ゴ ProN W3" charset="0"/>
                <a:cs typeface="ヒラギノ角ゴ ProN W3" charset="0"/>
              </a:rPr>
              <a:t>Styles</a:t>
            </a:r>
          </a:p>
          <a:p>
            <a:pPr marL="53975" indent="-14288"/>
            <a:r>
              <a:rPr lang="en-US" sz="2400" dirty="0" smtClean="0">
                <a:ea typeface="ヒラギノ角ゴ ProN W3" charset="0"/>
                <a:cs typeface="ヒラギノ角ゴ ProN W3" charset="0"/>
              </a:rPr>
              <a:t>to </a:t>
            </a:r>
            <a:r>
              <a:rPr lang="en-US" sz="2400" dirty="0">
                <a:ea typeface="ヒラギノ角ゴ ProN W3" charset="0"/>
                <a:cs typeface="ヒラギノ角ゴ ProN W3" charset="0"/>
              </a:rPr>
              <a:t>Different Degrees in Different Moments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3961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Arial" charset="0"/>
                <a:ea typeface="ヒラギノ角ゴ ProN W3" charset="0"/>
                <a:cs typeface="ヒラギノ角ゴ ProN W3" charset="0"/>
              </a:rPr>
              <a:t>Collaborative vs. </a:t>
            </a:r>
            <a:r>
              <a:rPr lang="en-US" sz="4000" dirty="0" smtClean="0">
                <a:latin typeface="Arial" charset="0"/>
                <a:ea typeface="ヒラギノ角ゴ ProN W3" charset="0"/>
                <a:cs typeface="ヒラギノ角ゴ ProN W3" charset="0"/>
              </a:rPr>
              <a:t>Adversarial</a:t>
            </a:r>
            <a:endParaRPr lang="en-US" sz="4000" dirty="0"/>
          </a:p>
        </p:txBody>
      </p:sp>
      <p:sp>
        <p:nvSpPr>
          <p:cNvPr id="19" name="Rectangle 199"/>
          <p:cNvSpPr>
            <a:spLocks noChangeArrowheads="1"/>
          </p:cNvSpPr>
          <p:nvPr/>
        </p:nvSpPr>
        <p:spPr bwMode="auto">
          <a:xfrm>
            <a:off x="379442" y="1128499"/>
            <a:ext cx="4160520" cy="42147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ea typeface="ヒラギノ角ゴ ProN W3" charset="0"/>
                <a:cs typeface="ヒラギノ角ゴ ProN W3" charset="0"/>
              </a:rPr>
              <a:t>Collaborative/Interest-Based</a:t>
            </a:r>
            <a:endParaRPr lang="en-US" sz="2400" b="1" dirty="0"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alphaModFix amt="4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90"/>
          <a:stretch/>
        </p:blipFill>
        <p:spPr>
          <a:xfrm>
            <a:off x="376258" y="3127910"/>
            <a:ext cx="3942986" cy="3264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alphaModFix amt="4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4895" y="3113729"/>
            <a:ext cx="3957072" cy="3278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99"/>
          <p:cNvSpPr>
            <a:spLocks noChangeArrowheads="1"/>
          </p:cNvSpPr>
          <p:nvPr/>
        </p:nvSpPr>
        <p:spPr bwMode="auto">
          <a:xfrm>
            <a:off x="4701124" y="1128499"/>
            <a:ext cx="4160520" cy="421478"/>
          </a:xfrm>
          <a:prstGeom prst="rect">
            <a:avLst/>
          </a:prstGeom>
          <a:solidFill>
            <a:srgbClr val="C0504D">
              <a:alpha val="5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 smtClean="0">
                <a:ea typeface="ヒラギノ角ゴ ProN W3" charset="0"/>
                <a:cs typeface="ヒラギノ角ゴ ProN W3" charset="0"/>
              </a:rPr>
              <a:t>Adversarial/Positional</a:t>
            </a:r>
            <a:endParaRPr lang="en-US" sz="2400" b="1" dirty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4" name="Rectangle 199"/>
          <p:cNvSpPr>
            <a:spLocks noChangeArrowheads="1"/>
          </p:cNvSpPr>
          <p:nvPr/>
        </p:nvSpPr>
        <p:spPr bwMode="auto">
          <a:xfrm>
            <a:off x="379442" y="1721896"/>
            <a:ext cx="4160520" cy="481888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ea typeface="ヒラギノ角ゴ ProN W3" charset="0"/>
                <a:cs typeface="ヒラギノ角ゴ ProN W3" charset="0"/>
              </a:rPr>
              <a:t>Focus on mutual </a:t>
            </a:r>
            <a:r>
              <a:rPr lang="en-US" sz="2400" dirty="0" smtClean="0">
                <a:ea typeface="ヒラギノ角ゴ ProN W3" charset="0"/>
                <a:cs typeface="ヒラギノ角ゴ ProN W3" charset="0"/>
              </a:rPr>
              <a:t>gain</a:t>
            </a:r>
            <a:endParaRPr lang="en-US" sz="2400" dirty="0">
              <a:ea typeface="ヒラギノ角ゴ ProN W3" charset="0"/>
              <a:cs typeface="ヒラギノ角ゴ ProN W3" charset="0"/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ea typeface="ヒラギノ角ゴ ProN W3" charset="0"/>
                <a:cs typeface="ヒラギノ角ゴ ProN W3" charset="0"/>
              </a:rPr>
              <a:t>Seek underlying </a:t>
            </a:r>
            <a:r>
              <a:rPr lang="en-US" sz="2400" dirty="0" smtClean="0">
                <a:ea typeface="ヒラギノ角ゴ ProN W3" charset="0"/>
                <a:cs typeface="ヒラギノ角ゴ ProN W3" charset="0"/>
              </a:rPr>
              <a:t>needs</a:t>
            </a:r>
            <a:endParaRPr lang="en-US" sz="2400" dirty="0">
              <a:ea typeface="ヒラギノ角ゴ ProN W3" charset="0"/>
              <a:cs typeface="ヒラギノ角ゴ ProN W3" charset="0"/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ea typeface="ヒラギノ角ゴ ProN W3" charset="0"/>
                <a:cs typeface="ヒラギノ角ゴ ProN W3" charset="0"/>
              </a:rPr>
              <a:t>Joint problem solvers 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ea typeface="ヒラギノ角ゴ ProN W3" charset="0"/>
                <a:cs typeface="ヒラギノ角ゴ ProN W3" charset="0"/>
              </a:rPr>
              <a:t>Separate the people from </a:t>
            </a:r>
            <a:r>
              <a:rPr lang="ja-JP" altLang="en-US" sz="2400" dirty="0">
                <a:ea typeface="ヒラギノ角ゴ ProN W3" charset="0"/>
                <a:cs typeface="ヒラギノ角ゴ ProN W3" charset="0"/>
              </a:rPr>
              <a:t>“</a:t>
            </a:r>
            <a:r>
              <a:rPr lang="en-US" sz="2400" dirty="0">
                <a:ea typeface="ヒラギノ角ゴ ProN W3" charset="0"/>
                <a:cs typeface="ヒラギノ角ゴ ProN W3" charset="0"/>
              </a:rPr>
              <a:t>the problem</a:t>
            </a:r>
            <a:r>
              <a:rPr lang="ja-JP" altLang="en-US" sz="2400" dirty="0" smtClean="0">
                <a:ea typeface="ヒラギノ角ゴ ProN W3" charset="0"/>
                <a:cs typeface="ヒラギノ角ゴ ProN W3" charset="0"/>
              </a:rPr>
              <a:t>”</a:t>
            </a:r>
            <a:endParaRPr lang="en-US" sz="2400" dirty="0">
              <a:ea typeface="ヒラギノ角ゴ ProN W3" charset="0"/>
              <a:cs typeface="ヒラギノ角ゴ ProN W3" charset="0"/>
            </a:endParaRP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ea typeface="ヒラギノ角ゴ ProN W3" charset="0"/>
                <a:cs typeface="ヒラギノ角ゴ ProN W3" charset="0"/>
              </a:rPr>
              <a:t>Share information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ea typeface="ヒラギノ角ゴ ProN W3" charset="0"/>
                <a:cs typeface="ヒラギノ角ゴ ProN W3" charset="0"/>
              </a:rPr>
              <a:t>Build relationship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ea typeface="ヒラギノ角ゴ ProN W3" charset="0"/>
                <a:cs typeface="ヒラギノ角ゴ ProN W3" charset="0"/>
              </a:rPr>
              <a:t>Invent multiple options</a:t>
            </a:r>
          </a:p>
          <a:p>
            <a:pPr marL="342900" indent="-342900"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ea typeface="ヒラギノ角ゴ ProN W3" charset="0"/>
                <a:cs typeface="ヒラギノ角ゴ ProN W3" charset="0"/>
              </a:rPr>
              <a:t>Use objective criteria and principled approach</a:t>
            </a:r>
          </a:p>
        </p:txBody>
      </p:sp>
      <p:sp>
        <p:nvSpPr>
          <p:cNvPr id="15" name="Rectangle 199"/>
          <p:cNvSpPr>
            <a:spLocks noChangeArrowheads="1"/>
          </p:cNvSpPr>
          <p:nvPr/>
        </p:nvSpPr>
        <p:spPr bwMode="auto">
          <a:xfrm>
            <a:off x="4718978" y="1739561"/>
            <a:ext cx="4155162" cy="4814218"/>
          </a:xfrm>
          <a:prstGeom prst="rect">
            <a:avLst/>
          </a:prstGeom>
          <a:solidFill>
            <a:srgbClr val="FF0000">
              <a:alpha val="22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pPr marL="382588" indent="-342900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Focus on maximizing own gain</a:t>
            </a:r>
          </a:p>
          <a:p>
            <a:pPr marL="382588" indent="-342900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Stay at position level</a:t>
            </a:r>
          </a:p>
          <a:p>
            <a:pPr marL="382588" indent="-342900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View other as </a:t>
            </a:r>
            <a:r>
              <a:rPr lang="ja-JP" altLang="en-US" sz="2400" dirty="0">
                <a:cs typeface="Arial" charset="0"/>
              </a:rPr>
              <a:t>“</a:t>
            </a:r>
            <a:r>
              <a:rPr lang="en-US" sz="2400" dirty="0">
                <a:cs typeface="Arial" charset="0"/>
              </a:rPr>
              <a:t>opponent</a:t>
            </a:r>
            <a:r>
              <a:rPr lang="ja-JP" altLang="en-US" sz="2400" dirty="0">
                <a:cs typeface="Arial" charset="0"/>
              </a:rPr>
              <a:t>”</a:t>
            </a:r>
            <a:endParaRPr lang="en-US" sz="2400" dirty="0">
              <a:cs typeface="Arial" charset="0"/>
            </a:endParaRPr>
          </a:p>
          <a:p>
            <a:pPr marL="382588" indent="-342900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Attack people rather than </a:t>
            </a:r>
            <a:r>
              <a:rPr lang="ja-JP" altLang="en-US" sz="2400" dirty="0">
                <a:cs typeface="Arial" charset="0"/>
              </a:rPr>
              <a:t>“</a:t>
            </a:r>
            <a:r>
              <a:rPr lang="en-US" sz="2400" dirty="0">
                <a:cs typeface="Arial" charset="0"/>
              </a:rPr>
              <a:t>the problem</a:t>
            </a:r>
            <a:r>
              <a:rPr lang="ja-JP" altLang="en-US" sz="2400" dirty="0">
                <a:cs typeface="Arial" charset="0"/>
              </a:rPr>
              <a:t>”</a:t>
            </a:r>
            <a:endParaRPr lang="en-US" sz="2400" dirty="0">
              <a:cs typeface="Arial" charset="0"/>
            </a:endParaRPr>
          </a:p>
          <a:p>
            <a:pPr marL="382588" indent="-342900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Guard/Withhold information</a:t>
            </a:r>
          </a:p>
          <a:p>
            <a:pPr marL="382588" indent="-342900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Discount relationship or willing to sacrifice it in competition</a:t>
            </a:r>
          </a:p>
          <a:p>
            <a:pPr marL="382588" indent="-342900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Drive for desired outcome</a:t>
            </a:r>
          </a:p>
          <a:p>
            <a:pPr marL="382588" indent="-342900">
              <a:lnSpc>
                <a:spcPct val="9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More likely to use negative leverage</a:t>
            </a:r>
          </a:p>
        </p:txBody>
      </p:sp>
    </p:spTree>
    <p:extLst>
      <p:ext uri="{BB962C8B-B14F-4D97-AF65-F5344CB8AC3E}">
        <p14:creationId xmlns:p14="http://schemas.microsoft.com/office/powerpoint/2010/main" val="161943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Collaborative vs. </a:t>
            </a:r>
            <a:r>
              <a:rPr lang="en-US" sz="4000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Adversarial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613" y="1485900"/>
            <a:ext cx="7724775" cy="4906200"/>
          </a:xfrm>
          <a:prstGeom prst="rect">
            <a:avLst/>
          </a:prstGeom>
          <a:gradFill flip="none" rotWithShape="1">
            <a:gsLst>
              <a:gs pos="0">
                <a:srgbClr val="003D55">
                  <a:alpha val="0"/>
                </a:srgbClr>
              </a:gs>
              <a:gs pos="50000">
                <a:schemeClr val="accent1">
                  <a:alpha val="37000"/>
                </a:schemeClr>
              </a:gs>
              <a:gs pos="100000">
                <a:srgbClr val="003D55">
                  <a:alpha val="0"/>
                </a:srgbClr>
              </a:gs>
            </a:gsLst>
            <a:lin ang="2700000" scaled="1"/>
            <a:tileRect/>
          </a:gradFill>
          <a:ln w="41275">
            <a:solidFill>
              <a:schemeClr val="accent1">
                <a:lumMod val="20000"/>
                <a:lumOff val="80000"/>
                <a:alpha val="56000"/>
              </a:schemeClr>
            </a:solidFill>
          </a:ln>
          <a:effectLst>
            <a:glow rad="63500">
              <a:srgbClr val="0083CC">
                <a:alpha val="10196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78205" y="1642126"/>
            <a:ext cx="3657600" cy="2176272"/>
          </a:xfrm>
          <a:prstGeom prst="rect">
            <a:avLst/>
          </a:prstGeom>
          <a:gradFill flip="none" rotWithShape="1">
            <a:gsLst>
              <a:gs pos="53000">
                <a:schemeClr val="accent1">
                  <a:alpha val="56000"/>
                </a:schemeClr>
              </a:gs>
              <a:gs pos="100000">
                <a:schemeClr val="accent1">
                  <a:alpha val="16000"/>
                </a:schemeClr>
              </a:gs>
            </a:gsLst>
            <a:lin ang="2700000" scaled="1"/>
            <a:tileRect/>
          </a:gra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200"/>
              </a:spcAft>
            </a:pPr>
            <a:r>
              <a:rPr lang="en-US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I</a:t>
            </a:r>
            <a:r>
              <a:rPr lang="en-US" b="1" dirty="0" smtClean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ntegrative </a:t>
            </a:r>
            <a:r>
              <a:rPr lang="en-US" b="1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Bargaining</a:t>
            </a:r>
            <a:r>
              <a:rPr lang="en-US" b="1" dirty="0" smtClean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: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Seek </a:t>
            </a:r>
            <a:r>
              <a:rPr lang="en-US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Interests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Create Value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Look </a:t>
            </a:r>
            <a:r>
              <a:rPr lang="en-US" dirty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for joint </a:t>
            </a:r>
            <a:r>
              <a:rPr lang="en-US" dirty="0" smtClean="0">
                <a:solidFill>
                  <a:schemeClr val="bg1"/>
                </a:solidFill>
                <a:ea typeface="ヒラギノ角ゴ ProN W3" charset="0"/>
                <a:cs typeface="ヒラギノ角ゴ ProN W3" charset="0"/>
              </a:rPr>
              <a:t>gains</a:t>
            </a:r>
          </a:p>
        </p:txBody>
      </p:sp>
      <p:sp>
        <p:nvSpPr>
          <p:cNvPr id="18" name="Rectangle 17"/>
          <p:cNvSpPr/>
          <p:nvPr/>
        </p:nvSpPr>
        <p:spPr>
          <a:xfrm rot="10800000">
            <a:off x="4688205" y="4069126"/>
            <a:ext cx="3657600" cy="2176272"/>
          </a:xfrm>
          <a:prstGeom prst="rect">
            <a:avLst/>
          </a:prstGeom>
          <a:gradFill flip="none" rotWithShape="1">
            <a:gsLst>
              <a:gs pos="53000">
                <a:schemeClr val="accent1">
                  <a:alpha val="56000"/>
                </a:schemeClr>
              </a:gs>
              <a:gs pos="100000">
                <a:schemeClr val="accent1">
                  <a:alpha val="16000"/>
                </a:schemeClr>
              </a:gs>
            </a:gsLst>
            <a:lin ang="2700000" scaled="1"/>
            <a:tileRect/>
          </a:gra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rot="10800000">
            <a:off x="4661535" y="1629552"/>
            <a:ext cx="3657600" cy="2176272"/>
          </a:xfrm>
          <a:prstGeom prst="rect">
            <a:avLst/>
          </a:prstGeom>
          <a:gradFill flip="none" rotWithShape="1">
            <a:gsLst>
              <a:gs pos="53000">
                <a:schemeClr val="accent1">
                  <a:alpha val="56000"/>
                </a:schemeClr>
              </a:gs>
              <a:gs pos="100000">
                <a:schemeClr val="accent1">
                  <a:alpha val="16000"/>
                </a:schemeClr>
              </a:gs>
            </a:gsLst>
            <a:lin ang="2700000" scaled="1"/>
            <a:tileRect/>
          </a:gra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78205" y="4102279"/>
            <a:ext cx="3657600" cy="2168269"/>
          </a:xfrm>
          <a:prstGeom prst="rect">
            <a:avLst/>
          </a:prstGeom>
          <a:gradFill flip="none" rotWithShape="1">
            <a:gsLst>
              <a:gs pos="53000">
                <a:schemeClr val="accent1">
                  <a:alpha val="56000"/>
                </a:schemeClr>
              </a:gs>
              <a:gs pos="100000">
                <a:schemeClr val="accent1">
                  <a:alpha val="16000"/>
                </a:schemeClr>
              </a:gs>
            </a:gsLst>
            <a:lin ang="2700000" scaled="1"/>
            <a:tileRect/>
          </a:gra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9688" algn="ctr">
              <a:spcAft>
                <a:spcPts val="1200"/>
              </a:spcAft>
              <a:buSzPct val="100000"/>
            </a:pPr>
            <a:r>
              <a:rPr lang="en-US" b="1" dirty="0">
                <a:solidFill>
                  <a:srgbClr val="FFFFFF"/>
                </a:solidFill>
                <a:cs typeface="Arial" charset="0"/>
              </a:rPr>
              <a:t>Distributive </a:t>
            </a:r>
            <a:r>
              <a:rPr lang="en-US" b="1" dirty="0" smtClean="0">
                <a:solidFill>
                  <a:srgbClr val="FFFFFF"/>
                </a:solidFill>
                <a:cs typeface="Arial" charset="0"/>
              </a:rPr>
              <a:t>Bargaining</a:t>
            </a:r>
          </a:p>
          <a:p>
            <a:pPr marL="382588" indent="-342900"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FFFFFF"/>
                </a:solidFill>
                <a:cs typeface="Arial" charset="0"/>
              </a:rPr>
              <a:t>Establish </a:t>
            </a:r>
            <a:r>
              <a:rPr lang="en-US" dirty="0">
                <a:solidFill>
                  <a:srgbClr val="FFFFFF"/>
                </a:solidFill>
                <a:cs typeface="Arial" charset="0"/>
              </a:rPr>
              <a:t>Starting Positions</a:t>
            </a:r>
          </a:p>
          <a:p>
            <a:pPr marL="382588" indent="-342900"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FFFFFF"/>
                </a:solidFill>
                <a:cs typeface="Arial" charset="0"/>
              </a:rPr>
              <a:t>Make Gradual </a:t>
            </a:r>
            <a:r>
              <a:rPr lang="en-US" dirty="0" smtClean="0">
                <a:solidFill>
                  <a:srgbClr val="FFFFFF"/>
                </a:solidFill>
                <a:cs typeface="Arial" charset="0"/>
              </a:rPr>
              <a:t>Concessions</a:t>
            </a: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alphaModFix amt="83000"/>
          </a:blip>
          <a:stretch>
            <a:fillRect/>
          </a:stretch>
        </p:blipFill>
        <p:spPr>
          <a:xfrm>
            <a:off x="5510829" y="4043976"/>
            <a:ext cx="2770412" cy="2210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0256" t="7137" r="10322" b="21428"/>
          <a:stretch/>
        </p:blipFill>
        <p:spPr>
          <a:xfrm>
            <a:off x="5092220" y="1642952"/>
            <a:ext cx="3206216" cy="2162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Right Arrow 22"/>
          <p:cNvSpPr/>
          <p:nvPr/>
        </p:nvSpPr>
        <p:spPr>
          <a:xfrm>
            <a:off x="3895442" y="2350170"/>
            <a:ext cx="2209800" cy="1203325"/>
          </a:xfrm>
          <a:prstGeom prst="rightArrow">
            <a:avLst>
              <a:gd name="adj1" fmla="val 63498"/>
              <a:gd name="adj2" fmla="val 29440"/>
            </a:avLst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“Expand the Pie”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895442" y="4703165"/>
            <a:ext cx="2209800" cy="1203325"/>
          </a:xfrm>
          <a:prstGeom prst="rightArrow">
            <a:avLst>
              <a:gd name="adj1" fmla="val 63498"/>
              <a:gd name="adj2" fmla="val 29440"/>
            </a:avLst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“Cut the Pie”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9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00000"/>
                </a:solidFill>
                <a:ea typeface="ヒラギノ角ゴ ProN W3" charset="0"/>
                <a:cs typeface="ヒラギノ角ゴ ProN W3" charset="0"/>
              </a:rPr>
              <a:t>Positions &amp; Interests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14" name="Rectangle 199"/>
          <p:cNvSpPr>
            <a:spLocks noChangeArrowheads="1"/>
          </p:cNvSpPr>
          <p:nvPr/>
        </p:nvSpPr>
        <p:spPr bwMode="auto">
          <a:xfrm>
            <a:off x="4642102" y="2953370"/>
            <a:ext cx="4160520" cy="239124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ヒラギノ角ゴ ProN W3" charset="0"/>
                <a:cs typeface="ヒラギノ角ゴ ProN W3" charset="0"/>
              </a:rPr>
              <a:t>What Lies Beneath the Position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j-lt"/>
                <a:ea typeface="ヒラギノ角ゴ ProN W3" charset="0"/>
                <a:cs typeface="ヒラギノ角ゴ ProN W3" charset="0"/>
              </a:rPr>
              <a:t>The Human Need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solidFill>
                <a:srgbClr val="000000"/>
              </a:solidFill>
              <a:latin typeface="+mj-lt"/>
              <a:ea typeface="ヒラギノ角ゴ ProN W3" charset="0"/>
              <a:cs typeface="ヒラギノ角ゴ ProN W3" charset="0"/>
            </a:endParaRP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altLang="ja-JP" sz="2400" dirty="0" smtClean="0">
                <a:solidFill>
                  <a:srgbClr val="000000"/>
                </a:solidFill>
                <a:latin typeface="+mj-lt"/>
                <a:ea typeface="ヒラギノ角ゴ ProN W3" charset="0"/>
                <a:cs typeface="ヒラギノ角ゴ ProN W3" charset="0"/>
              </a:rPr>
              <a:t>The Driver or Motivator </a:t>
            </a:r>
            <a:endParaRPr lang="en-US" sz="2400" dirty="0">
              <a:solidFill>
                <a:srgbClr val="000000"/>
              </a:solidFill>
              <a:latin typeface="+mj-lt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5" name="Rectangle 199"/>
          <p:cNvSpPr>
            <a:spLocks noChangeArrowheads="1"/>
          </p:cNvSpPr>
          <p:nvPr/>
        </p:nvSpPr>
        <p:spPr bwMode="auto">
          <a:xfrm>
            <a:off x="395289" y="2884833"/>
            <a:ext cx="4155162" cy="2545136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pPr marL="382588" indent="-342900"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j-lt"/>
                <a:cs typeface="Arial" charset="0"/>
              </a:rPr>
              <a:t>A Demand </a:t>
            </a:r>
          </a:p>
          <a:p>
            <a:pPr marL="382588" indent="-342900">
              <a:spcAft>
                <a:spcPts val="1200"/>
              </a:spcAft>
              <a:buSzPct val="100000"/>
              <a:buFont typeface="Arial" charset="0"/>
              <a:buChar char="•"/>
            </a:pPr>
            <a:endParaRPr lang="en-US" sz="2400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 marL="382588" indent="-342900"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j-lt"/>
                <a:cs typeface="Arial" charset="0"/>
              </a:rPr>
              <a:t>A Strategy to Get </a:t>
            </a:r>
            <a:r>
              <a:rPr lang="en-US" sz="2400" dirty="0">
                <a:solidFill>
                  <a:srgbClr val="000000"/>
                </a:solidFill>
                <a:latin typeface="+mj-lt"/>
                <a:cs typeface="Arial" charset="0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cs typeface="Arial" charset="0"/>
              </a:rPr>
              <a:t>eeds Met</a:t>
            </a:r>
          </a:p>
          <a:p>
            <a:pPr marL="382588" indent="-342900">
              <a:spcAft>
                <a:spcPts val="1200"/>
              </a:spcAft>
              <a:buSzPct val="100000"/>
              <a:buFont typeface="Arial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marL="382588" indent="-342900">
              <a:spcAft>
                <a:spcPts val="1200"/>
              </a:spcAft>
              <a:buSzPct val="100000"/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j-lt"/>
                <a:cs typeface="Arial" charset="0"/>
              </a:rPr>
              <a:t>A “Want”</a:t>
            </a:r>
            <a:endParaRPr lang="en-US" sz="2400" dirty="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7647055">
            <a:off x="1779900" y="1647391"/>
            <a:ext cx="2209800" cy="387321"/>
          </a:xfrm>
          <a:prstGeom prst="rightArrow">
            <a:avLst>
              <a:gd name="adj1" fmla="val 63498"/>
              <a:gd name="adj2" fmla="val 29440"/>
            </a:avLst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3409440">
            <a:off x="4964534" y="1728942"/>
            <a:ext cx="2209800" cy="387321"/>
          </a:xfrm>
          <a:prstGeom prst="rightArrow">
            <a:avLst>
              <a:gd name="adj1" fmla="val 63498"/>
              <a:gd name="adj2" fmla="val 29440"/>
            </a:avLst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5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33"/>
          <p:cNvGrpSpPr>
            <a:grpSpLocks/>
          </p:cNvGrpSpPr>
          <p:nvPr/>
        </p:nvGrpSpPr>
        <p:grpSpPr bwMode="auto">
          <a:xfrm rot="10800000">
            <a:off x="-172451" y="347286"/>
            <a:ext cx="9522641" cy="6358890"/>
            <a:chOff x="-26" y="1501"/>
            <a:chExt cx="5801" cy="2794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 rot="10800000">
              <a:off x="264" y="1501"/>
              <a:ext cx="5213" cy="2489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2932EF">
                    <a:alpha val="39000"/>
                  </a:srgbClr>
                </a:gs>
                <a:gs pos="100000">
                  <a:schemeClr val="accent1">
                    <a:alpha val="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 b="0">
                <a:solidFill>
                  <a:srgbClr val="4D4D4D"/>
                </a:solidFill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 rot="10800000">
              <a:off x="179" y="1639"/>
              <a:ext cx="5383" cy="236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rot="10800000" wrap="none" lIns="82124" tIns="41061" rIns="82124" bIns="41061" anchor="ctr"/>
            <a:lstStyle/>
            <a:p>
              <a:pPr>
                <a:defRPr/>
              </a:pPr>
              <a:endParaRPr lang="en-US" b="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 rot="10800000" flipV="1">
              <a:off x="182" y="4025"/>
              <a:ext cx="5383" cy="270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2">
                    <a:alpha val="35001"/>
                  </a:schemeClr>
                </a:gs>
                <a:gs pos="100000">
                  <a:schemeClr val="tx2">
                    <a:gamma/>
                    <a:tint val="81961"/>
                    <a:invGamma/>
                    <a:alpha val="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lIns="82124" tIns="41061" rIns="82124" bIns="41061" anchor="ctr"/>
            <a:lstStyle/>
            <a:p>
              <a:pPr>
                <a:defRPr/>
              </a:pPr>
              <a:endParaRPr lang="en-US" b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 flipV="1">
              <a:off x="-26" y="4001"/>
              <a:ext cx="5801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/>
            </a:ln>
            <a:effectLst>
              <a:outerShdw blurRad="63500" dist="12700" dir="16200000" rotWithShape="0">
                <a:srgbClr val="000000">
                  <a:alpha val="54999"/>
                </a:srgbClr>
              </a:outerShdw>
            </a:effectLst>
          </p:spPr>
          <p:txBody>
            <a:bodyPr lIns="82124" tIns="41061" rIns="82124" bIns="41061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802" name="Picture 98" descr="platform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2413" y="4800600"/>
            <a:ext cx="86391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003859" y="1414156"/>
            <a:ext cx="2189045" cy="3919843"/>
          </a:xfrm>
          <a:prstGeom prst="rect">
            <a:avLst/>
          </a:prstGeom>
          <a:gradFill flip="none" rotWithShape="1">
            <a:gsLst>
              <a:gs pos="74000">
                <a:schemeClr val="accent1"/>
              </a:gs>
              <a:gs pos="100000">
                <a:schemeClr val="accent1">
                  <a:alpha val="16000"/>
                </a:schemeClr>
              </a:gs>
            </a:gsLst>
            <a:lin ang="5400000" scaled="1"/>
            <a:tileRect/>
          </a:gra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Bef>
                <a:spcPts val="1200"/>
              </a:spcBef>
            </a:pPr>
            <a:r>
              <a:rPr lang="en-US" sz="4000" b="1" i="1" dirty="0" smtClean="0">
                <a:solidFill>
                  <a:srgbClr val="012F73"/>
                </a:solidFill>
              </a:rPr>
              <a:t>	</a:t>
            </a:r>
          </a:p>
          <a:p>
            <a:pPr lvl="0">
              <a:spcBef>
                <a:spcPts val="1200"/>
              </a:spcBef>
            </a:pPr>
            <a:r>
              <a:rPr lang="en-US" sz="4000" b="1" i="1" dirty="0" smtClean="0">
                <a:solidFill>
                  <a:srgbClr val="012F73"/>
                </a:solidFill>
              </a:rPr>
              <a:t>	 </a:t>
            </a:r>
            <a:endParaRPr lang="en-US" sz="4000" i="1" dirty="0"/>
          </a:p>
        </p:txBody>
      </p:sp>
      <p:sp>
        <p:nvSpPr>
          <p:cNvPr id="56" name="Rectangle 55"/>
          <p:cNvSpPr/>
          <p:nvPr/>
        </p:nvSpPr>
        <p:spPr>
          <a:xfrm>
            <a:off x="753680" y="5634335"/>
            <a:ext cx="7780720" cy="487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buClr>
                <a:srgbClr val="DADDFE"/>
              </a:buClr>
              <a:defRPr/>
            </a:pPr>
            <a:r>
              <a:rPr lang="en-US" sz="2800" b="1" dirty="0"/>
              <a:t>Categories of Interests/</a:t>
            </a:r>
            <a:r>
              <a:rPr lang="en-US" sz="2800" b="1" dirty="0" smtClean="0"/>
              <a:t>Needs</a:t>
            </a:r>
            <a:endParaRPr lang="en-US" sz="2800" b="1" dirty="0"/>
          </a:p>
        </p:txBody>
      </p:sp>
      <p:sp>
        <p:nvSpPr>
          <p:cNvPr id="72724" name="Rectangle 46"/>
          <p:cNvSpPr>
            <a:spLocks noChangeArrowheads="1"/>
          </p:cNvSpPr>
          <p:nvPr/>
        </p:nvSpPr>
        <p:spPr bwMode="auto">
          <a:xfrm>
            <a:off x="725351" y="1513161"/>
            <a:ext cx="211404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t" anchorCtr="1">
            <a:spAutoFit/>
          </a:bodyPr>
          <a:lstStyle/>
          <a:p>
            <a:r>
              <a:rPr lang="en-US" sz="2400" dirty="0" smtClean="0">
                <a:ea typeface="ヒラギノ角ゴ ProN W3" charset="0"/>
                <a:cs typeface="ヒラギノ角ゴ ProN W3" charset="0"/>
              </a:rPr>
              <a:t>Examples</a:t>
            </a:r>
            <a:r>
              <a:rPr lang="en-US" sz="2400" dirty="0">
                <a:ea typeface="ヒラギノ角ゴ ProN W3" charset="0"/>
                <a:cs typeface="ヒラギノ角ゴ ProN W3" charset="0"/>
              </a:rPr>
              <a:t>:</a:t>
            </a:r>
          </a:p>
          <a:p>
            <a:endParaRPr lang="en-US" sz="2400" dirty="0">
              <a:ea typeface="ヒラギノ角ゴ ProN W3" charset="0"/>
              <a:cs typeface="ヒラギノ角ゴ ProN W3" charset="0"/>
            </a:endParaRPr>
          </a:p>
          <a:p>
            <a:pPr>
              <a:buClr>
                <a:srgbClr val="333399"/>
              </a:buClr>
            </a:pPr>
            <a:r>
              <a:rPr lang="en-US" sz="2000" dirty="0">
                <a:ea typeface="ヒラギノ角ゴ ProN W3" charset="0"/>
                <a:cs typeface="ヒラギノ角ゴ ProN W3" charset="0"/>
              </a:rPr>
              <a:t>Food</a:t>
            </a:r>
          </a:p>
          <a:p>
            <a:pPr>
              <a:buClr>
                <a:srgbClr val="333399"/>
              </a:buClr>
            </a:pPr>
            <a:r>
              <a:rPr lang="en-US" sz="2000" dirty="0">
                <a:ea typeface="ヒラギノ角ゴ ProN W3" charset="0"/>
                <a:cs typeface="ヒラギノ角ゴ ProN W3" charset="0"/>
              </a:rPr>
              <a:t>Shelter</a:t>
            </a:r>
          </a:p>
          <a:p>
            <a:pPr>
              <a:buClr>
                <a:srgbClr val="333399"/>
              </a:buClr>
            </a:pPr>
            <a:r>
              <a:rPr lang="en-US" sz="2000" dirty="0">
                <a:ea typeface="ヒラギノ角ゴ ProN W3" charset="0"/>
                <a:cs typeface="ヒラギノ角ゴ ProN W3" charset="0"/>
              </a:rPr>
              <a:t>Clothing</a:t>
            </a:r>
          </a:p>
          <a:p>
            <a:pPr>
              <a:buClr>
                <a:srgbClr val="333399"/>
              </a:buClr>
            </a:pPr>
            <a:r>
              <a:rPr lang="en-US" sz="2000" dirty="0">
                <a:ea typeface="ヒラギノ角ゴ ProN W3" charset="0"/>
                <a:cs typeface="ヒラギノ角ゴ ProN W3" charset="0"/>
              </a:rPr>
              <a:t>Health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8956" y="1414156"/>
            <a:ext cx="2190925" cy="3884840"/>
          </a:xfrm>
          <a:prstGeom prst="rect">
            <a:avLst/>
          </a:prstGeom>
          <a:gradFill flip="none" rotWithShape="1">
            <a:gsLst>
              <a:gs pos="81000">
                <a:srgbClr val="A47FD2">
                  <a:alpha val="50000"/>
                </a:srgbClr>
              </a:gs>
              <a:gs pos="100000">
                <a:srgbClr val="FFFFFF">
                  <a:alpha val="50000"/>
                </a:srgbClr>
              </a:gs>
            </a:gsLst>
            <a:lin ang="5700000" scaled="0"/>
            <a:tileRect/>
          </a:gra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Bef>
                <a:spcPts val="1200"/>
              </a:spcBef>
            </a:pPr>
            <a:r>
              <a:rPr lang="en-US" sz="4000" b="1" i="1" dirty="0" smtClean="0">
                <a:solidFill>
                  <a:srgbClr val="012F73"/>
                </a:solidFill>
              </a:rPr>
              <a:t>		</a:t>
            </a:r>
          </a:p>
          <a:p>
            <a:pPr lvl="0">
              <a:spcBef>
                <a:spcPts val="1200"/>
              </a:spcBef>
            </a:pPr>
            <a:r>
              <a:rPr lang="en-US" sz="4000" b="1" i="1" dirty="0" smtClean="0">
                <a:solidFill>
                  <a:srgbClr val="012F73"/>
                </a:solidFill>
              </a:rPr>
              <a:t>		</a:t>
            </a:r>
            <a:endParaRPr lang="en-US" sz="4000" i="1" dirty="0"/>
          </a:p>
        </p:txBody>
      </p:sp>
      <p:sp>
        <p:nvSpPr>
          <p:cNvPr id="9" name="Rectangle 8"/>
          <p:cNvSpPr/>
          <p:nvPr/>
        </p:nvSpPr>
        <p:spPr>
          <a:xfrm>
            <a:off x="5994144" y="1414156"/>
            <a:ext cx="2190826" cy="3919844"/>
          </a:xfrm>
          <a:prstGeom prst="rect">
            <a:avLst/>
          </a:prstGeom>
          <a:gradFill flip="none" rotWithShape="1">
            <a:gsLst>
              <a:gs pos="84000">
                <a:srgbClr val="00AA00">
                  <a:alpha val="38000"/>
                </a:srgbClr>
              </a:gs>
              <a:gs pos="100000">
                <a:srgbClr val="FFFFFF">
                  <a:alpha val="38000"/>
                </a:srgbClr>
              </a:gs>
            </a:gsLst>
            <a:lin ang="5400000" scaled="0"/>
            <a:tileRect/>
          </a:gra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Bef>
                <a:spcPts val="1200"/>
              </a:spcBef>
            </a:pPr>
            <a:r>
              <a:rPr lang="en-US" sz="4000" b="1" dirty="0" smtClean="0">
                <a:solidFill>
                  <a:srgbClr val="012F73"/>
                </a:solidFill>
              </a:rPr>
              <a:t>     </a:t>
            </a:r>
          </a:p>
          <a:p>
            <a:pPr lvl="0">
              <a:spcBef>
                <a:spcPts val="1200"/>
              </a:spcBef>
            </a:pPr>
            <a:r>
              <a:rPr lang="en-US" sz="4000" b="1" dirty="0" smtClean="0">
                <a:solidFill>
                  <a:srgbClr val="012F73"/>
                </a:solidFill>
              </a:rPr>
              <a:t>     </a:t>
            </a:r>
            <a:endParaRPr lang="en-US" sz="4000" i="1" dirty="0"/>
          </a:p>
        </p:txBody>
      </p:sp>
      <p:sp>
        <p:nvSpPr>
          <p:cNvPr id="12" name="Rectangle 46"/>
          <p:cNvSpPr>
            <a:spLocks noChangeArrowheads="1"/>
          </p:cNvSpPr>
          <p:nvPr/>
        </p:nvSpPr>
        <p:spPr bwMode="auto">
          <a:xfrm>
            <a:off x="3498956" y="1458968"/>
            <a:ext cx="2190925" cy="268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marL="573088" indent="-533400">
              <a:lnSpc>
                <a:spcPct val="90000"/>
              </a:lnSpc>
              <a:spcBef>
                <a:spcPts val="550"/>
              </a:spcBef>
            </a:pP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Examples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marL="39688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SzPct val="100000"/>
            </a:pPr>
            <a:endParaRPr lang="en-US" sz="2000" dirty="0" smtClean="0">
              <a:solidFill>
                <a:srgbClr val="000000"/>
              </a:solidFill>
              <a:cs typeface="Arial" charset="0"/>
            </a:endParaRPr>
          </a:p>
          <a:p>
            <a:pPr marL="39688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SzPct val="100000"/>
            </a:pP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Respect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  <a:p>
            <a:pPr marL="39688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SzPct val="100000"/>
            </a:pPr>
            <a:r>
              <a:rPr lang="en-US" sz="2000" dirty="0">
                <a:solidFill>
                  <a:srgbClr val="000000"/>
                </a:solidFill>
                <a:cs typeface="Arial" charset="0"/>
              </a:rPr>
              <a:t>Autonomy</a:t>
            </a:r>
          </a:p>
          <a:p>
            <a:pPr marL="39688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SzPct val="100000"/>
            </a:pPr>
            <a:r>
              <a:rPr lang="en-US" sz="2000" dirty="0">
                <a:solidFill>
                  <a:srgbClr val="000000"/>
                </a:solidFill>
                <a:cs typeface="Arial" charset="0"/>
              </a:rPr>
              <a:t>Enjoyment</a:t>
            </a:r>
          </a:p>
          <a:p>
            <a:pPr marL="39688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SzPct val="100000"/>
            </a:pPr>
            <a:r>
              <a:rPr lang="en-US" sz="2000" dirty="0">
                <a:solidFill>
                  <a:srgbClr val="000000"/>
                </a:solidFill>
                <a:cs typeface="Arial" charset="0"/>
              </a:rPr>
              <a:t>Love</a:t>
            </a:r>
          </a:p>
          <a:p>
            <a:pPr marL="39688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SzPct val="100000"/>
            </a:pPr>
            <a:r>
              <a:rPr lang="en-US" sz="2000" dirty="0">
                <a:solidFill>
                  <a:srgbClr val="000000"/>
                </a:solidFill>
                <a:cs typeface="Arial" charset="0"/>
              </a:rPr>
              <a:t>Understanding</a:t>
            </a:r>
          </a:p>
          <a:p>
            <a:pPr marL="39688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SzPct val="100000"/>
            </a:pPr>
            <a:r>
              <a:rPr lang="en-US" sz="2000" dirty="0">
                <a:solidFill>
                  <a:srgbClr val="000000"/>
                </a:solidFill>
                <a:cs typeface="Arial" charset="0"/>
              </a:rPr>
              <a:t>Growth/Challenge</a:t>
            </a:r>
          </a:p>
        </p:txBody>
      </p:sp>
      <p:sp>
        <p:nvSpPr>
          <p:cNvPr id="13" name="Rectangle 46"/>
          <p:cNvSpPr>
            <a:spLocks noChangeArrowheads="1"/>
          </p:cNvSpPr>
          <p:nvPr/>
        </p:nvSpPr>
        <p:spPr bwMode="auto">
          <a:xfrm>
            <a:off x="6149842" y="1310731"/>
            <a:ext cx="1961587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marL="39688"/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Examples:</a:t>
            </a:r>
            <a:endParaRPr lang="en-US" sz="2400" dirty="0">
              <a:solidFill>
                <a:srgbClr val="000000"/>
              </a:solidFill>
              <a:cs typeface="Arial" charset="0"/>
            </a:endParaRPr>
          </a:p>
          <a:p>
            <a:pPr marL="39688">
              <a:buClr>
                <a:srgbClr val="333399"/>
              </a:buClr>
              <a:buSzPct val="100000"/>
            </a:pPr>
            <a:endParaRPr lang="en-US" sz="2000" dirty="0">
              <a:solidFill>
                <a:srgbClr val="000000"/>
              </a:solidFill>
              <a:cs typeface="Arial" charset="0"/>
            </a:endParaRPr>
          </a:p>
          <a:p>
            <a:pPr marL="39688">
              <a:buClr>
                <a:srgbClr val="333399"/>
              </a:buClr>
              <a:buSzPct val="100000"/>
            </a:pP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Participation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  <a:p>
            <a:pPr marL="39688">
              <a:buClr>
                <a:srgbClr val="333399"/>
              </a:buClr>
              <a:buSzPct val="100000"/>
            </a:pP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Order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  <a:p>
            <a:pPr marL="39688">
              <a:buClr>
                <a:srgbClr val="333399"/>
              </a:buClr>
              <a:buSzPct val="100000"/>
            </a:pP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Voice</a:t>
            </a:r>
          </a:p>
          <a:p>
            <a:pPr marL="39688">
              <a:buClr>
                <a:srgbClr val="333399"/>
              </a:buClr>
              <a:buSzPct val="100000"/>
            </a:pP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Fairness/Equality</a:t>
            </a:r>
          </a:p>
          <a:p>
            <a:pPr marL="39688">
              <a:buClr>
                <a:srgbClr val="333399"/>
              </a:buClr>
              <a:buSzPct val="100000"/>
            </a:pP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Due Process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03859" y="91658"/>
            <a:ext cx="2189045" cy="852301"/>
          </a:xfrm>
          <a:prstGeom prst="rect">
            <a:avLst/>
          </a:prstGeom>
          <a:gradFill flip="none" rotWithShape="1">
            <a:gsLst>
              <a:gs pos="74000">
                <a:schemeClr val="accent1"/>
              </a:gs>
              <a:gs pos="100000">
                <a:schemeClr val="accent1">
                  <a:alpha val="16000"/>
                </a:schemeClr>
              </a:gs>
            </a:gsLst>
            <a:lin ang="5400000" scaled="1"/>
            <a:tileRect/>
          </a:gra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spcBef>
                <a:spcPts val="1200"/>
              </a:spcBef>
            </a:pPr>
            <a:r>
              <a:rPr lang="en-US" sz="4000" b="1" i="1" dirty="0" smtClean="0">
                <a:solidFill>
                  <a:srgbClr val="012F73"/>
                </a:solidFill>
              </a:rPr>
              <a:t>	</a:t>
            </a:r>
          </a:p>
          <a:p>
            <a:pPr lvl="0">
              <a:spcBef>
                <a:spcPts val="1200"/>
              </a:spcBef>
            </a:pPr>
            <a:r>
              <a:rPr lang="en-US" sz="4000" b="1" i="1" dirty="0" smtClean="0">
                <a:solidFill>
                  <a:srgbClr val="012F73"/>
                </a:solidFill>
              </a:rPr>
              <a:t>	 </a:t>
            </a:r>
            <a:endParaRPr lang="en-US" sz="4000" i="1" dirty="0"/>
          </a:p>
        </p:txBody>
      </p:sp>
      <p:sp>
        <p:nvSpPr>
          <p:cNvPr id="30" name="Rectangle 29"/>
          <p:cNvSpPr/>
          <p:nvPr/>
        </p:nvSpPr>
        <p:spPr>
          <a:xfrm>
            <a:off x="3498956" y="91658"/>
            <a:ext cx="2190925" cy="852301"/>
          </a:xfrm>
          <a:prstGeom prst="rect">
            <a:avLst/>
          </a:prstGeom>
          <a:gradFill flip="none" rotWithShape="1">
            <a:gsLst>
              <a:gs pos="81000">
                <a:srgbClr val="A47FD2">
                  <a:alpha val="50000"/>
                </a:srgbClr>
              </a:gs>
              <a:gs pos="100000">
                <a:srgbClr val="FFFFFF">
                  <a:alpha val="50000"/>
                </a:srgbClr>
              </a:gs>
            </a:gsLst>
            <a:lin ang="5400000" scaled="0"/>
            <a:tileRect/>
          </a:gra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1200"/>
              </a:spcBef>
            </a:pPr>
            <a:r>
              <a:rPr lang="en-US" sz="4000" b="1" i="1" dirty="0">
                <a:solidFill>
                  <a:srgbClr val="012F73"/>
                </a:solidFill>
              </a:rPr>
              <a:t>		</a:t>
            </a:r>
          </a:p>
          <a:p>
            <a:pPr>
              <a:spcBef>
                <a:spcPts val="1200"/>
              </a:spcBef>
            </a:pPr>
            <a:r>
              <a:rPr lang="en-US" sz="4000" b="1" i="1" dirty="0">
                <a:solidFill>
                  <a:srgbClr val="012F73"/>
                </a:solidFill>
              </a:rPr>
              <a:t>		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94144" y="91658"/>
            <a:ext cx="2190826" cy="839207"/>
          </a:xfrm>
          <a:prstGeom prst="rect">
            <a:avLst/>
          </a:prstGeom>
          <a:gradFill flip="none" rotWithShape="1">
            <a:gsLst>
              <a:gs pos="84000">
                <a:srgbClr val="00AA00">
                  <a:alpha val="38000"/>
                </a:srgbClr>
              </a:gs>
              <a:gs pos="100000">
                <a:srgbClr val="FFFFFF">
                  <a:alpha val="38000"/>
                </a:srgbClr>
              </a:gs>
            </a:gsLst>
            <a:lin ang="5400000" scaled="0"/>
            <a:tileRect/>
          </a:gradFill>
          <a:ln w="9525">
            <a:gradFill flip="none" rotWithShape="1">
              <a:gsLst>
                <a:gs pos="0">
                  <a:schemeClr val="bg2">
                    <a:alpha val="0"/>
                  </a:schemeClr>
                </a:gs>
                <a:gs pos="50000">
                  <a:schemeClr val="bg2"/>
                </a:gs>
                <a:gs pos="100000">
                  <a:schemeClr val="bg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1200"/>
              </a:spcBef>
            </a:pPr>
            <a:r>
              <a:rPr lang="en-US" sz="4000" b="1" dirty="0">
                <a:solidFill>
                  <a:srgbClr val="012F73"/>
                </a:solidFill>
              </a:rPr>
              <a:t>     </a:t>
            </a:r>
          </a:p>
          <a:p>
            <a:pPr>
              <a:spcBef>
                <a:spcPts val="1200"/>
              </a:spcBef>
            </a:pPr>
            <a:r>
              <a:rPr lang="en-US" sz="4000" b="1" dirty="0">
                <a:solidFill>
                  <a:srgbClr val="012F73"/>
                </a:solidFill>
              </a:rPr>
              <a:t>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52676" y="88120"/>
            <a:ext cx="2114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Concrete </a:t>
            </a:r>
          </a:p>
          <a:p>
            <a:pPr algn="ctr"/>
            <a:r>
              <a:rPr lang="en-US" sz="2400" dirty="0" smtClean="0"/>
              <a:t> Substantive 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341839" y="41438"/>
            <a:ext cx="2495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Psychological</a:t>
            </a:r>
          </a:p>
          <a:p>
            <a:pPr algn="ctr"/>
            <a:r>
              <a:rPr lang="en-US" sz="2400" dirty="0" smtClean="0"/>
              <a:t>Emotional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997387" y="219060"/>
            <a:ext cx="2114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Procedural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1976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7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2724" grpId="0"/>
      <p:bldP spid="8" grpId="0" animBg="1"/>
      <p:bldP spid="9" grpId="0" animBg="1"/>
      <p:bldP spid="12" grpId="0"/>
      <p:bldP spid="13" grpId="0"/>
      <p:bldP spid="29" grpId="0" animBg="1"/>
      <p:bldP spid="30" grpId="0" animBg="1"/>
      <p:bldP spid="31" grpId="0" animBg="1"/>
      <p:bldP spid="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6012</TotalTime>
  <Words>1294</Words>
  <Application>Microsoft Office PowerPoint</Application>
  <PresentationFormat>On-screen Show (4:3)</PresentationFormat>
  <Paragraphs>385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Conflict Management Styles The Five Types (from Thomas Killman)</vt:lpstr>
      <vt:lpstr>Conflict Management Styles The Five Types (from Thomas Killman)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 </vt:lpstr>
      <vt:lpstr>PowerPoint Presentation</vt:lpstr>
      <vt:lpstr>PowerPoint Presentation</vt:lpstr>
      <vt:lpstr>Preparation</vt:lpstr>
      <vt:lpstr>Preparation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to Get More Information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Cristiana Blauth Oliveira</dc:creator>
  <cp:lastModifiedBy>deleteme</cp:lastModifiedBy>
  <cp:revision>106</cp:revision>
  <cp:lastPrinted>2011-03-07T22:08:58Z</cp:lastPrinted>
  <dcterms:created xsi:type="dcterms:W3CDTF">2011-02-22T02:45:11Z</dcterms:created>
  <dcterms:modified xsi:type="dcterms:W3CDTF">2012-03-15T01:37:24Z</dcterms:modified>
</cp:coreProperties>
</file>